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gif" ContentType="image/gif"/>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theme/theme2.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tl="1" saveSubsetFonts="1">
  <p:sldMasterIdLst>
    <p:sldMasterId id="2147483798" r:id="rId1"/>
  </p:sldMasterIdLst>
  <p:notesMasterIdLst>
    <p:notesMasterId r:id="rId285"/>
  </p:notesMasterIdLst>
  <p:sldIdLst>
    <p:sldId id="552" r:id="rId2"/>
    <p:sldId id="400" r:id="rId3"/>
    <p:sldId id="401" r:id="rId4"/>
    <p:sldId id="402" r:id="rId5"/>
    <p:sldId id="403" r:id="rId6"/>
    <p:sldId id="404" r:id="rId7"/>
    <p:sldId id="405" r:id="rId8"/>
    <p:sldId id="406" r:id="rId9"/>
    <p:sldId id="407" r:id="rId10"/>
    <p:sldId id="408" r:id="rId11"/>
    <p:sldId id="409" r:id="rId12"/>
    <p:sldId id="410" r:id="rId13"/>
    <p:sldId id="411" r:id="rId14"/>
    <p:sldId id="412" r:id="rId15"/>
    <p:sldId id="414" r:id="rId16"/>
    <p:sldId id="413" r:id="rId17"/>
    <p:sldId id="415" r:id="rId18"/>
    <p:sldId id="416" r:id="rId19"/>
    <p:sldId id="417" r:id="rId20"/>
    <p:sldId id="418" r:id="rId21"/>
    <p:sldId id="420" r:id="rId22"/>
    <p:sldId id="421" r:id="rId23"/>
    <p:sldId id="422" r:id="rId24"/>
    <p:sldId id="423" r:id="rId25"/>
    <p:sldId id="424" r:id="rId26"/>
    <p:sldId id="425" r:id="rId27"/>
    <p:sldId id="426" r:id="rId28"/>
    <p:sldId id="427" r:id="rId29"/>
    <p:sldId id="428" r:id="rId30"/>
    <p:sldId id="429" r:id="rId31"/>
    <p:sldId id="430" r:id="rId32"/>
    <p:sldId id="431" r:id="rId33"/>
    <p:sldId id="432" r:id="rId34"/>
    <p:sldId id="433" r:id="rId35"/>
    <p:sldId id="434" r:id="rId36"/>
    <p:sldId id="435" r:id="rId37"/>
    <p:sldId id="436" r:id="rId38"/>
    <p:sldId id="437" r:id="rId39"/>
    <p:sldId id="438" r:id="rId40"/>
    <p:sldId id="439" r:id="rId41"/>
    <p:sldId id="440" r:id="rId42"/>
    <p:sldId id="441" r:id="rId43"/>
    <p:sldId id="442" r:id="rId44"/>
    <p:sldId id="443" r:id="rId45"/>
    <p:sldId id="444" r:id="rId46"/>
    <p:sldId id="445" r:id="rId47"/>
    <p:sldId id="446" r:id="rId48"/>
    <p:sldId id="447" r:id="rId49"/>
    <p:sldId id="448" r:id="rId50"/>
    <p:sldId id="419" r:id="rId51"/>
    <p:sldId id="449" r:id="rId52"/>
    <p:sldId id="450" r:id="rId53"/>
    <p:sldId id="452" r:id="rId54"/>
    <p:sldId id="453" r:id="rId55"/>
    <p:sldId id="454" r:id="rId56"/>
    <p:sldId id="455" r:id="rId57"/>
    <p:sldId id="451" r:id="rId58"/>
    <p:sldId id="457" r:id="rId59"/>
    <p:sldId id="458" r:id="rId60"/>
    <p:sldId id="459" r:id="rId61"/>
    <p:sldId id="460" r:id="rId62"/>
    <p:sldId id="461" r:id="rId63"/>
    <p:sldId id="456" r:id="rId64"/>
    <p:sldId id="463" r:id="rId65"/>
    <p:sldId id="464" r:id="rId66"/>
    <p:sldId id="465" r:id="rId67"/>
    <p:sldId id="466" r:id="rId68"/>
    <p:sldId id="467" r:id="rId69"/>
    <p:sldId id="468" r:id="rId70"/>
    <p:sldId id="469" r:id="rId71"/>
    <p:sldId id="470" r:id="rId72"/>
    <p:sldId id="471" r:id="rId73"/>
    <p:sldId id="472" r:id="rId74"/>
    <p:sldId id="473" r:id="rId75"/>
    <p:sldId id="474" r:id="rId76"/>
    <p:sldId id="475" r:id="rId77"/>
    <p:sldId id="476" r:id="rId78"/>
    <p:sldId id="462" r:id="rId79"/>
    <p:sldId id="478" r:id="rId80"/>
    <p:sldId id="477" r:id="rId81"/>
    <p:sldId id="479" r:id="rId82"/>
    <p:sldId id="481" r:id="rId83"/>
    <p:sldId id="482" r:id="rId84"/>
    <p:sldId id="483" r:id="rId85"/>
    <p:sldId id="484" r:id="rId86"/>
    <p:sldId id="485" r:id="rId87"/>
    <p:sldId id="486" r:id="rId88"/>
    <p:sldId id="487" r:id="rId89"/>
    <p:sldId id="488" r:id="rId90"/>
    <p:sldId id="489" r:id="rId91"/>
    <p:sldId id="490" r:id="rId92"/>
    <p:sldId id="493" r:id="rId93"/>
    <p:sldId id="494" r:id="rId94"/>
    <p:sldId id="495" r:id="rId95"/>
    <p:sldId id="496" r:id="rId96"/>
    <p:sldId id="497" r:id="rId97"/>
    <p:sldId id="498" r:id="rId98"/>
    <p:sldId id="499" r:id="rId99"/>
    <p:sldId id="500" r:id="rId100"/>
    <p:sldId id="501" r:id="rId101"/>
    <p:sldId id="502" r:id="rId102"/>
    <p:sldId id="503" r:id="rId103"/>
    <p:sldId id="504" r:id="rId104"/>
    <p:sldId id="505" r:id="rId105"/>
    <p:sldId id="506" r:id="rId106"/>
    <p:sldId id="507" r:id="rId107"/>
    <p:sldId id="508" r:id="rId108"/>
    <p:sldId id="509" r:id="rId109"/>
    <p:sldId id="510" r:id="rId110"/>
    <p:sldId id="511" r:id="rId111"/>
    <p:sldId id="512" r:id="rId112"/>
    <p:sldId id="513" r:id="rId113"/>
    <p:sldId id="514" r:id="rId114"/>
    <p:sldId id="515" r:id="rId115"/>
    <p:sldId id="516" r:id="rId116"/>
    <p:sldId id="517" r:id="rId117"/>
    <p:sldId id="518" r:id="rId118"/>
    <p:sldId id="519" r:id="rId119"/>
    <p:sldId id="520" r:id="rId120"/>
    <p:sldId id="521" r:id="rId121"/>
    <p:sldId id="522" r:id="rId122"/>
    <p:sldId id="523" r:id="rId123"/>
    <p:sldId id="524" r:id="rId124"/>
    <p:sldId id="525" r:id="rId125"/>
    <p:sldId id="526" r:id="rId126"/>
    <p:sldId id="527" r:id="rId127"/>
    <p:sldId id="528" r:id="rId128"/>
    <p:sldId id="529" r:id="rId129"/>
    <p:sldId id="530" r:id="rId130"/>
    <p:sldId id="533" r:id="rId131"/>
    <p:sldId id="532" r:id="rId132"/>
    <p:sldId id="531" r:id="rId133"/>
    <p:sldId id="534" r:id="rId134"/>
    <p:sldId id="535" r:id="rId135"/>
    <p:sldId id="536" r:id="rId136"/>
    <p:sldId id="537" r:id="rId137"/>
    <p:sldId id="538" r:id="rId138"/>
    <p:sldId id="539" r:id="rId139"/>
    <p:sldId id="256" r:id="rId140"/>
    <p:sldId id="257" r:id="rId141"/>
    <p:sldId id="258" r:id="rId142"/>
    <p:sldId id="550" r:id="rId143"/>
    <p:sldId id="259" r:id="rId144"/>
    <p:sldId id="260" r:id="rId145"/>
    <p:sldId id="540" r:id="rId146"/>
    <p:sldId id="261" r:id="rId147"/>
    <p:sldId id="541" r:id="rId148"/>
    <p:sldId id="262" r:id="rId149"/>
    <p:sldId id="284" r:id="rId150"/>
    <p:sldId id="263" r:id="rId151"/>
    <p:sldId id="264" r:id="rId152"/>
    <p:sldId id="542" r:id="rId153"/>
    <p:sldId id="265" r:id="rId154"/>
    <p:sldId id="266" r:id="rId155"/>
    <p:sldId id="543" r:id="rId156"/>
    <p:sldId id="267" r:id="rId157"/>
    <p:sldId id="268" r:id="rId158"/>
    <p:sldId id="269" r:id="rId159"/>
    <p:sldId id="270" r:id="rId160"/>
    <p:sldId id="271" r:id="rId161"/>
    <p:sldId id="272" r:id="rId162"/>
    <p:sldId id="273" r:id="rId163"/>
    <p:sldId id="274" r:id="rId164"/>
    <p:sldId id="544" r:id="rId165"/>
    <p:sldId id="276" r:id="rId166"/>
    <p:sldId id="277" r:id="rId167"/>
    <p:sldId id="278" r:id="rId168"/>
    <p:sldId id="279" r:id="rId169"/>
    <p:sldId id="280" r:id="rId170"/>
    <p:sldId id="281" r:id="rId171"/>
    <p:sldId id="282" r:id="rId172"/>
    <p:sldId id="545" r:id="rId173"/>
    <p:sldId id="283" r:id="rId174"/>
    <p:sldId id="547" r:id="rId175"/>
    <p:sldId id="285" r:id="rId176"/>
    <p:sldId id="286" r:id="rId177"/>
    <p:sldId id="287" r:id="rId178"/>
    <p:sldId id="288" r:id="rId179"/>
    <p:sldId id="289" r:id="rId180"/>
    <p:sldId id="290" r:id="rId181"/>
    <p:sldId id="291" r:id="rId182"/>
    <p:sldId id="292" r:id="rId183"/>
    <p:sldId id="293" r:id="rId184"/>
    <p:sldId id="294" r:id="rId185"/>
    <p:sldId id="295" r:id="rId186"/>
    <p:sldId id="296" r:id="rId187"/>
    <p:sldId id="297" r:id="rId188"/>
    <p:sldId id="298" r:id="rId189"/>
    <p:sldId id="299" r:id="rId190"/>
    <p:sldId id="300" r:id="rId191"/>
    <p:sldId id="301" r:id="rId192"/>
    <p:sldId id="302" r:id="rId193"/>
    <p:sldId id="303" r:id="rId194"/>
    <p:sldId id="304" r:id="rId195"/>
    <p:sldId id="305" r:id="rId196"/>
    <p:sldId id="306" r:id="rId197"/>
    <p:sldId id="307" r:id="rId198"/>
    <p:sldId id="308" r:id="rId199"/>
    <p:sldId id="309" r:id="rId200"/>
    <p:sldId id="310" r:id="rId201"/>
    <p:sldId id="311" r:id="rId202"/>
    <p:sldId id="312" r:id="rId203"/>
    <p:sldId id="313" r:id="rId204"/>
    <p:sldId id="314" r:id="rId205"/>
    <p:sldId id="315" r:id="rId206"/>
    <p:sldId id="316" r:id="rId207"/>
    <p:sldId id="317" r:id="rId208"/>
    <p:sldId id="318" r:id="rId209"/>
    <p:sldId id="319" r:id="rId210"/>
    <p:sldId id="320" r:id="rId211"/>
    <p:sldId id="321" r:id="rId212"/>
    <p:sldId id="323" r:id="rId213"/>
    <p:sldId id="325" r:id="rId214"/>
    <p:sldId id="327" r:id="rId215"/>
    <p:sldId id="329" r:id="rId216"/>
    <p:sldId id="331" r:id="rId217"/>
    <p:sldId id="333" r:id="rId218"/>
    <p:sldId id="335" r:id="rId219"/>
    <p:sldId id="336" r:id="rId220"/>
    <p:sldId id="337" r:id="rId221"/>
    <p:sldId id="338" r:id="rId222"/>
    <p:sldId id="339" r:id="rId223"/>
    <p:sldId id="340" r:id="rId224"/>
    <p:sldId id="546" r:id="rId225"/>
    <p:sldId id="341" r:id="rId226"/>
    <p:sldId id="342" r:id="rId227"/>
    <p:sldId id="344" r:id="rId228"/>
    <p:sldId id="345" r:id="rId229"/>
    <p:sldId id="346" r:id="rId230"/>
    <p:sldId id="347" r:id="rId231"/>
    <p:sldId id="348" r:id="rId232"/>
    <p:sldId id="349" r:id="rId233"/>
    <p:sldId id="350" r:id="rId234"/>
    <p:sldId id="351" r:id="rId235"/>
    <p:sldId id="352" r:id="rId236"/>
    <p:sldId id="353" r:id="rId237"/>
    <p:sldId id="354" r:id="rId238"/>
    <p:sldId id="355" r:id="rId239"/>
    <p:sldId id="356" r:id="rId240"/>
    <p:sldId id="357" r:id="rId241"/>
    <p:sldId id="358" r:id="rId242"/>
    <p:sldId id="359" r:id="rId243"/>
    <p:sldId id="360" r:id="rId244"/>
    <p:sldId id="361" r:id="rId245"/>
    <p:sldId id="362" r:id="rId246"/>
    <p:sldId id="363" r:id="rId247"/>
    <p:sldId id="364" r:id="rId248"/>
    <p:sldId id="365" r:id="rId249"/>
    <p:sldId id="548" r:id="rId250"/>
    <p:sldId id="366" r:id="rId251"/>
    <p:sldId id="367" r:id="rId252"/>
    <p:sldId id="368" r:id="rId253"/>
    <p:sldId id="370" r:id="rId254"/>
    <p:sldId id="371" r:id="rId255"/>
    <p:sldId id="372" r:id="rId256"/>
    <p:sldId id="373" r:id="rId257"/>
    <p:sldId id="374" r:id="rId258"/>
    <p:sldId id="375" r:id="rId259"/>
    <p:sldId id="376" r:id="rId260"/>
    <p:sldId id="377" r:id="rId261"/>
    <p:sldId id="378" r:id="rId262"/>
    <p:sldId id="379" r:id="rId263"/>
    <p:sldId id="380" r:id="rId264"/>
    <p:sldId id="381" r:id="rId265"/>
    <p:sldId id="382" r:id="rId266"/>
    <p:sldId id="383" r:id="rId267"/>
    <p:sldId id="384" r:id="rId268"/>
    <p:sldId id="385" r:id="rId269"/>
    <p:sldId id="386" r:id="rId270"/>
    <p:sldId id="387" r:id="rId271"/>
    <p:sldId id="388" r:id="rId272"/>
    <p:sldId id="389" r:id="rId273"/>
    <p:sldId id="390" r:id="rId274"/>
    <p:sldId id="391" r:id="rId275"/>
    <p:sldId id="392" r:id="rId276"/>
    <p:sldId id="393" r:id="rId277"/>
    <p:sldId id="394" r:id="rId278"/>
    <p:sldId id="395" r:id="rId279"/>
    <p:sldId id="396" r:id="rId280"/>
    <p:sldId id="397" r:id="rId281"/>
    <p:sldId id="398" r:id="rId282"/>
    <p:sldId id="399" r:id="rId283"/>
    <p:sldId id="551" r:id="rId284"/>
  </p:sldIdLst>
  <p:sldSz cx="9144000" cy="6858000" type="screen4x3"/>
  <p:notesSz cx="6858000" cy="9144000"/>
  <p:defaultTextStyle>
    <a:defPPr>
      <a:defRPr lang="ar-SA"/>
    </a:defPPr>
    <a:lvl1pPr algn="l" rtl="1" fontAlgn="base">
      <a:spcBef>
        <a:spcPct val="50000"/>
      </a:spcBef>
      <a:spcAft>
        <a:spcPct val="0"/>
      </a:spcAft>
      <a:defRPr sz="18000" kern="1200">
        <a:solidFill>
          <a:schemeClr val="tx2"/>
        </a:solidFill>
        <a:latin typeface="Tahoma" panose="020B0604030504040204" pitchFamily="34" charset="0"/>
        <a:ea typeface="+mn-ea"/>
        <a:cs typeface="B Kaj" panose="00000400000000000000" pitchFamily="2" charset="-78"/>
      </a:defRPr>
    </a:lvl1pPr>
    <a:lvl2pPr marL="457200" algn="l" rtl="1" fontAlgn="base">
      <a:spcBef>
        <a:spcPct val="50000"/>
      </a:spcBef>
      <a:spcAft>
        <a:spcPct val="0"/>
      </a:spcAft>
      <a:defRPr sz="18000" kern="1200">
        <a:solidFill>
          <a:schemeClr val="tx2"/>
        </a:solidFill>
        <a:latin typeface="Tahoma" panose="020B0604030504040204" pitchFamily="34" charset="0"/>
        <a:ea typeface="+mn-ea"/>
        <a:cs typeface="B Kaj" panose="00000400000000000000" pitchFamily="2" charset="-78"/>
      </a:defRPr>
    </a:lvl2pPr>
    <a:lvl3pPr marL="914400" algn="l" rtl="1" fontAlgn="base">
      <a:spcBef>
        <a:spcPct val="50000"/>
      </a:spcBef>
      <a:spcAft>
        <a:spcPct val="0"/>
      </a:spcAft>
      <a:defRPr sz="18000" kern="1200">
        <a:solidFill>
          <a:schemeClr val="tx2"/>
        </a:solidFill>
        <a:latin typeface="Tahoma" panose="020B0604030504040204" pitchFamily="34" charset="0"/>
        <a:ea typeface="+mn-ea"/>
        <a:cs typeface="B Kaj" panose="00000400000000000000" pitchFamily="2" charset="-78"/>
      </a:defRPr>
    </a:lvl3pPr>
    <a:lvl4pPr marL="1371600" algn="l" rtl="1" fontAlgn="base">
      <a:spcBef>
        <a:spcPct val="50000"/>
      </a:spcBef>
      <a:spcAft>
        <a:spcPct val="0"/>
      </a:spcAft>
      <a:defRPr sz="18000" kern="1200">
        <a:solidFill>
          <a:schemeClr val="tx2"/>
        </a:solidFill>
        <a:latin typeface="Tahoma" panose="020B0604030504040204" pitchFamily="34" charset="0"/>
        <a:ea typeface="+mn-ea"/>
        <a:cs typeface="B Kaj" panose="00000400000000000000" pitchFamily="2" charset="-78"/>
      </a:defRPr>
    </a:lvl4pPr>
    <a:lvl5pPr marL="1828800" algn="l" rtl="1" fontAlgn="base">
      <a:spcBef>
        <a:spcPct val="50000"/>
      </a:spcBef>
      <a:spcAft>
        <a:spcPct val="0"/>
      </a:spcAft>
      <a:defRPr sz="18000" kern="1200">
        <a:solidFill>
          <a:schemeClr val="tx2"/>
        </a:solidFill>
        <a:latin typeface="Tahoma" panose="020B0604030504040204" pitchFamily="34" charset="0"/>
        <a:ea typeface="+mn-ea"/>
        <a:cs typeface="B Kaj" panose="00000400000000000000" pitchFamily="2" charset="-78"/>
      </a:defRPr>
    </a:lvl5pPr>
    <a:lvl6pPr marL="2286000" algn="l" defTabSz="914400" rtl="0" eaLnBrk="1" latinLnBrk="0" hangingPunct="1">
      <a:defRPr sz="18000" kern="1200">
        <a:solidFill>
          <a:schemeClr val="tx2"/>
        </a:solidFill>
        <a:latin typeface="Tahoma" panose="020B0604030504040204" pitchFamily="34" charset="0"/>
        <a:ea typeface="+mn-ea"/>
        <a:cs typeface="B Kaj" panose="00000400000000000000" pitchFamily="2" charset="-78"/>
      </a:defRPr>
    </a:lvl6pPr>
    <a:lvl7pPr marL="2743200" algn="l" defTabSz="914400" rtl="0" eaLnBrk="1" latinLnBrk="0" hangingPunct="1">
      <a:defRPr sz="18000" kern="1200">
        <a:solidFill>
          <a:schemeClr val="tx2"/>
        </a:solidFill>
        <a:latin typeface="Tahoma" panose="020B0604030504040204" pitchFamily="34" charset="0"/>
        <a:ea typeface="+mn-ea"/>
        <a:cs typeface="B Kaj" panose="00000400000000000000" pitchFamily="2" charset="-78"/>
      </a:defRPr>
    </a:lvl7pPr>
    <a:lvl8pPr marL="3200400" algn="l" defTabSz="914400" rtl="0" eaLnBrk="1" latinLnBrk="0" hangingPunct="1">
      <a:defRPr sz="18000" kern="1200">
        <a:solidFill>
          <a:schemeClr val="tx2"/>
        </a:solidFill>
        <a:latin typeface="Tahoma" panose="020B0604030504040204" pitchFamily="34" charset="0"/>
        <a:ea typeface="+mn-ea"/>
        <a:cs typeface="B Kaj" panose="00000400000000000000" pitchFamily="2" charset="-78"/>
      </a:defRPr>
    </a:lvl8pPr>
    <a:lvl9pPr marL="3657600" algn="l" defTabSz="914400" rtl="0" eaLnBrk="1" latinLnBrk="0" hangingPunct="1">
      <a:defRPr sz="18000" kern="1200">
        <a:solidFill>
          <a:schemeClr val="tx2"/>
        </a:solidFill>
        <a:latin typeface="Tahoma" panose="020B0604030504040204" pitchFamily="34" charset="0"/>
        <a:ea typeface="+mn-ea"/>
        <a:cs typeface="B Kaj" panose="00000400000000000000" pitchFamily="2" charset="-78"/>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CC00"/>
    <a:srgbClr val="F3F3F3"/>
    <a:srgbClr val="FFCB37"/>
    <a:srgbClr val="CC9900"/>
    <a:srgbClr val="996633"/>
    <a:srgbClr val="EBE600"/>
    <a:srgbClr val="00FFFF"/>
    <a:srgbClr val="33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85100" autoAdjust="0"/>
    <p:restoredTop sz="94673" autoAdjust="0"/>
  </p:normalViewPr>
  <p:slideViewPr>
    <p:cSldViewPr>
      <p:cViewPr varScale="1">
        <p:scale>
          <a:sx n="69" d="100"/>
          <a:sy n="69" d="100"/>
        </p:scale>
        <p:origin x="570" y="78"/>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30" d="100"/>
        <a:sy n="30" d="100"/>
      </p:scale>
      <p:origin x="0" y="20154"/>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269" Type="http://schemas.openxmlformats.org/officeDocument/2006/relationships/slide" Target="slides/slide268.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280" Type="http://schemas.openxmlformats.org/officeDocument/2006/relationships/slide" Target="slides/slide279.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slide" Target="slides/slide181.xml"/><Relationship Id="rId217" Type="http://schemas.openxmlformats.org/officeDocument/2006/relationships/slide" Target="slides/slide216.xml"/><Relationship Id="rId6" Type="http://schemas.openxmlformats.org/officeDocument/2006/relationships/slide" Target="slides/slide5.xml"/><Relationship Id="rId238" Type="http://schemas.openxmlformats.org/officeDocument/2006/relationships/slide" Target="slides/slide237.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notesMaster" Target="notesMasters/notesMaster1.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presProps" Target="presProps.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viewProps" Target="viewProps.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theme" Target="theme/theme1.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tableStyles" Target="tableStyles.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r">
              <a:defRPr sz="1200"/>
            </a:lvl1pPr>
          </a:lstStyle>
          <a:p>
            <a:endParaRPr lang="fa-IR"/>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l">
              <a:defRPr sz="1200"/>
            </a:lvl1pPr>
          </a:lstStyle>
          <a:p>
            <a:fld id="{A4222BDE-8D6B-478E-98CE-5ACF2BD9BED7}" type="datetimeFigureOut">
              <a:rPr lang="fa-IR" smtClean="0"/>
              <a:t>11/19/1444</a:t>
            </a:fld>
            <a:endParaRPr lang="fa-IR"/>
          </a:p>
        </p:txBody>
      </p:sp>
      <p:sp>
        <p:nvSpPr>
          <p:cNvPr id="4" name="Slide Image Placeholder 3"/>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endParaRPr lang="fa-IR"/>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r">
              <a:defRPr sz="1200"/>
            </a:lvl1pPr>
          </a:lstStyle>
          <a:p>
            <a:endParaRPr lang="fa-IR"/>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l">
              <a:defRPr sz="1200"/>
            </a:lvl1pPr>
          </a:lstStyle>
          <a:p>
            <a:fld id="{72F37547-1D30-4DA3-902F-8061317B022E}" type="slidenum">
              <a:rPr lang="fa-IR" smtClean="0"/>
              <a:t>‹#›</a:t>
            </a:fld>
            <a:endParaRPr lang="fa-IR"/>
          </a:p>
        </p:txBody>
      </p:sp>
    </p:spTree>
    <p:extLst>
      <p:ext uri="{BB962C8B-B14F-4D97-AF65-F5344CB8AC3E}">
        <p14:creationId xmlns:p14="http://schemas.microsoft.com/office/powerpoint/2010/main" val="3508264365"/>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82306" name="Rectangle 2"/>
          <p:cNvSpPr>
            <a:spLocks noGrp="1" noChangeArrowheads="1"/>
          </p:cNvSpPr>
          <p:nvPr>
            <p:ph type="ctrTitle" sz="quarter"/>
          </p:nvPr>
        </p:nvSpPr>
        <p:spPr>
          <a:xfrm>
            <a:off x="685800" y="1676400"/>
            <a:ext cx="7772400" cy="1828800"/>
          </a:xfrm>
        </p:spPr>
        <p:txBody>
          <a:bodyPr/>
          <a:lstStyle>
            <a:lvl1pPr>
              <a:defRPr/>
            </a:lvl1pPr>
          </a:lstStyle>
          <a:p>
            <a:pPr lvl="0"/>
            <a:r>
              <a:rPr lang="en-US" altLang="fa-IR" noProof="0" smtClean="0"/>
              <a:t>Click to edit Master title style</a:t>
            </a:r>
          </a:p>
        </p:txBody>
      </p:sp>
      <p:sp>
        <p:nvSpPr>
          <p:cNvPr id="482307" name="Rectangle 3"/>
          <p:cNvSpPr>
            <a:spLocks noGrp="1" noChangeArrowheads="1"/>
          </p:cNvSpPr>
          <p:nvPr>
            <p:ph type="subTitle" sz="quarter" idx="1"/>
          </p:nvPr>
        </p:nvSpPr>
        <p:spPr>
          <a:xfrm>
            <a:off x="1371600" y="3886200"/>
            <a:ext cx="6400800" cy="1752600"/>
          </a:xfrm>
        </p:spPr>
        <p:txBody>
          <a:bodyPr/>
          <a:lstStyle>
            <a:lvl1pPr marL="0" indent="0" algn="ctr">
              <a:buFont typeface="Wingdings" panose="05000000000000000000" pitchFamily="2" charset="2"/>
              <a:buNone/>
              <a:defRPr/>
            </a:lvl1pPr>
          </a:lstStyle>
          <a:p>
            <a:pPr lvl="0"/>
            <a:r>
              <a:rPr lang="en-US" altLang="fa-IR" noProof="0" smtClean="0"/>
              <a:t>Click to edit Master subtitle style</a:t>
            </a:r>
          </a:p>
        </p:txBody>
      </p:sp>
      <p:sp>
        <p:nvSpPr>
          <p:cNvPr id="482308" name="Rectangle 4"/>
          <p:cNvSpPr>
            <a:spLocks noGrp="1" noChangeArrowheads="1"/>
          </p:cNvSpPr>
          <p:nvPr>
            <p:ph type="dt" sz="quarter" idx="2"/>
          </p:nvPr>
        </p:nvSpPr>
        <p:spPr/>
        <p:txBody>
          <a:bodyPr/>
          <a:lstStyle>
            <a:lvl1pPr>
              <a:defRPr/>
            </a:lvl1pPr>
          </a:lstStyle>
          <a:p>
            <a:endParaRPr lang="en-US" altLang="fa-IR"/>
          </a:p>
        </p:txBody>
      </p:sp>
      <p:sp>
        <p:nvSpPr>
          <p:cNvPr id="482309" name="Rectangle 5"/>
          <p:cNvSpPr>
            <a:spLocks noGrp="1" noChangeArrowheads="1"/>
          </p:cNvSpPr>
          <p:nvPr>
            <p:ph type="ftr" sz="quarter" idx="3"/>
          </p:nvPr>
        </p:nvSpPr>
        <p:spPr/>
        <p:txBody>
          <a:bodyPr/>
          <a:lstStyle>
            <a:lvl1pPr>
              <a:defRPr/>
            </a:lvl1pPr>
          </a:lstStyle>
          <a:p>
            <a:endParaRPr lang="en-US" altLang="fa-IR"/>
          </a:p>
        </p:txBody>
      </p:sp>
      <p:sp>
        <p:nvSpPr>
          <p:cNvPr id="482310" name="Rectangle 6"/>
          <p:cNvSpPr>
            <a:spLocks noGrp="1" noChangeArrowheads="1"/>
          </p:cNvSpPr>
          <p:nvPr>
            <p:ph type="sldNum" sz="quarter" idx="4"/>
          </p:nvPr>
        </p:nvSpPr>
        <p:spPr/>
        <p:txBody>
          <a:bodyPr/>
          <a:lstStyle>
            <a:lvl1pPr>
              <a:defRPr/>
            </a:lvl1pPr>
          </a:lstStyle>
          <a:p>
            <a:fld id="{AFBB38C5-F531-42F3-88E8-FCFE366A402D}" type="slidenum">
              <a:rPr lang="ar-SA" altLang="fa-IR"/>
              <a:pPr/>
              <a:t>‹#›</a:t>
            </a:fld>
            <a:endParaRPr lang="en-US" altLang="fa-IR"/>
          </a:p>
        </p:txBody>
      </p:sp>
    </p:spTree>
  </p:cSld>
  <p:clrMapOvr>
    <a:masterClrMapping/>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fa-IR"/>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Date Placeholder 3"/>
          <p:cNvSpPr>
            <a:spLocks noGrp="1"/>
          </p:cNvSpPr>
          <p:nvPr>
            <p:ph type="dt" sz="half" idx="10"/>
          </p:nvPr>
        </p:nvSpPr>
        <p:spPr/>
        <p:txBody>
          <a:bodyPr/>
          <a:lstStyle>
            <a:lvl1pPr>
              <a:defRPr/>
            </a:lvl1pPr>
          </a:lstStyle>
          <a:p>
            <a:endParaRPr lang="en-US" altLang="fa-IR"/>
          </a:p>
        </p:txBody>
      </p:sp>
      <p:sp>
        <p:nvSpPr>
          <p:cNvPr id="5" name="Footer Placeholder 4"/>
          <p:cNvSpPr>
            <a:spLocks noGrp="1"/>
          </p:cNvSpPr>
          <p:nvPr>
            <p:ph type="ftr" sz="quarter" idx="11"/>
          </p:nvPr>
        </p:nvSpPr>
        <p:spPr/>
        <p:txBody>
          <a:bodyPr/>
          <a:lstStyle>
            <a:lvl1pPr>
              <a:defRPr/>
            </a:lvl1pPr>
          </a:lstStyle>
          <a:p>
            <a:endParaRPr lang="en-US" altLang="fa-IR"/>
          </a:p>
        </p:txBody>
      </p:sp>
      <p:sp>
        <p:nvSpPr>
          <p:cNvPr id="6" name="Slide Number Placeholder 5"/>
          <p:cNvSpPr>
            <a:spLocks noGrp="1"/>
          </p:cNvSpPr>
          <p:nvPr>
            <p:ph type="sldNum" sz="quarter" idx="12"/>
          </p:nvPr>
        </p:nvSpPr>
        <p:spPr/>
        <p:txBody>
          <a:bodyPr/>
          <a:lstStyle>
            <a:lvl1pPr>
              <a:defRPr/>
            </a:lvl1pPr>
          </a:lstStyle>
          <a:p>
            <a:fld id="{8CB2AC2F-85E9-4062-BBD2-DABD4E11D005}" type="slidenum">
              <a:rPr lang="ar-SA" altLang="fa-IR"/>
              <a:pPr/>
              <a:t>‹#›</a:t>
            </a:fld>
            <a:endParaRPr lang="en-US" altLang="fa-IR"/>
          </a:p>
        </p:txBody>
      </p:sp>
    </p:spTree>
    <p:extLst>
      <p:ext uri="{BB962C8B-B14F-4D97-AF65-F5344CB8AC3E}">
        <p14:creationId xmlns:p14="http://schemas.microsoft.com/office/powerpoint/2010/main" val="1066941338"/>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381000"/>
            <a:ext cx="2057400" cy="5715000"/>
          </a:xfrm>
        </p:spPr>
        <p:txBody>
          <a:bodyPr vert="eaVert"/>
          <a:lstStyle/>
          <a:p>
            <a:r>
              <a:rPr lang="en-US" smtClean="0"/>
              <a:t>Click to edit Master title style</a:t>
            </a:r>
            <a:endParaRPr lang="fa-IR"/>
          </a:p>
        </p:txBody>
      </p:sp>
      <p:sp>
        <p:nvSpPr>
          <p:cNvPr id="3" name="Vertical Text Placeholder 2"/>
          <p:cNvSpPr>
            <a:spLocks noGrp="1"/>
          </p:cNvSpPr>
          <p:nvPr>
            <p:ph type="body" orient="vert" idx="1"/>
          </p:nvPr>
        </p:nvSpPr>
        <p:spPr>
          <a:xfrm>
            <a:off x="457200" y="381000"/>
            <a:ext cx="6019800" cy="5715000"/>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Date Placeholder 3"/>
          <p:cNvSpPr>
            <a:spLocks noGrp="1"/>
          </p:cNvSpPr>
          <p:nvPr>
            <p:ph type="dt" sz="half" idx="10"/>
          </p:nvPr>
        </p:nvSpPr>
        <p:spPr/>
        <p:txBody>
          <a:bodyPr/>
          <a:lstStyle>
            <a:lvl1pPr>
              <a:defRPr/>
            </a:lvl1pPr>
          </a:lstStyle>
          <a:p>
            <a:endParaRPr lang="en-US" altLang="fa-IR"/>
          </a:p>
        </p:txBody>
      </p:sp>
      <p:sp>
        <p:nvSpPr>
          <p:cNvPr id="5" name="Footer Placeholder 4"/>
          <p:cNvSpPr>
            <a:spLocks noGrp="1"/>
          </p:cNvSpPr>
          <p:nvPr>
            <p:ph type="ftr" sz="quarter" idx="11"/>
          </p:nvPr>
        </p:nvSpPr>
        <p:spPr/>
        <p:txBody>
          <a:bodyPr/>
          <a:lstStyle>
            <a:lvl1pPr>
              <a:defRPr/>
            </a:lvl1pPr>
          </a:lstStyle>
          <a:p>
            <a:endParaRPr lang="en-US" altLang="fa-IR"/>
          </a:p>
        </p:txBody>
      </p:sp>
      <p:sp>
        <p:nvSpPr>
          <p:cNvPr id="6" name="Slide Number Placeholder 5"/>
          <p:cNvSpPr>
            <a:spLocks noGrp="1"/>
          </p:cNvSpPr>
          <p:nvPr>
            <p:ph type="sldNum" sz="quarter" idx="12"/>
          </p:nvPr>
        </p:nvSpPr>
        <p:spPr/>
        <p:txBody>
          <a:bodyPr/>
          <a:lstStyle>
            <a:lvl1pPr>
              <a:defRPr/>
            </a:lvl1pPr>
          </a:lstStyle>
          <a:p>
            <a:fld id="{FE111A63-7F57-443F-A652-FA635D692DA0}" type="slidenum">
              <a:rPr lang="ar-SA" altLang="fa-IR"/>
              <a:pPr/>
              <a:t>‹#›</a:t>
            </a:fld>
            <a:endParaRPr lang="en-US" altLang="fa-IR"/>
          </a:p>
        </p:txBody>
      </p:sp>
    </p:spTree>
    <p:extLst>
      <p:ext uri="{BB962C8B-B14F-4D97-AF65-F5344CB8AC3E}">
        <p14:creationId xmlns:p14="http://schemas.microsoft.com/office/powerpoint/2010/main" val="1168382795"/>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txOverObj" preserve="1">
  <p:cSld name="Title and Text Over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1371600"/>
          </a:xfrm>
        </p:spPr>
        <p:txBody>
          <a:bodyPr/>
          <a:lstStyle/>
          <a:p>
            <a:r>
              <a:rPr lang="en-US" smtClean="0"/>
              <a:t>Click to edit Master title style</a:t>
            </a:r>
            <a:endParaRPr lang="fa-IR"/>
          </a:p>
        </p:txBody>
      </p:sp>
      <p:sp>
        <p:nvSpPr>
          <p:cNvPr id="3" name="Text Placeholder 2"/>
          <p:cNvSpPr>
            <a:spLocks noGrp="1"/>
          </p:cNvSpPr>
          <p:nvPr>
            <p:ph type="body" sz="half" idx="1"/>
          </p:nvPr>
        </p:nvSpPr>
        <p:spPr>
          <a:xfrm>
            <a:off x="457200" y="1981200"/>
            <a:ext cx="8229600" cy="19812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Content Placeholder 3"/>
          <p:cNvSpPr>
            <a:spLocks noGrp="1"/>
          </p:cNvSpPr>
          <p:nvPr>
            <p:ph sz="half" idx="2"/>
          </p:nvPr>
        </p:nvSpPr>
        <p:spPr>
          <a:xfrm>
            <a:off x="457200" y="4114800"/>
            <a:ext cx="8229600" cy="19812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ltLang="fa-I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ltLang="fa-I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92648FC1-5CB4-4038-9C9E-3015938DD417}" type="slidenum">
              <a:rPr lang="ar-SA" altLang="fa-IR"/>
              <a:pPr/>
              <a:t>‹#›</a:t>
            </a:fld>
            <a:endParaRPr lang="en-US" altLang="fa-IR"/>
          </a:p>
        </p:txBody>
      </p:sp>
    </p:spTree>
    <p:extLst>
      <p:ext uri="{BB962C8B-B14F-4D97-AF65-F5344CB8AC3E}">
        <p14:creationId xmlns:p14="http://schemas.microsoft.com/office/powerpoint/2010/main" val="135062756"/>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381000"/>
            <a:ext cx="8229600" cy="57150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3" name="Date Placeholder 2"/>
          <p:cNvSpPr>
            <a:spLocks noGrp="1"/>
          </p:cNvSpPr>
          <p:nvPr>
            <p:ph type="dt" sz="half" idx="10"/>
          </p:nvPr>
        </p:nvSpPr>
        <p:spPr>
          <a:xfrm>
            <a:off x="457200" y="6245225"/>
            <a:ext cx="2133600" cy="476250"/>
          </a:xfrm>
        </p:spPr>
        <p:txBody>
          <a:bodyPr/>
          <a:lstStyle>
            <a:lvl1pPr>
              <a:defRPr/>
            </a:lvl1pPr>
          </a:lstStyle>
          <a:p>
            <a:endParaRPr lang="en-US" altLang="fa-IR"/>
          </a:p>
        </p:txBody>
      </p:sp>
      <p:sp>
        <p:nvSpPr>
          <p:cNvPr id="4" name="Footer Placeholder 3"/>
          <p:cNvSpPr>
            <a:spLocks noGrp="1"/>
          </p:cNvSpPr>
          <p:nvPr>
            <p:ph type="ftr" sz="quarter" idx="11"/>
          </p:nvPr>
        </p:nvSpPr>
        <p:spPr>
          <a:xfrm>
            <a:off x="3124200" y="6245225"/>
            <a:ext cx="2895600" cy="476250"/>
          </a:xfrm>
        </p:spPr>
        <p:txBody>
          <a:bodyPr/>
          <a:lstStyle>
            <a:lvl1pPr>
              <a:defRPr/>
            </a:lvl1pPr>
          </a:lstStyle>
          <a:p>
            <a:endParaRPr lang="en-US" altLang="fa-IR"/>
          </a:p>
        </p:txBody>
      </p:sp>
      <p:sp>
        <p:nvSpPr>
          <p:cNvPr id="5" name="Slide Number Placeholder 4"/>
          <p:cNvSpPr>
            <a:spLocks noGrp="1"/>
          </p:cNvSpPr>
          <p:nvPr>
            <p:ph type="sldNum" sz="quarter" idx="12"/>
          </p:nvPr>
        </p:nvSpPr>
        <p:spPr>
          <a:xfrm>
            <a:off x="6553200" y="6245225"/>
            <a:ext cx="2133600" cy="476250"/>
          </a:xfrm>
        </p:spPr>
        <p:txBody>
          <a:bodyPr/>
          <a:lstStyle>
            <a:lvl1pPr>
              <a:defRPr/>
            </a:lvl1pPr>
          </a:lstStyle>
          <a:p>
            <a:fld id="{440CE7A6-3782-4990-8F6B-EE5666446A0D}" type="slidenum">
              <a:rPr lang="ar-SA" altLang="fa-IR"/>
              <a:pPr/>
              <a:t>‹#›</a:t>
            </a:fld>
            <a:endParaRPr lang="en-US" altLang="fa-IR"/>
          </a:p>
        </p:txBody>
      </p:sp>
    </p:spTree>
    <p:extLst>
      <p:ext uri="{BB962C8B-B14F-4D97-AF65-F5344CB8AC3E}">
        <p14:creationId xmlns:p14="http://schemas.microsoft.com/office/powerpoint/2010/main" val="3910335895"/>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objOverTx" preserve="1">
  <p:cSld name="Title and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381000"/>
            <a:ext cx="8229600" cy="1371600"/>
          </a:xfrm>
        </p:spPr>
        <p:txBody>
          <a:bodyPr/>
          <a:lstStyle/>
          <a:p>
            <a:r>
              <a:rPr lang="en-US" smtClean="0"/>
              <a:t>Click to edit Master title style</a:t>
            </a:r>
            <a:endParaRPr lang="fa-IR"/>
          </a:p>
        </p:txBody>
      </p:sp>
      <p:sp>
        <p:nvSpPr>
          <p:cNvPr id="3" name="Content Placeholder 2"/>
          <p:cNvSpPr>
            <a:spLocks noGrp="1"/>
          </p:cNvSpPr>
          <p:nvPr>
            <p:ph sz="half" idx="1"/>
          </p:nvPr>
        </p:nvSpPr>
        <p:spPr>
          <a:xfrm>
            <a:off x="457200" y="1981200"/>
            <a:ext cx="8229600" cy="19812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Text Placeholder 3"/>
          <p:cNvSpPr>
            <a:spLocks noGrp="1"/>
          </p:cNvSpPr>
          <p:nvPr>
            <p:ph type="body" sz="half" idx="2"/>
          </p:nvPr>
        </p:nvSpPr>
        <p:spPr>
          <a:xfrm>
            <a:off x="457200" y="4114800"/>
            <a:ext cx="8229600" cy="19812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5" name="Date Placeholder 4"/>
          <p:cNvSpPr>
            <a:spLocks noGrp="1"/>
          </p:cNvSpPr>
          <p:nvPr>
            <p:ph type="dt" sz="half" idx="10"/>
          </p:nvPr>
        </p:nvSpPr>
        <p:spPr>
          <a:xfrm>
            <a:off x="457200" y="6245225"/>
            <a:ext cx="2133600" cy="476250"/>
          </a:xfrm>
        </p:spPr>
        <p:txBody>
          <a:bodyPr/>
          <a:lstStyle>
            <a:lvl1pPr>
              <a:defRPr/>
            </a:lvl1pPr>
          </a:lstStyle>
          <a:p>
            <a:endParaRPr lang="en-US" altLang="fa-IR"/>
          </a:p>
        </p:txBody>
      </p:sp>
      <p:sp>
        <p:nvSpPr>
          <p:cNvPr id="6" name="Footer Placeholder 5"/>
          <p:cNvSpPr>
            <a:spLocks noGrp="1"/>
          </p:cNvSpPr>
          <p:nvPr>
            <p:ph type="ftr" sz="quarter" idx="11"/>
          </p:nvPr>
        </p:nvSpPr>
        <p:spPr>
          <a:xfrm>
            <a:off x="3124200" y="6245225"/>
            <a:ext cx="2895600" cy="476250"/>
          </a:xfrm>
        </p:spPr>
        <p:txBody>
          <a:bodyPr/>
          <a:lstStyle>
            <a:lvl1pPr>
              <a:defRPr/>
            </a:lvl1pPr>
          </a:lstStyle>
          <a:p>
            <a:endParaRPr lang="en-US" altLang="fa-IR"/>
          </a:p>
        </p:txBody>
      </p:sp>
      <p:sp>
        <p:nvSpPr>
          <p:cNvPr id="7" name="Slide Number Placeholder 6"/>
          <p:cNvSpPr>
            <a:spLocks noGrp="1"/>
          </p:cNvSpPr>
          <p:nvPr>
            <p:ph type="sldNum" sz="quarter" idx="12"/>
          </p:nvPr>
        </p:nvSpPr>
        <p:spPr>
          <a:xfrm>
            <a:off x="6553200" y="6245225"/>
            <a:ext cx="2133600" cy="476250"/>
          </a:xfrm>
        </p:spPr>
        <p:txBody>
          <a:bodyPr/>
          <a:lstStyle>
            <a:lvl1pPr>
              <a:defRPr/>
            </a:lvl1pPr>
          </a:lstStyle>
          <a:p>
            <a:fld id="{3414F3B0-9E6E-4603-BF6A-9E0C504CE376}" type="slidenum">
              <a:rPr lang="ar-SA" altLang="fa-IR"/>
              <a:pPr/>
              <a:t>‹#›</a:t>
            </a:fld>
            <a:endParaRPr lang="en-US" altLang="fa-IR"/>
          </a:p>
        </p:txBody>
      </p:sp>
    </p:spTree>
    <p:extLst>
      <p:ext uri="{BB962C8B-B14F-4D97-AF65-F5344CB8AC3E}">
        <p14:creationId xmlns:p14="http://schemas.microsoft.com/office/powerpoint/2010/main" val="3979717672"/>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fa-IR"/>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Date Placeholder 3"/>
          <p:cNvSpPr>
            <a:spLocks noGrp="1"/>
          </p:cNvSpPr>
          <p:nvPr>
            <p:ph type="dt" sz="half" idx="10"/>
          </p:nvPr>
        </p:nvSpPr>
        <p:spPr/>
        <p:txBody>
          <a:bodyPr/>
          <a:lstStyle>
            <a:lvl1pPr>
              <a:defRPr/>
            </a:lvl1pPr>
          </a:lstStyle>
          <a:p>
            <a:endParaRPr lang="en-US" altLang="fa-IR"/>
          </a:p>
        </p:txBody>
      </p:sp>
      <p:sp>
        <p:nvSpPr>
          <p:cNvPr id="5" name="Footer Placeholder 4"/>
          <p:cNvSpPr>
            <a:spLocks noGrp="1"/>
          </p:cNvSpPr>
          <p:nvPr>
            <p:ph type="ftr" sz="quarter" idx="11"/>
          </p:nvPr>
        </p:nvSpPr>
        <p:spPr/>
        <p:txBody>
          <a:bodyPr/>
          <a:lstStyle>
            <a:lvl1pPr>
              <a:defRPr/>
            </a:lvl1pPr>
          </a:lstStyle>
          <a:p>
            <a:endParaRPr lang="en-US" altLang="fa-IR"/>
          </a:p>
        </p:txBody>
      </p:sp>
      <p:sp>
        <p:nvSpPr>
          <p:cNvPr id="6" name="Slide Number Placeholder 5"/>
          <p:cNvSpPr>
            <a:spLocks noGrp="1"/>
          </p:cNvSpPr>
          <p:nvPr>
            <p:ph type="sldNum" sz="quarter" idx="12"/>
          </p:nvPr>
        </p:nvSpPr>
        <p:spPr/>
        <p:txBody>
          <a:bodyPr/>
          <a:lstStyle>
            <a:lvl1pPr>
              <a:defRPr/>
            </a:lvl1pPr>
          </a:lstStyle>
          <a:p>
            <a:fld id="{00169662-2EFA-4110-B3A8-19F4DEDC23DF}" type="slidenum">
              <a:rPr lang="ar-SA" altLang="fa-IR"/>
              <a:pPr/>
              <a:t>‹#›</a:t>
            </a:fld>
            <a:endParaRPr lang="en-US" altLang="fa-IR"/>
          </a:p>
        </p:txBody>
      </p:sp>
    </p:spTree>
    <p:extLst>
      <p:ext uri="{BB962C8B-B14F-4D97-AF65-F5344CB8AC3E}">
        <p14:creationId xmlns:p14="http://schemas.microsoft.com/office/powerpoint/2010/main" val="2646617021"/>
      </p:ext>
    </p:extLst>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8"/>
            <a:ext cx="7886700" cy="2852737"/>
          </a:xfrm>
        </p:spPr>
        <p:txBody>
          <a:bodyPr anchor="b"/>
          <a:lstStyle>
            <a:lvl1pPr>
              <a:defRPr sz="6000"/>
            </a:lvl1pPr>
          </a:lstStyle>
          <a:p>
            <a:r>
              <a:rPr lang="en-US" smtClean="0"/>
              <a:t>Click to edit Master title style</a:t>
            </a:r>
            <a:endParaRPr lang="fa-IR"/>
          </a:p>
        </p:txBody>
      </p:sp>
      <p:sp>
        <p:nvSpPr>
          <p:cNvPr id="3" name="Text Placeholder 2"/>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smtClean="0"/>
              <a:t>Edit Master text styles</a:t>
            </a:r>
          </a:p>
        </p:txBody>
      </p:sp>
      <p:sp>
        <p:nvSpPr>
          <p:cNvPr id="4" name="Date Placeholder 3"/>
          <p:cNvSpPr>
            <a:spLocks noGrp="1"/>
          </p:cNvSpPr>
          <p:nvPr>
            <p:ph type="dt" sz="half" idx="10"/>
          </p:nvPr>
        </p:nvSpPr>
        <p:spPr/>
        <p:txBody>
          <a:bodyPr/>
          <a:lstStyle>
            <a:lvl1pPr>
              <a:defRPr/>
            </a:lvl1pPr>
          </a:lstStyle>
          <a:p>
            <a:endParaRPr lang="en-US" altLang="fa-IR"/>
          </a:p>
        </p:txBody>
      </p:sp>
      <p:sp>
        <p:nvSpPr>
          <p:cNvPr id="5" name="Footer Placeholder 4"/>
          <p:cNvSpPr>
            <a:spLocks noGrp="1"/>
          </p:cNvSpPr>
          <p:nvPr>
            <p:ph type="ftr" sz="quarter" idx="11"/>
          </p:nvPr>
        </p:nvSpPr>
        <p:spPr/>
        <p:txBody>
          <a:bodyPr/>
          <a:lstStyle>
            <a:lvl1pPr>
              <a:defRPr/>
            </a:lvl1pPr>
          </a:lstStyle>
          <a:p>
            <a:endParaRPr lang="en-US" altLang="fa-IR"/>
          </a:p>
        </p:txBody>
      </p:sp>
      <p:sp>
        <p:nvSpPr>
          <p:cNvPr id="6" name="Slide Number Placeholder 5"/>
          <p:cNvSpPr>
            <a:spLocks noGrp="1"/>
          </p:cNvSpPr>
          <p:nvPr>
            <p:ph type="sldNum" sz="quarter" idx="12"/>
          </p:nvPr>
        </p:nvSpPr>
        <p:spPr/>
        <p:txBody>
          <a:bodyPr/>
          <a:lstStyle>
            <a:lvl1pPr>
              <a:defRPr/>
            </a:lvl1pPr>
          </a:lstStyle>
          <a:p>
            <a:fld id="{17A5D2A0-D76F-4E52-9D29-B3148533F790}" type="slidenum">
              <a:rPr lang="ar-SA" altLang="fa-IR"/>
              <a:pPr/>
              <a:t>‹#›</a:t>
            </a:fld>
            <a:endParaRPr lang="en-US" altLang="fa-IR"/>
          </a:p>
        </p:txBody>
      </p:sp>
    </p:spTree>
    <p:extLst>
      <p:ext uri="{BB962C8B-B14F-4D97-AF65-F5344CB8AC3E}">
        <p14:creationId xmlns:p14="http://schemas.microsoft.com/office/powerpoint/2010/main" val="545204027"/>
      </p:ext>
    </p:extLst>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fa-IR"/>
          </a:p>
        </p:txBody>
      </p:sp>
      <p:sp>
        <p:nvSpPr>
          <p:cNvPr id="3" name="Content Placeholder 2"/>
          <p:cNvSpPr>
            <a:spLocks noGrp="1"/>
          </p:cNvSpPr>
          <p:nvPr>
            <p:ph sz="half" idx="1"/>
          </p:nvPr>
        </p:nvSpPr>
        <p:spPr>
          <a:xfrm>
            <a:off x="457200" y="1981200"/>
            <a:ext cx="4038600" cy="41148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Content Placeholder 3"/>
          <p:cNvSpPr>
            <a:spLocks noGrp="1"/>
          </p:cNvSpPr>
          <p:nvPr>
            <p:ph sz="half" idx="2"/>
          </p:nvPr>
        </p:nvSpPr>
        <p:spPr>
          <a:xfrm>
            <a:off x="4648200" y="1981200"/>
            <a:ext cx="4038600" cy="4114800"/>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5" name="Date Placeholder 4"/>
          <p:cNvSpPr>
            <a:spLocks noGrp="1"/>
          </p:cNvSpPr>
          <p:nvPr>
            <p:ph type="dt" sz="half" idx="10"/>
          </p:nvPr>
        </p:nvSpPr>
        <p:spPr/>
        <p:txBody>
          <a:bodyPr/>
          <a:lstStyle>
            <a:lvl1pPr>
              <a:defRPr/>
            </a:lvl1pPr>
          </a:lstStyle>
          <a:p>
            <a:endParaRPr lang="en-US" altLang="fa-IR"/>
          </a:p>
        </p:txBody>
      </p:sp>
      <p:sp>
        <p:nvSpPr>
          <p:cNvPr id="6" name="Footer Placeholder 5"/>
          <p:cNvSpPr>
            <a:spLocks noGrp="1"/>
          </p:cNvSpPr>
          <p:nvPr>
            <p:ph type="ftr" sz="quarter" idx="11"/>
          </p:nvPr>
        </p:nvSpPr>
        <p:spPr/>
        <p:txBody>
          <a:bodyPr/>
          <a:lstStyle>
            <a:lvl1pPr>
              <a:defRPr/>
            </a:lvl1pPr>
          </a:lstStyle>
          <a:p>
            <a:endParaRPr lang="en-US" altLang="fa-IR"/>
          </a:p>
        </p:txBody>
      </p:sp>
      <p:sp>
        <p:nvSpPr>
          <p:cNvPr id="7" name="Slide Number Placeholder 6"/>
          <p:cNvSpPr>
            <a:spLocks noGrp="1"/>
          </p:cNvSpPr>
          <p:nvPr>
            <p:ph type="sldNum" sz="quarter" idx="12"/>
          </p:nvPr>
        </p:nvSpPr>
        <p:spPr/>
        <p:txBody>
          <a:bodyPr/>
          <a:lstStyle>
            <a:lvl1pPr>
              <a:defRPr/>
            </a:lvl1pPr>
          </a:lstStyle>
          <a:p>
            <a:fld id="{233F964E-E753-4C85-BF9D-F4746ED33F61}" type="slidenum">
              <a:rPr lang="ar-SA" altLang="fa-IR"/>
              <a:pPr/>
              <a:t>‹#›</a:t>
            </a:fld>
            <a:endParaRPr lang="en-US" altLang="fa-IR"/>
          </a:p>
        </p:txBody>
      </p:sp>
    </p:spTree>
    <p:extLst>
      <p:ext uri="{BB962C8B-B14F-4D97-AF65-F5344CB8AC3E}">
        <p14:creationId xmlns:p14="http://schemas.microsoft.com/office/powerpoint/2010/main" val="1921653772"/>
      </p:ext>
    </p:extLst>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30238" y="365125"/>
            <a:ext cx="7886700" cy="1325563"/>
          </a:xfrm>
        </p:spPr>
        <p:txBody>
          <a:bodyPr/>
          <a:lstStyle/>
          <a:p>
            <a:r>
              <a:rPr lang="en-US" smtClean="0"/>
              <a:t>Click to edit Master title style</a:t>
            </a:r>
            <a:endParaRPr lang="fa-IR"/>
          </a:p>
        </p:txBody>
      </p:sp>
      <p:sp>
        <p:nvSpPr>
          <p:cNvPr id="3" name="Text Placeholder 2"/>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630238" y="2505075"/>
            <a:ext cx="3868737"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5" name="Text Placeholder 4"/>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4629150" y="2505075"/>
            <a:ext cx="3887788"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7" name="Date Placeholder 6"/>
          <p:cNvSpPr>
            <a:spLocks noGrp="1"/>
          </p:cNvSpPr>
          <p:nvPr>
            <p:ph type="dt" sz="half" idx="10"/>
          </p:nvPr>
        </p:nvSpPr>
        <p:spPr/>
        <p:txBody>
          <a:bodyPr/>
          <a:lstStyle>
            <a:lvl1pPr>
              <a:defRPr/>
            </a:lvl1pPr>
          </a:lstStyle>
          <a:p>
            <a:endParaRPr lang="en-US" altLang="fa-IR"/>
          </a:p>
        </p:txBody>
      </p:sp>
      <p:sp>
        <p:nvSpPr>
          <p:cNvPr id="8" name="Footer Placeholder 7"/>
          <p:cNvSpPr>
            <a:spLocks noGrp="1"/>
          </p:cNvSpPr>
          <p:nvPr>
            <p:ph type="ftr" sz="quarter" idx="11"/>
          </p:nvPr>
        </p:nvSpPr>
        <p:spPr/>
        <p:txBody>
          <a:bodyPr/>
          <a:lstStyle>
            <a:lvl1pPr>
              <a:defRPr/>
            </a:lvl1pPr>
          </a:lstStyle>
          <a:p>
            <a:endParaRPr lang="en-US" altLang="fa-IR"/>
          </a:p>
        </p:txBody>
      </p:sp>
      <p:sp>
        <p:nvSpPr>
          <p:cNvPr id="9" name="Slide Number Placeholder 8"/>
          <p:cNvSpPr>
            <a:spLocks noGrp="1"/>
          </p:cNvSpPr>
          <p:nvPr>
            <p:ph type="sldNum" sz="quarter" idx="12"/>
          </p:nvPr>
        </p:nvSpPr>
        <p:spPr/>
        <p:txBody>
          <a:bodyPr/>
          <a:lstStyle>
            <a:lvl1pPr>
              <a:defRPr/>
            </a:lvl1pPr>
          </a:lstStyle>
          <a:p>
            <a:fld id="{E8DE416B-CB95-4D82-9DC9-ECB3620D53F4}" type="slidenum">
              <a:rPr lang="ar-SA" altLang="fa-IR"/>
              <a:pPr/>
              <a:t>‹#›</a:t>
            </a:fld>
            <a:endParaRPr lang="en-US" altLang="fa-IR"/>
          </a:p>
        </p:txBody>
      </p:sp>
    </p:spTree>
    <p:extLst>
      <p:ext uri="{BB962C8B-B14F-4D97-AF65-F5344CB8AC3E}">
        <p14:creationId xmlns:p14="http://schemas.microsoft.com/office/powerpoint/2010/main" val="1442083164"/>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fa-IR"/>
          </a:p>
        </p:txBody>
      </p:sp>
      <p:sp>
        <p:nvSpPr>
          <p:cNvPr id="3" name="Date Placeholder 2"/>
          <p:cNvSpPr>
            <a:spLocks noGrp="1"/>
          </p:cNvSpPr>
          <p:nvPr>
            <p:ph type="dt" sz="half" idx="10"/>
          </p:nvPr>
        </p:nvSpPr>
        <p:spPr/>
        <p:txBody>
          <a:bodyPr/>
          <a:lstStyle>
            <a:lvl1pPr>
              <a:defRPr/>
            </a:lvl1pPr>
          </a:lstStyle>
          <a:p>
            <a:endParaRPr lang="en-US" altLang="fa-IR"/>
          </a:p>
        </p:txBody>
      </p:sp>
      <p:sp>
        <p:nvSpPr>
          <p:cNvPr id="4" name="Footer Placeholder 3"/>
          <p:cNvSpPr>
            <a:spLocks noGrp="1"/>
          </p:cNvSpPr>
          <p:nvPr>
            <p:ph type="ftr" sz="quarter" idx="11"/>
          </p:nvPr>
        </p:nvSpPr>
        <p:spPr/>
        <p:txBody>
          <a:bodyPr/>
          <a:lstStyle>
            <a:lvl1pPr>
              <a:defRPr/>
            </a:lvl1pPr>
          </a:lstStyle>
          <a:p>
            <a:endParaRPr lang="en-US" altLang="fa-IR"/>
          </a:p>
        </p:txBody>
      </p:sp>
      <p:sp>
        <p:nvSpPr>
          <p:cNvPr id="5" name="Slide Number Placeholder 4"/>
          <p:cNvSpPr>
            <a:spLocks noGrp="1"/>
          </p:cNvSpPr>
          <p:nvPr>
            <p:ph type="sldNum" sz="quarter" idx="12"/>
          </p:nvPr>
        </p:nvSpPr>
        <p:spPr/>
        <p:txBody>
          <a:bodyPr/>
          <a:lstStyle>
            <a:lvl1pPr>
              <a:defRPr/>
            </a:lvl1pPr>
          </a:lstStyle>
          <a:p>
            <a:fld id="{A66B0910-CEF2-4E1A-9631-977691A9CE1A}" type="slidenum">
              <a:rPr lang="ar-SA" altLang="fa-IR"/>
              <a:pPr/>
              <a:t>‹#›</a:t>
            </a:fld>
            <a:endParaRPr lang="en-US" altLang="fa-IR"/>
          </a:p>
        </p:txBody>
      </p:sp>
    </p:spTree>
    <p:extLst>
      <p:ext uri="{BB962C8B-B14F-4D97-AF65-F5344CB8AC3E}">
        <p14:creationId xmlns:p14="http://schemas.microsoft.com/office/powerpoint/2010/main" val="3254733283"/>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ltLang="fa-IR"/>
          </a:p>
        </p:txBody>
      </p:sp>
      <p:sp>
        <p:nvSpPr>
          <p:cNvPr id="3" name="Footer Placeholder 2"/>
          <p:cNvSpPr>
            <a:spLocks noGrp="1"/>
          </p:cNvSpPr>
          <p:nvPr>
            <p:ph type="ftr" sz="quarter" idx="11"/>
          </p:nvPr>
        </p:nvSpPr>
        <p:spPr/>
        <p:txBody>
          <a:bodyPr/>
          <a:lstStyle>
            <a:lvl1pPr>
              <a:defRPr/>
            </a:lvl1pPr>
          </a:lstStyle>
          <a:p>
            <a:endParaRPr lang="en-US" altLang="fa-IR"/>
          </a:p>
        </p:txBody>
      </p:sp>
      <p:sp>
        <p:nvSpPr>
          <p:cNvPr id="4" name="Slide Number Placeholder 3"/>
          <p:cNvSpPr>
            <a:spLocks noGrp="1"/>
          </p:cNvSpPr>
          <p:nvPr>
            <p:ph type="sldNum" sz="quarter" idx="12"/>
          </p:nvPr>
        </p:nvSpPr>
        <p:spPr/>
        <p:txBody>
          <a:bodyPr/>
          <a:lstStyle>
            <a:lvl1pPr>
              <a:defRPr/>
            </a:lvl1pPr>
          </a:lstStyle>
          <a:p>
            <a:fld id="{C75C330E-E170-4E37-B204-F09CE1FB061E}" type="slidenum">
              <a:rPr lang="ar-SA" altLang="fa-IR"/>
              <a:pPr/>
              <a:t>‹#›</a:t>
            </a:fld>
            <a:endParaRPr lang="en-US" altLang="fa-IR"/>
          </a:p>
        </p:txBody>
      </p:sp>
    </p:spTree>
    <p:extLst>
      <p:ext uri="{BB962C8B-B14F-4D97-AF65-F5344CB8AC3E}">
        <p14:creationId xmlns:p14="http://schemas.microsoft.com/office/powerpoint/2010/main" val="1910617881"/>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30238" y="457200"/>
            <a:ext cx="2949575" cy="1600200"/>
          </a:xfrm>
        </p:spPr>
        <p:txBody>
          <a:bodyPr anchor="b"/>
          <a:lstStyle>
            <a:lvl1pPr>
              <a:defRPr sz="3200"/>
            </a:lvl1pPr>
          </a:lstStyle>
          <a:p>
            <a:r>
              <a:rPr lang="en-US" smtClean="0"/>
              <a:t>Click to edit Master title style</a:t>
            </a:r>
            <a:endParaRPr lang="fa-IR"/>
          </a:p>
        </p:txBody>
      </p:sp>
      <p:sp>
        <p:nvSpPr>
          <p:cNvPr id="3" name="Content Placeholder 2"/>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fa-IR"/>
          </a:p>
        </p:txBody>
      </p:sp>
      <p:sp>
        <p:nvSpPr>
          <p:cNvPr id="4" name="Text Placeholder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lvl1pPr>
              <a:defRPr/>
            </a:lvl1pPr>
          </a:lstStyle>
          <a:p>
            <a:endParaRPr lang="en-US" altLang="fa-IR"/>
          </a:p>
        </p:txBody>
      </p:sp>
      <p:sp>
        <p:nvSpPr>
          <p:cNvPr id="6" name="Footer Placeholder 5"/>
          <p:cNvSpPr>
            <a:spLocks noGrp="1"/>
          </p:cNvSpPr>
          <p:nvPr>
            <p:ph type="ftr" sz="quarter" idx="11"/>
          </p:nvPr>
        </p:nvSpPr>
        <p:spPr/>
        <p:txBody>
          <a:bodyPr/>
          <a:lstStyle>
            <a:lvl1pPr>
              <a:defRPr/>
            </a:lvl1pPr>
          </a:lstStyle>
          <a:p>
            <a:endParaRPr lang="en-US" altLang="fa-IR"/>
          </a:p>
        </p:txBody>
      </p:sp>
      <p:sp>
        <p:nvSpPr>
          <p:cNvPr id="7" name="Slide Number Placeholder 6"/>
          <p:cNvSpPr>
            <a:spLocks noGrp="1"/>
          </p:cNvSpPr>
          <p:nvPr>
            <p:ph type="sldNum" sz="quarter" idx="12"/>
          </p:nvPr>
        </p:nvSpPr>
        <p:spPr/>
        <p:txBody>
          <a:bodyPr/>
          <a:lstStyle>
            <a:lvl1pPr>
              <a:defRPr/>
            </a:lvl1pPr>
          </a:lstStyle>
          <a:p>
            <a:fld id="{65B6712C-5073-43A5-AF0C-E6E399D00609}" type="slidenum">
              <a:rPr lang="ar-SA" altLang="fa-IR"/>
              <a:pPr/>
              <a:t>‹#›</a:t>
            </a:fld>
            <a:endParaRPr lang="en-US" altLang="fa-IR"/>
          </a:p>
        </p:txBody>
      </p:sp>
    </p:spTree>
    <p:extLst>
      <p:ext uri="{BB962C8B-B14F-4D97-AF65-F5344CB8AC3E}">
        <p14:creationId xmlns:p14="http://schemas.microsoft.com/office/powerpoint/2010/main" val="1849332867"/>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30238" y="457200"/>
            <a:ext cx="2949575" cy="1600200"/>
          </a:xfrm>
        </p:spPr>
        <p:txBody>
          <a:bodyPr anchor="b"/>
          <a:lstStyle>
            <a:lvl1pPr>
              <a:defRPr sz="3200"/>
            </a:lvl1pPr>
          </a:lstStyle>
          <a:p>
            <a:r>
              <a:rPr lang="en-US" smtClean="0"/>
              <a:t>Click to edit Master title style</a:t>
            </a:r>
            <a:endParaRPr lang="fa-IR"/>
          </a:p>
        </p:txBody>
      </p:sp>
      <p:sp>
        <p:nvSpPr>
          <p:cNvPr id="3" name="Picture Placeholder 2"/>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fa-IR"/>
          </a:p>
        </p:txBody>
      </p:sp>
      <p:sp>
        <p:nvSpPr>
          <p:cNvPr id="4" name="Text Placeholder 3"/>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lvl1pPr>
              <a:defRPr/>
            </a:lvl1pPr>
          </a:lstStyle>
          <a:p>
            <a:endParaRPr lang="en-US" altLang="fa-IR"/>
          </a:p>
        </p:txBody>
      </p:sp>
      <p:sp>
        <p:nvSpPr>
          <p:cNvPr id="6" name="Footer Placeholder 5"/>
          <p:cNvSpPr>
            <a:spLocks noGrp="1"/>
          </p:cNvSpPr>
          <p:nvPr>
            <p:ph type="ftr" sz="quarter" idx="11"/>
          </p:nvPr>
        </p:nvSpPr>
        <p:spPr/>
        <p:txBody>
          <a:bodyPr/>
          <a:lstStyle>
            <a:lvl1pPr>
              <a:defRPr/>
            </a:lvl1pPr>
          </a:lstStyle>
          <a:p>
            <a:endParaRPr lang="en-US" altLang="fa-IR"/>
          </a:p>
        </p:txBody>
      </p:sp>
      <p:sp>
        <p:nvSpPr>
          <p:cNvPr id="7" name="Slide Number Placeholder 6"/>
          <p:cNvSpPr>
            <a:spLocks noGrp="1"/>
          </p:cNvSpPr>
          <p:nvPr>
            <p:ph type="sldNum" sz="quarter" idx="12"/>
          </p:nvPr>
        </p:nvSpPr>
        <p:spPr/>
        <p:txBody>
          <a:bodyPr/>
          <a:lstStyle>
            <a:lvl1pPr>
              <a:defRPr/>
            </a:lvl1pPr>
          </a:lstStyle>
          <a:p>
            <a:fld id="{C2C78282-1022-449E-9427-83107EC40306}" type="slidenum">
              <a:rPr lang="ar-SA" altLang="fa-IR"/>
              <a:pPr/>
              <a:t>‹#›</a:t>
            </a:fld>
            <a:endParaRPr lang="en-US" altLang="fa-IR"/>
          </a:p>
        </p:txBody>
      </p:sp>
    </p:spTree>
    <p:extLst>
      <p:ext uri="{BB962C8B-B14F-4D97-AF65-F5344CB8AC3E}">
        <p14:creationId xmlns:p14="http://schemas.microsoft.com/office/powerpoint/2010/main" val="2420204964"/>
      </p:ext>
    </p:extLst>
  </p:cSld>
  <p:clrMapOvr>
    <a:masterClrMapping/>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image" Target="../media/image1.jpeg"/><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theme" Target="../theme/theme1.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16">
            <a:duotone>
              <a:schemeClr val="bg1"/>
              <a:srgbClr val="FFFFFF"/>
            </a:duotone>
          </a:blip>
          <a:srcRect/>
          <a:stretch>
            <a:fillRect/>
          </a:stretch>
        </a:blipFill>
        <a:effectLst/>
      </p:bgPr>
    </p:bg>
    <p:spTree>
      <p:nvGrpSpPr>
        <p:cNvPr id="1" name=""/>
        <p:cNvGrpSpPr/>
        <p:nvPr/>
      </p:nvGrpSpPr>
      <p:grpSpPr>
        <a:xfrm>
          <a:off x="0" y="0"/>
          <a:ext cx="0" cy="0"/>
          <a:chOff x="0" y="0"/>
          <a:chExt cx="0" cy="0"/>
        </a:xfrm>
      </p:grpSpPr>
      <p:sp>
        <p:nvSpPr>
          <p:cNvPr id="481282" name="Rectangle 2"/>
          <p:cNvSpPr>
            <a:spLocks noGrp="1" noChangeArrowheads="1"/>
          </p:cNvSpPr>
          <p:nvPr>
            <p:ph type="title"/>
          </p:nvPr>
        </p:nvSpPr>
        <p:spPr bwMode="auto">
          <a:xfrm>
            <a:off x="457200" y="381000"/>
            <a:ext cx="8229600"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bodyPr>
          <a:lstStyle/>
          <a:p>
            <a:pPr lvl="0"/>
            <a:r>
              <a:rPr lang="en-US" altLang="fa-IR" smtClean="0"/>
              <a:t>Click to edit Master title style</a:t>
            </a:r>
          </a:p>
        </p:txBody>
      </p:sp>
      <p:sp>
        <p:nvSpPr>
          <p:cNvPr id="481283" name="Rectangle 3"/>
          <p:cNvSpPr>
            <a:spLocks noGrp="1" noChangeArrowheads="1"/>
          </p:cNvSpPr>
          <p:nvPr>
            <p:ph type="body" idx="1"/>
          </p:nvPr>
        </p:nvSpPr>
        <p:spPr bwMode="auto">
          <a:xfrm>
            <a:off x="457200" y="1981200"/>
            <a:ext cx="82296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p>
            <a:pPr lvl="0"/>
            <a:r>
              <a:rPr lang="en-US" altLang="fa-IR" smtClean="0"/>
              <a:t>Click to edit Master text styles</a:t>
            </a:r>
          </a:p>
          <a:p>
            <a:pPr lvl="1"/>
            <a:r>
              <a:rPr lang="en-US" altLang="fa-IR" smtClean="0"/>
              <a:t>Second level</a:t>
            </a:r>
          </a:p>
          <a:p>
            <a:pPr lvl="2"/>
            <a:r>
              <a:rPr lang="en-US" altLang="fa-IR" smtClean="0"/>
              <a:t>Third level</a:t>
            </a:r>
          </a:p>
          <a:p>
            <a:pPr lvl="3"/>
            <a:r>
              <a:rPr lang="en-US" altLang="fa-IR" smtClean="0"/>
              <a:t>Fourth level</a:t>
            </a:r>
          </a:p>
          <a:p>
            <a:pPr lvl="4"/>
            <a:r>
              <a:rPr lang="en-US" altLang="fa-IR" smtClean="0"/>
              <a:t>Fifth level</a:t>
            </a:r>
          </a:p>
        </p:txBody>
      </p:sp>
      <p:sp>
        <p:nvSpPr>
          <p:cNvPr id="481284" name="Rectangle 4"/>
          <p:cNvSpPr>
            <a:spLocks noGrp="1" noChangeArrowheads="1"/>
          </p:cNvSpPr>
          <p:nvPr>
            <p:ph type="dt" sz="half" idx="2"/>
          </p:nvPr>
        </p:nvSpPr>
        <p:spPr bwMode="auto">
          <a:xfrm>
            <a:off x="457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rtl="0">
              <a:spcBef>
                <a:spcPct val="0"/>
              </a:spcBef>
              <a:defRPr sz="1400">
                <a:solidFill>
                  <a:schemeClr val="tx1"/>
                </a:solidFill>
                <a:effectLst>
                  <a:outerShdw blurRad="38100" dist="38100" dir="2700000" algn="tl">
                    <a:srgbClr val="000000"/>
                  </a:outerShdw>
                </a:effectLst>
                <a:latin typeface="Arial" panose="020B0604020202020204" pitchFamily="34" charset="0"/>
                <a:cs typeface="+mn-cs"/>
              </a:defRPr>
            </a:lvl1pPr>
          </a:lstStyle>
          <a:p>
            <a:endParaRPr lang="en-US" altLang="fa-IR"/>
          </a:p>
        </p:txBody>
      </p:sp>
      <p:sp>
        <p:nvSpPr>
          <p:cNvPr id="481285" name="Rectangle 5"/>
          <p:cNvSpPr>
            <a:spLocks noGrp="1" noChangeArrowheads="1"/>
          </p:cNvSpPr>
          <p:nvPr>
            <p:ph type="ftr" sz="quarter" idx="3"/>
          </p:nvPr>
        </p:nvSpPr>
        <p:spPr bwMode="auto">
          <a:xfrm>
            <a:off x="3124200" y="6245225"/>
            <a:ext cx="2895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ctr" rtl="0">
              <a:spcBef>
                <a:spcPct val="0"/>
              </a:spcBef>
              <a:defRPr sz="1400">
                <a:solidFill>
                  <a:schemeClr val="tx1"/>
                </a:solidFill>
                <a:effectLst>
                  <a:outerShdw blurRad="38100" dist="38100" dir="2700000" algn="tl">
                    <a:srgbClr val="000000"/>
                  </a:outerShdw>
                </a:effectLst>
                <a:latin typeface="Arial" panose="020B0604020202020204" pitchFamily="34" charset="0"/>
                <a:cs typeface="+mn-cs"/>
              </a:defRPr>
            </a:lvl1pPr>
          </a:lstStyle>
          <a:p>
            <a:endParaRPr lang="en-US" altLang="fa-IR"/>
          </a:p>
        </p:txBody>
      </p:sp>
      <p:sp>
        <p:nvSpPr>
          <p:cNvPr id="481286" name="Rectangle 6"/>
          <p:cNvSpPr>
            <a:spLocks noGrp="1" noChangeArrowheads="1"/>
          </p:cNvSpPr>
          <p:nvPr>
            <p:ph type="sldNum" sz="quarter" idx="4"/>
          </p:nvPr>
        </p:nvSpPr>
        <p:spPr bwMode="auto">
          <a:xfrm>
            <a:off x="6553200" y="6245225"/>
            <a:ext cx="2133600" cy="476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rtl="0">
              <a:spcBef>
                <a:spcPct val="0"/>
              </a:spcBef>
              <a:defRPr sz="1400">
                <a:solidFill>
                  <a:schemeClr val="tx1"/>
                </a:solidFill>
                <a:effectLst>
                  <a:outerShdw blurRad="38100" dist="38100" dir="2700000" algn="tl">
                    <a:srgbClr val="000000"/>
                  </a:outerShdw>
                </a:effectLst>
                <a:latin typeface="Arial" panose="020B0604020202020204" pitchFamily="34" charset="0"/>
                <a:cs typeface="+mn-cs"/>
              </a:defRPr>
            </a:lvl1pPr>
          </a:lstStyle>
          <a:p>
            <a:fld id="{980DFF82-7834-4002-8F56-3B1ED0089456}" type="slidenum">
              <a:rPr lang="ar-SA" altLang="fa-IR"/>
              <a:pPr/>
              <a:t>‹#›</a:t>
            </a:fld>
            <a:endParaRPr lang="en-US" altLang="fa-IR"/>
          </a:p>
        </p:txBody>
      </p:sp>
      <p:sp>
        <p:nvSpPr>
          <p:cNvPr id="7" name="Rectangle 49"/>
          <p:cNvSpPr>
            <a:spLocks noChangeArrowheads="1"/>
          </p:cNvSpPr>
          <p:nvPr userDrawn="1"/>
        </p:nvSpPr>
        <p:spPr bwMode="auto">
          <a:xfrm>
            <a:off x="-201613" y="-76200"/>
            <a:ext cx="53578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gn="r" rtl="1">
              <a:defRPr>
                <a:solidFill>
                  <a:schemeClr val="tx1"/>
                </a:solidFill>
                <a:latin typeface="Verdana" panose="020B0604030504040204" pitchFamily="34" charset="0"/>
                <a:cs typeface="B Nazanin" panose="00000400000000000000" pitchFamily="2" charset="-78"/>
              </a:defRPr>
            </a:lvl1pPr>
            <a:lvl2pPr marL="742950" indent="-285750" algn="r" rtl="1">
              <a:defRPr>
                <a:solidFill>
                  <a:schemeClr val="tx1"/>
                </a:solidFill>
                <a:latin typeface="Verdana" panose="020B0604030504040204" pitchFamily="34" charset="0"/>
                <a:cs typeface="B Nazanin" panose="00000400000000000000" pitchFamily="2" charset="-78"/>
              </a:defRPr>
            </a:lvl2pPr>
            <a:lvl3pPr marL="1143000" indent="-228600" algn="r" rtl="1">
              <a:defRPr>
                <a:solidFill>
                  <a:schemeClr val="tx1"/>
                </a:solidFill>
                <a:latin typeface="Verdana" panose="020B0604030504040204" pitchFamily="34" charset="0"/>
                <a:cs typeface="B Nazanin" panose="00000400000000000000" pitchFamily="2" charset="-78"/>
              </a:defRPr>
            </a:lvl3pPr>
            <a:lvl4pPr marL="1600200" indent="-228600" algn="r" rtl="1">
              <a:defRPr>
                <a:solidFill>
                  <a:schemeClr val="tx1"/>
                </a:solidFill>
                <a:latin typeface="Verdana" panose="020B0604030504040204" pitchFamily="34" charset="0"/>
                <a:cs typeface="B Nazanin" panose="00000400000000000000" pitchFamily="2" charset="-78"/>
              </a:defRPr>
            </a:lvl4pPr>
            <a:lvl5pPr marL="2057400" indent="-228600" algn="r" rtl="1">
              <a:defRPr>
                <a:solidFill>
                  <a:schemeClr val="tx1"/>
                </a:solidFill>
                <a:latin typeface="Verdana" panose="020B0604030504040204" pitchFamily="34" charset="0"/>
                <a:cs typeface="B Nazanin" panose="00000400000000000000" pitchFamily="2" charset="-78"/>
              </a:defRPr>
            </a:lvl5pPr>
            <a:lvl6pPr marL="2514600" indent="-228600" algn="r" rtl="1" eaLnBrk="0" fontAlgn="base" hangingPunct="0">
              <a:spcBef>
                <a:spcPct val="0"/>
              </a:spcBef>
              <a:spcAft>
                <a:spcPct val="0"/>
              </a:spcAft>
              <a:defRPr>
                <a:solidFill>
                  <a:schemeClr val="tx1"/>
                </a:solidFill>
                <a:latin typeface="Verdana" panose="020B0604030504040204" pitchFamily="34" charset="0"/>
                <a:cs typeface="B Nazanin" panose="00000400000000000000" pitchFamily="2" charset="-78"/>
              </a:defRPr>
            </a:lvl6pPr>
            <a:lvl7pPr marL="2971800" indent="-228600" algn="r" rtl="1" eaLnBrk="0" fontAlgn="base" hangingPunct="0">
              <a:spcBef>
                <a:spcPct val="0"/>
              </a:spcBef>
              <a:spcAft>
                <a:spcPct val="0"/>
              </a:spcAft>
              <a:defRPr>
                <a:solidFill>
                  <a:schemeClr val="tx1"/>
                </a:solidFill>
                <a:latin typeface="Verdana" panose="020B0604030504040204" pitchFamily="34" charset="0"/>
                <a:cs typeface="B Nazanin" panose="00000400000000000000" pitchFamily="2" charset="-78"/>
              </a:defRPr>
            </a:lvl7pPr>
            <a:lvl8pPr marL="3429000" indent="-228600" algn="r" rtl="1" eaLnBrk="0" fontAlgn="base" hangingPunct="0">
              <a:spcBef>
                <a:spcPct val="0"/>
              </a:spcBef>
              <a:spcAft>
                <a:spcPct val="0"/>
              </a:spcAft>
              <a:defRPr>
                <a:solidFill>
                  <a:schemeClr val="tx1"/>
                </a:solidFill>
                <a:latin typeface="Verdana" panose="020B0604030504040204" pitchFamily="34" charset="0"/>
                <a:cs typeface="B Nazanin" panose="00000400000000000000" pitchFamily="2" charset="-78"/>
              </a:defRPr>
            </a:lvl8pPr>
            <a:lvl9pPr marL="3886200" indent="-228600" algn="r" rtl="1" eaLnBrk="0" fontAlgn="base" hangingPunct="0">
              <a:spcBef>
                <a:spcPct val="0"/>
              </a:spcBef>
              <a:spcAft>
                <a:spcPct val="0"/>
              </a:spcAft>
              <a:defRPr>
                <a:solidFill>
                  <a:schemeClr val="tx1"/>
                </a:solidFill>
                <a:latin typeface="Verdana" panose="020B0604030504040204" pitchFamily="34" charset="0"/>
                <a:cs typeface="B Nazanin" panose="00000400000000000000" pitchFamily="2" charset="-78"/>
              </a:defRPr>
            </a:lvl9pPr>
          </a:lstStyle>
          <a:p>
            <a:pPr algn="ctr" rtl="0" eaLnBrk="1" hangingPunct="1"/>
            <a:r>
              <a:rPr lang="en-US" altLang="fa-IR" sz="2400" b="1" dirty="0">
                <a:solidFill>
                  <a:srgbClr val="FF0000"/>
                </a:solidFill>
                <a:latin typeface="Tahoma" panose="020B0604030504040204" pitchFamily="34" charset="0"/>
                <a:cs typeface="B Titr" panose="00000700000000000000" pitchFamily="2" charset="-78"/>
              </a:rPr>
              <a:t>@</a:t>
            </a:r>
            <a:r>
              <a:rPr lang="en-US" altLang="fa-IR" sz="2400" b="1" dirty="0" err="1">
                <a:solidFill>
                  <a:srgbClr val="FF0000"/>
                </a:solidFill>
                <a:latin typeface="Tahoma" panose="020B0604030504040204" pitchFamily="34" charset="0"/>
                <a:cs typeface="B Titr" panose="00000700000000000000" pitchFamily="2" charset="-78"/>
              </a:rPr>
              <a:t>PptBank</a:t>
            </a:r>
            <a:r>
              <a:rPr lang="en-US" altLang="fa-IR" sz="2400" b="1" dirty="0">
                <a:solidFill>
                  <a:srgbClr val="FF0000"/>
                </a:solidFill>
                <a:latin typeface="Tahoma" panose="020B0604030504040204" pitchFamily="34" charset="0"/>
                <a:cs typeface="B Titr" panose="00000700000000000000" pitchFamily="2" charset="-78"/>
              </a:rPr>
              <a:t> </a:t>
            </a:r>
            <a:r>
              <a:rPr lang="fa-IR" altLang="fa-IR" sz="2400" b="1" dirty="0">
                <a:solidFill>
                  <a:srgbClr val="FF0000"/>
                </a:solidFill>
                <a:latin typeface="Tahoma" panose="020B0604030504040204" pitchFamily="34" charset="0"/>
                <a:cs typeface="B Titr" panose="00000700000000000000" pitchFamily="2" charset="-78"/>
              </a:rPr>
              <a:t> کانال تلگرامی بانک پاور پوینت</a:t>
            </a:r>
            <a:endParaRPr lang="en-US" altLang="fa-IR" sz="2400" b="1" dirty="0">
              <a:solidFill>
                <a:srgbClr val="FF0000"/>
              </a:solidFill>
              <a:latin typeface="Tahoma" panose="020B0604030504040204" pitchFamily="34" charset="0"/>
              <a:cs typeface="B Titr" panose="00000700000000000000" pitchFamily="2" charset="-78"/>
            </a:endParaRPr>
          </a:p>
        </p:txBody>
      </p:sp>
    </p:spTree>
  </p:cSld>
  <p:clrMap bg1="dk2" tx1="lt1" bg2="dk1" tx2="lt2" accent1="accent1" accent2="accent2" accent3="accent3" accent4="accent4" accent5="accent5" accent6="accent6" hlink="hlink" folHlink="fol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Lst>
  <p:transition/>
  <p:txStyles>
    <p:titleStyle>
      <a:lvl1pPr algn="ctr" rtl="1" fontAlgn="base">
        <a:spcBef>
          <a:spcPct val="0"/>
        </a:spcBef>
        <a:spcAft>
          <a:spcPct val="0"/>
        </a:spcAft>
        <a:defRPr sz="4400" kern="1200">
          <a:solidFill>
            <a:schemeClr val="tx2"/>
          </a:solidFill>
          <a:effectLst>
            <a:outerShdw blurRad="38100" dist="38100" dir="2700000" algn="tl">
              <a:srgbClr val="000000"/>
            </a:outerShdw>
          </a:effectLst>
          <a:latin typeface="+mj-lt"/>
          <a:ea typeface="+mj-ea"/>
          <a:cs typeface="+mj-cs"/>
        </a:defRPr>
      </a:lvl1pPr>
      <a:lvl2pPr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p:titleStyle>
    <p:bodyStyle>
      <a:lvl1pPr marL="342900" indent="-342900" algn="r" rtl="1" fontAlgn="base">
        <a:spcBef>
          <a:spcPct val="20000"/>
        </a:spcBef>
        <a:spcAft>
          <a:spcPct val="0"/>
        </a:spcAft>
        <a:buClr>
          <a:schemeClr val="hlink"/>
        </a:buClr>
        <a:buSzPct val="65000"/>
        <a:buFont typeface="Wingdings" panose="05000000000000000000" pitchFamily="2" charset="2"/>
        <a:buChar char="n"/>
        <a:defRPr sz="3200" kern="1200">
          <a:solidFill>
            <a:schemeClr val="tx1"/>
          </a:solidFill>
          <a:effectLst>
            <a:outerShdw blurRad="38100" dist="38100" dir="2700000" algn="tl">
              <a:srgbClr val="000000"/>
            </a:outerShdw>
          </a:effectLst>
          <a:latin typeface="+mn-lt"/>
          <a:ea typeface="+mn-ea"/>
          <a:cs typeface="+mn-cs"/>
        </a:defRPr>
      </a:lvl1pPr>
      <a:lvl2pPr marL="742950" indent="-285750" algn="r" rtl="1" fontAlgn="base">
        <a:spcBef>
          <a:spcPct val="20000"/>
        </a:spcBef>
        <a:spcAft>
          <a:spcPct val="0"/>
        </a:spcAft>
        <a:buClr>
          <a:schemeClr val="folHlink"/>
        </a:buClr>
        <a:buSzPct val="65000"/>
        <a:buFont typeface="Wingdings" panose="05000000000000000000" pitchFamily="2" charset="2"/>
        <a:buChar char="n"/>
        <a:defRPr sz="2800" kern="1200">
          <a:solidFill>
            <a:schemeClr val="tx1"/>
          </a:solidFill>
          <a:effectLst>
            <a:outerShdw blurRad="38100" dist="38100" dir="2700000" algn="tl">
              <a:srgbClr val="000000"/>
            </a:outerShdw>
          </a:effectLst>
          <a:latin typeface="+mn-lt"/>
          <a:ea typeface="+mn-ea"/>
          <a:cs typeface="+mn-cs"/>
        </a:defRPr>
      </a:lvl2pPr>
      <a:lvl3pPr marL="1143000" indent="-228600" algn="r" rtl="1" fontAlgn="base">
        <a:spcBef>
          <a:spcPct val="20000"/>
        </a:spcBef>
        <a:spcAft>
          <a:spcPct val="0"/>
        </a:spcAft>
        <a:buClr>
          <a:schemeClr val="hlink"/>
        </a:buClr>
        <a:buSzPct val="65000"/>
        <a:buFont typeface="Wingdings" panose="05000000000000000000" pitchFamily="2" charset="2"/>
        <a:buChar char="n"/>
        <a:defRPr sz="2400" kern="1200">
          <a:solidFill>
            <a:schemeClr val="tx1"/>
          </a:solidFill>
          <a:effectLst>
            <a:outerShdw blurRad="38100" dist="38100" dir="2700000" algn="tl">
              <a:srgbClr val="000000"/>
            </a:outerShdw>
          </a:effectLst>
          <a:latin typeface="+mn-lt"/>
          <a:ea typeface="+mn-ea"/>
          <a:cs typeface="+mn-cs"/>
        </a:defRPr>
      </a:lvl3pPr>
      <a:lvl4pPr marL="1600200" indent="-228600" algn="r" rtl="1" fontAlgn="base">
        <a:spcBef>
          <a:spcPct val="20000"/>
        </a:spcBef>
        <a:spcAft>
          <a:spcPct val="0"/>
        </a:spcAft>
        <a:buClr>
          <a:schemeClr val="folHlink"/>
        </a:buClr>
        <a:buSzPct val="65000"/>
        <a:buFont typeface="Wingdings" panose="05000000000000000000" pitchFamily="2" charset="2"/>
        <a:buChar char="n"/>
        <a:defRPr sz="2000" kern="1200">
          <a:solidFill>
            <a:schemeClr val="tx1"/>
          </a:solidFill>
          <a:effectLst>
            <a:outerShdw blurRad="38100" dist="38100" dir="2700000" algn="tl">
              <a:srgbClr val="000000"/>
            </a:outerShdw>
          </a:effectLst>
          <a:latin typeface="+mn-lt"/>
          <a:ea typeface="+mn-ea"/>
          <a:cs typeface="+mn-cs"/>
        </a:defRPr>
      </a:lvl4pPr>
      <a:lvl5pPr marL="2057400" indent="-228600" algn="r" rtl="1" fontAlgn="base">
        <a:spcBef>
          <a:spcPct val="20000"/>
        </a:spcBef>
        <a:spcAft>
          <a:spcPct val="0"/>
        </a:spcAft>
        <a:buClr>
          <a:schemeClr val="hlink"/>
        </a:buClr>
        <a:buSzPct val="65000"/>
        <a:buFont typeface="Wingdings" panose="05000000000000000000" pitchFamily="2" charset="2"/>
        <a:buChar char="n"/>
        <a:defRPr sz="2000" kern="1200">
          <a:solidFill>
            <a:schemeClr val="tx1"/>
          </a:solidFill>
          <a:effectLst>
            <a:outerShdw blurRad="38100" dist="38100" dir="2700000" algn="tl">
              <a:srgbClr val="000000"/>
            </a:outerShdw>
          </a:effectLst>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fa-I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2.gif"/><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Layout" Target="../slideLayouts/slideLayout7.xml"/></Relationships>
</file>

<file path=ppt/slides/_rels/slide265.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074" name="Rectangle 10"/>
          <p:cNvSpPr>
            <a:spLocks noChangeArrowheads="1"/>
          </p:cNvSpPr>
          <p:nvPr/>
        </p:nvSpPr>
        <p:spPr bwMode="auto">
          <a:xfrm>
            <a:off x="1143000" y="5772150"/>
            <a:ext cx="6858000" cy="228600"/>
          </a:xfrm>
          <a:prstGeom prst="rect">
            <a:avLst/>
          </a:prstGeom>
          <a:gradFill rotWithShape="0">
            <a:gsLst>
              <a:gs pos="0">
                <a:srgbClr val="660033"/>
              </a:gs>
              <a:gs pos="50000">
                <a:srgbClr val="CC0000"/>
              </a:gs>
              <a:gs pos="100000">
                <a:srgbClr val="660033"/>
              </a:gs>
            </a:gsLst>
            <a:lin ang="5400000" scaled="1"/>
          </a:gradFill>
          <a:ln w="19050">
            <a:solidFill>
              <a:srgbClr val="990033"/>
            </a:solidFill>
            <a:miter lim="800000"/>
            <a:headEnd/>
            <a:tailEnd/>
          </a:ln>
        </p:spPr>
        <p:txBody>
          <a:bodyPr wrap="none" anchor="ctr"/>
          <a:lstStyle>
            <a:lvl1pPr algn="r" rtl="1">
              <a:defRPr>
                <a:solidFill>
                  <a:schemeClr val="tx1"/>
                </a:solidFill>
                <a:latin typeface="Arial" panose="020B0604020202020204" pitchFamily="34" charset="0"/>
                <a:cs typeface="Arial" panose="020B0604020202020204" pitchFamily="34" charset="0"/>
              </a:defRPr>
            </a:lvl1pPr>
            <a:lvl2pPr marL="742950" indent="-285750" algn="r" rtl="1">
              <a:defRPr>
                <a:solidFill>
                  <a:schemeClr val="tx1"/>
                </a:solidFill>
                <a:latin typeface="Arial" panose="020B0604020202020204" pitchFamily="34" charset="0"/>
                <a:cs typeface="Arial" panose="020B0604020202020204" pitchFamily="34" charset="0"/>
              </a:defRPr>
            </a:lvl2pPr>
            <a:lvl3pPr marL="1143000" indent="-228600" algn="r" rtl="1">
              <a:defRPr>
                <a:solidFill>
                  <a:schemeClr val="tx1"/>
                </a:solidFill>
                <a:latin typeface="Arial" panose="020B0604020202020204" pitchFamily="34" charset="0"/>
                <a:cs typeface="Arial" panose="020B0604020202020204" pitchFamily="34" charset="0"/>
              </a:defRPr>
            </a:lvl3pPr>
            <a:lvl4pPr marL="1600200" indent="-228600" algn="r" rtl="1">
              <a:defRPr>
                <a:solidFill>
                  <a:schemeClr val="tx1"/>
                </a:solidFill>
                <a:latin typeface="Arial" panose="020B0604020202020204" pitchFamily="34" charset="0"/>
                <a:cs typeface="Arial" panose="020B0604020202020204" pitchFamily="34" charset="0"/>
              </a:defRPr>
            </a:lvl4pPr>
            <a:lvl5pPr marL="2057400" indent="-228600" algn="r" rtl="1">
              <a:defRPr>
                <a:solidFill>
                  <a:schemeClr val="tx1"/>
                </a:solidFill>
                <a:latin typeface="Arial" panose="020B0604020202020204" pitchFamily="34" charset="0"/>
                <a:cs typeface="Arial" panose="020B0604020202020204" pitchFamily="34" charset="0"/>
              </a:defRPr>
            </a:lvl5pPr>
            <a:lvl6pPr marL="2514600" indent="-228600" algn="r" rtl="1"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6pPr>
            <a:lvl7pPr marL="2971800" indent="-228600" algn="r" rtl="1"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7pPr>
            <a:lvl8pPr marL="3429000" indent="-228600" algn="r" rtl="1"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8pPr>
            <a:lvl9pPr marL="3886200" indent="-228600" algn="r" rtl="1" eaLnBrk="0" fontAlgn="base" hangingPunct="0">
              <a:spcBef>
                <a:spcPct val="0"/>
              </a:spcBef>
              <a:spcAft>
                <a:spcPct val="0"/>
              </a:spcAft>
              <a:defRPr>
                <a:solidFill>
                  <a:schemeClr val="tx1"/>
                </a:solidFill>
                <a:latin typeface="Arial" panose="020B0604020202020204" pitchFamily="34" charset="0"/>
                <a:cs typeface="Arial" panose="020B0604020202020204" pitchFamily="34" charset="0"/>
              </a:defRPr>
            </a:lvl9pPr>
          </a:lstStyle>
          <a:p>
            <a:pPr eaLnBrk="1" hangingPunct="1"/>
            <a:endParaRPr lang="en-US" altLang="fa-IR"/>
          </a:p>
        </p:txBody>
      </p:sp>
      <p:pic>
        <p:nvPicPr>
          <p:cNvPr id="3075" name="Picture 14" descr="besmelah2-transparent"/>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71663" y="1322388"/>
            <a:ext cx="5076825" cy="4375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18121618"/>
      </p:ext>
    </p:extLst>
  </p:cSld>
  <p:clrMapOvr>
    <a:masterClrMapping/>
  </p:clrMapOvr>
  <p:transition>
    <p:wheel spokes="1"/>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1411" name="Rectangle 3"/>
          <p:cNvSpPr>
            <a:spLocks noGrp="1" noChangeArrowheads="1"/>
          </p:cNvSpPr>
          <p:nvPr>
            <p:ph type="body" idx="1"/>
          </p:nvPr>
        </p:nvSpPr>
        <p:spPr>
          <a:xfrm>
            <a:off x="457200" y="549275"/>
            <a:ext cx="8229600" cy="5903913"/>
          </a:xfrm>
        </p:spPr>
        <p:txBody>
          <a:bodyPr/>
          <a:lstStyle/>
          <a:p>
            <a:r>
              <a:rPr lang="fa-IR" altLang="zh-CN" sz="2400">
                <a:effectLst/>
                <a:cs typeface="B Titr" panose="00000700000000000000" pitchFamily="2" charset="-78"/>
              </a:rPr>
              <a:t>هزینه یابی ضایعات :</a:t>
            </a:r>
          </a:p>
          <a:p>
            <a:pPr>
              <a:lnSpc>
                <a:spcPct val="140000"/>
              </a:lnSpc>
              <a:buFont typeface="Wingdings" panose="05000000000000000000" pitchFamily="2" charset="2"/>
              <a:buNone/>
            </a:pPr>
            <a:r>
              <a:rPr lang="fa-IR" altLang="zh-CN" sz="2800">
                <a:effectLst/>
                <a:cs typeface="B Zar" panose="00000400000000000000" pitchFamily="2" charset="-78"/>
              </a:rPr>
              <a:t>          از نظر هزینه یابی ، ضایعات به دو دسته تقسیم می شود : </a:t>
            </a:r>
          </a:p>
          <a:p>
            <a:pPr>
              <a:lnSpc>
                <a:spcPct val="110000"/>
              </a:lnSpc>
              <a:buFont typeface="Wingdings" panose="05000000000000000000" pitchFamily="2" charset="2"/>
              <a:buNone/>
            </a:pPr>
            <a:r>
              <a:rPr lang="fa-IR" altLang="zh-CN" sz="2800">
                <a:effectLst/>
                <a:cs typeface="B Zar" panose="00000400000000000000" pitchFamily="2" charset="-78"/>
              </a:rPr>
              <a:t>الف – ضایعات عادی : ضایعاتی است که غیر قابل اجتناب است و در فرآیند تولید به ناچار ایجاد می شود (مانند تبخیر) و میزان آن از قبل پیش بینی شده است .  </a:t>
            </a:r>
          </a:p>
          <a:p>
            <a:pPr>
              <a:lnSpc>
                <a:spcPct val="110000"/>
              </a:lnSpc>
              <a:buFont typeface="Wingdings" panose="05000000000000000000" pitchFamily="2" charset="2"/>
              <a:buNone/>
            </a:pPr>
            <a:r>
              <a:rPr lang="fa-IR" altLang="zh-CN" sz="2800">
                <a:effectLst/>
                <a:cs typeface="B Zar" panose="00000400000000000000" pitchFamily="2" charset="-78"/>
              </a:rPr>
              <a:t>ب – ضایعات غیر عادی : ضایعاتی است که قابل اجتناب است و میزان آن از قبل پیش بینی نشده است و معمولا در اثر وقوع رویدادهای غیر عادی مانند قطع برق و یا خرابی ماشین آلات ایجاد می شود .</a:t>
            </a:r>
          </a:p>
          <a:p>
            <a:pPr>
              <a:lnSpc>
                <a:spcPct val="110000"/>
              </a:lnSpc>
              <a:buFont typeface="Wingdings" panose="05000000000000000000" pitchFamily="2" charset="2"/>
              <a:buNone/>
            </a:pPr>
            <a:r>
              <a:rPr lang="fa-IR" altLang="zh-CN" sz="2800">
                <a:effectLst/>
                <a:cs typeface="B Zar" panose="00000400000000000000" pitchFamily="2" charset="-78"/>
              </a:rPr>
              <a:t>هزینه ضایعات عادی به عنوان یکی از اقلام هزینه های تولید تلقی شده و مانند هزینه های تولید (مواد و تبدیل ) با توجه به مقطع بروز ضایعات به واحدهای سالم تخصیص می یابد .</a:t>
            </a:r>
            <a:r>
              <a:rPr lang="fa-IR" altLang="zh-CN" sz="2800">
                <a:effectLst/>
              </a:rPr>
              <a:t> </a:t>
            </a:r>
            <a:endParaRPr lang="en-US" altLang="fa-IR" sz="2800">
              <a:effectLst/>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01411">
                                            <p:txEl>
                                              <p:pRg st="0" end="0"/>
                                            </p:txEl>
                                          </p:spTgt>
                                        </p:tgtEl>
                                        <p:attrNameLst>
                                          <p:attrName>style.visibility</p:attrName>
                                        </p:attrNameLst>
                                      </p:cBhvr>
                                      <p:to>
                                        <p:strVal val="visible"/>
                                      </p:to>
                                    </p:set>
                                    <p:animEffect transition="in" filter="fade">
                                      <p:cBhvr>
                                        <p:cTn id="7" dur="1000"/>
                                        <p:tgtEl>
                                          <p:spTgt spid="401411">
                                            <p:txEl>
                                              <p:pRg st="0" end="0"/>
                                            </p:txEl>
                                          </p:spTgt>
                                        </p:tgtEl>
                                      </p:cBhvr>
                                    </p:animEffect>
                                    <p:anim calcmode="lin" valueType="num">
                                      <p:cBhvr>
                                        <p:cTn id="8" dur="1000" fill="hold"/>
                                        <p:tgtEl>
                                          <p:spTgt spid="401411">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401411">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01411">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01411">
                                            <p:txEl>
                                              <p:pRg st="1" end="1"/>
                                            </p:txEl>
                                          </p:spTgt>
                                        </p:tgtEl>
                                        <p:attrNameLst>
                                          <p:attrName>style.visibility</p:attrName>
                                        </p:attrNameLst>
                                      </p:cBhvr>
                                      <p:to>
                                        <p:strVal val="visible"/>
                                      </p:to>
                                    </p:set>
                                    <p:animEffect transition="in" filter="fade">
                                      <p:cBhvr>
                                        <p:cTn id="14" dur="1000"/>
                                        <p:tgtEl>
                                          <p:spTgt spid="401411">
                                            <p:txEl>
                                              <p:pRg st="1" end="1"/>
                                            </p:txEl>
                                          </p:spTgt>
                                        </p:tgtEl>
                                      </p:cBhvr>
                                    </p:animEffect>
                                    <p:anim calcmode="lin" valueType="num">
                                      <p:cBhvr>
                                        <p:cTn id="15" dur="1000" fill="hold"/>
                                        <p:tgtEl>
                                          <p:spTgt spid="401411">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01411">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01411">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401411">
                                            <p:txEl>
                                              <p:pRg st="2" end="2"/>
                                            </p:txEl>
                                          </p:spTgt>
                                        </p:tgtEl>
                                        <p:attrNameLst>
                                          <p:attrName>style.visibility</p:attrName>
                                        </p:attrNameLst>
                                      </p:cBhvr>
                                      <p:to>
                                        <p:strVal val="visible"/>
                                      </p:to>
                                    </p:set>
                                    <p:animEffect transition="in" filter="fade">
                                      <p:cBhvr>
                                        <p:cTn id="21" dur="1000"/>
                                        <p:tgtEl>
                                          <p:spTgt spid="401411">
                                            <p:txEl>
                                              <p:pRg st="2" end="2"/>
                                            </p:txEl>
                                          </p:spTgt>
                                        </p:tgtEl>
                                      </p:cBhvr>
                                    </p:animEffect>
                                    <p:anim calcmode="lin" valueType="num">
                                      <p:cBhvr>
                                        <p:cTn id="22" dur="1000" fill="hold"/>
                                        <p:tgtEl>
                                          <p:spTgt spid="401411">
                                            <p:txEl>
                                              <p:pRg st="2" end="2"/>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401411">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401411">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401411">
                                            <p:txEl>
                                              <p:pRg st="3" end="3"/>
                                            </p:txEl>
                                          </p:spTgt>
                                        </p:tgtEl>
                                        <p:attrNameLst>
                                          <p:attrName>style.visibility</p:attrName>
                                        </p:attrNameLst>
                                      </p:cBhvr>
                                      <p:to>
                                        <p:strVal val="visible"/>
                                      </p:to>
                                    </p:set>
                                    <p:animEffect transition="in" filter="fade">
                                      <p:cBhvr>
                                        <p:cTn id="28" dur="1000"/>
                                        <p:tgtEl>
                                          <p:spTgt spid="401411">
                                            <p:txEl>
                                              <p:pRg st="3" end="3"/>
                                            </p:txEl>
                                          </p:spTgt>
                                        </p:tgtEl>
                                      </p:cBhvr>
                                    </p:animEffect>
                                    <p:anim calcmode="lin" valueType="num">
                                      <p:cBhvr>
                                        <p:cTn id="29" dur="1000" fill="hold"/>
                                        <p:tgtEl>
                                          <p:spTgt spid="401411">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01411">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01411">
                                            <p:txEl>
                                              <p:pRg st="3" end="3"/>
                                            </p:txEl>
                                          </p:spTgt>
                                        </p:tgtEl>
                                        <p:attrNameLst>
                                          <p:attrName>ppt_y</p:attrName>
                                        </p:attrNameLst>
                                      </p:cBhvr>
                                      <p:tavLst>
                                        <p:tav tm="0">
                                          <p:val>
                                            <p:strVal val="#ppt_y-.03"/>
                                          </p:val>
                                        </p:tav>
                                        <p:tav tm="100000">
                                          <p:val>
                                            <p:strVal val="#ppt_y"/>
                                          </p:val>
                                        </p:tav>
                                      </p:tavLst>
                                    </p:anim>
                                  </p:childTnLst>
                                </p:cTn>
                              </p:par>
                            </p:childTnLst>
                          </p:cTn>
                        </p:par>
                        <p:par>
                          <p:cTn id="32" fill="hold" nodeType="afterGroup">
                            <p:stCondLst>
                              <p:cond delay="4000"/>
                            </p:stCondLst>
                            <p:childTnLst>
                              <p:par>
                                <p:cTn id="33" presetID="37" presetClass="entr" presetSubtype="0" fill="hold" grpId="0" nodeType="afterEffect">
                                  <p:stCondLst>
                                    <p:cond delay="0"/>
                                  </p:stCondLst>
                                  <p:childTnLst>
                                    <p:set>
                                      <p:cBhvr>
                                        <p:cTn id="34" dur="1" fill="hold">
                                          <p:stCondLst>
                                            <p:cond delay="0"/>
                                          </p:stCondLst>
                                        </p:cTn>
                                        <p:tgtEl>
                                          <p:spTgt spid="401411">
                                            <p:txEl>
                                              <p:pRg st="4" end="4"/>
                                            </p:txEl>
                                          </p:spTgt>
                                        </p:tgtEl>
                                        <p:attrNameLst>
                                          <p:attrName>style.visibility</p:attrName>
                                        </p:attrNameLst>
                                      </p:cBhvr>
                                      <p:to>
                                        <p:strVal val="visible"/>
                                      </p:to>
                                    </p:set>
                                    <p:animEffect transition="in" filter="fade">
                                      <p:cBhvr>
                                        <p:cTn id="35" dur="1000"/>
                                        <p:tgtEl>
                                          <p:spTgt spid="401411">
                                            <p:txEl>
                                              <p:pRg st="4" end="4"/>
                                            </p:txEl>
                                          </p:spTgt>
                                        </p:tgtEl>
                                      </p:cBhvr>
                                    </p:animEffect>
                                    <p:anim calcmode="lin" valueType="num">
                                      <p:cBhvr>
                                        <p:cTn id="36" dur="1000" fill="hold"/>
                                        <p:tgtEl>
                                          <p:spTgt spid="401411">
                                            <p:txEl>
                                              <p:pRg st="4" end="4"/>
                                            </p:txEl>
                                          </p:spTgt>
                                        </p:tgtEl>
                                        <p:attrNameLst>
                                          <p:attrName>ppt_x</p:attrName>
                                        </p:attrNameLst>
                                      </p:cBhvr>
                                      <p:tavLst>
                                        <p:tav tm="0">
                                          <p:val>
                                            <p:strVal val="#ppt_x"/>
                                          </p:val>
                                        </p:tav>
                                        <p:tav tm="100000">
                                          <p:val>
                                            <p:strVal val="#ppt_x"/>
                                          </p:val>
                                        </p:tav>
                                      </p:tavLst>
                                    </p:anim>
                                    <p:anim calcmode="lin" valueType="num">
                                      <p:cBhvr>
                                        <p:cTn id="37" dur="898" decel="100000" fill="hold"/>
                                        <p:tgtEl>
                                          <p:spTgt spid="401411">
                                            <p:txEl>
                                              <p:pRg st="4" end="4"/>
                                            </p:txEl>
                                          </p:spTgt>
                                        </p:tgtEl>
                                        <p:attrNameLst>
                                          <p:attrName>ppt_y</p:attrName>
                                        </p:attrNameLst>
                                      </p:cBhvr>
                                      <p:tavLst>
                                        <p:tav tm="0">
                                          <p:val>
                                            <p:strVal val="#ppt_y+1"/>
                                          </p:val>
                                        </p:tav>
                                        <p:tav tm="100000">
                                          <p:val>
                                            <p:strVal val="#ppt_y-.03"/>
                                          </p:val>
                                        </p:tav>
                                      </p:tavLst>
                                    </p:anim>
                                    <p:anim calcmode="lin" valueType="num">
                                      <p:cBhvr>
                                        <p:cTn id="38" dur="100" accel="100000" fill="hold">
                                          <p:stCondLst>
                                            <p:cond delay="898"/>
                                          </p:stCondLst>
                                        </p:cTn>
                                        <p:tgtEl>
                                          <p:spTgt spid="401411">
                                            <p:txEl>
                                              <p:pRg st="4" end="4"/>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411" grpId="0" build="p"/>
    </p:bldLst>
  </p:timing>
</p:sld>
</file>

<file path=ppt/slides/slide10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71476" name="Group 84"/>
          <p:cNvGraphicFramePr>
            <a:graphicFrameLocks noGrp="1"/>
          </p:cNvGraphicFramePr>
          <p:nvPr/>
        </p:nvGraphicFramePr>
        <p:xfrm>
          <a:off x="250825" y="1681163"/>
          <a:ext cx="8662988" cy="3081337"/>
        </p:xfrm>
        <a:graphic>
          <a:graphicData uri="http://schemas.openxmlformats.org/drawingml/2006/table">
            <a:tbl>
              <a:tblPr rtl="1"/>
              <a:tblGrid>
                <a:gridCol w="1751013">
                  <a:extLst>
                    <a:ext uri="{9D8B030D-6E8A-4147-A177-3AD203B41FA5}">
                      <a16:colId xmlns:a16="http://schemas.microsoft.com/office/drawing/2014/main" val="1642514107"/>
                    </a:ext>
                  </a:extLst>
                </a:gridCol>
                <a:gridCol w="1511300">
                  <a:extLst>
                    <a:ext uri="{9D8B030D-6E8A-4147-A177-3AD203B41FA5}">
                      <a16:colId xmlns:a16="http://schemas.microsoft.com/office/drawing/2014/main" val="2185074654"/>
                    </a:ext>
                  </a:extLst>
                </a:gridCol>
                <a:gridCol w="1800225">
                  <a:extLst>
                    <a:ext uri="{9D8B030D-6E8A-4147-A177-3AD203B41FA5}">
                      <a16:colId xmlns:a16="http://schemas.microsoft.com/office/drawing/2014/main" val="2885164847"/>
                    </a:ext>
                  </a:extLst>
                </a:gridCol>
                <a:gridCol w="2374900">
                  <a:extLst>
                    <a:ext uri="{9D8B030D-6E8A-4147-A177-3AD203B41FA5}">
                      <a16:colId xmlns:a16="http://schemas.microsoft.com/office/drawing/2014/main" val="2479191867"/>
                    </a:ext>
                  </a:extLst>
                </a:gridCol>
                <a:gridCol w="1225550">
                  <a:extLst>
                    <a:ext uri="{9D8B030D-6E8A-4147-A177-3AD203B41FA5}">
                      <a16:colId xmlns:a16="http://schemas.microsoft.com/office/drawing/2014/main" val="2903432740"/>
                    </a:ext>
                  </a:extLst>
                </a:gridCol>
              </a:tblGrid>
              <a:tr h="9556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واحد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کالای موجود در پایان ماه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موجودی کالای آخر دوره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4240238223"/>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1941379</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07/97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97070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93/1902</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23800175"/>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1844827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75/30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30750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25/569</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4449232"/>
                  </a:ext>
                </a:extLst>
              </a:tr>
              <a:tr h="5302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2413794</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14/24</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24140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86/975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16346791"/>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6200000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151960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83096522"/>
                  </a:ext>
                </a:extLst>
              </a:tr>
            </a:tbl>
          </a:graphicData>
        </a:graphic>
      </p:graphicFrame>
    </p:spTree>
  </p:cSld>
  <p:clrMapOvr>
    <a:masterClrMapping/>
  </p:clrMapOvr>
  <p:transition spd="med">
    <p:plus/>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72420" name="Rectangle 4"/>
          <p:cNvSpPr>
            <a:spLocks noChangeArrowheads="1"/>
          </p:cNvSpPr>
          <p:nvPr/>
        </p:nvSpPr>
        <p:spPr bwMode="auto">
          <a:xfrm>
            <a:off x="457200" y="381000"/>
            <a:ext cx="8229600" cy="671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600">
                <a:cs typeface="B Nasim" panose="00000700000000000000" pitchFamily="2" charset="-78"/>
              </a:rPr>
              <a:t>حل مساله (4-2)</a:t>
            </a:r>
            <a:endParaRPr lang="en-US" altLang="fa-IR" sz="1600">
              <a:cs typeface="B Nasim" panose="00000700000000000000" pitchFamily="2" charset="-78"/>
            </a:endParaRPr>
          </a:p>
        </p:txBody>
      </p:sp>
      <p:graphicFrame>
        <p:nvGraphicFramePr>
          <p:cNvPr id="572595" name="Group 179"/>
          <p:cNvGraphicFramePr>
            <a:graphicFrameLocks noGrp="1"/>
          </p:cNvGraphicFramePr>
          <p:nvPr>
            <p:ph sz="half" idx="1"/>
          </p:nvPr>
        </p:nvGraphicFramePr>
        <p:xfrm>
          <a:off x="0" y="4032250"/>
          <a:ext cx="8964613" cy="3141663"/>
        </p:xfrm>
        <a:graphic>
          <a:graphicData uri="http://schemas.openxmlformats.org/drawingml/2006/table">
            <a:tbl>
              <a:tblPr rtl="1"/>
              <a:tblGrid>
                <a:gridCol w="684213">
                  <a:extLst>
                    <a:ext uri="{9D8B030D-6E8A-4147-A177-3AD203B41FA5}">
                      <a16:colId xmlns:a16="http://schemas.microsoft.com/office/drawing/2014/main" val="2217831951"/>
                    </a:ext>
                  </a:extLst>
                </a:gridCol>
                <a:gridCol w="1008062">
                  <a:extLst>
                    <a:ext uri="{9D8B030D-6E8A-4147-A177-3AD203B41FA5}">
                      <a16:colId xmlns:a16="http://schemas.microsoft.com/office/drawing/2014/main" val="455261552"/>
                    </a:ext>
                  </a:extLst>
                </a:gridCol>
                <a:gridCol w="792163">
                  <a:extLst>
                    <a:ext uri="{9D8B030D-6E8A-4147-A177-3AD203B41FA5}">
                      <a16:colId xmlns:a16="http://schemas.microsoft.com/office/drawing/2014/main" val="904674883"/>
                    </a:ext>
                  </a:extLst>
                </a:gridCol>
                <a:gridCol w="1008062">
                  <a:extLst>
                    <a:ext uri="{9D8B030D-6E8A-4147-A177-3AD203B41FA5}">
                      <a16:colId xmlns:a16="http://schemas.microsoft.com/office/drawing/2014/main" val="2366912126"/>
                    </a:ext>
                  </a:extLst>
                </a:gridCol>
                <a:gridCol w="1150938">
                  <a:extLst>
                    <a:ext uri="{9D8B030D-6E8A-4147-A177-3AD203B41FA5}">
                      <a16:colId xmlns:a16="http://schemas.microsoft.com/office/drawing/2014/main" val="660864113"/>
                    </a:ext>
                  </a:extLst>
                </a:gridCol>
                <a:gridCol w="1368425">
                  <a:extLst>
                    <a:ext uri="{9D8B030D-6E8A-4147-A177-3AD203B41FA5}">
                      <a16:colId xmlns:a16="http://schemas.microsoft.com/office/drawing/2014/main" val="567597636"/>
                    </a:ext>
                  </a:extLst>
                </a:gridCol>
                <a:gridCol w="1152525">
                  <a:extLst>
                    <a:ext uri="{9D8B030D-6E8A-4147-A177-3AD203B41FA5}">
                      <a16:colId xmlns:a16="http://schemas.microsoft.com/office/drawing/2014/main" val="2887156376"/>
                    </a:ext>
                  </a:extLst>
                </a:gridCol>
                <a:gridCol w="1800225">
                  <a:extLst>
                    <a:ext uri="{9D8B030D-6E8A-4147-A177-3AD203B41FA5}">
                      <a16:colId xmlns:a16="http://schemas.microsoft.com/office/drawing/2014/main" val="4136984011"/>
                    </a:ext>
                  </a:extLst>
                </a:gridCol>
              </a:tblGrid>
              <a:tr h="7588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کالای فروش رفته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موجودی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534628999"/>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84758637"/>
                  </a:ext>
                </a:extLst>
              </a:tr>
              <a:tr h="522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Y</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31600573"/>
                  </a:ext>
                </a:extLst>
              </a:tr>
              <a:tr h="522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Z</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19570000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1030000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48768528"/>
                  </a:ext>
                </a:extLst>
              </a:tr>
              <a:tr h="817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21650000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545749833"/>
                  </a:ext>
                </a:extLst>
              </a:tr>
            </a:tbl>
          </a:graphicData>
        </a:graphic>
      </p:graphicFrame>
      <p:graphicFrame>
        <p:nvGraphicFramePr>
          <p:cNvPr id="572562" name="Group 146"/>
          <p:cNvGraphicFramePr>
            <a:graphicFrameLocks noGrp="1"/>
          </p:cNvGraphicFramePr>
          <p:nvPr>
            <p:ph sz="half" idx="2"/>
          </p:nvPr>
        </p:nvGraphicFramePr>
        <p:xfrm>
          <a:off x="250825" y="1052513"/>
          <a:ext cx="8435975" cy="3275012"/>
        </p:xfrm>
        <a:graphic>
          <a:graphicData uri="http://schemas.openxmlformats.org/drawingml/2006/table">
            <a:tbl>
              <a:tblPr rtl="1"/>
              <a:tblGrid>
                <a:gridCol w="749300">
                  <a:extLst>
                    <a:ext uri="{9D8B030D-6E8A-4147-A177-3AD203B41FA5}">
                      <a16:colId xmlns:a16="http://schemas.microsoft.com/office/drawing/2014/main" val="1215128656"/>
                    </a:ext>
                  </a:extLst>
                </a:gridCol>
                <a:gridCol w="600075">
                  <a:extLst>
                    <a:ext uri="{9D8B030D-6E8A-4147-A177-3AD203B41FA5}">
                      <a16:colId xmlns:a16="http://schemas.microsoft.com/office/drawing/2014/main" val="2889772436"/>
                    </a:ext>
                  </a:extLst>
                </a:gridCol>
                <a:gridCol w="1109662">
                  <a:extLst>
                    <a:ext uri="{9D8B030D-6E8A-4147-A177-3AD203B41FA5}">
                      <a16:colId xmlns:a16="http://schemas.microsoft.com/office/drawing/2014/main" val="1028613982"/>
                    </a:ext>
                  </a:extLst>
                </a:gridCol>
                <a:gridCol w="1150938">
                  <a:extLst>
                    <a:ext uri="{9D8B030D-6E8A-4147-A177-3AD203B41FA5}">
                      <a16:colId xmlns:a16="http://schemas.microsoft.com/office/drawing/2014/main" val="4181866010"/>
                    </a:ext>
                  </a:extLst>
                </a:gridCol>
                <a:gridCol w="1296987">
                  <a:extLst>
                    <a:ext uri="{9D8B030D-6E8A-4147-A177-3AD203B41FA5}">
                      <a16:colId xmlns:a16="http://schemas.microsoft.com/office/drawing/2014/main" val="3415096046"/>
                    </a:ext>
                  </a:extLst>
                </a:gridCol>
                <a:gridCol w="1439863">
                  <a:extLst>
                    <a:ext uri="{9D8B030D-6E8A-4147-A177-3AD203B41FA5}">
                      <a16:colId xmlns:a16="http://schemas.microsoft.com/office/drawing/2014/main" val="3211641411"/>
                    </a:ext>
                  </a:extLst>
                </a:gridCol>
                <a:gridCol w="936625">
                  <a:extLst>
                    <a:ext uri="{9D8B030D-6E8A-4147-A177-3AD203B41FA5}">
                      <a16:colId xmlns:a16="http://schemas.microsoft.com/office/drawing/2014/main" val="4153896900"/>
                    </a:ext>
                  </a:extLst>
                </a:gridCol>
                <a:gridCol w="1152525">
                  <a:extLst>
                    <a:ext uri="{9D8B030D-6E8A-4147-A177-3AD203B41FA5}">
                      <a16:colId xmlns:a16="http://schemas.microsoft.com/office/drawing/2014/main" val="2721442688"/>
                    </a:ext>
                  </a:extLst>
                </a:gridCol>
              </a:tblGrid>
              <a:tr h="647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972562824"/>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63080904"/>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Y</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1502857"/>
                  </a:ext>
                </a:extLst>
              </a:tr>
              <a:tr h="554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Z</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61573760"/>
                  </a:ext>
                </a:extLst>
              </a:tr>
              <a:tr h="1009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85440310"/>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572420"/>
                                        </p:tgtEl>
                                        <p:attrNameLst>
                                          <p:attrName>style.visibility</p:attrName>
                                        </p:attrNameLst>
                                      </p:cBhvr>
                                      <p:to>
                                        <p:strVal val="visible"/>
                                      </p:to>
                                    </p:set>
                                    <p:animEffect transition="in" filter="wipe(down)">
                                      <p:cBhvr>
                                        <p:cTn id="7" dur="580">
                                          <p:stCondLst>
                                            <p:cond delay="0"/>
                                          </p:stCondLst>
                                        </p:cTn>
                                        <p:tgtEl>
                                          <p:spTgt spid="572420"/>
                                        </p:tgtEl>
                                      </p:cBhvr>
                                    </p:animEffect>
                                    <p:anim calcmode="lin" valueType="num">
                                      <p:cBhvr>
                                        <p:cTn id="8" dur="1822" tmFilter="0,0; 0.14,0.36; 0.43,0.73; 0.71,0.91; 1.0,1.0">
                                          <p:stCondLst>
                                            <p:cond delay="0"/>
                                          </p:stCondLst>
                                        </p:cTn>
                                        <p:tgtEl>
                                          <p:spTgt spid="57242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7242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7242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7242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72420"/>
                                        </p:tgtEl>
                                        <p:attrNameLst>
                                          <p:attrName>ppt_y</p:attrName>
                                        </p:attrNameLst>
                                      </p:cBhvr>
                                      <p:tavLst>
                                        <p:tav tm="0" fmla="#ppt_y-sin(pi*$)/81">
                                          <p:val>
                                            <p:fltVal val="0"/>
                                          </p:val>
                                        </p:tav>
                                        <p:tav tm="100000">
                                          <p:val>
                                            <p:fltVal val="1"/>
                                          </p:val>
                                        </p:tav>
                                      </p:tavLst>
                                    </p:anim>
                                    <p:animScale>
                                      <p:cBhvr>
                                        <p:cTn id="13" dur="26">
                                          <p:stCondLst>
                                            <p:cond delay="650"/>
                                          </p:stCondLst>
                                        </p:cTn>
                                        <p:tgtEl>
                                          <p:spTgt spid="572420"/>
                                        </p:tgtEl>
                                      </p:cBhvr>
                                      <p:to x="100000" y="60000"/>
                                    </p:animScale>
                                    <p:animScale>
                                      <p:cBhvr>
                                        <p:cTn id="14" dur="166" decel="50000">
                                          <p:stCondLst>
                                            <p:cond delay="676"/>
                                          </p:stCondLst>
                                        </p:cTn>
                                        <p:tgtEl>
                                          <p:spTgt spid="572420"/>
                                        </p:tgtEl>
                                      </p:cBhvr>
                                      <p:to x="100000" y="100000"/>
                                    </p:animScale>
                                    <p:animScale>
                                      <p:cBhvr>
                                        <p:cTn id="15" dur="26">
                                          <p:stCondLst>
                                            <p:cond delay="1312"/>
                                          </p:stCondLst>
                                        </p:cTn>
                                        <p:tgtEl>
                                          <p:spTgt spid="572420"/>
                                        </p:tgtEl>
                                      </p:cBhvr>
                                      <p:to x="100000" y="80000"/>
                                    </p:animScale>
                                    <p:animScale>
                                      <p:cBhvr>
                                        <p:cTn id="16" dur="166" decel="50000">
                                          <p:stCondLst>
                                            <p:cond delay="1338"/>
                                          </p:stCondLst>
                                        </p:cTn>
                                        <p:tgtEl>
                                          <p:spTgt spid="572420"/>
                                        </p:tgtEl>
                                      </p:cBhvr>
                                      <p:to x="100000" y="100000"/>
                                    </p:animScale>
                                    <p:animScale>
                                      <p:cBhvr>
                                        <p:cTn id="17" dur="26">
                                          <p:stCondLst>
                                            <p:cond delay="1642"/>
                                          </p:stCondLst>
                                        </p:cTn>
                                        <p:tgtEl>
                                          <p:spTgt spid="572420"/>
                                        </p:tgtEl>
                                      </p:cBhvr>
                                      <p:to x="100000" y="90000"/>
                                    </p:animScale>
                                    <p:animScale>
                                      <p:cBhvr>
                                        <p:cTn id="18" dur="166" decel="50000">
                                          <p:stCondLst>
                                            <p:cond delay="1668"/>
                                          </p:stCondLst>
                                        </p:cTn>
                                        <p:tgtEl>
                                          <p:spTgt spid="572420"/>
                                        </p:tgtEl>
                                      </p:cBhvr>
                                      <p:to x="100000" y="100000"/>
                                    </p:animScale>
                                    <p:animScale>
                                      <p:cBhvr>
                                        <p:cTn id="19" dur="26">
                                          <p:stCondLst>
                                            <p:cond delay="1808"/>
                                          </p:stCondLst>
                                        </p:cTn>
                                        <p:tgtEl>
                                          <p:spTgt spid="572420"/>
                                        </p:tgtEl>
                                      </p:cBhvr>
                                      <p:to x="100000" y="95000"/>
                                    </p:animScale>
                                    <p:animScale>
                                      <p:cBhvr>
                                        <p:cTn id="20" dur="166" decel="50000">
                                          <p:stCondLst>
                                            <p:cond delay="1834"/>
                                          </p:stCondLst>
                                        </p:cTn>
                                        <p:tgtEl>
                                          <p:spTgt spid="572420"/>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2420" grpId="0"/>
    </p:bldLst>
  </p:timing>
</p:sld>
</file>

<file path=ppt/slides/slide10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73579" name="Group 139"/>
          <p:cNvGraphicFramePr>
            <a:graphicFrameLocks noGrp="1"/>
          </p:cNvGraphicFramePr>
          <p:nvPr>
            <p:ph/>
          </p:nvPr>
        </p:nvGraphicFramePr>
        <p:xfrm>
          <a:off x="1258888" y="381000"/>
          <a:ext cx="7427912" cy="6234113"/>
        </p:xfrm>
        <a:graphic>
          <a:graphicData uri="http://schemas.openxmlformats.org/drawingml/2006/table">
            <a:tbl>
              <a:tblPr rtl="1"/>
              <a:tblGrid>
                <a:gridCol w="4402137">
                  <a:extLst>
                    <a:ext uri="{9D8B030D-6E8A-4147-A177-3AD203B41FA5}">
                      <a16:colId xmlns:a16="http://schemas.microsoft.com/office/drawing/2014/main" val="323375175"/>
                    </a:ext>
                  </a:extLst>
                </a:gridCol>
                <a:gridCol w="1441450">
                  <a:extLst>
                    <a:ext uri="{9D8B030D-6E8A-4147-A177-3AD203B41FA5}">
                      <a16:colId xmlns:a16="http://schemas.microsoft.com/office/drawing/2014/main" val="2549754694"/>
                    </a:ext>
                  </a:extLst>
                </a:gridCol>
                <a:gridCol w="1584325">
                  <a:extLst>
                    <a:ext uri="{9D8B030D-6E8A-4147-A177-3AD203B41FA5}">
                      <a16:colId xmlns:a16="http://schemas.microsoft.com/office/drawing/2014/main" val="2750666342"/>
                    </a:ext>
                  </a:extLst>
                </a:gridCol>
              </a:tblGrid>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روش درصد کلی حاشیه فروش</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584841782"/>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مورد انتظار محصولات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38395960"/>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(150000×300)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700856"/>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Y</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(100000×400)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77294638"/>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Z</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(70000×500)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59535571"/>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فروش مورد انتظار محصولات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65534416"/>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محصولات فروش رفته مورد انتظار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07783918"/>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مشترک</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3124275"/>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30152228"/>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فرضی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28472523"/>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96000000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1939005"/>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کلی حاشیه فروش</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05411941"/>
                  </a:ext>
                </a:extLst>
              </a:tr>
            </a:tbl>
          </a:graphicData>
        </a:graphic>
      </p:graphicFrame>
    </p:spTree>
  </p:cSld>
  <p:clrMapOvr>
    <a:masterClrMapping/>
  </p:clrMapOvr>
  <p:transition spd="med">
    <p:plus/>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77671" name="Group 135"/>
          <p:cNvGraphicFramePr>
            <a:graphicFrameLocks noGrp="1"/>
          </p:cNvGraphicFramePr>
          <p:nvPr>
            <p:ph/>
          </p:nvPr>
        </p:nvGraphicFramePr>
        <p:xfrm>
          <a:off x="457200" y="765175"/>
          <a:ext cx="8229600" cy="4919663"/>
        </p:xfrm>
        <a:graphic>
          <a:graphicData uri="http://schemas.openxmlformats.org/drawingml/2006/table">
            <a:tbl>
              <a:tblPr rtl="1"/>
              <a:tblGrid>
                <a:gridCol w="3538537">
                  <a:extLst>
                    <a:ext uri="{9D8B030D-6E8A-4147-A177-3AD203B41FA5}">
                      <a16:colId xmlns:a16="http://schemas.microsoft.com/office/drawing/2014/main" val="2225219336"/>
                    </a:ext>
                  </a:extLst>
                </a:gridCol>
                <a:gridCol w="1223963">
                  <a:extLst>
                    <a:ext uri="{9D8B030D-6E8A-4147-A177-3AD203B41FA5}">
                      <a16:colId xmlns:a16="http://schemas.microsoft.com/office/drawing/2014/main" val="3283907650"/>
                    </a:ext>
                  </a:extLst>
                </a:gridCol>
                <a:gridCol w="1368425">
                  <a:extLst>
                    <a:ext uri="{9D8B030D-6E8A-4147-A177-3AD203B41FA5}">
                      <a16:colId xmlns:a16="http://schemas.microsoft.com/office/drawing/2014/main" val="1784171131"/>
                    </a:ext>
                  </a:extLst>
                </a:gridCol>
                <a:gridCol w="2098675">
                  <a:extLst>
                    <a:ext uri="{9D8B030D-6E8A-4147-A177-3AD203B41FA5}">
                      <a16:colId xmlns:a16="http://schemas.microsoft.com/office/drawing/2014/main" val="658854092"/>
                    </a:ext>
                  </a:extLst>
                </a:gridCol>
              </a:tblGrid>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a:t>
                      </a:r>
                      <a:r>
                        <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x</a:t>
                      </a: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a:t>
                      </a:r>
                      <a:r>
                        <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y</a:t>
                      </a: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a:t>
                      </a:r>
                      <a:r>
                        <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z</a:t>
                      </a: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30514381"/>
                  </a:ext>
                </a:extLst>
              </a:tr>
              <a:tr h="6413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مورد انتظار محصولات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2748129"/>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68061557"/>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ناخالص(80% بهای فروش)</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57944343"/>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فرضی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73524120"/>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36681568"/>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96478633"/>
                  </a:ext>
                </a:extLst>
              </a:tr>
              <a:tr h="611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مشترک تخصیص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(13000000)4000000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54869506"/>
                  </a:ext>
                </a:extLst>
              </a:tr>
            </a:tbl>
          </a:graphicData>
        </a:graphic>
      </p:graphicFrame>
    </p:spTree>
  </p:cSld>
  <p:clrMapOvr>
    <a:masterClrMapping/>
  </p:clrMapOvr>
  <p:transition spd="med">
    <p:plus/>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79641" name="Rectangle 57"/>
          <p:cNvSpPr>
            <a:spLocks noGrp="1" noChangeArrowheads="1"/>
          </p:cNvSpPr>
          <p:nvPr>
            <p:ph type="title"/>
          </p:nvPr>
        </p:nvSpPr>
        <p:spPr>
          <a:xfrm>
            <a:off x="457200" y="381000"/>
            <a:ext cx="8229600" cy="671513"/>
          </a:xfrm>
        </p:spPr>
        <p:txBody>
          <a:bodyPr/>
          <a:lstStyle/>
          <a:p>
            <a:pPr algn="r"/>
            <a:r>
              <a:rPr lang="fa-IR" altLang="fa-IR" sz="1800">
                <a:cs typeface="B Nasim" panose="00000700000000000000" pitchFamily="2" charset="-78"/>
              </a:rPr>
              <a:t>حل مساله (5-2)</a:t>
            </a:r>
            <a:endParaRPr lang="en-US" altLang="fa-IR" sz="1800">
              <a:cs typeface="B Nasim" panose="00000700000000000000" pitchFamily="2" charset="-78"/>
            </a:endParaRPr>
          </a:p>
        </p:txBody>
      </p:sp>
      <p:graphicFrame>
        <p:nvGraphicFramePr>
          <p:cNvPr id="579734" name="Group 150"/>
          <p:cNvGraphicFramePr>
            <a:graphicFrameLocks noGrp="1"/>
          </p:cNvGraphicFramePr>
          <p:nvPr>
            <p:ph idx="1"/>
          </p:nvPr>
        </p:nvGraphicFramePr>
        <p:xfrm>
          <a:off x="468313" y="1223963"/>
          <a:ext cx="8229600" cy="4478337"/>
        </p:xfrm>
        <a:graphic>
          <a:graphicData uri="http://schemas.openxmlformats.org/drawingml/2006/table">
            <a:tbl>
              <a:tblPr rtl="1"/>
              <a:tblGrid>
                <a:gridCol w="3981450">
                  <a:extLst>
                    <a:ext uri="{9D8B030D-6E8A-4147-A177-3AD203B41FA5}">
                      <a16:colId xmlns:a16="http://schemas.microsoft.com/office/drawing/2014/main" val="1256419744"/>
                    </a:ext>
                  </a:extLst>
                </a:gridCol>
                <a:gridCol w="1728788">
                  <a:extLst>
                    <a:ext uri="{9D8B030D-6E8A-4147-A177-3AD203B41FA5}">
                      <a16:colId xmlns:a16="http://schemas.microsoft.com/office/drawing/2014/main" val="2479935074"/>
                    </a:ext>
                  </a:extLst>
                </a:gridCol>
                <a:gridCol w="1295400">
                  <a:extLst>
                    <a:ext uri="{9D8B030D-6E8A-4147-A177-3AD203B41FA5}">
                      <a16:colId xmlns:a16="http://schemas.microsoft.com/office/drawing/2014/main" val="2281613420"/>
                    </a:ext>
                  </a:extLst>
                </a:gridCol>
                <a:gridCol w="1223962">
                  <a:extLst>
                    <a:ext uri="{9D8B030D-6E8A-4147-A177-3AD203B41FA5}">
                      <a16:colId xmlns:a16="http://schemas.microsoft.com/office/drawing/2014/main" val="4111296392"/>
                    </a:ext>
                  </a:extLst>
                </a:gridCol>
              </a:tblGrid>
              <a:tr h="4572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2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هزینه های مشترک محصول فرعی به روش هزینه یابی معکوس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93694056"/>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نهایی فروش محصولات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41811176"/>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5607290"/>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اداری فروش مورد انتظار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3400603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خالص مورد انتظار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(15%×12000009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8988852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8972148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محصول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07557980"/>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 + 60000)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52648533"/>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محصول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10403760"/>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79641"/>
                                        </p:tgtEl>
                                        <p:attrNameLst>
                                          <p:attrName>style.visibility</p:attrName>
                                        </p:attrNameLst>
                                      </p:cBhvr>
                                      <p:to>
                                        <p:strVal val="visible"/>
                                      </p:to>
                                    </p:set>
                                    <p:anim calcmode="lin" valueType="num">
                                      <p:cBhvr>
                                        <p:cTn id="7" dur="2000" fill="hold"/>
                                        <p:tgtEl>
                                          <p:spTgt spid="579641"/>
                                        </p:tgtEl>
                                        <p:attrNameLst>
                                          <p:attrName>ppt_w</p:attrName>
                                        </p:attrNameLst>
                                      </p:cBhvr>
                                      <p:tavLst>
                                        <p:tav tm="0">
                                          <p:val>
                                            <p:strVal val="#ppt_w"/>
                                          </p:val>
                                        </p:tav>
                                        <p:tav tm="100000">
                                          <p:val>
                                            <p:strVal val="#ppt_w"/>
                                          </p:val>
                                        </p:tav>
                                      </p:tavLst>
                                    </p:anim>
                                    <p:anim calcmode="lin" valueType="num">
                                      <p:cBhvr>
                                        <p:cTn id="8" dur="2000" fill="hold"/>
                                        <p:tgtEl>
                                          <p:spTgt spid="579641"/>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79641"/>
                                        </p:tgtEl>
                                        <p:attrNameLst>
                                          <p:attrName>ppt_x</p:attrName>
                                        </p:attrNameLst>
                                      </p:cBhvr>
                                      <p:tavLst>
                                        <p:tav tm="0">
                                          <p:val>
                                            <p:strVal val="#ppt_x-.4"/>
                                          </p:val>
                                        </p:tav>
                                        <p:tav tm="100000">
                                          <p:val>
                                            <p:strVal val="#ppt_x"/>
                                          </p:val>
                                        </p:tav>
                                      </p:tavLst>
                                    </p:anim>
                                    <p:anim calcmode="lin" valueType="num">
                                      <p:cBhvr>
                                        <p:cTn id="10" dur="2000" fill="hold"/>
                                        <p:tgtEl>
                                          <p:spTgt spid="579641"/>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641" grpId="0"/>
    </p:bldLst>
  </p:timing>
</p:sld>
</file>

<file path=ppt/slides/slide10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82661" name="Rectangle 5"/>
          <p:cNvSpPr>
            <a:spLocks noGrp="1" noChangeArrowheads="1"/>
          </p:cNvSpPr>
          <p:nvPr>
            <p:ph type="body" sz="half" idx="1"/>
          </p:nvPr>
        </p:nvSpPr>
        <p:spPr>
          <a:xfrm>
            <a:off x="0" y="620713"/>
            <a:ext cx="9144000" cy="2620962"/>
          </a:xfrm>
        </p:spPr>
        <p:txBody>
          <a:bodyPr/>
          <a:lstStyle/>
          <a:p>
            <a:pPr>
              <a:lnSpc>
                <a:spcPct val="180000"/>
              </a:lnSpc>
              <a:buFont typeface="Wingdings" panose="05000000000000000000" pitchFamily="2" charset="2"/>
              <a:buNone/>
            </a:pPr>
            <a:r>
              <a:rPr lang="fa-IR" altLang="fa-IR" sz="2400">
                <a:effectLst/>
                <a:cs typeface="B Zar" panose="00000400000000000000" pitchFamily="2" charset="-78"/>
              </a:rPr>
              <a:t>      تسهیم هزینه های مشترک به سه محصول مشترک الف و ب و ج </a:t>
            </a:r>
          </a:p>
          <a:p>
            <a:pPr algn="l">
              <a:lnSpc>
                <a:spcPct val="180000"/>
              </a:lnSpc>
              <a:buFont typeface="Wingdings" panose="05000000000000000000" pitchFamily="2" charset="2"/>
              <a:buNone/>
            </a:pPr>
            <a:r>
              <a:rPr lang="fa-IR" altLang="fa-IR" sz="1900">
                <a:effectLst/>
                <a:cs typeface="B Zar" panose="00000400000000000000" pitchFamily="2" charset="-78"/>
              </a:rPr>
              <a:t>هزینه مشترک تخصیص یافته به محصول فرعی – هزینه های دایره (1) = هزینه مشترک قابل تخصیص به سه محصول اصلی </a:t>
            </a:r>
          </a:p>
          <a:p>
            <a:pPr algn="ctr">
              <a:lnSpc>
                <a:spcPct val="180000"/>
              </a:lnSpc>
              <a:buFont typeface="Wingdings" panose="05000000000000000000" pitchFamily="2" charset="2"/>
              <a:buNone/>
            </a:pPr>
            <a:r>
              <a:rPr lang="fa-IR" altLang="fa-IR" sz="2400">
                <a:effectLst/>
                <a:cs typeface="B Zar" panose="00000400000000000000" pitchFamily="2" charset="-78"/>
              </a:rPr>
              <a:t>                                                                                         800000 – 8000000 = 7200000</a:t>
            </a:r>
            <a:endParaRPr lang="en-US" altLang="fa-IR" sz="2400">
              <a:effectLst/>
              <a:cs typeface="B Zar" panose="00000400000000000000" pitchFamily="2" charset="-78"/>
            </a:endParaRPr>
          </a:p>
        </p:txBody>
      </p:sp>
      <p:graphicFrame>
        <p:nvGraphicFramePr>
          <p:cNvPr id="582717" name="Group 61"/>
          <p:cNvGraphicFramePr>
            <a:graphicFrameLocks noGrp="1"/>
          </p:cNvGraphicFramePr>
          <p:nvPr>
            <p:ph sz="half" idx="2"/>
          </p:nvPr>
        </p:nvGraphicFramePr>
        <p:xfrm>
          <a:off x="395288" y="2781300"/>
          <a:ext cx="8291512" cy="3517900"/>
        </p:xfrm>
        <a:graphic>
          <a:graphicData uri="http://schemas.openxmlformats.org/drawingml/2006/table">
            <a:tbl>
              <a:tblPr rtl="1"/>
              <a:tblGrid>
                <a:gridCol w="874712">
                  <a:extLst>
                    <a:ext uri="{9D8B030D-6E8A-4147-A177-3AD203B41FA5}">
                      <a16:colId xmlns:a16="http://schemas.microsoft.com/office/drawing/2014/main" val="3648112201"/>
                    </a:ext>
                  </a:extLst>
                </a:gridCol>
                <a:gridCol w="1693863">
                  <a:extLst>
                    <a:ext uri="{9D8B030D-6E8A-4147-A177-3AD203B41FA5}">
                      <a16:colId xmlns:a16="http://schemas.microsoft.com/office/drawing/2014/main" val="2663827052"/>
                    </a:ext>
                  </a:extLst>
                </a:gridCol>
                <a:gridCol w="1430337">
                  <a:extLst>
                    <a:ext uri="{9D8B030D-6E8A-4147-A177-3AD203B41FA5}">
                      <a16:colId xmlns:a16="http://schemas.microsoft.com/office/drawing/2014/main" val="3017133208"/>
                    </a:ext>
                  </a:extLst>
                </a:gridCol>
                <a:gridCol w="1930400">
                  <a:extLst>
                    <a:ext uri="{9D8B030D-6E8A-4147-A177-3AD203B41FA5}">
                      <a16:colId xmlns:a16="http://schemas.microsoft.com/office/drawing/2014/main" val="2014553804"/>
                    </a:ext>
                  </a:extLst>
                </a:gridCol>
                <a:gridCol w="633413">
                  <a:extLst>
                    <a:ext uri="{9D8B030D-6E8A-4147-A177-3AD203B41FA5}">
                      <a16:colId xmlns:a16="http://schemas.microsoft.com/office/drawing/2014/main" val="2712753321"/>
                    </a:ext>
                  </a:extLst>
                </a:gridCol>
                <a:gridCol w="1728787">
                  <a:extLst>
                    <a:ext uri="{9D8B030D-6E8A-4147-A177-3AD203B41FA5}">
                      <a16:colId xmlns:a16="http://schemas.microsoft.com/office/drawing/2014/main" val="3632033619"/>
                    </a:ext>
                  </a:extLst>
                </a:gridCol>
              </a:tblGrid>
              <a:tr h="1135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تخصیص یافته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76524046"/>
                  </a:ext>
                </a:extLst>
              </a:tr>
              <a:tr h="595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96071667"/>
                  </a:ext>
                </a:extLst>
              </a:tr>
              <a:tr h="596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2736000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99046027"/>
                  </a:ext>
                </a:extLst>
              </a:tr>
              <a:tr h="595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94795556"/>
                  </a:ext>
                </a:extLst>
              </a:tr>
              <a:tr h="595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545621742"/>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582661">
                                            <p:txEl>
                                              <p:pRg st="0" end="0"/>
                                            </p:txEl>
                                          </p:spTgt>
                                        </p:tgtEl>
                                        <p:attrNameLst>
                                          <p:attrName>style.visibility</p:attrName>
                                        </p:attrNameLst>
                                      </p:cBhvr>
                                      <p:to>
                                        <p:strVal val="visible"/>
                                      </p:to>
                                    </p:set>
                                    <p:animEffect transition="in" filter="fade">
                                      <p:cBhvr>
                                        <p:cTn id="7" dur="500">
                                          <p:stCondLst>
                                            <p:cond delay="0"/>
                                          </p:stCondLst>
                                        </p:cTn>
                                        <p:tgtEl>
                                          <p:spTgt spid="582661">
                                            <p:txEl>
                                              <p:pRg st="0" end="0"/>
                                            </p:txEl>
                                          </p:spTgt>
                                        </p:tgtEl>
                                      </p:cBhvr>
                                    </p:animEffect>
                                    <p:anim calcmode="lin" valueType="num">
                                      <p:cBhvr>
                                        <p:cTn id="8" dur="500" fill="hold">
                                          <p:stCondLst>
                                            <p:cond delay="0"/>
                                          </p:stCondLst>
                                        </p:cTn>
                                        <p:tgtEl>
                                          <p:spTgt spid="582661">
                                            <p:txEl>
                                              <p:pRg st="0" end="0"/>
                                            </p:txEl>
                                          </p:spTgt>
                                        </p:tgtEl>
                                        <p:attrNameLst>
                                          <p:attrName>ppt_x</p:attrName>
                                        </p:attrNameLst>
                                      </p:cBhvr>
                                      <p:tavLst>
                                        <p:tav tm="0">
                                          <p:val>
                                            <p:strVal val="#ppt_x-.1"/>
                                          </p:val>
                                        </p:tav>
                                        <p:tav tm="100000">
                                          <p:val>
                                            <p:strVal val="#ppt_x"/>
                                          </p:val>
                                        </p:tav>
                                      </p:tavLst>
                                    </p:anim>
                                    <p:anim calcmode="lin" valueType="num">
                                      <p:cBhvr>
                                        <p:cTn id="9" dur="500" fill="hold">
                                          <p:stCondLst>
                                            <p:cond delay="0"/>
                                          </p:stCondLst>
                                        </p:cTn>
                                        <p:tgtEl>
                                          <p:spTgt spid="582661">
                                            <p:txEl>
                                              <p:pRg st="0" end="0"/>
                                            </p:txEl>
                                          </p:spTgt>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2400"/>
                            </p:stCondLst>
                            <p:childTnLst>
                              <p:par>
                                <p:cTn id="11" presetID="40" presetClass="entr" presetSubtype="0" fill="hold" grpId="0" nodeType="afterEffect">
                                  <p:stCondLst>
                                    <p:cond delay="0"/>
                                  </p:stCondLst>
                                  <p:iterate type="lt">
                                    <p:tmPct val="10000"/>
                                  </p:iterate>
                                  <p:childTnLst>
                                    <p:set>
                                      <p:cBhvr>
                                        <p:cTn id="12" dur="1" fill="hold">
                                          <p:stCondLst>
                                            <p:cond delay="0"/>
                                          </p:stCondLst>
                                        </p:cTn>
                                        <p:tgtEl>
                                          <p:spTgt spid="582661">
                                            <p:txEl>
                                              <p:pRg st="1" end="1"/>
                                            </p:txEl>
                                          </p:spTgt>
                                        </p:tgtEl>
                                        <p:attrNameLst>
                                          <p:attrName>style.visibility</p:attrName>
                                        </p:attrNameLst>
                                      </p:cBhvr>
                                      <p:to>
                                        <p:strVal val="visible"/>
                                      </p:to>
                                    </p:set>
                                    <p:animEffect transition="in" filter="fade">
                                      <p:cBhvr>
                                        <p:cTn id="13" dur="500">
                                          <p:stCondLst>
                                            <p:cond delay="0"/>
                                          </p:stCondLst>
                                        </p:cTn>
                                        <p:tgtEl>
                                          <p:spTgt spid="582661">
                                            <p:txEl>
                                              <p:pRg st="1" end="1"/>
                                            </p:txEl>
                                          </p:spTgt>
                                        </p:tgtEl>
                                      </p:cBhvr>
                                    </p:animEffect>
                                    <p:anim calcmode="lin" valueType="num">
                                      <p:cBhvr>
                                        <p:cTn id="14" dur="500" fill="hold">
                                          <p:stCondLst>
                                            <p:cond delay="0"/>
                                          </p:stCondLst>
                                        </p:cTn>
                                        <p:tgtEl>
                                          <p:spTgt spid="582661">
                                            <p:txEl>
                                              <p:pRg st="1" end="1"/>
                                            </p:txEl>
                                          </p:spTgt>
                                        </p:tgtEl>
                                        <p:attrNameLst>
                                          <p:attrName>ppt_x</p:attrName>
                                        </p:attrNameLst>
                                      </p:cBhvr>
                                      <p:tavLst>
                                        <p:tav tm="0">
                                          <p:val>
                                            <p:strVal val="#ppt_x-.1"/>
                                          </p:val>
                                        </p:tav>
                                        <p:tav tm="100000">
                                          <p:val>
                                            <p:strVal val="#ppt_x"/>
                                          </p:val>
                                        </p:tav>
                                      </p:tavLst>
                                    </p:anim>
                                    <p:anim calcmode="lin" valueType="num">
                                      <p:cBhvr>
                                        <p:cTn id="15" dur="500" fill="hold">
                                          <p:stCondLst>
                                            <p:cond delay="0"/>
                                          </p:stCondLst>
                                        </p:cTn>
                                        <p:tgtEl>
                                          <p:spTgt spid="582661">
                                            <p:txEl>
                                              <p:pRg st="1" end="1"/>
                                            </p:txEl>
                                          </p:spTgt>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6900"/>
                            </p:stCondLst>
                            <p:childTnLst>
                              <p:par>
                                <p:cTn id="17" presetID="40" presetClass="entr" presetSubtype="0" fill="hold" grpId="0" nodeType="afterEffect">
                                  <p:stCondLst>
                                    <p:cond delay="0"/>
                                  </p:stCondLst>
                                  <p:iterate type="lt">
                                    <p:tmPct val="10000"/>
                                  </p:iterate>
                                  <p:childTnLst>
                                    <p:set>
                                      <p:cBhvr>
                                        <p:cTn id="18" dur="1" fill="hold">
                                          <p:stCondLst>
                                            <p:cond delay="0"/>
                                          </p:stCondLst>
                                        </p:cTn>
                                        <p:tgtEl>
                                          <p:spTgt spid="582661">
                                            <p:txEl>
                                              <p:pRg st="2" end="2"/>
                                            </p:txEl>
                                          </p:spTgt>
                                        </p:tgtEl>
                                        <p:attrNameLst>
                                          <p:attrName>style.visibility</p:attrName>
                                        </p:attrNameLst>
                                      </p:cBhvr>
                                      <p:to>
                                        <p:strVal val="visible"/>
                                      </p:to>
                                    </p:set>
                                    <p:animEffect transition="in" filter="fade">
                                      <p:cBhvr>
                                        <p:cTn id="19" dur="500">
                                          <p:stCondLst>
                                            <p:cond delay="0"/>
                                          </p:stCondLst>
                                        </p:cTn>
                                        <p:tgtEl>
                                          <p:spTgt spid="582661">
                                            <p:txEl>
                                              <p:pRg st="2" end="2"/>
                                            </p:txEl>
                                          </p:spTgt>
                                        </p:tgtEl>
                                      </p:cBhvr>
                                    </p:animEffect>
                                    <p:anim calcmode="lin" valueType="num">
                                      <p:cBhvr>
                                        <p:cTn id="20" dur="500" fill="hold">
                                          <p:stCondLst>
                                            <p:cond delay="0"/>
                                          </p:stCondLst>
                                        </p:cTn>
                                        <p:tgtEl>
                                          <p:spTgt spid="582661">
                                            <p:txEl>
                                              <p:pRg st="2" end="2"/>
                                            </p:txEl>
                                          </p:spTgt>
                                        </p:tgtEl>
                                        <p:attrNameLst>
                                          <p:attrName>ppt_x</p:attrName>
                                        </p:attrNameLst>
                                      </p:cBhvr>
                                      <p:tavLst>
                                        <p:tav tm="0">
                                          <p:val>
                                            <p:strVal val="#ppt_x-.1"/>
                                          </p:val>
                                        </p:tav>
                                        <p:tav tm="100000">
                                          <p:val>
                                            <p:strVal val="#ppt_x"/>
                                          </p:val>
                                        </p:tav>
                                      </p:tavLst>
                                    </p:anim>
                                    <p:anim calcmode="lin" valueType="num">
                                      <p:cBhvr>
                                        <p:cTn id="21" dur="500" fill="hold">
                                          <p:stCondLst>
                                            <p:cond delay="0"/>
                                          </p:stCondLst>
                                        </p:cTn>
                                        <p:tgtEl>
                                          <p:spTgt spid="582661">
                                            <p:txEl>
                                              <p:pRg st="2" end="2"/>
                                            </p:txEl>
                                          </p:spTgt>
                                        </p:tgtEl>
                                        <p:attrNameLst>
                                          <p:attrName>ppt_y</p:attrName>
                                        </p:attrNameLst>
                                      </p:cBhvr>
                                      <p:tavLst>
                                        <p:tav tm="0">
                                          <p:val>
                                            <p:strVal val="#ppt_y"/>
                                          </p:val>
                                        </p:tav>
                                        <p:tav tm="100000">
                                          <p:val>
                                            <p:strVal val="#ppt_y"/>
                                          </p:val>
                                        </p:tav>
                                      </p:tavLst>
                                    </p:anim>
                                  </p:childTnLst>
                                </p:cTn>
                              </p:par>
                            </p:childTnLst>
                          </p:cTn>
                        </p:par>
                        <p:par>
                          <p:cTn id="22" fill="hold" nodeType="afterGroup">
                            <p:stCondLst>
                              <p:cond delay="8450"/>
                            </p:stCondLst>
                            <p:childTnLst>
                              <p:par>
                                <p:cTn id="23" presetID="35" presetClass="entr" presetSubtype="0" fill="hold" nodeType="afterEffect">
                                  <p:stCondLst>
                                    <p:cond delay="0"/>
                                  </p:stCondLst>
                                  <p:childTnLst>
                                    <p:set>
                                      <p:cBhvr>
                                        <p:cTn id="24" dur="1" fill="hold">
                                          <p:stCondLst>
                                            <p:cond delay="0"/>
                                          </p:stCondLst>
                                        </p:cTn>
                                        <p:tgtEl>
                                          <p:spTgt spid="582717"/>
                                        </p:tgtEl>
                                        <p:attrNameLst>
                                          <p:attrName>style.visibility</p:attrName>
                                        </p:attrNameLst>
                                      </p:cBhvr>
                                      <p:to>
                                        <p:strVal val="visible"/>
                                      </p:to>
                                    </p:set>
                                    <p:animEffect transition="in" filter="fade">
                                      <p:cBhvr>
                                        <p:cTn id="25" dur="2000"/>
                                        <p:tgtEl>
                                          <p:spTgt spid="582717"/>
                                        </p:tgtEl>
                                      </p:cBhvr>
                                    </p:animEffect>
                                    <p:anim calcmode="lin" valueType="num">
                                      <p:cBhvr>
                                        <p:cTn id="26" dur="2000" fill="hold"/>
                                        <p:tgtEl>
                                          <p:spTgt spid="582717"/>
                                        </p:tgtEl>
                                        <p:attrNameLst>
                                          <p:attrName>style.rotation</p:attrName>
                                        </p:attrNameLst>
                                      </p:cBhvr>
                                      <p:tavLst>
                                        <p:tav tm="0">
                                          <p:val>
                                            <p:fltVal val="720"/>
                                          </p:val>
                                        </p:tav>
                                        <p:tav tm="100000">
                                          <p:val>
                                            <p:fltVal val="0"/>
                                          </p:val>
                                        </p:tav>
                                      </p:tavLst>
                                    </p:anim>
                                    <p:anim calcmode="lin" valueType="num">
                                      <p:cBhvr>
                                        <p:cTn id="27" dur="2000" fill="hold"/>
                                        <p:tgtEl>
                                          <p:spTgt spid="582717"/>
                                        </p:tgtEl>
                                        <p:attrNameLst>
                                          <p:attrName>ppt_h</p:attrName>
                                        </p:attrNameLst>
                                      </p:cBhvr>
                                      <p:tavLst>
                                        <p:tav tm="0">
                                          <p:val>
                                            <p:fltVal val="0"/>
                                          </p:val>
                                        </p:tav>
                                        <p:tav tm="100000">
                                          <p:val>
                                            <p:strVal val="#ppt_h"/>
                                          </p:val>
                                        </p:tav>
                                      </p:tavLst>
                                    </p:anim>
                                    <p:anim calcmode="lin" valueType="num">
                                      <p:cBhvr>
                                        <p:cTn id="28" dur="2000" fill="hold"/>
                                        <p:tgtEl>
                                          <p:spTgt spid="582717"/>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2661" grpId="0" build="p"/>
    </p:bldLst>
  </p:timing>
</p:sld>
</file>

<file path=ppt/slides/slide10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84802" name="Group 98"/>
          <p:cNvGraphicFramePr>
            <a:graphicFrameLocks noGrp="1"/>
          </p:cNvGraphicFramePr>
          <p:nvPr/>
        </p:nvGraphicFramePr>
        <p:xfrm>
          <a:off x="250825" y="549275"/>
          <a:ext cx="8569325" cy="2592388"/>
        </p:xfrm>
        <a:graphic>
          <a:graphicData uri="http://schemas.openxmlformats.org/drawingml/2006/table">
            <a:tbl>
              <a:tblPr rtl="1"/>
              <a:tblGrid>
                <a:gridCol w="1439862">
                  <a:extLst>
                    <a:ext uri="{9D8B030D-6E8A-4147-A177-3AD203B41FA5}">
                      <a16:colId xmlns:a16="http://schemas.microsoft.com/office/drawing/2014/main" val="3960548574"/>
                    </a:ext>
                  </a:extLst>
                </a:gridCol>
                <a:gridCol w="1512888">
                  <a:extLst>
                    <a:ext uri="{9D8B030D-6E8A-4147-A177-3AD203B41FA5}">
                      <a16:colId xmlns:a16="http://schemas.microsoft.com/office/drawing/2014/main" val="4052305984"/>
                    </a:ext>
                  </a:extLst>
                </a:gridCol>
                <a:gridCol w="2159000">
                  <a:extLst>
                    <a:ext uri="{9D8B030D-6E8A-4147-A177-3AD203B41FA5}">
                      <a16:colId xmlns:a16="http://schemas.microsoft.com/office/drawing/2014/main" val="1819550805"/>
                    </a:ext>
                  </a:extLst>
                </a:gridCol>
                <a:gridCol w="2232025">
                  <a:extLst>
                    <a:ext uri="{9D8B030D-6E8A-4147-A177-3AD203B41FA5}">
                      <a16:colId xmlns:a16="http://schemas.microsoft.com/office/drawing/2014/main" val="2994317541"/>
                    </a:ext>
                  </a:extLst>
                </a:gridCol>
                <a:gridCol w="1225550">
                  <a:extLst>
                    <a:ext uri="{9D8B030D-6E8A-4147-A177-3AD203B41FA5}">
                      <a16:colId xmlns:a16="http://schemas.microsoft.com/office/drawing/2014/main" val="3179331308"/>
                    </a:ext>
                  </a:extLst>
                </a:gridCol>
              </a:tblGrid>
              <a:tr h="412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محصولات</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بعد از نقطه تفکیک</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مجموع بهای تمام شده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تولید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81515945"/>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2868781"/>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2736000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2936000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0830702"/>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7669721"/>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فرعی م</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01399013"/>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472819721"/>
                  </a:ext>
                </a:extLst>
              </a:tr>
            </a:tbl>
          </a:graphicData>
        </a:graphic>
      </p:graphicFrame>
      <p:graphicFrame>
        <p:nvGraphicFramePr>
          <p:cNvPr id="584818" name="Group 114"/>
          <p:cNvGraphicFramePr>
            <a:graphicFrameLocks noGrp="1"/>
          </p:cNvGraphicFramePr>
          <p:nvPr/>
        </p:nvGraphicFramePr>
        <p:xfrm>
          <a:off x="179388" y="3644900"/>
          <a:ext cx="8713787" cy="2665413"/>
        </p:xfrm>
        <a:graphic>
          <a:graphicData uri="http://schemas.openxmlformats.org/drawingml/2006/table">
            <a:tbl>
              <a:tblPr rtl="1"/>
              <a:tblGrid>
                <a:gridCol w="2068512">
                  <a:extLst>
                    <a:ext uri="{9D8B030D-6E8A-4147-A177-3AD203B41FA5}">
                      <a16:colId xmlns:a16="http://schemas.microsoft.com/office/drawing/2014/main" val="1639526284"/>
                    </a:ext>
                  </a:extLst>
                </a:gridCol>
                <a:gridCol w="1676400">
                  <a:extLst>
                    <a:ext uri="{9D8B030D-6E8A-4147-A177-3AD203B41FA5}">
                      <a16:colId xmlns:a16="http://schemas.microsoft.com/office/drawing/2014/main" val="3939027892"/>
                    </a:ext>
                  </a:extLst>
                </a:gridCol>
                <a:gridCol w="1584325">
                  <a:extLst>
                    <a:ext uri="{9D8B030D-6E8A-4147-A177-3AD203B41FA5}">
                      <a16:colId xmlns:a16="http://schemas.microsoft.com/office/drawing/2014/main" val="3694917800"/>
                    </a:ext>
                  </a:extLst>
                </a:gridCol>
                <a:gridCol w="1223963">
                  <a:extLst>
                    <a:ext uri="{9D8B030D-6E8A-4147-A177-3AD203B41FA5}">
                      <a16:colId xmlns:a16="http://schemas.microsoft.com/office/drawing/2014/main" val="2632630971"/>
                    </a:ext>
                  </a:extLst>
                </a:gridCol>
                <a:gridCol w="2160587">
                  <a:extLst>
                    <a:ext uri="{9D8B030D-6E8A-4147-A177-3AD203B41FA5}">
                      <a16:colId xmlns:a16="http://schemas.microsoft.com/office/drawing/2014/main" val="2058647682"/>
                    </a:ext>
                  </a:extLst>
                </a:gridCol>
              </a:tblGrid>
              <a:tr h="704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هر واحد بهای تمام شده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رفته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 رفته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مانده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موجودی پایان دوره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702252582"/>
                  </a:ext>
                </a:extLst>
              </a:tr>
              <a:tr h="392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2/112</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1683000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4484719"/>
                  </a:ext>
                </a:extLst>
              </a:tr>
              <a:tr h="392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8/146</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1468000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1461000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949148"/>
                  </a:ext>
                </a:extLst>
              </a:tr>
              <a:tr h="392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168</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26166474"/>
                  </a:ext>
                </a:extLst>
              </a:tr>
              <a:tr h="392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0193699"/>
                  </a:ext>
                </a:extLst>
              </a:tr>
              <a:tr h="392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6421000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2172000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1956911"/>
                  </a:ext>
                </a:extLst>
              </a:tr>
            </a:tbl>
          </a:graphicData>
        </a:graphic>
      </p:graphicFrame>
    </p:spTree>
  </p:cSld>
  <p:clrMapOvr>
    <a:masterClrMapping/>
  </p:clrMapOvr>
  <p:transition spd="med">
    <p:plus/>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85967" name="Group 239"/>
          <p:cNvGraphicFramePr>
            <a:graphicFrameLocks noGrp="1"/>
          </p:cNvGraphicFramePr>
          <p:nvPr>
            <p:ph/>
          </p:nvPr>
        </p:nvGraphicFramePr>
        <p:xfrm>
          <a:off x="142875" y="404813"/>
          <a:ext cx="8893175" cy="5715000"/>
        </p:xfrm>
        <a:graphic>
          <a:graphicData uri="http://schemas.openxmlformats.org/drawingml/2006/table">
            <a:tbl>
              <a:tblPr rtl="1"/>
              <a:tblGrid>
                <a:gridCol w="2952750">
                  <a:extLst>
                    <a:ext uri="{9D8B030D-6E8A-4147-A177-3AD203B41FA5}">
                      <a16:colId xmlns:a16="http://schemas.microsoft.com/office/drawing/2014/main" val="1065201116"/>
                    </a:ext>
                  </a:extLst>
                </a:gridCol>
                <a:gridCol w="1296987">
                  <a:extLst>
                    <a:ext uri="{9D8B030D-6E8A-4147-A177-3AD203B41FA5}">
                      <a16:colId xmlns:a16="http://schemas.microsoft.com/office/drawing/2014/main" val="3831210431"/>
                    </a:ext>
                  </a:extLst>
                </a:gridCol>
                <a:gridCol w="1150938">
                  <a:extLst>
                    <a:ext uri="{9D8B030D-6E8A-4147-A177-3AD203B41FA5}">
                      <a16:colId xmlns:a16="http://schemas.microsoft.com/office/drawing/2014/main" val="4090337297"/>
                    </a:ext>
                  </a:extLst>
                </a:gridCol>
                <a:gridCol w="1081087">
                  <a:extLst>
                    <a:ext uri="{9D8B030D-6E8A-4147-A177-3AD203B41FA5}">
                      <a16:colId xmlns:a16="http://schemas.microsoft.com/office/drawing/2014/main" val="785575066"/>
                    </a:ext>
                  </a:extLst>
                </a:gridCol>
                <a:gridCol w="1295400">
                  <a:extLst>
                    <a:ext uri="{9D8B030D-6E8A-4147-A177-3AD203B41FA5}">
                      <a16:colId xmlns:a16="http://schemas.microsoft.com/office/drawing/2014/main" val="1593170877"/>
                    </a:ext>
                  </a:extLst>
                </a:gridCol>
                <a:gridCol w="1116013">
                  <a:extLst>
                    <a:ext uri="{9D8B030D-6E8A-4147-A177-3AD203B41FA5}">
                      <a16:colId xmlns:a16="http://schemas.microsoft.com/office/drawing/2014/main" val="2500241265"/>
                    </a:ext>
                  </a:extLst>
                </a:gridCol>
              </a:tblGrid>
              <a:tr h="571500">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342216541"/>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الف</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ج</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فرعی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00198752"/>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54836142"/>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00930418"/>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1944000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27363310"/>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18705374"/>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آماده برای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2244000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6880219"/>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1468000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2179000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05144904"/>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1683000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1468000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6421000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9069305"/>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942000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1032000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30745211"/>
                  </a:ext>
                </a:extLst>
              </a:tr>
            </a:tbl>
          </a:graphicData>
        </a:graphic>
      </p:graphicFrame>
    </p:spTree>
  </p:cSld>
  <p:clrMapOvr>
    <a:masterClrMapping/>
  </p:clrMapOvr>
  <p:transition spd="med">
    <p:plus/>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87780" name="Rectangle 4"/>
          <p:cNvSpPr>
            <a:spLocks noGrp="1" noChangeArrowheads="1"/>
          </p:cNvSpPr>
          <p:nvPr>
            <p:ph type="title"/>
          </p:nvPr>
        </p:nvSpPr>
        <p:spPr>
          <a:xfrm>
            <a:off x="519113" y="525463"/>
            <a:ext cx="8229600" cy="600075"/>
          </a:xfrm>
        </p:spPr>
        <p:txBody>
          <a:bodyPr/>
          <a:lstStyle/>
          <a:p>
            <a:pPr algn="r"/>
            <a:r>
              <a:rPr lang="fa-IR" altLang="fa-IR" sz="1800">
                <a:cs typeface="B Nasim" panose="00000700000000000000" pitchFamily="2" charset="-78"/>
              </a:rPr>
              <a:t>حل مساله (6-2)</a:t>
            </a:r>
            <a:endParaRPr lang="en-US" altLang="fa-IR" sz="1800">
              <a:cs typeface="B Nasim" panose="00000700000000000000" pitchFamily="2" charset="-78"/>
            </a:endParaRPr>
          </a:p>
        </p:txBody>
      </p:sp>
      <p:sp>
        <p:nvSpPr>
          <p:cNvPr id="587782" name="Rectangle 6"/>
          <p:cNvSpPr>
            <a:spLocks noGrp="1" noChangeArrowheads="1"/>
          </p:cNvSpPr>
          <p:nvPr>
            <p:ph type="body" sz="half" idx="1"/>
          </p:nvPr>
        </p:nvSpPr>
        <p:spPr>
          <a:xfrm>
            <a:off x="457200" y="1125538"/>
            <a:ext cx="8229600" cy="584200"/>
          </a:xfrm>
        </p:spPr>
        <p:txBody>
          <a:bodyPr/>
          <a:lstStyle/>
          <a:p>
            <a:pPr>
              <a:buFont typeface="Wingdings" panose="05000000000000000000" pitchFamily="2" charset="2"/>
              <a:buNone/>
            </a:pPr>
            <a:r>
              <a:rPr lang="fa-IR" altLang="fa-IR" sz="2000">
                <a:effectLst/>
                <a:cs typeface="B Zar" panose="00000400000000000000" pitchFamily="2" charset="-78"/>
              </a:rPr>
              <a:t>تسهیم هزینه های مشترک بین محصول اصلی آلفا و محصولات فرعی بتا و گاما :</a:t>
            </a:r>
            <a:endParaRPr lang="en-US" altLang="fa-IR" sz="2000">
              <a:effectLst/>
              <a:cs typeface="B Zar" panose="00000400000000000000" pitchFamily="2" charset="-78"/>
            </a:endParaRPr>
          </a:p>
        </p:txBody>
      </p:sp>
      <p:graphicFrame>
        <p:nvGraphicFramePr>
          <p:cNvPr id="587946" name="Group 170"/>
          <p:cNvGraphicFramePr>
            <a:graphicFrameLocks noGrp="1"/>
          </p:cNvGraphicFramePr>
          <p:nvPr>
            <p:ph sz="half" idx="2"/>
          </p:nvPr>
        </p:nvGraphicFramePr>
        <p:xfrm>
          <a:off x="1187450" y="1916113"/>
          <a:ext cx="7510463" cy="4389437"/>
        </p:xfrm>
        <a:graphic>
          <a:graphicData uri="http://schemas.openxmlformats.org/drawingml/2006/table">
            <a:tbl>
              <a:tblPr rtl="1"/>
              <a:tblGrid>
                <a:gridCol w="3046413">
                  <a:extLst>
                    <a:ext uri="{9D8B030D-6E8A-4147-A177-3AD203B41FA5}">
                      <a16:colId xmlns:a16="http://schemas.microsoft.com/office/drawing/2014/main" val="2007892712"/>
                    </a:ext>
                  </a:extLst>
                </a:gridCol>
                <a:gridCol w="1511300">
                  <a:extLst>
                    <a:ext uri="{9D8B030D-6E8A-4147-A177-3AD203B41FA5}">
                      <a16:colId xmlns:a16="http://schemas.microsoft.com/office/drawing/2014/main" val="2203579534"/>
                    </a:ext>
                  </a:extLst>
                </a:gridCol>
                <a:gridCol w="1614487">
                  <a:extLst>
                    <a:ext uri="{9D8B030D-6E8A-4147-A177-3AD203B41FA5}">
                      <a16:colId xmlns:a16="http://schemas.microsoft.com/office/drawing/2014/main" val="2659614022"/>
                    </a:ext>
                  </a:extLst>
                </a:gridCol>
                <a:gridCol w="1338263">
                  <a:extLst>
                    <a:ext uri="{9D8B030D-6E8A-4147-A177-3AD203B41FA5}">
                      <a16:colId xmlns:a16="http://schemas.microsoft.com/office/drawing/2014/main" val="550611741"/>
                    </a:ext>
                  </a:extLst>
                </a:gridCol>
              </a:tblGrid>
              <a:tr h="179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بتا</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گاما</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787135919"/>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محصولات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602979"/>
                  </a:ext>
                </a:extLst>
              </a:tr>
              <a:tr h="179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30672494"/>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اداری و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8575573"/>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مورد انتظار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40611165"/>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 مورد انتظار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80218100"/>
                  </a:ext>
                </a:extLst>
              </a:tr>
              <a:tr h="179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6645589"/>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90859940"/>
                  </a:ext>
                </a:extLst>
              </a:tr>
              <a:tr h="179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58561664"/>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محصولات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66570063"/>
                  </a:ext>
                </a:extLst>
              </a:tr>
              <a:tr h="1793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محصول  اصلی(آلفا) از  هزینه های مشترک                 1371000 = 129000 - 1500000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072631896"/>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87780"/>
                                        </p:tgtEl>
                                        <p:attrNameLst>
                                          <p:attrName>style.visibility</p:attrName>
                                        </p:attrNameLst>
                                      </p:cBhvr>
                                      <p:to>
                                        <p:strVal val="visible"/>
                                      </p:to>
                                    </p:set>
                                    <p:anim calcmode="lin" valueType="num">
                                      <p:cBhvr>
                                        <p:cTn id="7" dur="2000" fill="hold"/>
                                        <p:tgtEl>
                                          <p:spTgt spid="587780"/>
                                        </p:tgtEl>
                                        <p:attrNameLst>
                                          <p:attrName>ppt_w</p:attrName>
                                        </p:attrNameLst>
                                      </p:cBhvr>
                                      <p:tavLst>
                                        <p:tav tm="0">
                                          <p:val>
                                            <p:strVal val="#ppt_w"/>
                                          </p:val>
                                        </p:tav>
                                        <p:tav tm="100000">
                                          <p:val>
                                            <p:strVal val="#ppt_w"/>
                                          </p:val>
                                        </p:tav>
                                      </p:tavLst>
                                    </p:anim>
                                    <p:anim calcmode="lin" valueType="num">
                                      <p:cBhvr>
                                        <p:cTn id="8" dur="2000" fill="hold"/>
                                        <p:tgtEl>
                                          <p:spTgt spid="587780"/>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87780"/>
                                        </p:tgtEl>
                                        <p:attrNameLst>
                                          <p:attrName>ppt_x</p:attrName>
                                        </p:attrNameLst>
                                      </p:cBhvr>
                                      <p:tavLst>
                                        <p:tav tm="0">
                                          <p:val>
                                            <p:strVal val="#ppt_x-.4"/>
                                          </p:val>
                                        </p:tav>
                                        <p:tav tm="100000">
                                          <p:val>
                                            <p:strVal val="#ppt_x"/>
                                          </p:val>
                                        </p:tav>
                                      </p:tavLst>
                                    </p:anim>
                                    <p:anim calcmode="lin" valueType="num">
                                      <p:cBhvr>
                                        <p:cTn id="10" dur="2000" fill="hold"/>
                                        <p:tgtEl>
                                          <p:spTgt spid="587780"/>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par>
                          <p:cTn id="11" fill="hold" nodeType="afterGroup">
                            <p:stCondLst>
                              <p:cond delay="2000"/>
                            </p:stCondLst>
                            <p:childTnLst>
                              <p:par>
                                <p:cTn id="12" presetID="40" presetClass="entr" presetSubtype="0" fill="hold" grpId="0" nodeType="afterEffect">
                                  <p:stCondLst>
                                    <p:cond delay="0"/>
                                  </p:stCondLst>
                                  <p:iterate type="lt">
                                    <p:tmPct val="10000"/>
                                  </p:iterate>
                                  <p:childTnLst>
                                    <p:set>
                                      <p:cBhvr>
                                        <p:cTn id="13" dur="1" fill="hold">
                                          <p:stCondLst>
                                            <p:cond delay="0"/>
                                          </p:stCondLst>
                                        </p:cTn>
                                        <p:tgtEl>
                                          <p:spTgt spid="587782">
                                            <p:txEl>
                                              <p:pRg st="0" end="0"/>
                                            </p:txEl>
                                          </p:spTgt>
                                        </p:tgtEl>
                                        <p:attrNameLst>
                                          <p:attrName>style.visibility</p:attrName>
                                        </p:attrNameLst>
                                      </p:cBhvr>
                                      <p:to>
                                        <p:strVal val="visible"/>
                                      </p:to>
                                    </p:set>
                                    <p:animEffect transition="in" filter="fade">
                                      <p:cBhvr>
                                        <p:cTn id="14" dur="500">
                                          <p:stCondLst>
                                            <p:cond delay="0"/>
                                          </p:stCondLst>
                                        </p:cTn>
                                        <p:tgtEl>
                                          <p:spTgt spid="587782">
                                            <p:txEl>
                                              <p:pRg st="0" end="0"/>
                                            </p:txEl>
                                          </p:spTgt>
                                        </p:tgtEl>
                                      </p:cBhvr>
                                    </p:animEffect>
                                    <p:anim calcmode="lin" valueType="num">
                                      <p:cBhvr>
                                        <p:cTn id="15" dur="500" fill="hold">
                                          <p:stCondLst>
                                            <p:cond delay="0"/>
                                          </p:stCondLst>
                                        </p:cTn>
                                        <p:tgtEl>
                                          <p:spTgt spid="587782">
                                            <p:txEl>
                                              <p:pRg st="0" end="0"/>
                                            </p:txEl>
                                          </p:spTgt>
                                        </p:tgtEl>
                                        <p:attrNameLst>
                                          <p:attrName>ppt_x</p:attrName>
                                        </p:attrNameLst>
                                      </p:cBhvr>
                                      <p:tavLst>
                                        <p:tav tm="0">
                                          <p:val>
                                            <p:strVal val="#ppt_x-.1"/>
                                          </p:val>
                                        </p:tav>
                                        <p:tav tm="100000">
                                          <p:val>
                                            <p:strVal val="#ppt_x"/>
                                          </p:val>
                                        </p:tav>
                                      </p:tavLst>
                                    </p:anim>
                                    <p:anim calcmode="lin" valueType="num">
                                      <p:cBhvr>
                                        <p:cTn id="16" dur="500" fill="hold">
                                          <p:stCondLst>
                                            <p:cond delay="0"/>
                                          </p:stCondLst>
                                        </p:cTn>
                                        <p:tgtEl>
                                          <p:spTgt spid="587782">
                                            <p:txEl>
                                              <p:pRg st="0" end="0"/>
                                            </p:txEl>
                                          </p:spTgt>
                                        </p:tgtEl>
                                        <p:attrNameLst>
                                          <p:attrName>ppt_y</p:attrName>
                                        </p:attrNameLst>
                                      </p:cBhvr>
                                      <p:tavLst>
                                        <p:tav tm="0">
                                          <p:val>
                                            <p:strVal val="#ppt_y"/>
                                          </p:val>
                                        </p:tav>
                                        <p:tav tm="100000">
                                          <p:val>
                                            <p:strVal val="#ppt_y"/>
                                          </p:val>
                                        </p:tav>
                                      </p:tavLst>
                                    </p:anim>
                                  </p:childTnLst>
                                </p:cTn>
                              </p:par>
                            </p:childTnLst>
                          </p:cTn>
                        </p:par>
                        <p:par>
                          <p:cTn id="17" fill="hold" nodeType="afterGroup">
                            <p:stCondLst>
                              <p:cond delay="5200"/>
                            </p:stCondLst>
                            <p:childTnLst>
                              <p:par>
                                <p:cTn id="18" presetID="29" presetClass="entr" presetSubtype="0" fill="hold" nodeType="afterEffect">
                                  <p:stCondLst>
                                    <p:cond delay="0"/>
                                  </p:stCondLst>
                                  <p:childTnLst>
                                    <p:set>
                                      <p:cBhvr>
                                        <p:cTn id="19" dur="1" fill="hold">
                                          <p:stCondLst>
                                            <p:cond delay="0"/>
                                          </p:stCondLst>
                                        </p:cTn>
                                        <p:tgtEl>
                                          <p:spTgt spid="587946"/>
                                        </p:tgtEl>
                                        <p:attrNameLst>
                                          <p:attrName>style.visibility</p:attrName>
                                        </p:attrNameLst>
                                      </p:cBhvr>
                                      <p:to>
                                        <p:strVal val="visible"/>
                                      </p:to>
                                    </p:set>
                                    <p:anim calcmode="lin" valueType="num">
                                      <p:cBhvr>
                                        <p:cTn id="20" dur="1000" fill="hold"/>
                                        <p:tgtEl>
                                          <p:spTgt spid="587946"/>
                                        </p:tgtEl>
                                        <p:attrNameLst>
                                          <p:attrName>ppt_x</p:attrName>
                                        </p:attrNameLst>
                                      </p:cBhvr>
                                      <p:tavLst>
                                        <p:tav tm="0">
                                          <p:val>
                                            <p:strVal val="#ppt_x-.2"/>
                                          </p:val>
                                        </p:tav>
                                        <p:tav tm="100000">
                                          <p:val>
                                            <p:strVal val="#ppt_x"/>
                                          </p:val>
                                        </p:tav>
                                      </p:tavLst>
                                    </p:anim>
                                    <p:anim calcmode="lin" valueType="num">
                                      <p:cBhvr>
                                        <p:cTn id="21" dur="1000" fill="hold"/>
                                        <p:tgtEl>
                                          <p:spTgt spid="587946"/>
                                        </p:tgtEl>
                                        <p:attrNameLst>
                                          <p:attrName>ppt_y</p:attrName>
                                        </p:attrNameLst>
                                      </p:cBhvr>
                                      <p:tavLst>
                                        <p:tav tm="0">
                                          <p:val>
                                            <p:strVal val="#ppt_y"/>
                                          </p:val>
                                        </p:tav>
                                        <p:tav tm="100000">
                                          <p:val>
                                            <p:strVal val="#ppt_y"/>
                                          </p:val>
                                        </p:tav>
                                      </p:tavLst>
                                    </p:anim>
                                    <p:animEffect transition="in" filter="wipe(right)" prLst="gradientSize: 0.1">
                                      <p:cBhvr>
                                        <p:cTn id="22" dur="1000"/>
                                        <p:tgtEl>
                                          <p:spTgt spid="5879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7780" grpId="0"/>
      <p:bldP spid="587782" grpId="0" build="p"/>
    </p:bldLst>
  </p:timing>
</p:sld>
</file>

<file path=ppt/slides/slide10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90971" name="Group 123"/>
          <p:cNvGraphicFramePr>
            <a:graphicFrameLocks noGrp="1"/>
          </p:cNvGraphicFramePr>
          <p:nvPr/>
        </p:nvGraphicFramePr>
        <p:xfrm>
          <a:off x="539750" y="404813"/>
          <a:ext cx="8496300" cy="5715000"/>
        </p:xfrm>
        <a:graphic>
          <a:graphicData uri="http://schemas.openxmlformats.org/drawingml/2006/table">
            <a:tbl>
              <a:tblPr rtl="1"/>
              <a:tblGrid>
                <a:gridCol w="3959225">
                  <a:extLst>
                    <a:ext uri="{9D8B030D-6E8A-4147-A177-3AD203B41FA5}">
                      <a16:colId xmlns:a16="http://schemas.microsoft.com/office/drawing/2014/main" val="1737740105"/>
                    </a:ext>
                  </a:extLst>
                </a:gridCol>
                <a:gridCol w="1225550">
                  <a:extLst>
                    <a:ext uri="{9D8B030D-6E8A-4147-A177-3AD203B41FA5}">
                      <a16:colId xmlns:a16="http://schemas.microsoft.com/office/drawing/2014/main" val="2537019336"/>
                    </a:ext>
                  </a:extLst>
                </a:gridCol>
                <a:gridCol w="1079500">
                  <a:extLst>
                    <a:ext uri="{9D8B030D-6E8A-4147-A177-3AD203B41FA5}">
                      <a16:colId xmlns:a16="http://schemas.microsoft.com/office/drawing/2014/main" val="3910288422"/>
                    </a:ext>
                  </a:extLst>
                </a:gridCol>
                <a:gridCol w="1223962">
                  <a:extLst>
                    <a:ext uri="{9D8B030D-6E8A-4147-A177-3AD203B41FA5}">
                      <a16:colId xmlns:a16="http://schemas.microsoft.com/office/drawing/2014/main" val="136319484"/>
                    </a:ext>
                  </a:extLst>
                </a:gridCol>
                <a:gridCol w="1008063">
                  <a:extLst>
                    <a:ext uri="{9D8B030D-6E8A-4147-A177-3AD203B41FA5}">
                      <a16:colId xmlns:a16="http://schemas.microsoft.com/office/drawing/2014/main" val="3581494298"/>
                    </a:ext>
                  </a:extLst>
                </a:gridCol>
              </a:tblGrid>
              <a:tr h="5715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ترکیبی</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472748425"/>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آلفا</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بتا</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گاما</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74719061"/>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27154703"/>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 قیمت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3923612"/>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1371000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70039344"/>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460000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5246827"/>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1831000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2090000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08286502"/>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1169000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1290000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86889449"/>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 هزینه های اداری و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7786263"/>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998000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60103327"/>
                  </a:ext>
                </a:extLst>
              </a:tr>
            </a:tbl>
          </a:graphicData>
        </a:graphic>
      </p:graphicFrame>
    </p:spTree>
  </p:cSld>
  <p:clrMapOvr>
    <a:masterClrMapping/>
  </p:clrMapOvr>
  <p:transition spd="med">
    <p:plus/>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2435" name="Rectangle 3"/>
          <p:cNvSpPr>
            <a:spLocks noGrp="1" noChangeArrowheads="1"/>
          </p:cNvSpPr>
          <p:nvPr>
            <p:ph type="body" idx="1"/>
          </p:nvPr>
        </p:nvSpPr>
        <p:spPr>
          <a:xfrm>
            <a:off x="457200" y="476250"/>
            <a:ext cx="8229600" cy="6048375"/>
          </a:xfrm>
        </p:spPr>
        <p:txBody>
          <a:bodyPr/>
          <a:lstStyle/>
          <a:p>
            <a:pPr>
              <a:lnSpc>
                <a:spcPct val="110000"/>
              </a:lnSpc>
              <a:buFont typeface="Wingdings" panose="05000000000000000000" pitchFamily="2" charset="2"/>
              <a:buChar char="§"/>
            </a:pPr>
            <a:r>
              <a:rPr lang="fa-IR" altLang="zh-CN" sz="2400">
                <a:effectLst/>
                <a:cs typeface="B Zar" panose="00000400000000000000" pitchFamily="2" charset="-78"/>
              </a:rPr>
              <a:t>در صورتی که ضایعات عادی بطور مستمر و یکنواخت و یا در ابتدای فرآیند تولید ایجاد شود ، هزینه ضایعات عادی به تمام واحدها اعم از واحدهای تکمیل شده انتقال یافته و موجودی کالای در جریان ساخت آخر دوره تخصیص می یابد . برای تحقق این امر ، تعداد ضایعات عادی در جدول معادل آحاد تکمیل شده ارائه نمی شود تا اینکه هزینه ضایعات عادی به طور خودکار تسهیم شود . </a:t>
            </a:r>
          </a:p>
          <a:p>
            <a:pPr>
              <a:lnSpc>
                <a:spcPct val="110000"/>
              </a:lnSpc>
              <a:buFont typeface="Wingdings" panose="05000000000000000000" pitchFamily="2" charset="2"/>
              <a:buChar char="§"/>
            </a:pPr>
            <a:r>
              <a:rPr lang="fa-IR" altLang="zh-CN" sz="2400">
                <a:effectLst/>
                <a:cs typeface="B Zar" panose="00000400000000000000" pitchFamily="2" charset="-78"/>
              </a:rPr>
              <a:t>در صورتی که ضایعات عادی در انتهای فرآیند تولید ایجاد شود (شناسایی شود ) ، تعداد ضایعات عادی در جدول معادل آحاد تکمیل شده منظور و هزینه ضایعات عادی فقط به کالای تکمیل شده تخصیص می یابد . </a:t>
            </a:r>
          </a:p>
          <a:p>
            <a:pPr>
              <a:lnSpc>
                <a:spcPct val="110000"/>
              </a:lnSpc>
              <a:buFont typeface="Wingdings" panose="05000000000000000000" pitchFamily="2" charset="2"/>
              <a:buChar char="§"/>
            </a:pPr>
            <a:r>
              <a:rPr lang="fa-IR" altLang="zh-CN" sz="2400">
                <a:effectLst/>
                <a:cs typeface="B Zar" panose="00000400000000000000" pitchFamily="2" charset="-78"/>
              </a:rPr>
              <a:t>در صورتی که ضایعات عادی در مقطع خاصی از فرآیند تولید ایجاد یا شناسایی شود ، در جدول معادل آحاد تکمیل شده محاسبه ، و هزینه ناشی از آن بین کالای تکمیل شده و کالای درجریان ساخت ( در صورتی که از نقطه بازرسی گذشته باشد ) به نسبت تسهیم می شود .</a:t>
            </a:r>
          </a:p>
          <a:p>
            <a:pPr>
              <a:lnSpc>
                <a:spcPct val="110000"/>
              </a:lnSpc>
              <a:buFont typeface="Wingdings" panose="05000000000000000000" pitchFamily="2" charset="2"/>
              <a:buChar char="§"/>
            </a:pPr>
            <a:r>
              <a:rPr lang="fa-IR" altLang="zh-CN" sz="2400">
                <a:effectLst/>
                <a:cs typeface="B Zar" panose="00000400000000000000" pitchFamily="2" charset="-78"/>
              </a:rPr>
              <a:t>اگرچنانچه ضایعات عادی دارای ارزش فروش باشد ، مبلغ فروش برآوردی ضایعات از کل هزینه های تولید کسر و به عنوان موجودی ضایعات در دفاتر ثبت می شود .</a:t>
            </a:r>
            <a:endParaRPr lang="en-US" altLang="fa-IR" sz="2400">
              <a:effectLst/>
              <a:cs typeface="B Zar" panose="00000400000000000000" pitchFamily="2" charset="-78"/>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02435">
                                            <p:txEl>
                                              <p:pRg st="0" end="0"/>
                                            </p:txEl>
                                          </p:spTgt>
                                        </p:tgtEl>
                                        <p:attrNameLst>
                                          <p:attrName>style.visibility</p:attrName>
                                        </p:attrNameLst>
                                      </p:cBhvr>
                                      <p:to>
                                        <p:strVal val="visible"/>
                                      </p:to>
                                    </p:set>
                                    <p:animEffect transition="in" filter="fade">
                                      <p:cBhvr>
                                        <p:cTn id="7" dur="1000"/>
                                        <p:tgtEl>
                                          <p:spTgt spid="402435">
                                            <p:txEl>
                                              <p:pRg st="0" end="0"/>
                                            </p:txEl>
                                          </p:spTgt>
                                        </p:tgtEl>
                                      </p:cBhvr>
                                    </p:animEffect>
                                    <p:anim calcmode="lin" valueType="num">
                                      <p:cBhvr>
                                        <p:cTn id="8" dur="1000" fill="hold"/>
                                        <p:tgtEl>
                                          <p:spTgt spid="402435">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402435">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02435">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02435">
                                            <p:txEl>
                                              <p:pRg st="1" end="1"/>
                                            </p:txEl>
                                          </p:spTgt>
                                        </p:tgtEl>
                                        <p:attrNameLst>
                                          <p:attrName>style.visibility</p:attrName>
                                        </p:attrNameLst>
                                      </p:cBhvr>
                                      <p:to>
                                        <p:strVal val="visible"/>
                                      </p:to>
                                    </p:set>
                                    <p:animEffect transition="in" filter="fade">
                                      <p:cBhvr>
                                        <p:cTn id="14" dur="1000"/>
                                        <p:tgtEl>
                                          <p:spTgt spid="402435">
                                            <p:txEl>
                                              <p:pRg st="1" end="1"/>
                                            </p:txEl>
                                          </p:spTgt>
                                        </p:tgtEl>
                                      </p:cBhvr>
                                    </p:animEffect>
                                    <p:anim calcmode="lin" valueType="num">
                                      <p:cBhvr>
                                        <p:cTn id="15" dur="1000" fill="hold"/>
                                        <p:tgtEl>
                                          <p:spTgt spid="402435">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02435">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02435">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402435">
                                            <p:txEl>
                                              <p:pRg st="2" end="2"/>
                                            </p:txEl>
                                          </p:spTgt>
                                        </p:tgtEl>
                                        <p:attrNameLst>
                                          <p:attrName>style.visibility</p:attrName>
                                        </p:attrNameLst>
                                      </p:cBhvr>
                                      <p:to>
                                        <p:strVal val="visible"/>
                                      </p:to>
                                    </p:set>
                                    <p:animEffect transition="in" filter="fade">
                                      <p:cBhvr>
                                        <p:cTn id="21" dur="1000"/>
                                        <p:tgtEl>
                                          <p:spTgt spid="402435">
                                            <p:txEl>
                                              <p:pRg st="2" end="2"/>
                                            </p:txEl>
                                          </p:spTgt>
                                        </p:tgtEl>
                                      </p:cBhvr>
                                    </p:animEffect>
                                    <p:anim calcmode="lin" valueType="num">
                                      <p:cBhvr>
                                        <p:cTn id="22" dur="1000" fill="hold"/>
                                        <p:tgtEl>
                                          <p:spTgt spid="402435">
                                            <p:txEl>
                                              <p:pRg st="2" end="2"/>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402435">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402435">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402435">
                                            <p:txEl>
                                              <p:pRg st="3" end="3"/>
                                            </p:txEl>
                                          </p:spTgt>
                                        </p:tgtEl>
                                        <p:attrNameLst>
                                          <p:attrName>style.visibility</p:attrName>
                                        </p:attrNameLst>
                                      </p:cBhvr>
                                      <p:to>
                                        <p:strVal val="visible"/>
                                      </p:to>
                                    </p:set>
                                    <p:animEffect transition="in" filter="fade">
                                      <p:cBhvr>
                                        <p:cTn id="28" dur="1000"/>
                                        <p:tgtEl>
                                          <p:spTgt spid="402435">
                                            <p:txEl>
                                              <p:pRg st="3" end="3"/>
                                            </p:txEl>
                                          </p:spTgt>
                                        </p:tgtEl>
                                      </p:cBhvr>
                                    </p:animEffect>
                                    <p:anim calcmode="lin" valueType="num">
                                      <p:cBhvr>
                                        <p:cTn id="29" dur="1000" fill="hold"/>
                                        <p:tgtEl>
                                          <p:spTgt spid="402435">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02435">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02435">
                                            <p:txEl>
                                              <p:pRg st="3" end="3"/>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2435" grpId="0" build="p"/>
    </p:bldLst>
  </p:timing>
</p:sld>
</file>

<file path=ppt/slides/slide11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91876" name="Rectangle 4"/>
          <p:cNvSpPr>
            <a:spLocks noGrp="1" noChangeArrowheads="1"/>
          </p:cNvSpPr>
          <p:nvPr>
            <p:ph type="title"/>
          </p:nvPr>
        </p:nvSpPr>
        <p:spPr>
          <a:xfrm>
            <a:off x="457200" y="596900"/>
            <a:ext cx="8229600" cy="455613"/>
          </a:xfrm>
        </p:spPr>
        <p:txBody>
          <a:bodyPr/>
          <a:lstStyle/>
          <a:p>
            <a:pPr algn="r"/>
            <a:r>
              <a:rPr lang="fa-IR" altLang="fa-IR" sz="1800">
                <a:effectLst/>
                <a:cs typeface="B Nasim" panose="00000700000000000000" pitchFamily="2" charset="-78"/>
              </a:rPr>
              <a:t>حل مساله (7-2)</a:t>
            </a:r>
            <a:endParaRPr lang="en-US" altLang="fa-IR" sz="1800">
              <a:effectLst/>
              <a:cs typeface="B Nasim" panose="00000700000000000000" pitchFamily="2" charset="-78"/>
            </a:endParaRPr>
          </a:p>
        </p:txBody>
      </p:sp>
      <p:graphicFrame>
        <p:nvGraphicFramePr>
          <p:cNvPr id="592004" name="Group 132"/>
          <p:cNvGraphicFramePr>
            <a:graphicFrameLocks noGrp="1"/>
          </p:cNvGraphicFramePr>
          <p:nvPr>
            <p:ph idx="1"/>
          </p:nvPr>
        </p:nvGraphicFramePr>
        <p:xfrm>
          <a:off x="539750" y="1447800"/>
          <a:ext cx="8229600" cy="4114800"/>
        </p:xfrm>
        <a:graphic>
          <a:graphicData uri="http://schemas.openxmlformats.org/drawingml/2006/table">
            <a:tbl>
              <a:tblPr rtl="1"/>
              <a:tblGrid>
                <a:gridCol w="2057400">
                  <a:extLst>
                    <a:ext uri="{9D8B030D-6E8A-4147-A177-3AD203B41FA5}">
                      <a16:colId xmlns:a16="http://schemas.microsoft.com/office/drawing/2014/main" val="1412677582"/>
                    </a:ext>
                  </a:extLst>
                </a:gridCol>
                <a:gridCol w="2057400">
                  <a:extLst>
                    <a:ext uri="{9D8B030D-6E8A-4147-A177-3AD203B41FA5}">
                      <a16:colId xmlns:a16="http://schemas.microsoft.com/office/drawing/2014/main" val="2764577722"/>
                    </a:ext>
                  </a:extLst>
                </a:gridCol>
                <a:gridCol w="1666875">
                  <a:extLst>
                    <a:ext uri="{9D8B030D-6E8A-4147-A177-3AD203B41FA5}">
                      <a16:colId xmlns:a16="http://schemas.microsoft.com/office/drawing/2014/main" val="2605721589"/>
                    </a:ext>
                  </a:extLst>
                </a:gridCol>
                <a:gridCol w="2447925">
                  <a:extLst>
                    <a:ext uri="{9D8B030D-6E8A-4147-A177-3AD203B41FA5}">
                      <a16:colId xmlns:a16="http://schemas.microsoft.com/office/drawing/2014/main" val="2541740433"/>
                    </a:ext>
                  </a:extLst>
                </a:gridCol>
              </a:tblGrid>
              <a:tr h="457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تسهیم هزینه های مشترک به روش ارزش خالص بازیافتنی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54267983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76404512"/>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525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23625000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2418786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1575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70875000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8869167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94500000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8916846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بازیافتنی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4673145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23625000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424335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70595000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7698384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94220000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754311625"/>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91876"/>
                                        </p:tgtEl>
                                        <p:attrNameLst>
                                          <p:attrName>style.visibility</p:attrName>
                                        </p:attrNameLst>
                                      </p:cBhvr>
                                      <p:to>
                                        <p:strVal val="visible"/>
                                      </p:to>
                                    </p:set>
                                    <p:anim calcmode="lin" valueType="num">
                                      <p:cBhvr>
                                        <p:cTn id="7" dur="2000" fill="hold"/>
                                        <p:tgtEl>
                                          <p:spTgt spid="591876"/>
                                        </p:tgtEl>
                                        <p:attrNameLst>
                                          <p:attrName>ppt_w</p:attrName>
                                        </p:attrNameLst>
                                      </p:cBhvr>
                                      <p:tavLst>
                                        <p:tav tm="0">
                                          <p:val>
                                            <p:strVal val="#ppt_w"/>
                                          </p:val>
                                        </p:tav>
                                        <p:tav tm="100000">
                                          <p:val>
                                            <p:strVal val="#ppt_w"/>
                                          </p:val>
                                        </p:tav>
                                      </p:tavLst>
                                    </p:anim>
                                    <p:anim calcmode="lin" valueType="num">
                                      <p:cBhvr>
                                        <p:cTn id="8" dur="2000" fill="hold"/>
                                        <p:tgtEl>
                                          <p:spTgt spid="591876"/>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91876"/>
                                        </p:tgtEl>
                                        <p:attrNameLst>
                                          <p:attrName>ppt_x</p:attrName>
                                        </p:attrNameLst>
                                      </p:cBhvr>
                                      <p:tavLst>
                                        <p:tav tm="0">
                                          <p:val>
                                            <p:strVal val="#ppt_x-.4"/>
                                          </p:val>
                                        </p:tav>
                                        <p:tav tm="100000">
                                          <p:val>
                                            <p:strVal val="#ppt_x"/>
                                          </p:val>
                                        </p:tav>
                                      </p:tavLst>
                                    </p:anim>
                                    <p:anim calcmode="lin" valueType="num">
                                      <p:cBhvr>
                                        <p:cTn id="10" dur="2000" fill="hold"/>
                                        <p:tgtEl>
                                          <p:spTgt spid="591876"/>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1876" grpId="0"/>
    </p:bldLst>
  </p:timing>
</p:sld>
</file>

<file path=ppt/slides/slide11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94188" name="Group 268"/>
          <p:cNvGraphicFramePr>
            <a:graphicFrameLocks noGrp="1"/>
          </p:cNvGraphicFramePr>
          <p:nvPr>
            <p:ph/>
          </p:nvPr>
        </p:nvGraphicFramePr>
        <p:xfrm>
          <a:off x="755650" y="260350"/>
          <a:ext cx="7942263" cy="6408738"/>
        </p:xfrm>
        <a:graphic>
          <a:graphicData uri="http://schemas.openxmlformats.org/drawingml/2006/table">
            <a:tbl>
              <a:tblPr rtl="1"/>
              <a:tblGrid>
                <a:gridCol w="4113213">
                  <a:extLst>
                    <a:ext uri="{9D8B030D-6E8A-4147-A177-3AD203B41FA5}">
                      <a16:colId xmlns:a16="http://schemas.microsoft.com/office/drawing/2014/main" val="1380798101"/>
                    </a:ext>
                  </a:extLst>
                </a:gridCol>
                <a:gridCol w="2619375">
                  <a:extLst>
                    <a:ext uri="{9D8B030D-6E8A-4147-A177-3AD203B41FA5}">
                      <a16:colId xmlns:a16="http://schemas.microsoft.com/office/drawing/2014/main" val="3876053184"/>
                    </a:ext>
                  </a:extLst>
                </a:gridCol>
                <a:gridCol w="1209675">
                  <a:extLst>
                    <a:ext uri="{9D8B030D-6E8A-4147-A177-3AD203B41FA5}">
                      <a16:colId xmlns:a16="http://schemas.microsoft.com/office/drawing/2014/main" val="3878523467"/>
                    </a:ext>
                  </a:extLst>
                </a:gridCol>
              </a:tblGrid>
              <a:tr h="2778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قیمت تمام شده هر یک از محصولات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33028260"/>
                  </a:ext>
                </a:extLst>
              </a:tr>
              <a:tr h="280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 = 45000 ÷ 450000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055440577"/>
                  </a:ext>
                </a:extLst>
              </a:tr>
              <a:tr h="277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2/36=45000÷1630000 = (280000 + 1350000)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22717302"/>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ثبتهای روزنامه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43596484"/>
                  </a:ext>
                </a:extLst>
              </a:tr>
              <a:tr h="277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کالای در جریان ساخت – دایره (1)</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67028432"/>
                  </a:ext>
                </a:extLst>
              </a:tr>
              <a:tr h="280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مواد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1440000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2404342"/>
                  </a:ext>
                </a:extLst>
              </a:tr>
              <a:tr h="277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دستمزد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82175713"/>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سربار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958541"/>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کالای در جریان ساخت دایره (2)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09908535"/>
                  </a:ext>
                </a:extLst>
              </a:tr>
              <a:tr h="5476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انبار کالای ساخته شده – الف                                                              450000</a:t>
                      </a:r>
                    </a:p>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(1)                                                         1800000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47043185"/>
                  </a:ext>
                </a:extLst>
              </a:tr>
              <a:tr h="280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کالای در جریان ساخت دایره (2)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1369309"/>
                  </a:ext>
                </a:extLst>
              </a:tr>
              <a:tr h="2778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دستمزد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06432929"/>
                  </a:ext>
                </a:extLst>
              </a:tr>
              <a:tr h="2794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سربار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4194350"/>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انبار کالای ساخته شده – 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0258773"/>
                  </a:ext>
                </a:extLst>
              </a:tr>
              <a:tr h="2794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 دایره (2)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87309047"/>
                  </a:ext>
                </a:extLst>
              </a:tr>
              <a:tr h="277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 قیمت تمام شده کالای فروش رفته – الف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3305185"/>
                  </a:ext>
                </a:extLst>
              </a:tr>
              <a:tr h="280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قیمت تمام شده کالای فروش رفته – ب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3699061"/>
                  </a:ext>
                </a:extLst>
              </a:tr>
              <a:tr h="2778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انبار کالای ساخته شده – 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60261439"/>
                  </a:ext>
                </a:extLst>
              </a:tr>
              <a:tr h="2794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انبار کالای ساخته شده – 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0948569"/>
                  </a:ext>
                </a:extLst>
              </a:tr>
              <a:tr h="277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 حسابهای دریافتنی / بانک</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866225000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69047893"/>
                  </a:ext>
                </a:extLst>
              </a:tr>
              <a:tr h="2809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 الف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15750000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6706716"/>
                  </a:ext>
                </a:extLst>
              </a:tr>
              <a:tr h="2778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 ب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70875000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908992532"/>
                  </a:ext>
                </a:extLst>
              </a:tr>
            </a:tbl>
          </a:graphicData>
        </a:graphic>
      </p:graphicFrame>
    </p:spTree>
  </p:cSld>
  <p:clrMapOvr>
    <a:masterClrMapping/>
  </p:clrMapOvr>
  <p:transition spd="med">
    <p:plus/>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95972" name="Rectangle 4"/>
          <p:cNvSpPr>
            <a:spLocks noGrp="1" noChangeArrowheads="1"/>
          </p:cNvSpPr>
          <p:nvPr>
            <p:ph type="title"/>
          </p:nvPr>
        </p:nvSpPr>
        <p:spPr>
          <a:xfrm>
            <a:off x="457200" y="188913"/>
            <a:ext cx="8229600" cy="600075"/>
          </a:xfrm>
        </p:spPr>
        <p:txBody>
          <a:bodyPr/>
          <a:lstStyle/>
          <a:p>
            <a:pPr algn="r"/>
            <a:r>
              <a:rPr lang="fa-IR" altLang="fa-IR" sz="1800">
                <a:cs typeface="B Nasim" panose="00000700000000000000" pitchFamily="2" charset="-78"/>
              </a:rPr>
              <a:t>حل مساله (8-2)</a:t>
            </a:r>
            <a:endParaRPr lang="en-US" altLang="fa-IR" sz="1800">
              <a:cs typeface="B Nasim" panose="00000700000000000000" pitchFamily="2" charset="-78"/>
            </a:endParaRPr>
          </a:p>
        </p:txBody>
      </p:sp>
      <p:graphicFrame>
        <p:nvGraphicFramePr>
          <p:cNvPr id="596089" name="Group 121"/>
          <p:cNvGraphicFramePr>
            <a:graphicFrameLocks noGrp="1"/>
          </p:cNvGraphicFramePr>
          <p:nvPr>
            <p:ph idx="1"/>
          </p:nvPr>
        </p:nvGraphicFramePr>
        <p:xfrm>
          <a:off x="468313" y="765175"/>
          <a:ext cx="8229600" cy="5929313"/>
        </p:xfrm>
        <a:graphic>
          <a:graphicData uri="http://schemas.openxmlformats.org/drawingml/2006/table">
            <a:tbl>
              <a:tblPr rtl="1"/>
              <a:tblGrid>
                <a:gridCol w="4773613">
                  <a:extLst>
                    <a:ext uri="{9D8B030D-6E8A-4147-A177-3AD203B41FA5}">
                      <a16:colId xmlns:a16="http://schemas.microsoft.com/office/drawing/2014/main" val="3088228351"/>
                    </a:ext>
                  </a:extLst>
                </a:gridCol>
                <a:gridCol w="3455987">
                  <a:extLst>
                    <a:ext uri="{9D8B030D-6E8A-4147-A177-3AD203B41FA5}">
                      <a16:colId xmlns:a16="http://schemas.microsoft.com/office/drawing/2014/main" val="432156513"/>
                    </a:ext>
                  </a:extLst>
                </a:gridCol>
              </a:tblGrid>
              <a:tr h="2746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بهای تمام شده یک واحد محصول 101 و 102 و محصول فرعی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5737704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72802337"/>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مورد انتظار محصول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4110158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4058444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توزیع و فروش                                            15000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6711105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مورد انتظار (10% فروش)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453782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25412542"/>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محصول فرعی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7094611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 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9378847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متشرک محصول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877275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قابل تخصیص به محصولات اصلی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 = 50000 – 650000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059571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یک واحد محصول اصلی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 = 5000 ÷ 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5829173"/>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 محصول اصلی 101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 = 3000 1 [210000 +(3000 × 120)]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4888813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 محصول اصلی 102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295 = 2000 ÷ [ 350000 + (2000 × 120)]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4723651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 محصول فرعی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 = 1000 ÷ (25000 + 50000)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599042862"/>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95972"/>
                                        </p:tgtEl>
                                        <p:attrNameLst>
                                          <p:attrName>style.visibility</p:attrName>
                                        </p:attrNameLst>
                                      </p:cBhvr>
                                      <p:to>
                                        <p:strVal val="visible"/>
                                      </p:to>
                                    </p:set>
                                    <p:anim calcmode="lin" valueType="num">
                                      <p:cBhvr>
                                        <p:cTn id="7" dur="2000" fill="hold"/>
                                        <p:tgtEl>
                                          <p:spTgt spid="595972"/>
                                        </p:tgtEl>
                                        <p:attrNameLst>
                                          <p:attrName>ppt_w</p:attrName>
                                        </p:attrNameLst>
                                      </p:cBhvr>
                                      <p:tavLst>
                                        <p:tav tm="0">
                                          <p:val>
                                            <p:strVal val="#ppt_w"/>
                                          </p:val>
                                        </p:tav>
                                        <p:tav tm="100000">
                                          <p:val>
                                            <p:strVal val="#ppt_w"/>
                                          </p:val>
                                        </p:tav>
                                      </p:tavLst>
                                    </p:anim>
                                    <p:anim calcmode="lin" valueType="num">
                                      <p:cBhvr>
                                        <p:cTn id="8" dur="2000" fill="hold"/>
                                        <p:tgtEl>
                                          <p:spTgt spid="595972"/>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95972"/>
                                        </p:tgtEl>
                                        <p:attrNameLst>
                                          <p:attrName>ppt_x</p:attrName>
                                        </p:attrNameLst>
                                      </p:cBhvr>
                                      <p:tavLst>
                                        <p:tav tm="0">
                                          <p:val>
                                            <p:strVal val="#ppt_x-.4"/>
                                          </p:val>
                                        </p:tav>
                                        <p:tav tm="100000">
                                          <p:val>
                                            <p:strVal val="#ppt_x"/>
                                          </p:val>
                                        </p:tav>
                                      </p:tavLst>
                                    </p:anim>
                                    <p:anim calcmode="lin" valueType="num">
                                      <p:cBhvr>
                                        <p:cTn id="10" dur="2000" fill="hold"/>
                                        <p:tgtEl>
                                          <p:spTgt spid="595972"/>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5972" grpId="0"/>
    </p:bldLst>
  </p:timing>
</p:sld>
</file>

<file path=ppt/slides/slide11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99207" name="Group 167"/>
          <p:cNvGraphicFramePr>
            <a:graphicFrameLocks noGrp="1"/>
          </p:cNvGraphicFramePr>
          <p:nvPr>
            <p:ph/>
          </p:nvPr>
        </p:nvGraphicFramePr>
        <p:xfrm>
          <a:off x="457200" y="381000"/>
          <a:ext cx="8229600" cy="5715000"/>
        </p:xfrm>
        <a:graphic>
          <a:graphicData uri="http://schemas.openxmlformats.org/drawingml/2006/table">
            <a:tbl>
              <a:tblPr rtl="1"/>
              <a:tblGrid>
                <a:gridCol w="3035300">
                  <a:extLst>
                    <a:ext uri="{9D8B030D-6E8A-4147-A177-3AD203B41FA5}">
                      <a16:colId xmlns:a16="http://schemas.microsoft.com/office/drawing/2014/main" val="1967406445"/>
                    </a:ext>
                  </a:extLst>
                </a:gridCol>
                <a:gridCol w="1295400">
                  <a:extLst>
                    <a:ext uri="{9D8B030D-6E8A-4147-A177-3AD203B41FA5}">
                      <a16:colId xmlns:a16="http://schemas.microsoft.com/office/drawing/2014/main" val="1653413576"/>
                    </a:ext>
                  </a:extLst>
                </a:gridCol>
                <a:gridCol w="1368425">
                  <a:extLst>
                    <a:ext uri="{9D8B030D-6E8A-4147-A177-3AD203B41FA5}">
                      <a16:colId xmlns:a16="http://schemas.microsoft.com/office/drawing/2014/main" val="165112558"/>
                    </a:ext>
                  </a:extLst>
                </a:gridCol>
                <a:gridCol w="1439862">
                  <a:extLst>
                    <a:ext uri="{9D8B030D-6E8A-4147-A177-3AD203B41FA5}">
                      <a16:colId xmlns:a16="http://schemas.microsoft.com/office/drawing/2014/main" val="1625726343"/>
                    </a:ext>
                  </a:extLst>
                </a:gridCol>
                <a:gridCol w="1090613">
                  <a:extLst>
                    <a:ext uri="{9D8B030D-6E8A-4147-A177-3AD203B41FA5}">
                      <a16:colId xmlns:a16="http://schemas.microsoft.com/office/drawing/2014/main" val="2253425138"/>
                    </a:ext>
                  </a:extLst>
                </a:gridCol>
              </a:tblGrid>
              <a:tr h="6350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ترکیبی</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83683659"/>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102</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فرعی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66354043"/>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83316570"/>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 هزینه ها ی مشترک</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2517984"/>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585000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6881887"/>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1235000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74430608"/>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ناویزه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3810443"/>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فروش اداری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1723570"/>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80837517"/>
                  </a:ext>
                </a:extLst>
              </a:tr>
            </a:tbl>
          </a:graphicData>
        </a:graphic>
      </p:graphicFrame>
    </p:spTree>
  </p:cSld>
  <p:clrMapOvr>
    <a:masterClrMapping/>
  </p:clrMapOvr>
  <p:transition spd="med">
    <p:plus/>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01092" name="Rectangle 4"/>
          <p:cNvSpPr>
            <a:spLocks noGrp="1" noChangeArrowheads="1"/>
          </p:cNvSpPr>
          <p:nvPr>
            <p:ph type="title"/>
          </p:nvPr>
        </p:nvSpPr>
        <p:spPr>
          <a:xfrm>
            <a:off x="457200" y="381000"/>
            <a:ext cx="8229600" cy="527050"/>
          </a:xfrm>
        </p:spPr>
        <p:txBody>
          <a:bodyPr/>
          <a:lstStyle/>
          <a:p>
            <a:pPr algn="r"/>
            <a:r>
              <a:rPr lang="fa-IR" altLang="fa-IR" sz="1800">
                <a:cs typeface="B Nasim" panose="00000700000000000000" pitchFamily="2" charset="-78"/>
              </a:rPr>
              <a:t>حل مساله (9-2)</a:t>
            </a:r>
            <a:endParaRPr lang="en-US" altLang="fa-IR" sz="1800">
              <a:cs typeface="B Nasim" panose="00000700000000000000" pitchFamily="2" charset="-78"/>
            </a:endParaRPr>
          </a:p>
        </p:txBody>
      </p:sp>
      <p:graphicFrame>
        <p:nvGraphicFramePr>
          <p:cNvPr id="601264" name="Group 176"/>
          <p:cNvGraphicFramePr>
            <a:graphicFrameLocks noGrp="1"/>
          </p:cNvGraphicFramePr>
          <p:nvPr>
            <p:ph idx="1"/>
          </p:nvPr>
        </p:nvGraphicFramePr>
        <p:xfrm>
          <a:off x="323850" y="1052513"/>
          <a:ext cx="8229600" cy="4716462"/>
        </p:xfrm>
        <a:graphic>
          <a:graphicData uri="http://schemas.openxmlformats.org/drawingml/2006/table">
            <a:tbl>
              <a:tblPr rtl="1"/>
              <a:tblGrid>
                <a:gridCol w="2057400">
                  <a:extLst>
                    <a:ext uri="{9D8B030D-6E8A-4147-A177-3AD203B41FA5}">
                      <a16:colId xmlns:a16="http://schemas.microsoft.com/office/drawing/2014/main" val="1599936598"/>
                    </a:ext>
                  </a:extLst>
                </a:gridCol>
                <a:gridCol w="2057400">
                  <a:extLst>
                    <a:ext uri="{9D8B030D-6E8A-4147-A177-3AD203B41FA5}">
                      <a16:colId xmlns:a16="http://schemas.microsoft.com/office/drawing/2014/main" val="996515015"/>
                    </a:ext>
                  </a:extLst>
                </a:gridCol>
                <a:gridCol w="1666875">
                  <a:extLst>
                    <a:ext uri="{9D8B030D-6E8A-4147-A177-3AD203B41FA5}">
                      <a16:colId xmlns:a16="http://schemas.microsoft.com/office/drawing/2014/main" val="4150682386"/>
                    </a:ext>
                  </a:extLst>
                </a:gridCol>
                <a:gridCol w="2447925">
                  <a:extLst>
                    <a:ext uri="{9D8B030D-6E8A-4147-A177-3AD203B41FA5}">
                      <a16:colId xmlns:a16="http://schemas.microsoft.com/office/drawing/2014/main" val="1773779101"/>
                    </a:ext>
                  </a:extLst>
                </a:gridCol>
              </a:tblGrid>
              <a:tr h="3746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تخصیص هزینه های مشترک با استفاده از روش ارزش خالص بازیافتنی :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98910884"/>
                  </a:ext>
                </a:extLst>
              </a:tr>
              <a:tr h="374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22771955"/>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43255111"/>
                  </a:ext>
                </a:extLst>
              </a:tr>
              <a:tr h="3984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25352335"/>
                  </a:ext>
                </a:extLst>
              </a:tr>
              <a:tr h="374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23702037"/>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18400000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35394804"/>
                  </a:ext>
                </a:extLst>
              </a:tr>
              <a:tr h="374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بازیافتنی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تخصیص یافته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42065115"/>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9597382"/>
                  </a:ext>
                </a:extLst>
              </a:tr>
              <a:tr h="374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11905903"/>
                  </a:ext>
                </a:extLst>
              </a:tr>
              <a:tr h="374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5238867"/>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3360000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75887073"/>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601092"/>
                                        </p:tgtEl>
                                        <p:attrNameLst>
                                          <p:attrName>style.visibility</p:attrName>
                                        </p:attrNameLst>
                                      </p:cBhvr>
                                      <p:to>
                                        <p:strVal val="visible"/>
                                      </p:to>
                                    </p:set>
                                    <p:anim calcmode="lin" valueType="num">
                                      <p:cBhvr>
                                        <p:cTn id="7" dur="2000" fill="hold"/>
                                        <p:tgtEl>
                                          <p:spTgt spid="601092"/>
                                        </p:tgtEl>
                                        <p:attrNameLst>
                                          <p:attrName>ppt_w</p:attrName>
                                        </p:attrNameLst>
                                      </p:cBhvr>
                                      <p:tavLst>
                                        <p:tav tm="0">
                                          <p:val>
                                            <p:strVal val="#ppt_w"/>
                                          </p:val>
                                        </p:tav>
                                        <p:tav tm="100000">
                                          <p:val>
                                            <p:strVal val="#ppt_w"/>
                                          </p:val>
                                        </p:tav>
                                      </p:tavLst>
                                    </p:anim>
                                    <p:anim calcmode="lin" valueType="num">
                                      <p:cBhvr>
                                        <p:cTn id="8" dur="2000" fill="hold"/>
                                        <p:tgtEl>
                                          <p:spTgt spid="601092"/>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601092"/>
                                        </p:tgtEl>
                                        <p:attrNameLst>
                                          <p:attrName>ppt_x</p:attrName>
                                        </p:attrNameLst>
                                      </p:cBhvr>
                                      <p:tavLst>
                                        <p:tav tm="0">
                                          <p:val>
                                            <p:strVal val="#ppt_x-.4"/>
                                          </p:val>
                                        </p:tav>
                                        <p:tav tm="100000">
                                          <p:val>
                                            <p:strVal val="#ppt_x"/>
                                          </p:val>
                                        </p:tav>
                                      </p:tavLst>
                                    </p:anim>
                                    <p:anim calcmode="lin" valueType="num">
                                      <p:cBhvr>
                                        <p:cTn id="10" dur="2000" fill="hold"/>
                                        <p:tgtEl>
                                          <p:spTgt spid="601092"/>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1092" grpId="0"/>
    </p:bldLst>
  </p:timing>
</p:sld>
</file>

<file path=ppt/slides/slide11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03337" name="Group 201"/>
          <p:cNvGraphicFramePr>
            <a:graphicFrameLocks noGrp="1"/>
          </p:cNvGraphicFramePr>
          <p:nvPr>
            <p:ph/>
          </p:nvPr>
        </p:nvGraphicFramePr>
        <p:xfrm>
          <a:off x="457200" y="381000"/>
          <a:ext cx="8229600" cy="5715000"/>
        </p:xfrm>
        <a:graphic>
          <a:graphicData uri="http://schemas.openxmlformats.org/drawingml/2006/table">
            <a:tbl>
              <a:tblPr rtl="1"/>
              <a:tblGrid>
                <a:gridCol w="2890837">
                  <a:extLst>
                    <a:ext uri="{9D8B030D-6E8A-4147-A177-3AD203B41FA5}">
                      <a16:colId xmlns:a16="http://schemas.microsoft.com/office/drawing/2014/main" val="4168034790"/>
                    </a:ext>
                  </a:extLst>
                </a:gridCol>
                <a:gridCol w="2087563">
                  <a:extLst>
                    <a:ext uri="{9D8B030D-6E8A-4147-A177-3AD203B41FA5}">
                      <a16:colId xmlns:a16="http://schemas.microsoft.com/office/drawing/2014/main" val="3574211847"/>
                    </a:ext>
                  </a:extLst>
                </a:gridCol>
                <a:gridCol w="1728787">
                  <a:extLst>
                    <a:ext uri="{9D8B030D-6E8A-4147-A177-3AD203B41FA5}">
                      <a16:colId xmlns:a16="http://schemas.microsoft.com/office/drawing/2014/main" val="1634151052"/>
                    </a:ext>
                  </a:extLst>
                </a:gridCol>
                <a:gridCol w="1522413">
                  <a:extLst>
                    <a:ext uri="{9D8B030D-6E8A-4147-A177-3AD203B41FA5}">
                      <a16:colId xmlns:a16="http://schemas.microsoft.com/office/drawing/2014/main" val="402980139"/>
                    </a:ext>
                  </a:extLst>
                </a:gridCol>
              </a:tblGrid>
              <a:tr h="4397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تخصیص هزینه های مشترک با استفاده از نسبت حاشیه فروش کل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868383922"/>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مورد انتظار محصولات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17066843"/>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(200×18000)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41828754"/>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19078071"/>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a:t>
                      </a: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9773061"/>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97071093"/>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40416601"/>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89472177"/>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49820109"/>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102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7242415"/>
                  </a:ext>
                </a:extLst>
              </a:tr>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مورد انتظار محصول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9360000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41750480"/>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 (حاشیه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14646048"/>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حاشیه فروش کل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13/49%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003968534"/>
                  </a:ext>
                </a:extLst>
              </a:tr>
            </a:tbl>
          </a:graphicData>
        </a:graphic>
      </p:graphicFrame>
    </p:spTree>
  </p:cSld>
  <p:clrMapOvr>
    <a:masterClrMapping/>
  </p:clrMapOvr>
  <p:transition spd="med">
    <p:plus/>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05359" name="Group 175"/>
          <p:cNvGraphicFramePr>
            <a:graphicFrameLocks noGrp="1"/>
          </p:cNvGraphicFramePr>
          <p:nvPr>
            <p:ph/>
          </p:nvPr>
        </p:nvGraphicFramePr>
        <p:xfrm>
          <a:off x="395288" y="796925"/>
          <a:ext cx="8291512" cy="5080000"/>
        </p:xfrm>
        <a:graphic>
          <a:graphicData uri="http://schemas.openxmlformats.org/drawingml/2006/table">
            <a:tbl>
              <a:tblPr rtl="1"/>
              <a:tblGrid>
                <a:gridCol w="3970337">
                  <a:extLst>
                    <a:ext uri="{9D8B030D-6E8A-4147-A177-3AD203B41FA5}">
                      <a16:colId xmlns:a16="http://schemas.microsoft.com/office/drawing/2014/main" val="2886697659"/>
                    </a:ext>
                  </a:extLst>
                </a:gridCol>
                <a:gridCol w="1008063">
                  <a:extLst>
                    <a:ext uri="{9D8B030D-6E8A-4147-A177-3AD203B41FA5}">
                      <a16:colId xmlns:a16="http://schemas.microsoft.com/office/drawing/2014/main" val="2428543430"/>
                    </a:ext>
                  </a:extLst>
                </a:gridCol>
                <a:gridCol w="1008062">
                  <a:extLst>
                    <a:ext uri="{9D8B030D-6E8A-4147-A177-3AD203B41FA5}">
                      <a16:colId xmlns:a16="http://schemas.microsoft.com/office/drawing/2014/main" val="1312912471"/>
                    </a:ext>
                  </a:extLst>
                </a:gridCol>
                <a:gridCol w="1152525">
                  <a:extLst>
                    <a:ext uri="{9D8B030D-6E8A-4147-A177-3AD203B41FA5}">
                      <a16:colId xmlns:a16="http://schemas.microsoft.com/office/drawing/2014/main" val="1744386147"/>
                    </a:ext>
                  </a:extLst>
                </a:gridCol>
                <a:gridCol w="1152525">
                  <a:extLst>
                    <a:ext uri="{9D8B030D-6E8A-4147-A177-3AD203B41FA5}">
                      <a16:colId xmlns:a16="http://schemas.microsoft.com/office/drawing/2014/main" val="3779751836"/>
                    </a:ext>
                  </a:extLst>
                </a:gridCol>
              </a:tblGrid>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102</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44554870"/>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مورد انتظار محصولات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18400000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27136025"/>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کلی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1768700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2358300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4913000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9040000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41352699"/>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مورد انتظار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1831300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2441700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5087000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9360000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93016762"/>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21495678"/>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960000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3360000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8715459"/>
                  </a:ext>
                </a:extLst>
              </a:tr>
              <a:tr h="635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تخصیص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931300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1481700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3587000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92902016"/>
                  </a:ext>
                </a:extLst>
              </a:tr>
              <a:tr h="6350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اختلاف ناشی از گرد کردن درصد حاشیه فروش کلی است .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939501038"/>
                  </a:ext>
                </a:extLst>
              </a:tr>
            </a:tbl>
          </a:graphicData>
        </a:graphic>
      </p:graphicFrame>
    </p:spTree>
  </p:cSld>
  <p:clrMapOvr>
    <a:masterClrMapping/>
  </p:clrMapOvr>
  <p:transition spd="med">
    <p:plus/>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07236" name="Rectangle 4"/>
          <p:cNvSpPr>
            <a:spLocks noGrp="1" noChangeArrowheads="1"/>
          </p:cNvSpPr>
          <p:nvPr>
            <p:ph type="title"/>
          </p:nvPr>
        </p:nvSpPr>
        <p:spPr>
          <a:xfrm>
            <a:off x="468313" y="260350"/>
            <a:ext cx="8229600" cy="647700"/>
          </a:xfrm>
        </p:spPr>
        <p:txBody>
          <a:bodyPr/>
          <a:lstStyle/>
          <a:p>
            <a:pPr algn="r"/>
            <a:r>
              <a:rPr lang="fa-IR" altLang="fa-IR" sz="1800">
                <a:cs typeface="B Nasim" panose="00000700000000000000" pitchFamily="2" charset="-78"/>
              </a:rPr>
              <a:t>حل مساله (10-2)</a:t>
            </a:r>
            <a:endParaRPr lang="en-US" altLang="fa-IR" sz="1800">
              <a:cs typeface="B Nasim" panose="00000700000000000000" pitchFamily="2" charset="-78"/>
            </a:endParaRPr>
          </a:p>
        </p:txBody>
      </p:sp>
      <p:graphicFrame>
        <p:nvGraphicFramePr>
          <p:cNvPr id="607399" name="Group 167"/>
          <p:cNvGraphicFramePr>
            <a:graphicFrameLocks noGrp="1"/>
          </p:cNvGraphicFramePr>
          <p:nvPr>
            <p:ph idx="1"/>
          </p:nvPr>
        </p:nvGraphicFramePr>
        <p:xfrm>
          <a:off x="468313" y="1052513"/>
          <a:ext cx="8229600" cy="5105400"/>
        </p:xfrm>
        <a:graphic>
          <a:graphicData uri="http://schemas.openxmlformats.org/drawingml/2006/table">
            <a:tbl>
              <a:tblPr rtl="1"/>
              <a:tblGrid>
                <a:gridCol w="2325688">
                  <a:extLst>
                    <a:ext uri="{9D8B030D-6E8A-4147-A177-3AD203B41FA5}">
                      <a16:colId xmlns:a16="http://schemas.microsoft.com/office/drawing/2014/main" val="2575595184"/>
                    </a:ext>
                  </a:extLst>
                </a:gridCol>
                <a:gridCol w="2087562">
                  <a:extLst>
                    <a:ext uri="{9D8B030D-6E8A-4147-A177-3AD203B41FA5}">
                      <a16:colId xmlns:a16="http://schemas.microsoft.com/office/drawing/2014/main" val="3449060296"/>
                    </a:ext>
                  </a:extLst>
                </a:gridCol>
                <a:gridCol w="1758950">
                  <a:extLst>
                    <a:ext uri="{9D8B030D-6E8A-4147-A177-3AD203B41FA5}">
                      <a16:colId xmlns:a16="http://schemas.microsoft.com/office/drawing/2014/main" val="2112349579"/>
                    </a:ext>
                  </a:extLst>
                </a:gridCol>
                <a:gridCol w="2057400">
                  <a:extLst>
                    <a:ext uri="{9D8B030D-6E8A-4147-A177-3AD203B41FA5}">
                      <a16:colId xmlns:a16="http://schemas.microsoft.com/office/drawing/2014/main" val="1841378279"/>
                    </a:ext>
                  </a:extLst>
                </a:gridCol>
              </a:tblGrid>
              <a:tr h="3429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تسهیم هزینه های مشترک به روش ارزش خالص بازیافتنی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99793732"/>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62517207"/>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36006055"/>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38101512"/>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6250000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10527774"/>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بازیافتنی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تخصیص یافته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27249494"/>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86328363"/>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64137853"/>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3750000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2276399"/>
                  </a:ext>
                </a:extLst>
              </a:tr>
              <a:tr h="3429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 از هریک از محصولات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88854350"/>
                  </a:ext>
                </a:extLst>
              </a:tr>
              <a:tr h="3429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الف                                                                4920 = 1000 ÷ (3000000 + 1920000)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2117005"/>
                  </a:ext>
                </a:extLst>
              </a:tr>
              <a:tr h="3429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                                                                        2460 = 500 ÷ (750000 + 480000)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02578826"/>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607236"/>
                                        </p:tgtEl>
                                        <p:attrNameLst>
                                          <p:attrName>style.visibility</p:attrName>
                                        </p:attrNameLst>
                                      </p:cBhvr>
                                      <p:to>
                                        <p:strVal val="visible"/>
                                      </p:to>
                                    </p:set>
                                    <p:anim calcmode="lin" valueType="num">
                                      <p:cBhvr>
                                        <p:cTn id="7" dur="2000" fill="hold"/>
                                        <p:tgtEl>
                                          <p:spTgt spid="607236"/>
                                        </p:tgtEl>
                                        <p:attrNameLst>
                                          <p:attrName>ppt_w</p:attrName>
                                        </p:attrNameLst>
                                      </p:cBhvr>
                                      <p:tavLst>
                                        <p:tav tm="0">
                                          <p:val>
                                            <p:strVal val="#ppt_w"/>
                                          </p:val>
                                        </p:tav>
                                        <p:tav tm="100000">
                                          <p:val>
                                            <p:strVal val="#ppt_w"/>
                                          </p:val>
                                        </p:tav>
                                      </p:tavLst>
                                    </p:anim>
                                    <p:anim calcmode="lin" valueType="num">
                                      <p:cBhvr>
                                        <p:cTn id="8" dur="2000" fill="hold"/>
                                        <p:tgtEl>
                                          <p:spTgt spid="607236"/>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607236"/>
                                        </p:tgtEl>
                                        <p:attrNameLst>
                                          <p:attrName>ppt_x</p:attrName>
                                        </p:attrNameLst>
                                      </p:cBhvr>
                                      <p:tavLst>
                                        <p:tav tm="0">
                                          <p:val>
                                            <p:strVal val="#ppt_x-.4"/>
                                          </p:val>
                                        </p:tav>
                                        <p:tav tm="100000">
                                          <p:val>
                                            <p:strVal val="#ppt_x"/>
                                          </p:val>
                                        </p:tav>
                                      </p:tavLst>
                                    </p:anim>
                                    <p:anim calcmode="lin" valueType="num">
                                      <p:cBhvr>
                                        <p:cTn id="10" dur="2000" fill="hold"/>
                                        <p:tgtEl>
                                          <p:spTgt spid="607236"/>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7236" grpId="0"/>
    </p:bldLst>
  </p:timing>
</p:sld>
</file>

<file path=ppt/slides/slide11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09284" name="Rectangle 4"/>
          <p:cNvSpPr>
            <a:spLocks noGrp="1" noChangeArrowheads="1"/>
          </p:cNvSpPr>
          <p:nvPr>
            <p:ph type="title"/>
          </p:nvPr>
        </p:nvSpPr>
        <p:spPr>
          <a:xfrm>
            <a:off x="457200" y="814388"/>
            <a:ext cx="8229600" cy="527050"/>
          </a:xfrm>
        </p:spPr>
        <p:txBody>
          <a:bodyPr/>
          <a:lstStyle/>
          <a:p>
            <a:pPr algn="r"/>
            <a:r>
              <a:rPr lang="fa-IR" altLang="fa-IR" sz="1800">
                <a:cs typeface="B Nasim" panose="00000700000000000000" pitchFamily="2" charset="-78"/>
              </a:rPr>
              <a:t>حل مساله (11-2)</a:t>
            </a:r>
            <a:endParaRPr lang="en-US" altLang="fa-IR" sz="1800">
              <a:cs typeface="B Nasim" panose="00000700000000000000" pitchFamily="2" charset="-78"/>
            </a:endParaRPr>
          </a:p>
        </p:txBody>
      </p:sp>
      <p:sp>
        <p:nvSpPr>
          <p:cNvPr id="609285" name="Rectangle 5"/>
          <p:cNvSpPr>
            <a:spLocks noGrp="1" noChangeArrowheads="1"/>
          </p:cNvSpPr>
          <p:nvPr>
            <p:ph type="body" sz="half" idx="1"/>
          </p:nvPr>
        </p:nvSpPr>
        <p:spPr>
          <a:xfrm>
            <a:off x="457200" y="1628775"/>
            <a:ext cx="8229600" cy="4537075"/>
          </a:xfrm>
        </p:spPr>
        <p:txBody>
          <a:bodyPr/>
          <a:lstStyle/>
          <a:p>
            <a:pPr>
              <a:lnSpc>
                <a:spcPct val="150000"/>
              </a:lnSpc>
              <a:buFont typeface="Wingdings" panose="05000000000000000000" pitchFamily="2" charset="2"/>
              <a:buNone/>
            </a:pPr>
            <a:r>
              <a:rPr lang="fa-IR" altLang="fa-IR" sz="2200">
                <a:effectLst/>
                <a:cs typeface="B Zar" panose="00000400000000000000" pitchFamily="2" charset="-78"/>
              </a:rPr>
              <a:t>برای پاسخ به این سوال که آیا شرکت برای محصول م عملیات تولیدی بیشتر ی انجام دهد یا خیر می توان از ارزش خالص بازیافتنی استفاده نمود اما آنچه که واضح است این است که شرکت برای عملیات بیشتر بعد از نقطه تفکیک 22000 ریال برای هر تن محصول م هزینه می کند ، در صورتی که قیمت بازار آن تنها 150000 ریال افزایش می یابد پس انجام عملیات بیشتر برای محصول م بعد از نقطه تفکیک مقرون صرفه نیست . </a:t>
            </a:r>
          </a:p>
          <a:p>
            <a:pPr>
              <a:lnSpc>
                <a:spcPct val="150000"/>
              </a:lnSpc>
              <a:buFont typeface="Wingdings" panose="05000000000000000000" pitchFamily="2" charset="2"/>
              <a:buNone/>
            </a:pPr>
            <a:r>
              <a:rPr lang="fa-IR" altLang="fa-IR" sz="2200">
                <a:effectLst/>
                <a:cs typeface="B Zar" panose="00000400000000000000" pitchFamily="2" charset="-78"/>
              </a:rPr>
              <a:t>برای قسمت دوم ، مسئله مشخص نکرده است که از کدام روش هزینه مشترک فقط بین محصولات «و» و «ن» تسهیم گردد لذا با توجه به اطلاعات مساله از روش ارزش خالص بازیافتنی استفاده شده است .</a:t>
            </a:r>
            <a:endParaRPr lang="en-US" altLang="fa-IR" sz="2200">
              <a:effectLst/>
              <a:cs typeface="B Zar" panose="00000400000000000000" pitchFamily="2" charset="-78"/>
            </a:endParaRPr>
          </a:p>
        </p:txBody>
      </p:sp>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609284"/>
                                        </p:tgtEl>
                                        <p:attrNameLst>
                                          <p:attrName>style.visibility</p:attrName>
                                        </p:attrNameLst>
                                      </p:cBhvr>
                                      <p:to>
                                        <p:strVal val="visible"/>
                                      </p:to>
                                    </p:set>
                                    <p:anim calcmode="lin" valueType="num">
                                      <p:cBhvr>
                                        <p:cTn id="7" dur="2000" fill="hold"/>
                                        <p:tgtEl>
                                          <p:spTgt spid="609284"/>
                                        </p:tgtEl>
                                        <p:attrNameLst>
                                          <p:attrName>ppt_w</p:attrName>
                                        </p:attrNameLst>
                                      </p:cBhvr>
                                      <p:tavLst>
                                        <p:tav tm="0">
                                          <p:val>
                                            <p:strVal val="#ppt_w"/>
                                          </p:val>
                                        </p:tav>
                                        <p:tav tm="100000">
                                          <p:val>
                                            <p:strVal val="#ppt_w"/>
                                          </p:val>
                                        </p:tav>
                                      </p:tavLst>
                                    </p:anim>
                                    <p:anim calcmode="lin" valueType="num">
                                      <p:cBhvr>
                                        <p:cTn id="8" dur="2000" fill="hold"/>
                                        <p:tgtEl>
                                          <p:spTgt spid="609284"/>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609284"/>
                                        </p:tgtEl>
                                        <p:attrNameLst>
                                          <p:attrName>ppt_x</p:attrName>
                                        </p:attrNameLst>
                                      </p:cBhvr>
                                      <p:tavLst>
                                        <p:tav tm="0">
                                          <p:val>
                                            <p:strVal val="#ppt_x-.4"/>
                                          </p:val>
                                        </p:tav>
                                        <p:tav tm="100000">
                                          <p:val>
                                            <p:strVal val="#ppt_x"/>
                                          </p:val>
                                        </p:tav>
                                      </p:tavLst>
                                    </p:anim>
                                    <p:anim calcmode="lin" valueType="num">
                                      <p:cBhvr>
                                        <p:cTn id="10" dur="2000" fill="hold"/>
                                        <p:tgtEl>
                                          <p:spTgt spid="609284"/>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par>
                          <p:cTn id="11" fill="hold" nodeType="afterGroup">
                            <p:stCondLst>
                              <p:cond delay="2000"/>
                            </p:stCondLst>
                            <p:childTnLst>
                              <p:par>
                                <p:cTn id="12" presetID="40" presetClass="entr" presetSubtype="0" fill="hold" grpId="0" nodeType="afterEffect">
                                  <p:stCondLst>
                                    <p:cond delay="0"/>
                                  </p:stCondLst>
                                  <p:iterate type="lt">
                                    <p:tmPct val="10000"/>
                                  </p:iterate>
                                  <p:childTnLst>
                                    <p:set>
                                      <p:cBhvr>
                                        <p:cTn id="13" dur="1" fill="hold">
                                          <p:stCondLst>
                                            <p:cond delay="0"/>
                                          </p:stCondLst>
                                        </p:cTn>
                                        <p:tgtEl>
                                          <p:spTgt spid="609285">
                                            <p:txEl>
                                              <p:pRg st="0" end="0"/>
                                            </p:txEl>
                                          </p:spTgt>
                                        </p:tgtEl>
                                        <p:attrNameLst>
                                          <p:attrName>style.visibility</p:attrName>
                                        </p:attrNameLst>
                                      </p:cBhvr>
                                      <p:to>
                                        <p:strVal val="visible"/>
                                      </p:to>
                                    </p:set>
                                    <p:animEffect transition="in" filter="fade">
                                      <p:cBhvr>
                                        <p:cTn id="14" dur="500">
                                          <p:stCondLst>
                                            <p:cond delay="0"/>
                                          </p:stCondLst>
                                        </p:cTn>
                                        <p:tgtEl>
                                          <p:spTgt spid="609285">
                                            <p:txEl>
                                              <p:pRg st="0" end="0"/>
                                            </p:txEl>
                                          </p:spTgt>
                                        </p:tgtEl>
                                      </p:cBhvr>
                                    </p:animEffect>
                                    <p:anim calcmode="lin" valueType="num">
                                      <p:cBhvr>
                                        <p:cTn id="15" dur="500" fill="hold">
                                          <p:stCondLst>
                                            <p:cond delay="0"/>
                                          </p:stCondLst>
                                        </p:cTn>
                                        <p:tgtEl>
                                          <p:spTgt spid="609285">
                                            <p:txEl>
                                              <p:pRg st="0" end="0"/>
                                            </p:txEl>
                                          </p:spTgt>
                                        </p:tgtEl>
                                        <p:attrNameLst>
                                          <p:attrName>ppt_x</p:attrName>
                                        </p:attrNameLst>
                                      </p:cBhvr>
                                      <p:tavLst>
                                        <p:tav tm="0">
                                          <p:val>
                                            <p:strVal val="#ppt_x-.1"/>
                                          </p:val>
                                        </p:tav>
                                        <p:tav tm="100000">
                                          <p:val>
                                            <p:strVal val="#ppt_x"/>
                                          </p:val>
                                        </p:tav>
                                      </p:tavLst>
                                    </p:anim>
                                    <p:anim calcmode="lin" valueType="num">
                                      <p:cBhvr>
                                        <p:cTn id="16" dur="500" fill="hold">
                                          <p:stCondLst>
                                            <p:cond delay="0"/>
                                          </p:stCondLst>
                                        </p:cTn>
                                        <p:tgtEl>
                                          <p:spTgt spid="609285">
                                            <p:txEl>
                                              <p:pRg st="0" end="0"/>
                                            </p:txEl>
                                          </p:spTgt>
                                        </p:tgtEl>
                                        <p:attrNameLst>
                                          <p:attrName>ppt_y</p:attrName>
                                        </p:attrNameLst>
                                      </p:cBhvr>
                                      <p:tavLst>
                                        <p:tav tm="0">
                                          <p:val>
                                            <p:strVal val="#ppt_y"/>
                                          </p:val>
                                        </p:tav>
                                        <p:tav tm="100000">
                                          <p:val>
                                            <p:strVal val="#ppt_y"/>
                                          </p:val>
                                        </p:tav>
                                      </p:tavLst>
                                    </p:anim>
                                  </p:childTnLst>
                                </p:cTn>
                              </p:par>
                            </p:childTnLst>
                          </p:cTn>
                        </p:par>
                        <p:par>
                          <p:cTn id="17" fill="hold" nodeType="afterGroup">
                            <p:stCondLst>
                              <p:cond delay="17250"/>
                            </p:stCondLst>
                            <p:childTnLst>
                              <p:par>
                                <p:cTn id="18" presetID="40" presetClass="entr" presetSubtype="0" fill="hold" grpId="0" nodeType="afterEffect">
                                  <p:stCondLst>
                                    <p:cond delay="0"/>
                                  </p:stCondLst>
                                  <p:iterate type="lt">
                                    <p:tmPct val="10000"/>
                                  </p:iterate>
                                  <p:childTnLst>
                                    <p:set>
                                      <p:cBhvr>
                                        <p:cTn id="19" dur="1" fill="hold">
                                          <p:stCondLst>
                                            <p:cond delay="0"/>
                                          </p:stCondLst>
                                        </p:cTn>
                                        <p:tgtEl>
                                          <p:spTgt spid="609285">
                                            <p:txEl>
                                              <p:pRg st="1" end="1"/>
                                            </p:txEl>
                                          </p:spTgt>
                                        </p:tgtEl>
                                        <p:attrNameLst>
                                          <p:attrName>style.visibility</p:attrName>
                                        </p:attrNameLst>
                                      </p:cBhvr>
                                      <p:to>
                                        <p:strVal val="visible"/>
                                      </p:to>
                                    </p:set>
                                    <p:animEffect transition="in" filter="fade">
                                      <p:cBhvr>
                                        <p:cTn id="20" dur="500">
                                          <p:stCondLst>
                                            <p:cond delay="0"/>
                                          </p:stCondLst>
                                        </p:cTn>
                                        <p:tgtEl>
                                          <p:spTgt spid="609285">
                                            <p:txEl>
                                              <p:pRg st="1" end="1"/>
                                            </p:txEl>
                                          </p:spTgt>
                                        </p:tgtEl>
                                      </p:cBhvr>
                                    </p:animEffect>
                                    <p:anim calcmode="lin" valueType="num">
                                      <p:cBhvr>
                                        <p:cTn id="21" dur="500" fill="hold">
                                          <p:stCondLst>
                                            <p:cond delay="0"/>
                                          </p:stCondLst>
                                        </p:cTn>
                                        <p:tgtEl>
                                          <p:spTgt spid="609285">
                                            <p:txEl>
                                              <p:pRg st="1" end="1"/>
                                            </p:txEl>
                                          </p:spTgt>
                                        </p:tgtEl>
                                        <p:attrNameLst>
                                          <p:attrName>ppt_x</p:attrName>
                                        </p:attrNameLst>
                                      </p:cBhvr>
                                      <p:tavLst>
                                        <p:tav tm="0">
                                          <p:val>
                                            <p:strVal val="#ppt_x-.1"/>
                                          </p:val>
                                        </p:tav>
                                        <p:tav tm="100000">
                                          <p:val>
                                            <p:strVal val="#ppt_x"/>
                                          </p:val>
                                        </p:tav>
                                      </p:tavLst>
                                    </p:anim>
                                    <p:anim calcmode="lin" valueType="num">
                                      <p:cBhvr>
                                        <p:cTn id="22" dur="500" fill="hold">
                                          <p:stCondLst>
                                            <p:cond delay="0"/>
                                          </p:stCondLst>
                                        </p:cTn>
                                        <p:tgtEl>
                                          <p:spTgt spid="609285">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9284" grpId="0"/>
      <p:bldP spid="609285" grpId="0" build="p"/>
    </p:bldLst>
  </p:timing>
</p:sld>
</file>

<file path=ppt/slides/slide11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11487" name="Group 159"/>
          <p:cNvGraphicFramePr>
            <a:graphicFrameLocks noGrp="1"/>
          </p:cNvGraphicFramePr>
          <p:nvPr/>
        </p:nvGraphicFramePr>
        <p:xfrm>
          <a:off x="539750" y="620713"/>
          <a:ext cx="8229600" cy="4668837"/>
        </p:xfrm>
        <a:graphic>
          <a:graphicData uri="http://schemas.openxmlformats.org/drawingml/2006/table">
            <a:tbl>
              <a:tblPr rtl="1"/>
              <a:tblGrid>
                <a:gridCol w="1676400">
                  <a:extLst>
                    <a:ext uri="{9D8B030D-6E8A-4147-A177-3AD203B41FA5}">
                      <a16:colId xmlns:a16="http://schemas.microsoft.com/office/drawing/2014/main" val="4185561587"/>
                    </a:ext>
                  </a:extLst>
                </a:gridCol>
                <a:gridCol w="576262">
                  <a:extLst>
                    <a:ext uri="{9D8B030D-6E8A-4147-A177-3AD203B41FA5}">
                      <a16:colId xmlns:a16="http://schemas.microsoft.com/office/drawing/2014/main" val="366065715"/>
                    </a:ext>
                  </a:extLst>
                </a:gridCol>
                <a:gridCol w="1512888">
                  <a:extLst>
                    <a:ext uri="{9D8B030D-6E8A-4147-A177-3AD203B41FA5}">
                      <a16:colId xmlns:a16="http://schemas.microsoft.com/office/drawing/2014/main" val="170492940"/>
                    </a:ext>
                  </a:extLst>
                </a:gridCol>
                <a:gridCol w="1800225">
                  <a:extLst>
                    <a:ext uri="{9D8B030D-6E8A-4147-A177-3AD203B41FA5}">
                      <a16:colId xmlns:a16="http://schemas.microsoft.com/office/drawing/2014/main" val="547893073"/>
                    </a:ext>
                  </a:extLst>
                </a:gridCol>
                <a:gridCol w="2663825">
                  <a:extLst>
                    <a:ext uri="{9D8B030D-6E8A-4147-A177-3AD203B41FA5}">
                      <a16:colId xmlns:a16="http://schemas.microsoft.com/office/drawing/2014/main" val="2664405725"/>
                    </a:ext>
                  </a:extLst>
                </a:gridCol>
              </a:tblGrid>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70471039"/>
                  </a:ext>
                </a:extLst>
              </a:tr>
              <a:tr h="4381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3975402"/>
                  </a:ext>
                </a:extLst>
              </a:tr>
              <a:tr h="1968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1105199"/>
                  </a:ext>
                </a:extLst>
              </a:tr>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4920000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32825927"/>
                  </a:ext>
                </a:extLst>
              </a:tr>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تفکیک</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بازیافتنی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مشترک تخصیص یافته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65223340"/>
                  </a:ext>
                </a:extLst>
              </a:tr>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5/99%</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2388000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08136035"/>
                  </a:ext>
                </a:extLst>
              </a:tr>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96485386"/>
                  </a:ext>
                </a:extLst>
              </a:tr>
              <a:tr h="1968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4020000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2400000</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60454571"/>
                  </a:ext>
                </a:extLst>
              </a:tr>
              <a:tr h="19843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ن              بهای تمام شده هر واحد – ریال             65760 = 5- ÷ (900000 + 2388000)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682726614"/>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واحد محصول و – ریال                     1200 = 10 ÷ 12000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74016372"/>
                  </a:ext>
                </a:extLst>
              </a:tr>
            </a:tbl>
          </a:graphicData>
        </a:graphic>
      </p:graphicFrame>
    </p:spTree>
  </p:cSld>
  <p:clrMapOvr>
    <a:masterClrMapping/>
  </p:clrMapOvr>
  <p:transition spd="med">
    <p:plus/>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3459" name="Rectangle 3"/>
          <p:cNvSpPr>
            <a:spLocks noGrp="1" noChangeArrowheads="1"/>
          </p:cNvSpPr>
          <p:nvPr>
            <p:ph type="body" idx="1"/>
          </p:nvPr>
        </p:nvSpPr>
        <p:spPr>
          <a:xfrm>
            <a:off x="457200" y="549275"/>
            <a:ext cx="8229600" cy="5576888"/>
          </a:xfrm>
        </p:spPr>
        <p:txBody>
          <a:bodyPr/>
          <a:lstStyle/>
          <a:p>
            <a:pPr>
              <a:lnSpc>
                <a:spcPct val="110000"/>
              </a:lnSpc>
            </a:pPr>
            <a:r>
              <a:rPr lang="fa-IR" altLang="fa-IR" sz="3000">
                <a:effectLst/>
                <a:cs typeface="B Zar" panose="00000400000000000000" pitchFamily="2" charset="-78"/>
              </a:rPr>
              <a:t>در مورد ضایعات غیر عادی ؛  صرفنظر از مقطع بروز ضایعات ، تعداد واحدهای ضایع شده در جدول معادل آحاد تکمیل شده محاسبه می شود . سپس در جدول تخصیص هزینه های تولید ، قیمت تمام شده واحدهای ضایع شده مانند کالای سالم محاسبه شده و بعنوان زیان ناشی از ضایعات در دفاتر ثبت و در صورت سود و زیان دوره مالی منعکس می گردد .</a:t>
            </a:r>
          </a:p>
          <a:p>
            <a:pPr>
              <a:lnSpc>
                <a:spcPct val="110000"/>
              </a:lnSpc>
            </a:pPr>
            <a:r>
              <a:rPr lang="fa-IR" altLang="fa-IR" sz="3000">
                <a:effectLst/>
                <a:cs typeface="B Zar" panose="00000400000000000000" pitchFamily="2" charset="-78"/>
              </a:rPr>
              <a:t>همچنین اگر ، ضایعات غیر عادی دارای ارزش فروش باشد ، ارزش برآوردی فروش واحدهای ضایع شده محاسبه شده و از کل زیان ناشی از ضایعات کسر و بعنوان موجودی ضایعات در دفاتر منعکس می شود .</a:t>
            </a:r>
            <a:endParaRPr lang="en-US" altLang="fa-IR" sz="3000">
              <a:effectLst/>
              <a:cs typeface="B Zar" panose="00000400000000000000" pitchFamily="2" charset="-78"/>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03459">
                                            <p:txEl>
                                              <p:pRg st="0" end="0"/>
                                            </p:txEl>
                                          </p:spTgt>
                                        </p:tgtEl>
                                        <p:attrNameLst>
                                          <p:attrName>style.visibility</p:attrName>
                                        </p:attrNameLst>
                                      </p:cBhvr>
                                      <p:to>
                                        <p:strVal val="visible"/>
                                      </p:to>
                                    </p:set>
                                    <p:animEffect transition="in" filter="fade">
                                      <p:cBhvr>
                                        <p:cTn id="7" dur="1000"/>
                                        <p:tgtEl>
                                          <p:spTgt spid="403459">
                                            <p:txEl>
                                              <p:pRg st="0" end="0"/>
                                            </p:txEl>
                                          </p:spTgt>
                                        </p:tgtEl>
                                      </p:cBhvr>
                                    </p:animEffect>
                                    <p:anim calcmode="lin" valueType="num">
                                      <p:cBhvr>
                                        <p:cTn id="8" dur="1000" fill="hold"/>
                                        <p:tgtEl>
                                          <p:spTgt spid="403459">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403459">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03459">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03459">
                                            <p:txEl>
                                              <p:pRg st="1" end="1"/>
                                            </p:txEl>
                                          </p:spTgt>
                                        </p:tgtEl>
                                        <p:attrNameLst>
                                          <p:attrName>style.visibility</p:attrName>
                                        </p:attrNameLst>
                                      </p:cBhvr>
                                      <p:to>
                                        <p:strVal val="visible"/>
                                      </p:to>
                                    </p:set>
                                    <p:animEffect transition="in" filter="fade">
                                      <p:cBhvr>
                                        <p:cTn id="14" dur="1000"/>
                                        <p:tgtEl>
                                          <p:spTgt spid="403459">
                                            <p:txEl>
                                              <p:pRg st="1" end="1"/>
                                            </p:txEl>
                                          </p:spTgt>
                                        </p:tgtEl>
                                      </p:cBhvr>
                                    </p:animEffect>
                                    <p:anim calcmode="lin" valueType="num">
                                      <p:cBhvr>
                                        <p:cTn id="15" dur="1000" fill="hold"/>
                                        <p:tgtEl>
                                          <p:spTgt spid="403459">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03459">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03459">
                                            <p:txEl>
                                              <p:pRg st="1" end="1"/>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3459" grpId="0" build="p"/>
    </p:bldLst>
  </p:timing>
</p:sld>
</file>

<file path=ppt/slides/slide12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12540" name="Group 188"/>
          <p:cNvGraphicFramePr>
            <a:graphicFrameLocks noGrp="1"/>
          </p:cNvGraphicFramePr>
          <p:nvPr>
            <p:ph/>
          </p:nvPr>
        </p:nvGraphicFramePr>
        <p:xfrm>
          <a:off x="457200" y="381000"/>
          <a:ext cx="8229600" cy="6296025"/>
        </p:xfrm>
        <a:graphic>
          <a:graphicData uri="http://schemas.openxmlformats.org/drawingml/2006/table">
            <a:tbl>
              <a:tblPr rtl="1"/>
              <a:tblGrid>
                <a:gridCol w="2819400">
                  <a:extLst>
                    <a:ext uri="{9D8B030D-6E8A-4147-A177-3AD203B41FA5}">
                      <a16:colId xmlns:a16="http://schemas.microsoft.com/office/drawing/2014/main" val="2852672509"/>
                    </a:ext>
                  </a:extLst>
                </a:gridCol>
                <a:gridCol w="2552700">
                  <a:extLst>
                    <a:ext uri="{9D8B030D-6E8A-4147-A177-3AD203B41FA5}">
                      <a16:colId xmlns:a16="http://schemas.microsoft.com/office/drawing/2014/main" val="944994870"/>
                    </a:ext>
                  </a:extLst>
                </a:gridCol>
                <a:gridCol w="2857500">
                  <a:extLst>
                    <a:ext uri="{9D8B030D-6E8A-4147-A177-3AD203B41FA5}">
                      <a16:colId xmlns:a16="http://schemas.microsoft.com/office/drawing/2014/main" val="1187671043"/>
                    </a:ext>
                  </a:extLst>
                </a:gridCol>
              </a:tblGrid>
              <a:tr h="3571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برای مهر ماه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24626131"/>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محصول م پس از انجام هزینه های اضافی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محصول م در نقطه تفکیک</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5442725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محصولات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4770544"/>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7542809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4324405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8572611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فروش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5598000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5328000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7871880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8704300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8098380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93472312"/>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آماده برای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9480337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ساخته شده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2532942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3366000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2073513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 ( حاشیه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2232000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2358000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00725082"/>
                  </a:ext>
                </a:extLst>
              </a:tr>
              <a:tr h="3571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با توجه به اینکه همه محصولات 90% بفروش رفته اند پس موجودی هرکدام از آنها 10% تولید می باشد . که می توان هزینه های تولید را به اندازه 10% به کالای ساخته شده آخر دوره تخصیص داد .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464096939"/>
                  </a:ext>
                </a:extLst>
              </a:tr>
            </a:tbl>
          </a:graphicData>
        </a:graphic>
      </p:graphicFrame>
    </p:spTree>
  </p:cSld>
  <p:clrMapOvr>
    <a:masterClrMapping/>
  </p:clrMapOvr>
  <p:transition spd="med">
    <p:plus/>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14404" name="Rectangle 4"/>
          <p:cNvSpPr>
            <a:spLocks noChangeArrowheads="1"/>
          </p:cNvSpPr>
          <p:nvPr/>
        </p:nvSpPr>
        <p:spPr bwMode="auto">
          <a:xfrm>
            <a:off x="250825" y="1062038"/>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lnSpc>
                <a:spcPct val="140000"/>
              </a:lnSpc>
            </a:pPr>
            <a:r>
              <a:rPr lang="fa-IR" altLang="zh-CN" sz="3200" b="1">
                <a:cs typeface="B Titr" panose="00000700000000000000" pitchFamily="2" charset="-78"/>
              </a:rPr>
              <a:t>فصل سوم</a:t>
            </a:r>
            <a:r>
              <a:rPr lang="fa-IR" altLang="zh-CN" sz="3200" b="1">
                <a:cs typeface="B Zar" panose="00000400000000000000" pitchFamily="2" charset="-78"/>
              </a:rPr>
              <a:t/>
            </a:r>
            <a:br>
              <a:rPr lang="fa-IR" altLang="zh-CN" sz="3200" b="1">
                <a:cs typeface="B Zar" panose="00000400000000000000" pitchFamily="2" charset="-78"/>
              </a:rPr>
            </a:br>
            <a:r>
              <a:rPr lang="fa-IR" altLang="zh-CN" sz="3200" b="1">
                <a:cs typeface="B Zar" panose="00000400000000000000" pitchFamily="2" charset="-78"/>
              </a:rPr>
              <a:t>                        </a:t>
            </a:r>
            <a:r>
              <a:rPr lang="fa-IR" altLang="zh-CN" sz="3200">
                <a:latin typeface="Arial" panose="020B0604020202020204" pitchFamily="34" charset="0"/>
                <a:cs typeface="B Esfehan" panose="00000700000000000000" pitchFamily="2" charset="-78"/>
              </a:rPr>
              <a:t>« هزینه یابی استاندارد »</a:t>
            </a:r>
            <a:r>
              <a:rPr lang="fa-IR" altLang="zh-CN" sz="3200" b="1">
                <a:cs typeface="B Zar" panose="00000400000000000000" pitchFamily="2" charset="-78"/>
              </a:rPr>
              <a:t/>
            </a:r>
            <a:br>
              <a:rPr lang="fa-IR" altLang="zh-CN" sz="3200" b="1">
                <a:cs typeface="B Zar" panose="00000400000000000000" pitchFamily="2" charset="-78"/>
              </a:rPr>
            </a:br>
            <a:endParaRPr lang="en-US" altLang="fa-IR" sz="3200" b="1">
              <a:cs typeface="B Zar" panose="00000400000000000000" pitchFamily="2" charset="-78"/>
            </a:endParaRPr>
          </a:p>
        </p:txBody>
      </p:sp>
      <p:sp>
        <p:nvSpPr>
          <p:cNvPr id="614405" name="Rectangle 5"/>
          <p:cNvSpPr>
            <a:spLocks noChangeArrowheads="1"/>
          </p:cNvSpPr>
          <p:nvPr/>
        </p:nvSpPr>
        <p:spPr bwMode="auto">
          <a:xfrm>
            <a:off x="107950" y="2574925"/>
            <a:ext cx="8291513" cy="380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609600" indent="-609600" algn="r">
              <a:spcBef>
                <a:spcPct val="20000"/>
              </a:spcBef>
              <a:buClr>
                <a:schemeClr val="hlink"/>
              </a:buClr>
              <a:buSzPct val="65000"/>
              <a:buFont typeface="Wingdings" panose="05000000000000000000" pitchFamily="2" charset="2"/>
              <a:buChar char="n"/>
              <a:defRPr sz="32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990600" indent="-533400" algn="r">
              <a:spcBef>
                <a:spcPct val="20000"/>
              </a:spcBef>
              <a:buClr>
                <a:schemeClr val="fo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371600" indent="-457200" algn="r">
              <a:spcBef>
                <a:spcPct val="20000"/>
              </a:spcBef>
              <a:buClr>
                <a:schemeClr va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752600" indent="-381000" algn="r">
              <a:spcBef>
                <a:spcPct val="20000"/>
              </a:spcBef>
              <a:buClr>
                <a:schemeClr val="fo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209800" indent="-3810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6670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31242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5814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40386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zh-CN" b="1">
                <a:cs typeface="B Zar" panose="00000400000000000000" pitchFamily="2" charset="-78"/>
              </a:rPr>
              <a:t>هدف های فراگیری آشنایی با :</a:t>
            </a:r>
          </a:p>
          <a:p>
            <a:pPr>
              <a:buFont typeface="Wingdings" panose="05000000000000000000" pitchFamily="2" charset="2"/>
              <a:buNone/>
            </a:pPr>
            <a:endParaRPr lang="fa-IR" altLang="zh-CN">
              <a:effectLst/>
              <a:cs typeface="B Zar" panose="00000400000000000000" pitchFamily="2" charset="-78"/>
            </a:endParaRPr>
          </a:p>
          <a:p>
            <a:r>
              <a:rPr lang="fa-IR" altLang="zh-CN">
                <a:effectLst/>
                <a:cs typeface="B Zar" panose="00000400000000000000" pitchFamily="2" charset="-78"/>
              </a:rPr>
              <a:t>مفاهیم کلی هزینه یابی استاندارد </a:t>
            </a:r>
          </a:p>
          <a:p>
            <a:r>
              <a:rPr lang="fa-IR" altLang="zh-CN">
                <a:effectLst/>
                <a:cs typeface="B Zar" panose="00000400000000000000" pitchFamily="2" charset="-78"/>
              </a:rPr>
              <a:t>انحرافات مواد ، دستمزد و سربار از استانداردها </a:t>
            </a:r>
          </a:p>
          <a:p>
            <a:r>
              <a:rPr lang="fa-IR" altLang="zh-CN">
                <a:effectLst/>
                <a:cs typeface="B Zar" panose="00000400000000000000" pitchFamily="2" charset="-78"/>
              </a:rPr>
              <a:t>انحرافات  نرخ ، ترکیب و بازده مواد</a:t>
            </a:r>
          </a:p>
          <a:p>
            <a:r>
              <a:rPr lang="fa-IR" altLang="zh-CN">
                <a:effectLst/>
                <a:cs typeface="B Zar" panose="00000400000000000000" pitchFamily="2" charset="-78"/>
              </a:rPr>
              <a:t>انحرافات نرخ ، ترکیب و بازده دستمزد</a:t>
            </a:r>
            <a:endParaRPr lang="en-US" altLang="fa-IR">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614404"/>
                                        </p:tgtEl>
                                        <p:attrNameLst>
                                          <p:attrName>style.visibility</p:attrName>
                                        </p:attrNameLst>
                                      </p:cBhvr>
                                      <p:to>
                                        <p:strVal val="visible"/>
                                      </p:to>
                                    </p:set>
                                    <p:animEffect transition="in" filter="fade">
                                      <p:cBhvr>
                                        <p:cTn id="7" dur="1000"/>
                                        <p:tgtEl>
                                          <p:spTgt spid="614404"/>
                                        </p:tgtEl>
                                      </p:cBhvr>
                                    </p:animEffect>
                                    <p:anim calcmode="lin" valueType="num">
                                      <p:cBhvr>
                                        <p:cTn id="8" dur="1000" fill="hold"/>
                                        <p:tgtEl>
                                          <p:spTgt spid="614404"/>
                                        </p:tgtEl>
                                        <p:attrNameLst>
                                          <p:attrName>ppt_x</p:attrName>
                                        </p:attrNameLst>
                                      </p:cBhvr>
                                      <p:tavLst>
                                        <p:tav tm="0">
                                          <p:val>
                                            <p:strVal val="#ppt_x-.1"/>
                                          </p:val>
                                        </p:tav>
                                        <p:tav tm="100000">
                                          <p:val>
                                            <p:strVal val="#ppt_x"/>
                                          </p:val>
                                        </p:tav>
                                      </p:tavLst>
                                    </p:anim>
                                    <p:anim calcmode="lin" valueType="num">
                                      <p:cBhvr>
                                        <p:cTn id="9" dur="1000" fill="hold"/>
                                        <p:tgtEl>
                                          <p:spTgt spid="614404"/>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3700"/>
                            </p:stCondLst>
                            <p:childTnLst>
                              <p:par>
                                <p:cTn id="11" presetID="37" presetClass="entr" presetSubtype="0" fill="hold" nodeType="afterEffect">
                                  <p:stCondLst>
                                    <p:cond delay="0"/>
                                  </p:stCondLst>
                                  <p:childTnLst>
                                    <p:set>
                                      <p:cBhvr>
                                        <p:cTn id="12" dur="1" fill="hold">
                                          <p:stCondLst>
                                            <p:cond delay="0"/>
                                          </p:stCondLst>
                                        </p:cTn>
                                        <p:tgtEl>
                                          <p:spTgt spid="614405">
                                            <p:txEl>
                                              <p:pRg st="0" end="0"/>
                                            </p:txEl>
                                          </p:spTgt>
                                        </p:tgtEl>
                                        <p:attrNameLst>
                                          <p:attrName>style.visibility</p:attrName>
                                        </p:attrNameLst>
                                      </p:cBhvr>
                                      <p:to>
                                        <p:strVal val="visible"/>
                                      </p:to>
                                    </p:set>
                                    <p:animEffect transition="in" filter="fade">
                                      <p:cBhvr>
                                        <p:cTn id="13" dur="1000"/>
                                        <p:tgtEl>
                                          <p:spTgt spid="614405">
                                            <p:txEl>
                                              <p:pRg st="0" end="0"/>
                                            </p:txEl>
                                          </p:spTgt>
                                        </p:tgtEl>
                                      </p:cBhvr>
                                    </p:animEffect>
                                    <p:anim calcmode="lin" valueType="num">
                                      <p:cBhvr>
                                        <p:cTn id="14" dur="1000" fill="hold"/>
                                        <p:tgtEl>
                                          <p:spTgt spid="614405">
                                            <p:txEl>
                                              <p:pRg st="0" end="0"/>
                                            </p:txEl>
                                          </p:spTgt>
                                        </p:tgtEl>
                                        <p:attrNameLst>
                                          <p:attrName>ppt_x</p:attrName>
                                        </p:attrNameLst>
                                      </p:cBhvr>
                                      <p:tavLst>
                                        <p:tav tm="0">
                                          <p:val>
                                            <p:strVal val="#ppt_x"/>
                                          </p:val>
                                        </p:tav>
                                        <p:tav tm="100000">
                                          <p:val>
                                            <p:strVal val="#ppt_x"/>
                                          </p:val>
                                        </p:tav>
                                      </p:tavLst>
                                    </p:anim>
                                    <p:anim calcmode="lin" valueType="num">
                                      <p:cBhvr>
                                        <p:cTn id="15" dur="900" decel="100000" fill="hold"/>
                                        <p:tgtEl>
                                          <p:spTgt spid="614405">
                                            <p:txEl>
                                              <p:pRg st="0" end="0"/>
                                            </p:txEl>
                                          </p:spTgt>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614405">
                                            <p:txEl>
                                              <p:pRg st="0" end="0"/>
                                            </p:txEl>
                                          </p:spTgt>
                                        </p:tgtEl>
                                        <p:attrNameLst>
                                          <p:attrName>ppt_y</p:attrName>
                                        </p:attrNameLst>
                                      </p:cBhvr>
                                      <p:tavLst>
                                        <p:tav tm="0">
                                          <p:val>
                                            <p:strVal val="#ppt_y-.03"/>
                                          </p:val>
                                        </p:tav>
                                        <p:tav tm="100000">
                                          <p:val>
                                            <p:strVal val="#ppt_y"/>
                                          </p:val>
                                        </p:tav>
                                      </p:tavLst>
                                    </p:anim>
                                  </p:childTnLst>
                                </p:cTn>
                              </p:par>
                            </p:childTnLst>
                          </p:cTn>
                        </p:par>
                        <p:par>
                          <p:cTn id="17" fill="hold" nodeType="afterGroup">
                            <p:stCondLst>
                              <p:cond delay="4700"/>
                            </p:stCondLst>
                            <p:childTnLst>
                              <p:par>
                                <p:cTn id="18" presetID="31" presetClass="entr" presetSubtype="0" fill="hold" nodeType="afterEffect">
                                  <p:stCondLst>
                                    <p:cond delay="0"/>
                                  </p:stCondLst>
                                  <p:iterate type="lt">
                                    <p:tmPct val="5000"/>
                                  </p:iterate>
                                  <p:childTnLst>
                                    <p:set>
                                      <p:cBhvr>
                                        <p:cTn id="19" dur="1" fill="hold">
                                          <p:stCondLst>
                                            <p:cond delay="0"/>
                                          </p:stCondLst>
                                        </p:cTn>
                                        <p:tgtEl>
                                          <p:spTgt spid="614405">
                                            <p:txEl>
                                              <p:pRg st="2" end="2"/>
                                            </p:txEl>
                                          </p:spTgt>
                                        </p:tgtEl>
                                        <p:attrNameLst>
                                          <p:attrName>style.visibility</p:attrName>
                                        </p:attrNameLst>
                                      </p:cBhvr>
                                      <p:to>
                                        <p:strVal val="visible"/>
                                      </p:to>
                                    </p:set>
                                    <p:anim calcmode="lin" valueType="num">
                                      <p:cBhvr>
                                        <p:cTn id="20" dur="1000" fill="hold"/>
                                        <p:tgtEl>
                                          <p:spTgt spid="614405">
                                            <p:txEl>
                                              <p:pRg st="2" end="2"/>
                                            </p:txEl>
                                          </p:spTgt>
                                        </p:tgtEl>
                                        <p:attrNameLst>
                                          <p:attrName>ppt_w</p:attrName>
                                        </p:attrNameLst>
                                      </p:cBhvr>
                                      <p:tavLst>
                                        <p:tav tm="0">
                                          <p:val>
                                            <p:fltVal val="0"/>
                                          </p:val>
                                        </p:tav>
                                        <p:tav tm="100000">
                                          <p:val>
                                            <p:strVal val="#ppt_w"/>
                                          </p:val>
                                        </p:tav>
                                      </p:tavLst>
                                    </p:anim>
                                    <p:anim calcmode="lin" valueType="num">
                                      <p:cBhvr>
                                        <p:cTn id="21" dur="1000" fill="hold"/>
                                        <p:tgtEl>
                                          <p:spTgt spid="614405">
                                            <p:txEl>
                                              <p:pRg st="2" end="2"/>
                                            </p:txEl>
                                          </p:spTgt>
                                        </p:tgtEl>
                                        <p:attrNameLst>
                                          <p:attrName>ppt_h</p:attrName>
                                        </p:attrNameLst>
                                      </p:cBhvr>
                                      <p:tavLst>
                                        <p:tav tm="0">
                                          <p:val>
                                            <p:fltVal val="0"/>
                                          </p:val>
                                        </p:tav>
                                        <p:tav tm="100000">
                                          <p:val>
                                            <p:strVal val="#ppt_h"/>
                                          </p:val>
                                        </p:tav>
                                      </p:tavLst>
                                    </p:anim>
                                    <p:anim calcmode="lin" valueType="num">
                                      <p:cBhvr>
                                        <p:cTn id="22" dur="1000" fill="hold"/>
                                        <p:tgtEl>
                                          <p:spTgt spid="614405">
                                            <p:txEl>
                                              <p:pRg st="2" end="2"/>
                                            </p:txEl>
                                          </p:spTgt>
                                        </p:tgtEl>
                                        <p:attrNameLst>
                                          <p:attrName>style.rotation</p:attrName>
                                        </p:attrNameLst>
                                      </p:cBhvr>
                                      <p:tavLst>
                                        <p:tav tm="0">
                                          <p:val>
                                            <p:fltVal val="90"/>
                                          </p:val>
                                        </p:tav>
                                        <p:tav tm="100000">
                                          <p:val>
                                            <p:fltVal val="0"/>
                                          </p:val>
                                        </p:tav>
                                      </p:tavLst>
                                    </p:anim>
                                    <p:animEffect transition="in" filter="fade">
                                      <p:cBhvr>
                                        <p:cTn id="23" dur="1000"/>
                                        <p:tgtEl>
                                          <p:spTgt spid="614405">
                                            <p:txEl>
                                              <p:pRg st="2" end="2"/>
                                            </p:txEl>
                                          </p:spTgt>
                                        </p:tgtEl>
                                      </p:cBhvr>
                                    </p:animEffect>
                                  </p:childTnLst>
                                </p:cTn>
                              </p:par>
                            </p:childTnLst>
                          </p:cTn>
                        </p:par>
                        <p:par>
                          <p:cTn id="24" fill="hold" nodeType="afterGroup">
                            <p:stCondLst>
                              <p:cond delay="7000"/>
                            </p:stCondLst>
                            <p:childTnLst>
                              <p:par>
                                <p:cTn id="25" presetID="31" presetClass="entr" presetSubtype="0" fill="hold" nodeType="afterEffect">
                                  <p:stCondLst>
                                    <p:cond delay="0"/>
                                  </p:stCondLst>
                                  <p:iterate type="lt">
                                    <p:tmPct val="5000"/>
                                  </p:iterate>
                                  <p:childTnLst>
                                    <p:set>
                                      <p:cBhvr>
                                        <p:cTn id="26" dur="1" fill="hold">
                                          <p:stCondLst>
                                            <p:cond delay="0"/>
                                          </p:stCondLst>
                                        </p:cTn>
                                        <p:tgtEl>
                                          <p:spTgt spid="614405">
                                            <p:txEl>
                                              <p:pRg st="3" end="3"/>
                                            </p:txEl>
                                          </p:spTgt>
                                        </p:tgtEl>
                                        <p:attrNameLst>
                                          <p:attrName>style.visibility</p:attrName>
                                        </p:attrNameLst>
                                      </p:cBhvr>
                                      <p:to>
                                        <p:strVal val="visible"/>
                                      </p:to>
                                    </p:set>
                                    <p:anim calcmode="lin" valueType="num">
                                      <p:cBhvr>
                                        <p:cTn id="27" dur="1000" fill="hold"/>
                                        <p:tgtEl>
                                          <p:spTgt spid="614405">
                                            <p:txEl>
                                              <p:pRg st="3" end="3"/>
                                            </p:txEl>
                                          </p:spTgt>
                                        </p:tgtEl>
                                        <p:attrNameLst>
                                          <p:attrName>ppt_w</p:attrName>
                                        </p:attrNameLst>
                                      </p:cBhvr>
                                      <p:tavLst>
                                        <p:tav tm="0">
                                          <p:val>
                                            <p:fltVal val="0"/>
                                          </p:val>
                                        </p:tav>
                                        <p:tav tm="100000">
                                          <p:val>
                                            <p:strVal val="#ppt_w"/>
                                          </p:val>
                                        </p:tav>
                                      </p:tavLst>
                                    </p:anim>
                                    <p:anim calcmode="lin" valueType="num">
                                      <p:cBhvr>
                                        <p:cTn id="28" dur="1000" fill="hold"/>
                                        <p:tgtEl>
                                          <p:spTgt spid="614405">
                                            <p:txEl>
                                              <p:pRg st="3" end="3"/>
                                            </p:txEl>
                                          </p:spTgt>
                                        </p:tgtEl>
                                        <p:attrNameLst>
                                          <p:attrName>ppt_h</p:attrName>
                                        </p:attrNameLst>
                                      </p:cBhvr>
                                      <p:tavLst>
                                        <p:tav tm="0">
                                          <p:val>
                                            <p:fltVal val="0"/>
                                          </p:val>
                                        </p:tav>
                                        <p:tav tm="100000">
                                          <p:val>
                                            <p:strVal val="#ppt_h"/>
                                          </p:val>
                                        </p:tav>
                                      </p:tavLst>
                                    </p:anim>
                                    <p:anim calcmode="lin" valueType="num">
                                      <p:cBhvr>
                                        <p:cTn id="29" dur="1000" fill="hold"/>
                                        <p:tgtEl>
                                          <p:spTgt spid="614405">
                                            <p:txEl>
                                              <p:pRg st="3" end="3"/>
                                            </p:txEl>
                                          </p:spTgt>
                                        </p:tgtEl>
                                        <p:attrNameLst>
                                          <p:attrName>style.rotation</p:attrName>
                                        </p:attrNameLst>
                                      </p:cBhvr>
                                      <p:tavLst>
                                        <p:tav tm="0">
                                          <p:val>
                                            <p:fltVal val="90"/>
                                          </p:val>
                                        </p:tav>
                                        <p:tav tm="100000">
                                          <p:val>
                                            <p:fltVal val="0"/>
                                          </p:val>
                                        </p:tav>
                                      </p:tavLst>
                                    </p:anim>
                                    <p:animEffect transition="in" filter="fade">
                                      <p:cBhvr>
                                        <p:cTn id="30" dur="1000"/>
                                        <p:tgtEl>
                                          <p:spTgt spid="614405">
                                            <p:txEl>
                                              <p:pRg st="3" end="3"/>
                                            </p:txEl>
                                          </p:spTgt>
                                        </p:tgtEl>
                                      </p:cBhvr>
                                    </p:animEffect>
                                  </p:childTnLst>
                                </p:cTn>
                              </p:par>
                            </p:childTnLst>
                          </p:cTn>
                        </p:par>
                        <p:par>
                          <p:cTn id="31" fill="hold" nodeType="afterGroup">
                            <p:stCondLst>
                              <p:cond delay="9850"/>
                            </p:stCondLst>
                            <p:childTnLst>
                              <p:par>
                                <p:cTn id="32" presetID="31" presetClass="entr" presetSubtype="0" fill="hold" nodeType="afterEffect">
                                  <p:stCondLst>
                                    <p:cond delay="0"/>
                                  </p:stCondLst>
                                  <p:iterate type="lt">
                                    <p:tmPct val="5000"/>
                                  </p:iterate>
                                  <p:childTnLst>
                                    <p:set>
                                      <p:cBhvr>
                                        <p:cTn id="33" dur="1" fill="hold">
                                          <p:stCondLst>
                                            <p:cond delay="0"/>
                                          </p:stCondLst>
                                        </p:cTn>
                                        <p:tgtEl>
                                          <p:spTgt spid="614405">
                                            <p:txEl>
                                              <p:pRg st="4" end="4"/>
                                            </p:txEl>
                                          </p:spTgt>
                                        </p:tgtEl>
                                        <p:attrNameLst>
                                          <p:attrName>style.visibility</p:attrName>
                                        </p:attrNameLst>
                                      </p:cBhvr>
                                      <p:to>
                                        <p:strVal val="visible"/>
                                      </p:to>
                                    </p:set>
                                    <p:anim calcmode="lin" valueType="num">
                                      <p:cBhvr>
                                        <p:cTn id="34" dur="1000" fill="hold"/>
                                        <p:tgtEl>
                                          <p:spTgt spid="614405">
                                            <p:txEl>
                                              <p:pRg st="4" end="4"/>
                                            </p:txEl>
                                          </p:spTgt>
                                        </p:tgtEl>
                                        <p:attrNameLst>
                                          <p:attrName>ppt_w</p:attrName>
                                        </p:attrNameLst>
                                      </p:cBhvr>
                                      <p:tavLst>
                                        <p:tav tm="0">
                                          <p:val>
                                            <p:fltVal val="0"/>
                                          </p:val>
                                        </p:tav>
                                        <p:tav tm="100000">
                                          <p:val>
                                            <p:strVal val="#ppt_w"/>
                                          </p:val>
                                        </p:tav>
                                      </p:tavLst>
                                    </p:anim>
                                    <p:anim calcmode="lin" valueType="num">
                                      <p:cBhvr>
                                        <p:cTn id="35" dur="1000" fill="hold"/>
                                        <p:tgtEl>
                                          <p:spTgt spid="614405">
                                            <p:txEl>
                                              <p:pRg st="4" end="4"/>
                                            </p:txEl>
                                          </p:spTgt>
                                        </p:tgtEl>
                                        <p:attrNameLst>
                                          <p:attrName>ppt_h</p:attrName>
                                        </p:attrNameLst>
                                      </p:cBhvr>
                                      <p:tavLst>
                                        <p:tav tm="0">
                                          <p:val>
                                            <p:fltVal val="0"/>
                                          </p:val>
                                        </p:tav>
                                        <p:tav tm="100000">
                                          <p:val>
                                            <p:strVal val="#ppt_h"/>
                                          </p:val>
                                        </p:tav>
                                      </p:tavLst>
                                    </p:anim>
                                    <p:anim calcmode="lin" valueType="num">
                                      <p:cBhvr>
                                        <p:cTn id="36" dur="1000" fill="hold"/>
                                        <p:tgtEl>
                                          <p:spTgt spid="614405">
                                            <p:txEl>
                                              <p:pRg st="4" end="4"/>
                                            </p:txEl>
                                          </p:spTgt>
                                        </p:tgtEl>
                                        <p:attrNameLst>
                                          <p:attrName>style.rotation</p:attrName>
                                        </p:attrNameLst>
                                      </p:cBhvr>
                                      <p:tavLst>
                                        <p:tav tm="0">
                                          <p:val>
                                            <p:fltVal val="90"/>
                                          </p:val>
                                        </p:tav>
                                        <p:tav tm="100000">
                                          <p:val>
                                            <p:fltVal val="0"/>
                                          </p:val>
                                        </p:tav>
                                      </p:tavLst>
                                    </p:anim>
                                    <p:animEffect transition="in" filter="fade">
                                      <p:cBhvr>
                                        <p:cTn id="37" dur="1000"/>
                                        <p:tgtEl>
                                          <p:spTgt spid="614405">
                                            <p:txEl>
                                              <p:pRg st="4" end="4"/>
                                            </p:txEl>
                                          </p:spTgt>
                                        </p:tgtEl>
                                      </p:cBhvr>
                                    </p:animEffect>
                                  </p:childTnLst>
                                </p:cTn>
                              </p:par>
                            </p:childTnLst>
                          </p:cTn>
                        </p:par>
                        <p:par>
                          <p:cTn id="38" fill="hold" nodeType="afterGroup">
                            <p:stCondLst>
                              <p:cond delay="12150"/>
                            </p:stCondLst>
                            <p:childTnLst>
                              <p:par>
                                <p:cTn id="39" presetID="31" presetClass="entr" presetSubtype="0" fill="hold" nodeType="afterEffect">
                                  <p:stCondLst>
                                    <p:cond delay="0"/>
                                  </p:stCondLst>
                                  <p:iterate type="lt">
                                    <p:tmPct val="5000"/>
                                  </p:iterate>
                                  <p:childTnLst>
                                    <p:set>
                                      <p:cBhvr>
                                        <p:cTn id="40" dur="1" fill="hold">
                                          <p:stCondLst>
                                            <p:cond delay="0"/>
                                          </p:stCondLst>
                                        </p:cTn>
                                        <p:tgtEl>
                                          <p:spTgt spid="614405">
                                            <p:txEl>
                                              <p:pRg st="5" end="5"/>
                                            </p:txEl>
                                          </p:spTgt>
                                        </p:tgtEl>
                                        <p:attrNameLst>
                                          <p:attrName>style.visibility</p:attrName>
                                        </p:attrNameLst>
                                      </p:cBhvr>
                                      <p:to>
                                        <p:strVal val="visible"/>
                                      </p:to>
                                    </p:set>
                                    <p:anim calcmode="lin" valueType="num">
                                      <p:cBhvr>
                                        <p:cTn id="41" dur="1000" fill="hold"/>
                                        <p:tgtEl>
                                          <p:spTgt spid="614405">
                                            <p:txEl>
                                              <p:pRg st="5" end="5"/>
                                            </p:txEl>
                                          </p:spTgt>
                                        </p:tgtEl>
                                        <p:attrNameLst>
                                          <p:attrName>ppt_w</p:attrName>
                                        </p:attrNameLst>
                                      </p:cBhvr>
                                      <p:tavLst>
                                        <p:tav tm="0">
                                          <p:val>
                                            <p:fltVal val="0"/>
                                          </p:val>
                                        </p:tav>
                                        <p:tav tm="100000">
                                          <p:val>
                                            <p:strVal val="#ppt_w"/>
                                          </p:val>
                                        </p:tav>
                                      </p:tavLst>
                                    </p:anim>
                                    <p:anim calcmode="lin" valueType="num">
                                      <p:cBhvr>
                                        <p:cTn id="42" dur="1000" fill="hold"/>
                                        <p:tgtEl>
                                          <p:spTgt spid="614405">
                                            <p:txEl>
                                              <p:pRg st="5" end="5"/>
                                            </p:txEl>
                                          </p:spTgt>
                                        </p:tgtEl>
                                        <p:attrNameLst>
                                          <p:attrName>ppt_h</p:attrName>
                                        </p:attrNameLst>
                                      </p:cBhvr>
                                      <p:tavLst>
                                        <p:tav tm="0">
                                          <p:val>
                                            <p:fltVal val="0"/>
                                          </p:val>
                                        </p:tav>
                                        <p:tav tm="100000">
                                          <p:val>
                                            <p:strVal val="#ppt_h"/>
                                          </p:val>
                                        </p:tav>
                                      </p:tavLst>
                                    </p:anim>
                                    <p:anim calcmode="lin" valueType="num">
                                      <p:cBhvr>
                                        <p:cTn id="43" dur="1000" fill="hold"/>
                                        <p:tgtEl>
                                          <p:spTgt spid="614405">
                                            <p:txEl>
                                              <p:pRg st="5" end="5"/>
                                            </p:txEl>
                                          </p:spTgt>
                                        </p:tgtEl>
                                        <p:attrNameLst>
                                          <p:attrName>style.rotation</p:attrName>
                                        </p:attrNameLst>
                                      </p:cBhvr>
                                      <p:tavLst>
                                        <p:tav tm="0">
                                          <p:val>
                                            <p:fltVal val="90"/>
                                          </p:val>
                                        </p:tav>
                                        <p:tav tm="100000">
                                          <p:val>
                                            <p:fltVal val="0"/>
                                          </p:val>
                                        </p:tav>
                                      </p:tavLst>
                                    </p:anim>
                                    <p:animEffect transition="in" filter="fade">
                                      <p:cBhvr>
                                        <p:cTn id="44" dur="1000"/>
                                        <p:tgtEl>
                                          <p:spTgt spid="61440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04" grpId="0"/>
    </p:bldLst>
  </p:timing>
</p:sld>
</file>

<file path=ppt/slides/slide12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15430" name="Rectangle 6"/>
          <p:cNvSpPr>
            <a:spLocks noGrp="1" noChangeArrowheads="1"/>
          </p:cNvSpPr>
          <p:nvPr>
            <p:ph type="body" sz="half" idx="1"/>
          </p:nvPr>
        </p:nvSpPr>
        <p:spPr>
          <a:xfrm>
            <a:off x="395288" y="476250"/>
            <a:ext cx="8229600" cy="5905500"/>
          </a:xfrm>
        </p:spPr>
        <p:txBody>
          <a:bodyPr/>
          <a:lstStyle/>
          <a:p>
            <a:pPr>
              <a:lnSpc>
                <a:spcPct val="140000"/>
              </a:lnSpc>
              <a:buClr>
                <a:srgbClr val="00FFFF"/>
              </a:buClr>
              <a:buFont typeface="Wingdings" panose="05000000000000000000" pitchFamily="2" charset="2"/>
              <a:buChar char="ü"/>
            </a:pPr>
            <a:r>
              <a:rPr lang="fa-IR" altLang="zh-CN" sz="2400" b="1">
                <a:effectLst/>
                <a:cs typeface="B Zar" panose="00000400000000000000" pitchFamily="2" charset="-78"/>
              </a:rPr>
              <a:t>مفهوم هزینه استاندارد :</a:t>
            </a:r>
          </a:p>
          <a:p>
            <a:pPr>
              <a:lnSpc>
                <a:spcPct val="140000"/>
              </a:lnSpc>
              <a:buFont typeface="Wingdings" panose="05000000000000000000" pitchFamily="2" charset="2"/>
              <a:buNone/>
            </a:pPr>
            <a:r>
              <a:rPr lang="fa-IR" altLang="zh-CN" sz="2200">
                <a:effectLst/>
                <a:cs typeface="B Zar" panose="00000400000000000000" pitchFamily="2" charset="-78"/>
              </a:rPr>
              <a:t>هزینه استاندارد عبارت است از هزینه تولید یک واحد محصول بر اساس مشخصات استاندارد مواد ، دستمزد و سربار ساخت . بطور کلی استاندارد ها به دو دسته تقسیم می شود : </a:t>
            </a:r>
          </a:p>
          <a:p>
            <a:pPr>
              <a:lnSpc>
                <a:spcPct val="140000"/>
              </a:lnSpc>
              <a:buFont typeface="Wingdings" panose="05000000000000000000" pitchFamily="2" charset="2"/>
              <a:buNone/>
            </a:pPr>
            <a:r>
              <a:rPr lang="fa-IR" altLang="zh-CN" sz="2200">
                <a:effectLst/>
                <a:cs typeface="B Zar" panose="00000400000000000000" pitchFamily="2" charset="-78"/>
              </a:rPr>
              <a:t>الف – استانداردهای اساسی . که ثابت و دائمی هستند و تا زمانیکه روش ساخت کالا تغییر نکند ، تغییر نمی یابند . مثل ، مواد مورد نیاز برای تولید یک واحد محصول و یا زمان استاندارد برای تولید یک واحد محصول . </a:t>
            </a:r>
          </a:p>
          <a:p>
            <a:pPr>
              <a:lnSpc>
                <a:spcPct val="140000"/>
              </a:lnSpc>
              <a:buFont typeface="Wingdings" panose="05000000000000000000" pitchFamily="2" charset="2"/>
              <a:buNone/>
            </a:pPr>
            <a:r>
              <a:rPr lang="fa-IR" altLang="zh-CN" sz="2200">
                <a:effectLst/>
                <a:cs typeface="B Zar" panose="00000400000000000000" pitchFamily="2" charset="-78"/>
              </a:rPr>
              <a:t>ب – استانداردهای جاری که برای دوره کوتاه مدت هستند مانند هزینه نرخ مواد ، نرخ دستمزد و سربار . در هزینه یابی استاندارد از هزینه های مواد ، دستمزد و سربار استاندارد برای قیمت تمام شده محصول استفاده می شود و از طریق مقایسه هزینه های واقعی با هزینه های استاندارد ، انحرافات تعیین و تجزیه و تحلیل می شود . </a:t>
            </a:r>
          </a:p>
          <a:p>
            <a:pPr>
              <a:lnSpc>
                <a:spcPct val="140000"/>
              </a:lnSpc>
            </a:pPr>
            <a:r>
              <a:rPr lang="fa-IR" altLang="zh-CN" sz="2200">
                <a:effectLst/>
                <a:cs typeface="B Zar" panose="00000400000000000000" pitchFamily="2" charset="-78"/>
              </a:rPr>
              <a:t>در صورتیکه هزینه های واقعی کمتر از هزینه های استاندارد باشد انحراف مساعد ، و در غیر این صورت انحراف نامساعد نامیده می شود . </a:t>
            </a:r>
          </a:p>
        </p:txBody>
      </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15430">
                                            <p:txEl>
                                              <p:pRg st="0" end="0"/>
                                            </p:txEl>
                                          </p:spTgt>
                                        </p:tgtEl>
                                        <p:attrNameLst>
                                          <p:attrName>style.visibility</p:attrName>
                                        </p:attrNameLst>
                                      </p:cBhvr>
                                      <p:to>
                                        <p:strVal val="visible"/>
                                      </p:to>
                                    </p:set>
                                    <p:anim calcmode="lin" valueType="num">
                                      <p:cBhvr>
                                        <p:cTn id="7" dur="1000" fill="hold"/>
                                        <p:tgtEl>
                                          <p:spTgt spid="615430">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15430">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15430">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15430">
                                            <p:txEl>
                                              <p:pRg st="1" end="1"/>
                                            </p:txEl>
                                          </p:spTgt>
                                        </p:tgtEl>
                                        <p:attrNameLst>
                                          <p:attrName>style.visibility</p:attrName>
                                        </p:attrNameLst>
                                      </p:cBhvr>
                                      <p:to>
                                        <p:strVal val="visible"/>
                                      </p:to>
                                    </p:set>
                                    <p:anim calcmode="lin" valueType="num">
                                      <p:cBhvr>
                                        <p:cTn id="13" dur="1000" fill="hold"/>
                                        <p:tgtEl>
                                          <p:spTgt spid="615430">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615430">
                                            <p:txEl>
                                              <p:pRg st="1" end="1"/>
                                            </p:txEl>
                                          </p:spTgt>
                                        </p:tgtEl>
                                        <p:attrNameLst>
                                          <p:attrName>ppt_h</p:attrName>
                                        </p:attrNameLst>
                                      </p:cBhvr>
                                      <p:tavLst>
                                        <p:tav tm="0">
                                          <p:val>
                                            <p:fltVal val="0"/>
                                          </p:val>
                                        </p:tav>
                                        <p:tav tm="100000">
                                          <p:val>
                                            <p:strVal val="#ppt_h"/>
                                          </p:val>
                                        </p:tav>
                                      </p:tavLst>
                                    </p:anim>
                                    <p:animEffect transition="in" filter="fade">
                                      <p:cBhvr>
                                        <p:cTn id="15" dur="1000"/>
                                        <p:tgtEl>
                                          <p:spTgt spid="615430">
                                            <p:txEl>
                                              <p:pRg st="1" end="1"/>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15430">
                                            <p:txEl>
                                              <p:pRg st="2" end="2"/>
                                            </p:txEl>
                                          </p:spTgt>
                                        </p:tgtEl>
                                        <p:attrNameLst>
                                          <p:attrName>style.visibility</p:attrName>
                                        </p:attrNameLst>
                                      </p:cBhvr>
                                      <p:to>
                                        <p:strVal val="visible"/>
                                      </p:to>
                                    </p:set>
                                    <p:anim calcmode="lin" valueType="num">
                                      <p:cBhvr>
                                        <p:cTn id="19" dur="1000" fill="hold"/>
                                        <p:tgtEl>
                                          <p:spTgt spid="615430">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615430">
                                            <p:txEl>
                                              <p:pRg st="2" end="2"/>
                                            </p:txEl>
                                          </p:spTgt>
                                        </p:tgtEl>
                                        <p:attrNameLst>
                                          <p:attrName>ppt_h</p:attrName>
                                        </p:attrNameLst>
                                      </p:cBhvr>
                                      <p:tavLst>
                                        <p:tav tm="0">
                                          <p:val>
                                            <p:fltVal val="0"/>
                                          </p:val>
                                        </p:tav>
                                        <p:tav tm="100000">
                                          <p:val>
                                            <p:strVal val="#ppt_h"/>
                                          </p:val>
                                        </p:tav>
                                      </p:tavLst>
                                    </p:anim>
                                    <p:animEffect transition="in" filter="fade">
                                      <p:cBhvr>
                                        <p:cTn id="21" dur="1000"/>
                                        <p:tgtEl>
                                          <p:spTgt spid="615430">
                                            <p:txEl>
                                              <p:pRg st="2" end="2"/>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15430">
                                            <p:txEl>
                                              <p:pRg st="3" end="3"/>
                                            </p:txEl>
                                          </p:spTgt>
                                        </p:tgtEl>
                                        <p:attrNameLst>
                                          <p:attrName>style.visibility</p:attrName>
                                        </p:attrNameLst>
                                      </p:cBhvr>
                                      <p:to>
                                        <p:strVal val="visible"/>
                                      </p:to>
                                    </p:set>
                                    <p:anim calcmode="lin" valueType="num">
                                      <p:cBhvr>
                                        <p:cTn id="25" dur="1000" fill="hold"/>
                                        <p:tgtEl>
                                          <p:spTgt spid="615430">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615430">
                                            <p:txEl>
                                              <p:pRg st="3" end="3"/>
                                            </p:txEl>
                                          </p:spTgt>
                                        </p:tgtEl>
                                        <p:attrNameLst>
                                          <p:attrName>ppt_h</p:attrName>
                                        </p:attrNameLst>
                                      </p:cBhvr>
                                      <p:tavLst>
                                        <p:tav tm="0">
                                          <p:val>
                                            <p:fltVal val="0"/>
                                          </p:val>
                                        </p:tav>
                                        <p:tav tm="100000">
                                          <p:val>
                                            <p:strVal val="#ppt_h"/>
                                          </p:val>
                                        </p:tav>
                                      </p:tavLst>
                                    </p:anim>
                                    <p:animEffect transition="in" filter="fade">
                                      <p:cBhvr>
                                        <p:cTn id="27" dur="1000"/>
                                        <p:tgtEl>
                                          <p:spTgt spid="615430">
                                            <p:txEl>
                                              <p:pRg st="3" end="3"/>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15430">
                                            <p:txEl>
                                              <p:pRg st="4" end="4"/>
                                            </p:txEl>
                                          </p:spTgt>
                                        </p:tgtEl>
                                        <p:attrNameLst>
                                          <p:attrName>style.visibility</p:attrName>
                                        </p:attrNameLst>
                                      </p:cBhvr>
                                      <p:to>
                                        <p:strVal val="visible"/>
                                      </p:to>
                                    </p:set>
                                    <p:anim calcmode="lin" valueType="num">
                                      <p:cBhvr>
                                        <p:cTn id="31" dur="1000" fill="hold"/>
                                        <p:tgtEl>
                                          <p:spTgt spid="615430">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615430">
                                            <p:txEl>
                                              <p:pRg st="4" end="4"/>
                                            </p:txEl>
                                          </p:spTgt>
                                        </p:tgtEl>
                                        <p:attrNameLst>
                                          <p:attrName>ppt_h</p:attrName>
                                        </p:attrNameLst>
                                      </p:cBhvr>
                                      <p:tavLst>
                                        <p:tav tm="0">
                                          <p:val>
                                            <p:fltVal val="0"/>
                                          </p:val>
                                        </p:tav>
                                        <p:tav tm="100000">
                                          <p:val>
                                            <p:strVal val="#ppt_h"/>
                                          </p:val>
                                        </p:tav>
                                      </p:tavLst>
                                    </p:anim>
                                    <p:animEffect transition="in" filter="fade">
                                      <p:cBhvr>
                                        <p:cTn id="33" dur="1000"/>
                                        <p:tgtEl>
                                          <p:spTgt spid="615430">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5430" grpId="0" build="p"/>
    </p:bldLst>
  </p:timing>
</p:sld>
</file>

<file path=ppt/slides/slide12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19523" name="Rectangle 3"/>
          <p:cNvSpPr>
            <a:spLocks noGrp="1" noChangeArrowheads="1"/>
          </p:cNvSpPr>
          <p:nvPr>
            <p:ph type="body" idx="1"/>
          </p:nvPr>
        </p:nvSpPr>
        <p:spPr>
          <a:xfrm>
            <a:off x="457200" y="360363"/>
            <a:ext cx="8229600" cy="6237287"/>
          </a:xfrm>
        </p:spPr>
        <p:txBody>
          <a:bodyPr/>
          <a:lstStyle/>
          <a:p>
            <a:pPr>
              <a:lnSpc>
                <a:spcPct val="120000"/>
              </a:lnSpc>
              <a:buFont typeface="Wingdings" panose="05000000000000000000" pitchFamily="2" charset="2"/>
              <a:buNone/>
            </a:pPr>
            <a:r>
              <a:rPr lang="fa-IR" altLang="zh-CN" sz="2400" b="1">
                <a:effectLst/>
                <a:cs typeface="B Zar" panose="00000400000000000000" pitchFamily="2" charset="-78"/>
              </a:rPr>
              <a:t>انحرافات مواد اولیه :</a:t>
            </a:r>
          </a:p>
          <a:p>
            <a:pPr>
              <a:lnSpc>
                <a:spcPct val="120000"/>
              </a:lnSpc>
              <a:buFont typeface="Wingdings" panose="05000000000000000000" pitchFamily="2" charset="2"/>
              <a:buNone/>
            </a:pPr>
            <a:r>
              <a:rPr lang="fa-IR" altLang="zh-CN" sz="2400">
                <a:effectLst/>
                <a:cs typeface="B Zar" panose="00000400000000000000" pitchFamily="2" charset="-78"/>
              </a:rPr>
              <a:t>انحراف کل مواد اولیه ، اختلاف بین هزینه  واقعی و استاندارد مواد مصرف شده است که به منظور تجزیه و تحلیل بیشتر و کمک  به هدف های سیستم کنترل مدیریت به دو جزء تقسیم می شود . به ترتیب زیر :</a:t>
            </a:r>
          </a:p>
          <a:p>
            <a:pPr>
              <a:lnSpc>
                <a:spcPct val="80000"/>
              </a:lnSpc>
              <a:buFont typeface="Wingdings" panose="05000000000000000000" pitchFamily="2" charset="2"/>
              <a:buNone/>
            </a:pPr>
            <a:endParaRPr lang="fa-IR" altLang="zh-CN" sz="2400">
              <a:effectLst/>
              <a:cs typeface="B Zar" panose="00000400000000000000" pitchFamily="2" charset="-78"/>
            </a:endParaRPr>
          </a:p>
          <a:p>
            <a:pPr>
              <a:lnSpc>
                <a:spcPct val="80000"/>
              </a:lnSpc>
              <a:buFont typeface="Wingdings" panose="05000000000000000000" pitchFamily="2" charset="2"/>
              <a:buNone/>
            </a:pPr>
            <a:r>
              <a:rPr lang="fa-IR" altLang="zh-CN" sz="2400">
                <a:effectLst/>
                <a:cs typeface="B Zar" panose="00000400000000000000" pitchFamily="2" charset="-78"/>
              </a:rPr>
              <a:t>هزینه استاندارد مواد اولیه برای تولید واقعی                                      هزینه واقعی مواد اولیه </a:t>
            </a:r>
          </a:p>
          <a:p>
            <a:pPr>
              <a:lnSpc>
                <a:spcPct val="80000"/>
              </a:lnSpc>
              <a:buFont typeface="Wingdings" panose="05000000000000000000" pitchFamily="2" charset="2"/>
              <a:buNone/>
            </a:pPr>
            <a:endParaRPr lang="fa-IR" altLang="zh-CN" sz="2400">
              <a:effectLst/>
              <a:cs typeface="B Zar" panose="00000400000000000000" pitchFamily="2" charset="-78"/>
            </a:endParaRPr>
          </a:p>
          <a:p>
            <a:pPr algn="ctr">
              <a:lnSpc>
                <a:spcPct val="80000"/>
              </a:lnSpc>
              <a:buFont typeface="Wingdings" panose="05000000000000000000" pitchFamily="2" charset="2"/>
              <a:buNone/>
            </a:pPr>
            <a:r>
              <a:rPr lang="fa-IR" altLang="zh-CN" sz="2400">
                <a:effectLst/>
                <a:cs typeface="B Zar" panose="00000400000000000000" pitchFamily="2" charset="-78"/>
              </a:rPr>
              <a:t>انحراف کل مواد اولیه </a:t>
            </a:r>
            <a:endParaRPr lang="en-US" altLang="zh-CN" sz="2400">
              <a:effectLst/>
              <a:ea typeface="SimSun" panose="02010600030101010101" pitchFamily="2" charset="-122"/>
              <a:cs typeface="B Zar" panose="00000400000000000000" pitchFamily="2" charset="-78"/>
            </a:endParaRPr>
          </a:p>
          <a:p>
            <a:pPr>
              <a:lnSpc>
                <a:spcPct val="80000"/>
              </a:lnSpc>
              <a:buFont typeface="Wingdings" panose="05000000000000000000" pitchFamily="2" charset="2"/>
              <a:buNone/>
            </a:pPr>
            <a:r>
              <a:rPr lang="en-US" altLang="zh-CN" sz="2400">
                <a:effectLst/>
                <a:ea typeface="SimSun" panose="02010600030101010101" pitchFamily="2" charset="-122"/>
                <a:cs typeface="B Zar" panose="00000400000000000000" pitchFamily="2" charset="-78"/>
              </a:rPr>
              <a:t/>
            </a:r>
            <a:br>
              <a:rPr lang="en-US" altLang="zh-CN" sz="2400">
                <a:effectLst/>
                <a:ea typeface="SimSun" panose="02010600030101010101" pitchFamily="2" charset="-122"/>
                <a:cs typeface="B Zar" panose="00000400000000000000" pitchFamily="2" charset="-78"/>
              </a:rPr>
            </a:br>
            <a:r>
              <a:rPr lang="fa-IR" altLang="zh-CN" sz="2400">
                <a:effectLst/>
                <a:cs typeface="B Zar" panose="00000400000000000000" pitchFamily="2" charset="-78"/>
              </a:rPr>
              <a:t>انحراف نرخ مواد مصرف شده                                            انحراف مصرف مواد اولیه </a:t>
            </a:r>
          </a:p>
          <a:p>
            <a:pPr>
              <a:lnSpc>
                <a:spcPct val="80000"/>
              </a:lnSpc>
              <a:buFont typeface="Wingdings" panose="05000000000000000000" pitchFamily="2" charset="2"/>
              <a:buNone/>
            </a:pPr>
            <a:endParaRPr lang="en-US" altLang="zh-CN" sz="2400">
              <a:effectLst/>
              <a:ea typeface="SimSun" panose="02010600030101010101" pitchFamily="2" charset="-122"/>
            </a:endParaRPr>
          </a:p>
          <a:p>
            <a:pPr>
              <a:lnSpc>
                <a:spcPct val="120000"/>
              </a:lnSpc>
              <a:buFont typeface="Wingdings" panose="05000000000000000000" pitchFamily="2" charset="2"/>
              <a:buNone/>
            </a:pPr>
            <a:r>
              <a:rPr lang="fa-IR" altLang="zh-CN" sz="2200">
                <a:effectLst/>
                <a:cs typeface="B Zar" panose="00000400000000000000" pitchFamily="2" charset="-78"/>
              </a:rPr>
              <a:t>(نرخ واقعی مواد – نرخ استاندارد مواد) مواد اولیه مصرف شده = انحراف نرخ مواد مصرف شده </a:t>
            </a:r>
          </a:p>
          <a:p>
            <a:pPr>
              <a:lnSpc>
                <a:spcPct val="120000"/>
              </a:lnSpc>
              <a:buFont typeface="Wingdings" panose="05000000000000000000" pitchFamily="2" charset="2"/>
              <a:buNone/>
            </a:pPr>
            <a:r>
              <a:rPr lang="fa-IR" altLang="zh-CN" sz="2400">
                <a:effectLst/>
                <a:cs typeface="B Zar" panose="00000400000000000000" pitchFamily="2" charset="-78"/>
              </a:rPr>
              <a:t>(مواد استاندارد مورد – مواد اولیه مصرف شده ) نرخ استاندارد مواد = انحراف مصرف مواد </a:t>
            </a:r>
          </a:p>
          <a:p>
            <a:pPr>
              <a:lnSpc>
                <a:spcPct val="120000"/>
              </a:lnSpc>
              <a:buFont typeface="Wingdings" panose="05000000000000000000" pitchFamily="2" charset="2"/>
              <a:buNone/>
            </a:pPr>
            <a:r>
              <a:rPr lang="fa-IR" altLang="zh-CN" sz="2400">
                <a:effectLst/>
                <a:cs typeface="B Zar" panose="00000400000000000000" pitchFamily="2" charset="-78"/>
              </a:rPr>
              <a:t>نیاز برای تولید واقعی </a:t>
            </a:r>
            <a:endParaRPr lang="en-US" altLang="fa-IR" sz="2400">
              <a:effectLst/>
              <a:cs typeface="B Zar" panose="00000400000000000000" pitchFamily="2" charset="-78"/>
            </a:endParaRPr>
          </a:p>
          <a:p>
            <a:pPr>
              <a:lnSpc>
                <a:spcPct val="80000"/>
              </a:lnSpc>
              <a:buFont typeface="Wingdings" panose="05000000000000000000" pitchFamily="2" charset="2"/>
              <a:buNone/>
            </a:pPr>
            <a:endParaRPr lang="en-US" altLang="fa-IR" sz="2400">
              <a:effectLst/>
              <a:cs typeface="B Zar" panose="00000400000000000000" pitchFamily="2" charset="-78"/>
            </a:endParaRPr>
          </a:p>
        </p:txBody>
      </p:sp>
      <p:grpSp>
        <p:nvGrpSpPr>
          <p:cNvPr id="619529" name="Group 9"/>
          <p:cNvGrpSpPr>
            <a:grpSpLocks/>
          </p:cNvGrpSpPr>
          <p:nvPr/>
        </p:nvGrpSpPr>
        <p:grpSpPr bwMode="auto">
          <a:xfrm>
            <a:off x="2268538" y="3068638"/>
            <a:ext cx="4048125" cy="949325"/>
            <a:chOff x="1429" y="1933"/>
            <a:chExt cx="2550" cy="598"/>
          </a:xfrm>
        </p:grpSpPr>
        <p:sp>
          <p:nvSpPr>
            <p:cNvPr id="619524" name="Freeform 4"/>
            <p:cNvSpPr>
              <a:spLocks/>
            </p:cNvSpPr>
            <p:nvPr/>
          </p:nvSpPr>
          <p:spPr bwMode="auto">
            <a:xfrm>
              <a:off x="1429" y="1933"/>
              <a:ext cx="2550" cy="108"/>
            </a:xfrm>
            <a:custGeom>
              <a:avLst/>
              <a:gdLst>
                <a:gd name="T0" fmla="*/ 0 w 6375"/>
                <a:gd name="T1" fmla="*/ 0 h 270"/>
                <a:gd name="T2" fmla="*/ 0 w 6375"/>
                <a:gd name="T3" fmla="*/ 270 h 270"/>
                <a:gd name="T4" fmla="*/ 6375 w 6375"/>
                <a:gd name="T5" fmla="*/ 240 h 270"/>
                <a:gd name="T6" fmla="*/ 6375 w 6375"/>
                <a:gd name="T7" fmla="*/ 60 h 270"/>
              </a:gdLst>
              <a:ahLst/>
              <a:cxnLst>
                <a:cxn ang="0">
                  <a:pos x="T0" y="T1"/>
                </a:cxn>
                <a:cxn ang="0">
                  <a:pos x="T2" y="T3"/>
                </a:cxn>
                <a:cxn ang="0">
                  <a:pos x="T4" y="T5"/>
                </a:cxn>
                <a:cxn ang="0">
                  <a:pos x="T6" y="T7"/>
                </a:cxn>
              </a:cxnLst>
              <a:rect l="0" t="0" r="r" b="b"/>
              <a:pathLst>
                <a:path w="6375" h="270">
                  <a:moveTo>
                    <a:pt x="0" y="0"/>
                  </a:moveTo>
                  <a:cubicBezTo>
                    <a:pt x="0" y="90"/>
                    <a:pt x="0" y="180"/>
                    <a:pt x="0" y="270"/>
                  </a:cubicBezTo>
                  <a:lnTo>
                    <a:pt x="6375" y="240"/>
                  </a:lnTo>
                  <a:lnTo>
                    <a:pt x="6375" y="6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fa-IR"/>
            </a:p>
          </p:txBody>
        </p:sp>
        <p:grpSp>
          <p:nvGrpSpPr>
            <p:cNvPr id="619525" name="Group 5"/>
            <p:cNvGrpSpPr>
              <a:grpSpLocks/>
            </p:cNvGrpSpPr>
            <p:nvPr/>
          </p:nvGrpSpPr>
          <p:grpSpPr bwMode="auto">
            <a:xfrm>
              <a:off x="1429" y="2387"/>
              <a:ext cx="2520" cy="144"/>
              <a:chOff x="2880" y="2340"/>
              <a:chExt cx="6300" cy="360"/>
            </a:xfrm>
          </p:grpSpPr>
          <p:sp>
            <p:nvSpPr>
              <p:cNvPr id="619526" name="Line 6"/>
              <p:cNvSpPr>
                <a:spLocks noChangeShapeType="1"/>
              </p:cNvSpPr>
              <p:nvPr/>
            </p:nvSpPr>
            <p:spPr bwMode="auto">
              <a:xfrm>
                <a:off x="2880" y="2340"/>
                <a:ext cx="6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19527" name="Line 7"/>
              <p:cNvSpPr>
                <a:spLocks noChangeShapeType="1"/>
              </p:cNvSpPr>
              <p:nvPr/>
            </p:nvSpPr>
            <p:spPr bwMode="auto">
              <a:xfrm>
                <a:off x="28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19528" name="Line 8"/>
              <p:cNvSpPr>
                <a:spLocks noChangeShapeType="1"/>
              </p:cNvSpPr>
              <p:nvPr/>
            </p:nvSpPr>
            <p:spPr bwMode="auto">
              <a:xfrm>
                <a:off x="91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19523">
                                            <p:txEl>
                                              <p:pRg st="0" end="0"/>
                                            </p:txEl>
                                          </p:spTgt>
                                        </p:tgtEl>
                                        <p:attrNameLst>
                                          <p:attrName>style.visibility</p:attrName>
                                        </p:attrNameLst>
                                      </p:cBhvr>
                                      <p:to>
                                        <p:strVal val="visible"/>
                                      </p:to>
                                    </p:set>
                                    <p:anim calcmode="lin" valueType="num">
                                      <p:cBhvr>
                                        <p:cTn id="7" dur="1000" fill="hold"/>
                                        <p:tgtEl>
                                          <p:spTgt spid="619523">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19523">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19523">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19523">
                                            <p:txEl>
                                              <p:pRg st="1" end="1"/>
                                            </p:txEl>
                                          </p:spTgt>
                                        </p:tgtEl>
                                        <p:attrNameLst>
                                          <p:attrName>style.visibility</p:attrName>
                                        </p:attrNameLst>
                                      </p:cBhvr>
                                      <p:to>
                                        <p:strVal val="visible"/>
                                      </p:to>
                                    </p:set>
                                    <p:anim calcmode="lin" valueType="num">
                                      <p:cBhvr>
                                        <p:cTn id="13" dur="1000" fill="hold"/>
                                        <p:tgtEl>
                                          <p:spTgt spid="619523">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619523">
                                            <p:txEl>
                                              <p:pRg st="1" end="1"/>
                                            </p:txEl>
                                          </p:spTgt>
                                        </p:tgtEl>
                                        <p:attrNameLst>
                                          <p:attrName>ppt_h</p:attrName>
                                        </p:attrNameLst>
                                      </p:cBhvr>
                                      <p:tavLst>
                                        <p:tav tm="0">
                                          <p:val>
                                            <p:fltVal val="0"/>
                                          </p:val>
                                        </p:tav>
                                        <p:tav tm="100000">
                                          <p:val>
                                            <p:strVal val="#ppt_h"/>
                                          </p:val>
                                        </p:tav>
                                      </p:tavLst>
                                    </p:anim>
                                    <p:animEffect transition="in" filter="fade">
                                      <p:cBhvr>
                                        <p:cTn id="15" dur="1000"/>
                                        <p:tgtEl>
                                          <p:spTgt spid="619523">
                                            <p:txEl>
                                              <p:pRg st="1" end="1"/>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19523">
                                            <p:txEl>
                                              <p:pRg st="3" end="3"/>
                                            </p:txEl>
                                          </p:spTgt>
                                        </p:tgtEl>
                                        <p:attrNameLst>
                                          <p:attrName>style.visibility</p:attrName>
                                        </p:attrNameLst>
                                      </p:cBhvr>
                                      <p:to>
                                        <p:strVal val="visible"/>
                                      </p:to>
                                    </p:set>
                                    <p:anim calcmode="lin" valueType="num">
                                      <p:cBhvr>
                                        <p:cTn id="19" dur="1000" fill="hold"/>
                                        <p:tgtEl>
                                          <p:spTgt spid="619523">
                                            <p:txEl>
                                              <p:pRg st="3" end="3"/>
                                            </p:txEl>
                                          </p:spTgt>
                                        </p:tgtEl>
                                        <p:attrNameLst>
                                          <p:attrName>ppt_w</p:attrName>
                                        </p:attrNameLst>
                                      </p:cBhvr>
                                      <p:tavLst>
                                        <p:tav tm="0">
                                          <p:val>
                                            <p:fltVal val="0"/>
                                          </p:val>
                                        </p:tav>
                                        <p:tav tm="100000">
                                          <p:val>
                                            <p:strVal val="#ppt_w"/>
                                          </p:val>
                                        </p:tav>
                                      </p:tavLst>
                                    </p:anim>
                                    <p:anim calcmode="lin" valueType="num">
                                      <p:cBhvr>
                                        <p:cTn id="20" dur="1000" fill="hold"/>
                                        <p:tgtEl>
                                          <p:spTgt spid="619523">
                                            <p:txEl>
                                              <p:pRg st="3" end="3"/>
                                            </p:txEl>
                                          </p:spTgt>
                                        </p:tgtEl>
                                        <p:attrNameLst>
                                          <p:attrName>ppt_h</p:attrName>
                                        </p:attrNameLst>
                                      </p:cBhvr>
                                      <p:tavLst>
                                        <p:tav tm="0">
                                          <p:val>
                                            <p:fltVal val="0"/>
                                          </p:val>
                                        </p:tav>
                                        <p:tav tm="100000">
                                          <p:val>
                                            <p:strVal val="#ppt_h"/>
                                          </p:val>
                                        </p:tav>
                                      </p:tavLst>
                                    </p:anim>
                                    <p:animEffect transition="in" filter="fade">
                                      <p:cBhvr>
                                        <p:cTn id="21" dur="1000"/>
                                        <p:tgtEl>
                                          <p:spTgt spid="619523">
                                            <p:txEl>
                                              <p:pRg st="3" end="3"/>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19523">
                                            <p:txEl>
                                              <p:pRg st="5" end="5"/>
                                            </p:txEl>
                                          </p:spTgt>
                                        </p:tgtEl>
                                        <p:attrNameLst>
                                          <p:attrName>style.visibility</p:attrName>
                                        </p:attrNameLst>
                                      </p:cBhvr>
                                      <p:to>
                                        <p:strVal val="visible"/>
                                      </p:to>
                                    </p:set>
                                    <p:anim calcmode="lin" valueType="num">
                                      <p:cBhvr>
                                        <p:cTn id="25" dur="1000" fill="hold"/>
                                        <p:tgtEl>
                                          <p:spTgt spid="619523">
                                            <p:txEl>
                                              <p:pRg st="5" end="5"/>
                                            </p:txEl>
                                          </p:spTgt>
                                        </p:tgtEl>
                                        <p:attrNameLst>
                                          <p:attrName>ppt_w</p:attrName>
                                        </p:attrNameLst>
                                      </p:cBhvr>
                                      <p:tavLst>
                                        <p:tav tm="0">
                                          <p:val>
                                            <p:fltVal val="0"/>
                                          </p:val>
                                        </p:tav>
                                        <p:tav tm="100000">
                                          <p:val>
                                            <p:strVal val="#ppt_w"/>
                                          </p:val>
                                        </p:tav>
                                      </p:tavLst>
                                    </p:anim>
                                    <p:anim calcmode="lin" valueType="num">
                                      <p:cBhvr>
                                        <p:cTn id="26" dur="1000" fill="hold"/>
                                        <p:tgtEl>
                                          <p:spTgt spid="619523">
                                            <p:txEl>
                                              <p:pRg st="5" end="5"/>
                                            </p:txEl>
                                          </p:spTgt>
                                        </p:tgtEl>
                                        <p:attrNameLst>
                                          <p:attrName>ppt_h</p:attrName>
                                        </p:attrNameLst>
                                      </p:cBhvr>
                                      <p:tavLst>
                                        <p:tav tm="0">
                                          <p:val>
                                            <p:fltVal val="0"/>
                                          </p:val>
                                        </p:tav>
                                        <p:tav tm="100000">
                                          <p:val>
                                            <p:strVal val="#ppt_h"/>
                                          </p:val>
                                        </p:tav>
                                      </p:tavLst>
                                    </p:anim>
                                    <p:animEffect transition="in" filter="fade">
                                      <p:cBhvr>
                                        <p:cTn id="27" dur="1000"/>
                                        <p:tgtEl>
                                          <p:spTgt spid="619523">
                                            <p:txEl>
                                              <p:pRg st="5" end="5"/>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19523">
                                            <p:txEl>
                                              <p:pRg st="6" end="6"/>
                                            </p:txEl>
                                          </p:spTgt>
                                        </p:tgtEl>
                                        <p:attrNameLst>
                                          <p:attrName>style.visibility</p:attrName>
                                        </p:attrNameLst>
                                      </p:cBhvr>
                                      <p:to>
                                        <p:strVal val="visible"/>
                                      </p:to>
                                    </p:set>
                                    <p:anim calcmode="lin" valueType="num">
                                      <p:cBhvr>
                                        <p:cTn id="31" dur="1000" fill="hold"/>
                                        <p:tgtEl>
                                          <p:spTgt spid="619523">
                                            <p:txEl>
                                              <p:pRg st="6" end="6"/>
                                            </p:txEl>
                                          </p:spTgt>
                                        </p:tgtEl>
                                        <p:attrNameLst>
                                          <p:attrName>ppt_w</p:attrName>
                                        </p:attrNameLst>
                                      </p:cBhvr>
                                      <p:tavLst>
                                        <p:tav tm="0">
                                          <p:val>
                                            <p:fltVal val="0"/>
                                          </p:val>
                                        </p:tav>
                                        <p:tav tm="100000">
                                          <p:val>
                                            <p:strVal val="#ppt_w"/>
                                          </p:val>
                                        </p:tav>
                                      </p:tavLst>
                                    </p:anim>
                                    <p:anim calcmode="lin" valueType="num">
                                      <p:cBhvr>
                                        <p:cTn id="32" dur="1000" fill="hold"/>
                                        <p:tgtEl>
                                          <p:spTgt spid="619523">
                                            <p:txEl>
                                              <p:pRg st="6" end="6"/>
                                            </p:txEl>
                                          </p:spTgt>
                                        </p:tgtEl>
                                        <p:attrNameLst>
                                          <p:attrName>ppt_h</p:attrName>
                                        </p:attrNameLst>
                                      </p:cBhvr>
                                      <p:tavLst>
                                        <p:tav tm="0">
                                          <p:val>
                                            <p:fltVal val="0"/>
                                          </p:val>
                                        </p:tav>
                                        <p:tav tm="100000">
                                          <p:val>
                                            <p:strVal val="#ppt_h"/>
                                          </p:val>
                                        </p:tav>
                                      </p:tavLst>
                                    </p:anim>
                                    <p:animEffect transition="in" filter="fade">
                                      <p:cBhvr>
                                        <p:cTn id="33" dur="1000"/>
                                        <p:tgtEl>
                                          <p:spTgt spid="619523">
                                            <p:txEl>
                                              <p:pRg st="6" end="6"/>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19523">
                                            <p:txEl>
                                              <p:pRg st="8" end="8"/>
                                            </p:txEl>
                                          </p:spTgt>
                                        </p:tgtEl>
                                        <p:attrNameLst>
                                          <p:attrName>style.visibility</p:attrName>
                                        </p:attrNameLst>
                                      </p:cBhvr>
                                      <p:to>
                                        <p:strVal val="visible"/>
                                      </p:to>
                                    </p:set>
                                    <p:anim calcmode="lin" valueType="num">
                                      <p:cBhvr>
                                        <p:cTn id="37" dur="1000" fill="hold"/>
                                        <p:tgtEl>
                                          <p:spTgt spid="619523">
                                            <p:txEl>
                                              <p:pRg st="8" end="8"/>
                                            </p:txEl>
                                          </p:spTgt>
                                        </p:tgtEl>
                                        <p:attrNameLst>
                                          <p:attrName>ppt_w</p:attrName>
                                        </p:attrNameLst>
                                      </p:cBhvr>
                                      <p:tavLst>
                                        <p:tav tm="0">
                                          <p:val>
                                            <p:fltVal val="0"/>
                                          </p:val>
                                        </p:tav>
                                        <p:tav tm="100000">
                                          <p:val>
                                            <p:strVal val="#ppt_w"/>
                                          </p:val>
                                        </p:tav>
                                      </p:tavLst>
                                    </p:anim>
                                    <p:anim calcmode="lin" valueType="num">
                                      <p:cBhvr>
                                        <p:cTn id="38" dur="1000" fill="hold"/>
                                        <p:tgtEl>
                                          <p:spTgt spid="619523">
                                            <p:txEl>
                                              <p:pRg st="8" end="8"/>
                                            </p:txEl>
                                          </p:spTgt>
                                        </p:tgtEl>
                                        <p:attrNameLst>
                                          <p:attrName>ppt_h</p:attrName>
                                        </p:attrNameLst>
                                      </p:cBhvr>
                                      <p:tavLst>
                                        <p:tav tm="0">
                                          <p:val>
                                            <p:fltVal val="0"/>
                                          </p:val>
                                        </p:tav>
                                        <p:tav tm="100000">
                                          <p:val>
                                            <p:strVal val="#ppt_h"/>
                                          </p:val>
                                        </p:tav>
                                      </p:tavLst>
                                    </p:anim>
                                    <p:animEffect transition="in" filter="fade">
                                      <p:cBhvr>
                                        <p:cTn id="39" dur="1000"/>
                                        <p:tgtEl>
                                          <p:spTgt spid="619523">
                                            <p:txEl>
                                              <p:pRg st="8" end="8"/>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19523">
                                            <p:txEl>
                                              <p:pRg st="9" end="9"/>
                                            </p:txEl>
                                          </p:spTgt>
                                        </p:tgtEl>
                                        <p:attrNameLst>
                                          <p:attrName>style.visibility</p:attrName>
                                        </p:attrNameLst>
                                      </p:cBhvr>
                                      <p:to>
                                        <p:strVal val="visible"/>
                                      </p:to>
                                    </p:set>
                                    <p:anim calcmode="lin" valueType="num">
                                      <p:cBhvr>
                                        <p:cTn id="43" dur="1000" fill="hold"/>
                                        <p:tgtEl>
                                          <p:spTgt spid="619523">
                                            <p:txEl>
                                              <p:pRg st="9" end="9"/>
                                            </p:txEl>
                                          </p:spTgt>
                                        </p:tgtEl>
                                        <p:attrNameLst>
                                          <p:attrName>ppt_w</p:attrName>
                                        </p:attrNameLst>
                                      </p:cBhvr>
                                      <p:tavLst>
                                        <p:tav tm="0">
                                          <p:val>
                                            <p:fltVal val="0"/>
                                          </p:val>
                                        </p:tav>
                                        <p:tav tm="100000">
                                          <p:val>
                                            <p:strVal val="#ppt_w"/>
                                          </p:val>
                                        </p:tav>
                                      </p:tavLst>
                                    </p:anim>
                                    <p:anim calcmode="lin" valueType="num">
                                      <p:cBhvr>
                                        <p:cTn id="44" dur="1000" fill="hold"/>
                                        <p:tgtEl>
                                          <p:spTgt spid="619523">
                                            <p:txEl>
                                              <p:pRg st="9" end="9"/>
                                            </p:txEl>
                                          </p:spTgt>
                                        </p:tgtEl>
                                        <p:attrNameLst>
                                          <p:attrName>ppt_h</p:attrName>
                                        </p:attrNameLst>
                                      </p:cBhvr>
                                      <p:tavLst>
                                        <p:tav tm="0">
                                          <p:val>
                                            <p:fltVal val="0"/>
                                          </p:val>
                                        </p:tav>
                                        <p:tav tm="100000">
                                          <p:val>
                                            <p:strVal val="#ppt_h"/>
                                          </p:val>
                                        </p:tav>
                                      </p:tavLst>
                                    </p:anim>
                                    <p:animEffect transition="in" filter="fade">
                                      <p:cBhvr>
                                        <p:cTn id="45" dur="1000"/>
                                        <p:tgtEl>
                                          <p:spTgt spid="619523">
                                            <p:txEl>
                                              <p:pRg st="9" end="9"/>
                                            </p:txEl>
                                          </p:spTgt>
                                        </p:tgtEl>
                                      </p:cBhvr>
                                    </p:animEffect>
                                  </p:childTnLst>
                                </p:cTn>
                              </p:par>
                            </p:childTnLst>
                          </p:cTn>
                        </p:par>
                        <p:par>
                          <p:cTn id="46" fill="hold" nodeType="afterGroup">
                            <p:stCondLst>
                              <p:cond delay="7000"/>
                            </p:stCondLst>
                            <p:childTnLst>
                              <p:par>
                                <p:cTn id="47" presetID="53" presetClass="entr" presetSubtype="0" fill="hold" grpId="0" nodeType="afterEffect">
                                  <p:stCondLst>
                                    <p:cond delay="0"/>
                                  </p:stCondLst>
                                  <p:childTnLst>
                                    <p:set>
                                      <p:cBhvr>
                                        <p:cTn id="48" dur="1" fill="hold">
                                          <p:stCondLst>
                                            <p:cond delay="0"/>
                                          </p:stCondLst>
                                        </p:cTn>
                                        <p:tgtEl>
                                          <p:spTgt spid="619523">
                                            <p:txEl>
                                              <p:pRg st="10" end="10"/>
                                            </p:txEl>
                                          </p:spTgt>
                                        </p:tgtEl>
                                        <p:attrNameLst>
                                          <p:attrName>style.visibility</p:attrName>
                                        </p:attrNameLst>
                                      </p:cBhvr>
                                      <p:to>
                                        <p:strVal val="visible"/>
                                      </p:to>
                                    </p:set>
                                    <p:anim calcmode="lin" valueType="num">
                                      <p:cBhvr>
                                        <p:cTn id="49" dur="1000" fill="hold"/>
                                        <p:tgtEl>
                                          <p:spTgt spid="619523">
                                            <p:txEl>
                                              <p:pRg st="10" end="10"/>
                                            </p:txEl>
                                          </p:spTgt>
                                        </p:tgtEl>
                                        <p:attrNameLst>
                                          <p:attrName>ppt_w</p:attrName>
                                        </p:attrNameLst>
                                      </p:cBhvr>
                                      <p:tavLst>
                                        <p:tav tm="0">
                                          <p:val>
                                            <p:fltVal val="0"/>
                                          </p:val>
                                        </p:tav>
                                        <p:tav tm="100000">
                                          <p:val>
                                            <p:strVal val="#ppt_w"/>
                                          </p:val>
                                        </p:tav>
                                      </p:tavLst>
                                    </p:anim>
                                    <p:anim calcmode="lin" valueType="num">
                                      <p:cBhvr>
                                        <p:cTn id="50" dur="1000" fill="hold"/>
                                        <p:tgtEl>
                                          <p:spTgt spid="619523">
                                            <p:txEl>
                                              <p:pRg st="10" end="10"/>
                                            </p:txEl>
                                          </p:spTgt>
                                        </p:tgtEl>
                                        <p:attrNameLst>
                                          <p:attrName>ppt_h</p:attrName>
                                        </p:attrNameLst>
                                      </p:cBhvr>
                                      <p:tavLst>
                                        <p:tav tm="0">
                                          <p:val>
                                            <p:fltVal val="0"/>
                                          </p:val>
                                        </p:tav>
                                        <p:tav tm="100000">
                                          <p:val>
                                            <p:strVal val="#ppt_h"/>
                                          </p:val>
                                        </p:tav>
                                      </p:tavLst>
                                    </p:anim>
                                    <p:animEffect transition="in" filter="fade">
                                      <p:cBhvr>
                                        <p:cTn id="51" dur="1000"/>
                                        <p:tgtEl>
                                          <p:spTgt spid="619523">
                                            <p:txEl>
                                              <p:pRg st="10" end="10"/>
                                            </p:txEl>
                                          </p:spTgt>
                                        </p:tgtEl>
                                      </p:cBhvr>
                                    </p:animEffect>
                                  </p:childTnLst>
                                </p:cTn>
                              </p:par>
                            </p:childTnLst>
                          </p:cTn>
                        </p:par>
                        <p:par>
                          <p:cTn id="52" fill="hold" nodeType="afterGroup">
                            <p:stCondLst>
                              <p:cond delay="8000"/>
                            </p:stCondLst>
                            <p:childTnLst>
                              <p:par>
                                <p:cTn id="53" presetID="29" presetClass="entr" presetSubtype="0" fill="hold" nodeType="afterEffect">
                                  <p:stCondLst>
                                    <p:cond delay="0"/>
                                  </p:stCondLst>
                                  <p:childTnLst>
                                    <p:set>
                                      <p:cBhvr>
                                        <p:cTn id="54" dur="1" fill="hold">
                                          <p:stCondLst>
                                            <p:cond delay="0"/>
                                          </p:stCondLst>
                                        </p:cTn>
                                        <p:tgtEl>
                                          <p:spTgt spid="619529"/>
                                        </p:tgtEl>
                                        <p:attrNameLst>
                                          <p:attrName>style.visibility</p:attrName>
                                        </p:attrNameLst>
                                      </p:cBhvr>
                                      <p:to>
                                        <p:strVal val="visible"/>
                                      </p:to>
                                    </p:set>
                                    <p:anim calcmode="lin" valueType="num">
                                      <p:cBhvr>
                                        <p:cTn id="55" dur="1000" fill="hold"/>
                                        <p:tgtEl>
                                          <p:spTgt spid="619529"/>
                                        </p:tgtEl>
                                        <p:attrNameLst>
                                          <p:attrName>ppt_x</p:attrName>
                                        </p:attrNameLst>
                                      </p:cBhvr>
                                      <p:tavLst>
                                        <p:tav tm="0">
                                          <p:val>
                                            <p:strVal val="#ppt_x-.2"/>
                                          </p:val>
                                        </p:tav>
                                        <p:tav tm="100000">
                                          <p:val>
                                            <p:strVal val="#ppt_x"/>
                                          </p:val>
                                        </p:tav>
                                      </p:tavLst>
                                    </p:anim>
                                    <p:anim calcmode="lin" valueType="num">
                                      <p:cBhvr>
                                        <p:cTn id="56" dur="1000" fill="hold"/>
                                        <p:tgtEl>
                                          <p:spTgt spid="619529"/>
                                        </p:tgtEl>
                                        <p:attrNameLst>
                                          <p:attrName>ppt_y</p:attrName>
                                        </p:attrNameLst>
                                      </p:cBhvr>
                                      <p:tavLst>
                                        <p:tav tm="0">
                                          <p:val>
                                            <p:strVal val="#ppt_y"/>
                                          </p:val>
                                        </p:tav>
                                        <p:tav tm="100000">
                                          <p:val>
                                            <p:strVal val="#ppt_y"/>
                                          </p:val>
                                        </p:tav>
                                      </p:tavLst>
                                    </p:anim>
                                    <p:animEffect transition="in" filter="wipe(right)" prLst="gradientSize: 0.1">
                                      <p:cBhvr>
                                        <p:cTn id="57" dur="1000"/>
                                        <p:tgtEl>
                                          <p:spTgt spid="6195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9523" grpId="0" build="p"/>
    </p:bldLst>
  </p:timing>
</p:sld>
</file>

<file path=ppt/slides/slide12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0547" name="Rectangle 3"/>
          <p:cNvSpPr>
            <a:spLocks noGrp="1" noChangeArrowheads="1"/>
          </p:cNvSpPr>
          <p:nvPr>
            <p:ph type="body" idx="1"/>
          </p:nvPr>
        </p:nvSpPr>
        <p:spPr>
          <a:xfrm>
            <a:off x="250825" y="620713"/>
            <a:ext cx="8435975" cy="5903912"/>
          </a:xfrm>
        </p:spPr>
        <p:txBody>
          <a:bodyPr/>
          <a:lstStyle/>
          <a:p>
            <a:pPr>
              <a:lnSpc>
                <a:spcPct val="120000"/>
              </a:lnSpc>
              <a:buFont typeface="Wingdings" panose="05000000000000000000" pitchFamily="2" charset="2"/>
              <a:buNone/>
            </a:pPr>
            <a:r>
              <a:rPr lang="fa-IR" altLang="zh-CN" sz="2200" b="1">
                <a:effectLst/>
                <a:cs typeface="B Zar" panose="00000400000000000000" pitchFamily="2" charset="-78"/>
              </a:rPr>
              <a:t>انحرافات دستمزد مستقیم :</a:t>
            </a:r>
          </a:p>
          <a:p>
            <a:pPr>
              <a:lnSpc>
                <a:spcPct val="120000"/>
              </a:lnSpc>
              <a:buFont typeface="Wingdings" panose="05000000000000000000" pitchFamily="2" charset="2"/>
              <a:buNone/>
            </a:pPr>
            <a:r>
              <a:rPr lang="fa-IR" altLang="zh-CN" sz="2200">
                <a:effectLst/>
                <a:cs typeface="B Zar" panose="00000400000000000000" pitchFamily="2" charset="-78"/>
              </a:rPr>
              <a:t>انحراف کل دستمزد مستقیم ، اختلاف بین هزینه واقعی و استاندارد دستمزد مستقیم است که به دو جزء به ترتیب زیر تقسیم می شود : </a:t>
            </a:r>
          </a:p>
          <a:p>
            <a:pPr>
              <a:lnSpc>
                <a:spcPct val="120000"/>
              </a:lnSpc>
              <a:buFont typeface="Wingdings" panose="05000000000000000000" pitchFamily="2" charset="2"/>
              <a:buNone/>
            </a:pPr>
            <a:r>
              <a:rPr lang="fa-IR" altLang="zh-CN" sz="2200">
                <a:effectLst/>
                <a:cs typeface="B Zar" panose="00000400000000000000" pitchFamily="2" charset="-78"/>
              </a:rPr>
              <a:t>هزینه استاندارد دستمزد مستقیم برای تولید واقعی                                هزینه واقعی دستمزد مستقیم</a:t>
            </a:r>
          </a:p>
          <a:p>
            <a:pPr>
              <a:lnSpc>
                <a:spcPct val="120000"/>
              </a:lnSpc>
              <a:buFont typeface="Wingdings" panose="05000000000000000000" pitchFamily="2" charset="2"/>
              <a:buNone/>
            </a:pPr>
            <a:endParaRPr lang="fa-IR" altLang="zh-CN" sz="2200">
              <a:effectLst/>
              <a:cs typeface="B Zar" panose="00000400000000000000" pitchFamily="2" charset="-78"/>
            </a:endParaRPr>
          </a:p>
          <a:p>
            <a:pPr algn="ctr">
              <a:lnSpc>
                <a:spcPct val="120000"/>
              </a:lnSpc>
              <a:buFont typeface="Wingdings" panose="05000000000000000000" pitchFamily="2" charset="2"/>
              <a:buNone/>
            </a:pPr>
            <a:r>
              <a:rPr lang="fa-IR" altLang="zh-CN" sz="2200">
                <a:effectLst/>
                <a:cs typeface="B Zar" panose="00000400000000000000" pitchFamily="2" charset="-78"/>
              </a:rPr>
              <a:t>انحراف کل دستمزد مستقیم </a:t>
            </a:r>
            <a:endParaRPr lang="en-US" altLang="zh-CN" sz="2200">
              <a:effectLst/>
              <a:ea typeface="SimSun" panose="02010600030101010101" pitchFamily="2" charset="-122"/>
              <a:cs typeface="B Zar" panose="00000400000000000000" pitchFamily="2" charset="-78"/>
            </a:endParaRPr>
          </a:p>
          <a:p>
            <a:pPr>
              <a:lnSpc>
                <a:spcPct val="120000"/>
              </a:lnSpc>
              <a:buFont typeface="Wingdings" panose="05000000000000000000" pitchFamily="2" charset="2"/>
              <a:buNone/>
            </a:pPr>
            <a:r>
              <a:rPr lang="en-US" altLang="zh-CN" sz="2200">
                <a:effectLst/>
                <a:ea typeface="SimSun" panose="02010600030101010101" pitchFamily="2" charset="-122"/>
                <a:cs typeface="B Zar" panose="00000400000000000000" pitchFamily="2" charset="-78"/>
              </a:rPr>
              <a:t/>
            </a:r>
            <a:br>
              <a:rPr lang="en-US" altLang="zh-CN" sz="2200">
                <a:effectLst/>
                <a:ea typeface="SimSun" panose="02010600030101010101" pitchFamily="2" charset="-122"/>
                <a:cs typeface="B Zar" panose="00000400000000000000" pitchFamily="2" charset="-78"/>
              </a:rPr>
            </a:br>
            <a:r>
              <a:rPr lang="fa-IR" altLang="zh-CN" sz="2200">
                <a:effectLst/>
                <a:cs typeface="B Zar" panose="00000400000000000000" pitchFamily="2" charset="-78"/>
              </a:rPr>
              <a:t>انحراف نرخ دستمزد                                                                         انحراف کارایی دستمزد</a:t>
            </a:r>
            <a:endParaRPr lang="en-US" altLang="zh-CN" sz="2200">
              <a:effectLst/>
              <a:ea typeface="SimSun" panose="02010600030101010101" pitchFamily="2" charset="-122"/>
            </a:endParaRPr>
          </a:p>
          <a:p>
            <a:pPr>
              <a:lnSpc>
                <a:spcPct val="120000"/>
              </a:lnSpc>
              <a:buFont typeface="Wingdings" panose="05000000000000000000" pitchFamily="2" charset="2"/>
              <a:buNone/>
            </a:pPr>
            <a:endParaRPr lang="fa-IR" altLang="zh-CN" sz="2200">
              <a:effectLst/>
              <a:cs typeface="B Zar" panose="00000400000000000000" pitchFamily="2" charset="-78"/>
            </a:endParaRPr>
          </a:p>
          <a:p>
            <a:pPr>
              <a:lnSpc>
                <a:spcPct val="180000"/>
              </a:lnSpc>
              <a:buFont typeface="Wingdings" panose="05000000000000000000" pitchFamily="2" charset="2"/>
              <a:buNone/>
            </a:pPr>
            <a:r>
              <a:rPr lang="fa-IR" altLang="zh-CN" sz="2200">
                <a:effectLst/>
                <a:cs typeface="B Zar" panose="00000400000000000000" pitchFamily="2" charset="-78"/>
              </a:rPr>
              <a:t>( نرخ واقعی دستمزد – نرخ استاندارد دستمزد ) ساعات کارکرد واقعی = انحراف نرخ دستمزد </a:t>
            </a:r>
          </a:p>
          <a:p>
            <a:pPr>
              <a:lnSpc>
                <a:spcPct val="180000"/>
              </a:lnSpc>
              <a:buFont typeface="Wingdings" panose="05000000000000000000" pitchFamily="2" charset="2"/>
              <a:buNone/>
            </a:pPr>
            <a:r>
              <a:rPr lang="fa-IR" altLang="zh-CN" sz="1900">
                <a:effectLst/>
                <a:cs typeface="B Zar" panose="00000400000000000000" pitchFamily="2" charset="-78"/>
              </a:rPr>
              <a:t>(ساعات استاندارد  برای تولید واقعی  – ساعات کارکرد واقعی ) نرخ استاندارد دستمزد = انحراف کارایی دستمزد </a:t>
            </a:r>
          </a:p>
        </p:txBody>
      </p:sp>
      <p:grpSp>
        <p:nvGrpSpPr>
          <p:cNvPr id="620553" name="Group 9"/>
          <p:cNvGrpSpPr>
            <a:grpSpLocks/>
          </p:cNvGrpSpPr>
          <p:nvPr/>
        </p:nvGrpSpPr>
        <p:grpSpPr bwMode="auto">
          <a:xfrm>
            <a:off x="2051050" y="2565400"/>
            <a:ext cx="4752975" cy="1150938"/>
            <a:chOff x="1292" y="1616"/>
            <a:chExt cx="2994" cy="725"/>
          </a:xfrm>
        </p:grpSpPr>
        <p:sp>
          <p:nvSpPr>
            <p:cNvPr id="620548" name="Freeform 4"/>
            <p:cNvSpPr>
              <a:spLocks/>
            </p:cNvSpPr>
            <p:nvPr/>
          </p:nvSpPr>
          <p:spPr bwMode="auto">
            <a:xfrm>
              <a:off x="1292" y="1616"/>
              <a:ext cx="2994" cy="90"/>
            </a:xfrm>
            <a:custGeom>
              <a:avLst/>
              <a:gdLst>
                <a:gd name="T0" fmla="*/ 0 w 6375"/>
                <a:gd name="T1" fmla="*/ 0 h 270"/>
                <a:gd name="T2" fmla="*/ 0 w 6375"/>
                <a:gd name="T3" fmla="*/ 270 h 270"/>
                <a:gd name="T4" fmla="*/ 6375 w 6375"/>
                <a:gd name="T5" fmla="*/ 240 h 270"/>
                <a:gd name="T6" fmla="*/ 6375 w 6375"/>
                <a:gd name="T7" fmla="*/ 60 h 270"/>
              </a:gdLst>
              <a:ahLst/>
              <a:cxnLst>
                <a:cxn ang="0">
                  <a:pos x="T0" y="T1"/>
                </a:cxn>
                <a:cxn ang="0">
                  <a:pos x="T2" y="T3"/>
                </a:cxn>
                <a:cxn ang="0">
                  <a:pos x="T4" y="T5"/>
                </a:cxn>
                <a:cxn ang="0">
                  <a:pos x="T6" y="T7"/>
                </a:cxn>
              </a:cxnLst>
              <a:rect l="0" t="0" r="r" b="b"/>
              <a:pathLst>
                <a:path w="6375" h="270">
                  <a:moveTo>
                    <a:pt x="0" y="0"/>
                  </a:moveTo>
                  <a:cubicBezTo>
                    <a:pt x="0" y="90"/>
                    <a:pt x="0" y="180"/>
                    <a:pt x="0" y="270"/>
                  </a:cubicBezTo>
                  <a:lnTo>
                    <a:pt x="6375" y="240"/>
                  </a:lnTo>
                  <a:lnTo>
                    <a:pt x="6375" y="60"/>
                  </a:ln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fa-IR"/>
            </a:p>
          </p:txBody>
        </p:sp>
        <p:grpSp>
          <p:nvGrpSpPr>
            <p:cNvPr id="620549" name="Group 5"/>
            <p:cNvGrpSpPr>
              <a:grpSpLocks/>
            </p:cNvGrpSpPr>
            <p:nvPr/>
          </p:nvGrpSpPr>
          <p:grpSpPr bwMode="auto">
            <a:xfrm>
              <a:off x="1292" y="2160"/>
              <a:ext cx="2949" cy="181"/>
              <a:chOff x="2880" y="2340"/>
              <a:chExt cx="6300" cy="360"/>
            </a:xfrm>
          </p:grpSpPr>
          <p:sp>
            <p:nvSpPr>
              <p:cNvPr id="620550" name="Line 6"/>
              <p:cNvSpPr>
                <a:spLocks noChangeShapeType="1"/>
              </p:cNvSpPr>
              <p:nvPr/>
            </p:nvSpPr>
            <p:spPr bwMode="auto">
              <a:xfrm>
                <a:off x="2880" y="2340"/>
                <a:ext cx="63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0551" name="Line 7"/>
              <p:cNvSpPr>
                <a:spLocks noChangeShapeType="1"/>
              </p:cNvSpPr>
              <p:nvPr/>
            </p:nvSpPr>
            <p:spPr bwMode="auto">
              <a:xfrm>
                <a:off x="28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0552" name="Line 8"/>
              <p:cNvSpPr>
                <a:spLocks noChangeShapeType="1"/>
              </p:cNvSpPr>
              <p:nvPr/>
            </p:nvSpPr>
            <p:spPr bwMode="auto">
              <a:xfrm>
                <a:off x="91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20547">
                                            <p:txEl>
                                              <p:pRg st="0" end="0"/>
                                            </p:txEl>
                                          </p:spTgt>
                                        </p:tgtEl>
                                        <p:attrNameLst>
                                          <p:attrName>style.visibility</p:attrName>
                                        </p:attrNameLst>
                                      </p:cBhvr>
                                      <p:to>
                                        <p:strVal val="visible"/>
                                      </p:to>
                                    </p:set>
                                    <p:anim calcmode="lin" valueType="num">
                                      <p:cBhvr>
                                        <p:cTn id="7" dur="1000" fill="hold"/>
                                        <p:tgtEl>
                                          <p:spTgt spid="620547">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20547">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20547">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20547">
                                            <p:txEl>
                                              <p:pRg st="1" end="1"/>
                                            </p:txEl>
                                          </p:spTgt>
                                        </p:tgtEl>
                                        <p:attrNameLst>
                                          <p:attrName>style.visibility</p:attrName>
                                        </p:attrNameLst>
                                      </p:cBhvr>
                                      <p:to>
                                        <p:strVal val="visible"/>
                                      </p:to>
                                    </p:set>
                                    <p:anim calcmode="lin" valueType="num">
                                      <p:cBhvr>
                                        <p:cTn id="13" dur="1000" fill="hold"/>
                                        <p:tgtEl>
                                          <p:spTgt spid="620547">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620547">
                                            <p:txEl>
                                              <p:pRg st="1" end="1"/>
                                            </p:txEl>
                                          </p:spTgt>
                                        </p:tgtEl>
                                        <p:attrNameLst>
                                          <p:attrName>ppt_h</p:attrName>
                                        </p:attrNameLst>
                                      </p:cBhvr>
                                      <p:tavLst>
                                        <p:tav tm="0">
                                          <p:val>
                                            <p:fltVal val="0"/>
                                          </p:val>
                                        </p:tav>
                                        <p:tav tm="100000">
                                          <p:val>
                                            <p:strVal val="#ppt_h"/>
                                          </p:val>
                                        </p:tav>
                                      </p:tavLst>
                                    </p:anim>
                                    <p:animEffect transition="in" filter="fade">
                                      <p:cBhvr>
                                        <p:cTn id="15" dur="1000"/>
                                        <p:tgtEl>
                                          <p:spTgt spid="620547">
                                            <p:txEl>
                                              <p:pRg st="1" end="1"/>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20547">
                                            <p:txEl>
                                              <p:pRg st="2" end="2"/>
                                            </p:txEl>
                                          </p:spTgt>
                                        </p:tgtEl>
                                        <p:attrNameLst>
                                          <p:attrName>style.visibility</p:attrName>
                                        </p:attrNameLst>
                                      </p:cBhvr>
                                      <p:to>
                                        <p:strVal val="visible"/>
                                      </p:to>
                                    </p:set>
                                    <p:anim calcmode="lin" valueType="num">
                                      <p:cBhvr>
                                        <p:cTn id="19" dur="1000" fill="hold"/>
                                        <p:tgtEl>
                                          <p:spTgt spid="620547">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620547">
                                            <p:txEl>
                                              <p:pRg st="2" end="2"/>
                                            </p:txEl>
                                          </p:spTgt>
                                        </p:tgtEl>
                                        <p:attrNameLst>
                                          <p:attrName>ppt_h</p:attrName>
                                        </p:attrNameLst>
                                      </p:cBhvr>
                                      <p:tavLst>
                                        <p:tav tm="0">
                                          <p:val>
                                            <p:fltVal val="0"/>
                                          </p:val>
                                        </p:tav>
                                        <p:tav tm="100000">
                                          <p:val>
                                            <p:strVal val="#ppt_h"/>
                                          </p:val>
                                        </p:tav>
                                      </p:tavLst>
                                    </p:anim>
                                    <p:animEffect transition="in" filter="fade">
                                      <p:cBhvr>
                                        <p:cTn id="21" dur="1000"/>
                                        <p:tgtEl>
                                          <p:spTgt spid="620547">
                                            <p:txEl>
                                              <p:pRg st="2" end="2"/>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20547">
                                            <p:txEl>
                                              <p:pRg st="4" end="4"/>
                                            </p:txEl>
                                          </p:spTgt>
                                        </p:tgtEl>
                                        <p:attrNameLst>
                                          <p:attrName>style.visibility</p:attrName>
                                        </p:attrNameLst>
                                      </p:cBhvr>
                                      <p:to>
                                        <p:strVal val="visible"/>
                                      </p:to>
                                    </p:set>
                                    <p:anim calcmode="lin" valueType="num">
                                      <p:cBhvr>
                                        <p:cTn id="25" dur="1000" fill="hold"/>
                                        <p:tgtEl>
                                          <p:spTgt spid="620547">
                                            <p:txEl>
                                              <p:pRg st="4" end="4"/>
                                            </p:txEl>
                                          </p:spTgt>
                                        </p:tgtEl>
                                        <p:attrNameLst>
                                          <p:attrName>ppt_w</p:attrName>
                                        </p:attrNameLst>
                                      </p:cBhvr>
                                      <p:tavLst>
                                        <p:tav tm="0">
                                          <p:val>
                                            <p:fltVal val="0"/>
                                          </p:val>
                                        </p:tav>
                                        <p:tav tm="100000">
                                          <p:val>
                                            <p:strVal val="#ppt_w"/>
                                          </p:val>
                                        </p:tav>
                                      </p:tavLst>
                                    </p:anim>
                                    <p:anim calcmode="lin" valueType="num">
                                      <p:cBhvr>
                                        <p:cTn id="26" dur="1000" fill="hold"/>
                                        <p:tgtEl>
                                          <p:spTgt spid="620547">
                                            <p:txEl>
                                              <p:pRg st="4" end="4"/>
                                            </p:txEl>
                                          </p:spTgt>
                                        </p:tgtEl>
                                        <p:attrNameLst>
                                          <p:attrName>ppt_h</p:attrName>
                                        </p:attrNameLst>
                                      </p:cBhvr>
                                      <p:tavLst>
                                        <p:tav tm="0">
                                          <p:val>
                                            <p:fltVal val="0"/>
                                          </p:val>
                                        </p:tav>
                                        <p:tav tm="100000">
                                          <p:val>
                                            <p:strVal val="#ppt_h"/>
                                          </p:val>
                                        </p:tav>
                                      </p:tavLst>
                                    </p:anim>
                                    <p:animEffect transition="in" filter="fade">
                                      <p:cBhvr>
                                        <p:cTn id="27" dur="1000"/>
                                        <p:tgtEl>
                                          <p:spTgt spid="620547">
                                            <p:txEl>
                                              <p:pRg st="4" end="4"/>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20547">
                                            <p:txEl>
                                              <p:pRg st="5" end="5"/>
                                            </p:txEl>
                                          </p:spTgt>
                                        </p:tgtEl>
                                        <p:attrNameLst>
                                          <p:attrName>style.visibility</p:attrName>
                                        </p:attrNameLst>
                                      </p:cBhvr>
                                      <p:to>
                                        <p:strVal val="visible"/>
                                      </p:to>
                                    </p:set>
                                    <p:anim calcmode="lin" valueType="num">
                                      <p:cBhvr>
                                        <p:cTn id="31" dur="1000" fill="hold"/>
                                        <p:tgtEl>
                                          <p:spTgt spid="620547">
                                            <p:txEl>
                                              <p:pRg st="5" end="5"/>
                                            </p:txEl>
                                          </p:spTgt>
                                        </p:tgtEl>
                                        <p:attrNameLst>
                                          <p:attrName>ppt_w</p:attrName>
                                        </p:attrNameLst>
                                      </p:cBhvr>
                                      <p:tavLst>
                                        <p:tav tm="0">
                                          <p:val>
                                            <p:fltVal val="0"/>
                                          </p:val>
                                        </p:tav>
                                        <p:tav tm="100000">
                                          <p:val>
                                            <p:strVal val="#ppt_w"/>
                                          </p:val>
                                        </p:tav>
                                      </p:tavLst>
                                    </p:anim>
                                    <p:anim calcmode="lin" valueType="num">
                                      <p:cBhvr>
                                        <p:cTn id="32" dur="1000" fill="hold"/>
                                        <p:tgtEl>
                                          <p:spTgt spid="620547">
                                            <p:txEl>
                                              <p:pRg st="5" end="5"/>
                                            </p:txEl>
                                          </p:spTgt>
                                        </p:tgtEl>
                                        <p:attrNameLst>
                                          <p:attrName>ppt_h</p:attrName>
                                        </p:attrNameLst>
                                      </p:cBhvr>
                                      <p:tavLst>
                                        <p:tav tm="0">
                                          <p:val>
                                            <p:fltVal val="0"/>
                                          </p:val>
                                        </p:tav>
                                        <p:tav tm="100000">
                                          <p:val>
                                            <p:strVal val="#ppt_h"/>
                                          </p:val>
                                        </p:tav>
                                      </p:tavLst>
                                    </p:anim>
                                    <p:animEffect transition="in" filter="fade">
                                      <p:cBhvr>
                                        <p:cTn id="33" dur="1000"/>
                                        <p:tgtEl>
                                          <p:spTgt spid="620547">
                                            <p:txEl>
                                              <p:pRg st="5" end="5"/>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20547">
                                            <p:txEl>
                                              <p:pRg st="7" end="7"/>
                                            </p:txEl>
                                          </p:spTgt>
                                        </p:tgtEl>
                                        <p:attrNameLst>
                                          <p:attrName>style.visibility</p:attrName>
                                        </p:attrNameLst>
                                      </p:cBhvr>
                                      <p:to>
                                        <p:strVal val="visible"/>
                                      </p:to>
                                    </p:set>
                                    <p:anim calcmode="lin" valueType="num">
                                      <p:cBhvr>
                                        <p:cTn id="37" dur="1000" fill="hold"/>
                                        <p:tgtEl>
                                          <p:spTgt spid="620547">
                                            <p:txEl>
                                              <p:pRg st="7" end="7"/>
                                            </p:txEl>
                                          </p:spTgt>
                                        </p:tgtEl>
                                        <p:attrNameLst>
                                          <p:attrName>ppt_w</p:attrName>
                                        </p:attrNameLst>
                                      </p:cBhvr>
                                      <p:tavLst>
                                        <p:tav tm="0">
                                          <p:val>
                                            <p:fltVal val="0"/>
                                          </p:val>
                                        </p:tav>
                                        <p:tav tm="100000">
                                          <p:val>
                                            <p:strVal val="#ppt_w"/>
                                          </p:val>
                                        </p:tav>
                                      </p:tavLst>
                                    </p:anim>
                                    <p:anim calcmode="lin" valueType="num">
                                      <p:cBhvr>
                                        <p:cTn id="38" dur="1000" fill="hold"/>
                                        <p:tgtEl>
                                          <p:spTgt spid="620547">
                                            <p:txEl>
                                              <p:pRg st="7" end="7"/>
                                            </p:txEl>
                                          </p:spTgt>
                                        </p:tgtEl>
                                        <p:attrNameLst>
                                          <p:attrName>ppt_h</p:attrName>
                                        </p:attrNameLst>
                                      </p:cBhvr>
                                      <p:tavLst>
                                        <p:tav tm="0">
                                          <p:val>
                                            <p:fltVal val="0"/>
                                          </p:val>
                                        </p:tav>
                                        <p:tav tm="100000">
                                          <p:val>
                                            <p:strVal val="#ppt_h"/>
                                          </p:val>
                                        </p:tav>
                                      </p:tavLst>
                                    </p:anim>
                                    <p:animEffect transition="in" filter="fade">
                                      <p:cBhvr>
                                        <p:cTn id="39" dur="1000"/>
                                        <p:tgtEl>
                                          <p:spTgt spid="620547">
                                            <p:txEl>
                                              <p:pRg st="7" end="7"/>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20547">
                                            <p:txEl>
                                              <p:pRg st="8" end="8"/>
                                            </p:txEl>
                                          </p:spTgt>
                                        </p:tgtEl>
                                        <p:attrNameLst>
                                          <p:attrName>style.visibility</p:attrName>
                                        </p:attrNameLst>
                                      </p:cBhvr>
                                      <p:to>
                                        <p:strVal val="visible"/>
                                      </p:to>
                                    </p:set>
                                    <p:anim calcmode="lin" valueType="num">
                                      <p:cBhvr>
                                        <p:cTn id="43" dur="1000" fill="hold"/>
                                        <p:tgtEl>
                                          <p:spTgt spid="620547">
                                            <p:txEl>
                                              <p:pRg st="8" end="8"/>
                                            </p:txEl>
                                          </p:spTgt>
                                        </p:tgtEl>
                                        <p:attrNameLst>
                                          <p:attrName>ppt_w</p:attrName>
                                        </p:attrNameLst>
                                      </p:cBhvr>
                                      <p:tavLst>
                                        <p:tav tm="0">
                                          <p:val>
                                            <p:fltVal val="0"/>
                                          </p:val>
                                        </p:tav>
                                        <p:tav tm="100000">
                                          <p:val>
                                            <p:strVal val="#ppt_w"/>
                                          </p:val>
                                        </p:tav>
                                      </p:tavLst>
                                    </p:anim>
                                    <p:anim calcmode="lin" valueType="num">
                                      <p:cBhvr>
                                        <p:cTn id="44" dur="1000" fill="hold"/>
                                        <p:tgtEl>
                                          <p:spTgt spid="620547">
                                            <p:txEl>
                                              <p:pRg st="8" end="8"/>
                                            </p:txEl>
                                          </p:spTgt>
                                        </p:tgtEl>
                                        <p:attrNameLst>
                                          <p:attrName>ppt_h</p:attrName>
                                        </p:attrNameLst>
                                      </p:cBhvr>
                                      <p:tavLst>
                                        <p:tav tm="0">
                                          <p:val>
                                            <p:fltVal val="0"/>
                                          </p:val>
                                        </p:tav>
                                        <p:tav tm="100000">
                                          <p:val>
                                            <p:strVal val="#ppt_h"/>
                                          </p:val>
                                        </p:tav>
                                      </p:tavLst>
                                    </p:anim>
                                    <p:animEffect transition="in" filter="fade">
                                      <p:cBhvr>
                                        <p:cTn id="45" dur="1000"/>
                                        <p:tgtEl>
                                          <p:spTgt spid="620547">
                                            <p:txEl>
                                              <p:pRg st="8" end="8"/>
                                            </p:txEl>
                                          </p:spTgt>
                                        </p:tgtEl>
                                      </p:cBhvr>
                                    </p:animEffect>
                                  </p:childTnLst>
                                </p:cTn>
                              </p:par>
                              <p:par>
                                <p:cTn id="46" presetID="34" presetClass="entr" presetSubtype="0" fill="hold" nodeType="withEffect">
                                  <p:stCondLst>
                                    <p:cond delay="0"/>
                                  </p:stCondLst>
                                  <p:childTnLst>
                                    <p:set>
                                      <p:cBhvr>
                                        <p:cTn id="47" dur="1" fill="hold">
                                          <p:stCondLst>
                                            <p:cond delay="0"/>
                                          </p:stCondLst>
                                        </p:cTn>
                                        <p:tgtEl>
                                          <p:spTgt spid="620553"/>
                                        </p:tgtEl>
                                        <p:attrNameLst>
                                          <p:attrName>style.visibility</p:attrName>
                                        </p:attrNameLst>
                                      </p:cBhvr>
                                      <p:to>
                                        <p:strVal val="visible"/>
                                      </p:to>
                                    </p:set>
                                    <p:anim from="(-#ppt_w/2)" to="(#ppt_x)" calcmode="lin" valueType="num">
                                      <p:cBhvr>
                                        <p:cTn id="48" dur="600" fill="hold">
                                          <p:stCondLst>
                                            <p:cond delay="0"/>
                                          </p:stCondLst>
                                        </p:cTn>
                                        <p:tgtEl>
                                          <p:spTgt spid="620553"/>
                                        </p:tgtEl>
                                        <p:attrNameLst>
                                          <p:attrName>ppt_x</p:attrName>
                                        </p:attrNameLst>
                                      </p:cBhvr>
                                    </p:anim>
                                    <p:anim from="0" to="-1.0" calcmode="lin" valueType="num">
                                      <p:cBhvr>
                                        <p:cTn id="49" dur="200" decel="50000" autoRev="1" fill="hold">
                                          <p:stCondLst>
                                            <p:cond delay="600"/>
                                          </p:stCondLst>
                                        </p:cTn>
                                        <p:tgtEl>
                                          <p:spTgt spid="620553"/>
                                        </p:tgtEl>
                                        <p:attrNameLst>
                                          <p:attrName>xshear</p:attrName>
                                        </p:attrNameLst>
                                      </p:cBhvr>
                                    </p:anim>
                                    <p:animScale>
                                      <p:cBhvr>
                                        <p:cTn id="50" dur="200" decel="100000" autoRev="1" fill="hold">
                                          <p:stCondLst>
                                            <p:cond delay="600"/>
                                          </p:stCondLst>
                                        </p:cTn>
                                        <p:tgtEl>
                                          <p:spTgt spid="620553"/>
                                        </p:tgtEl>
                                      </p:cBhvr>
                                      <p:from x="100000" y="100000"/>
                                      <p:to x="80000" y="100000"/>
                                    </p:animScale>
                                    <p:anim by="(#ppt_h/3+#ppt_w*0.1)" calcmode="lin" valueType="num">
                                      <p:cBhvr additive="sum">
                                        <p:cTn id="51" dur="200" decel="100000" autoRev="1" fill="hold">
                                          <p:stCondLst>
                                            <p:cond delay="600"/>
                                          </p:stCondLst>
                                        </p:cTn>
                                        <p:tgtEl>
                                          <p:spTgt spid="620553"/>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0547" grpId="0" build="p"/>
    </p:bldLst>
  </p:timing>
</p:sld>
</file>

<file path=ppt/slides/slide12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1571" name="Rectangle 3"/>
          <p:cNvSpPr>
            <a:spLocks noGrp="1" noChangeArrowheads="1"/>
          </p:cNvSpPr>
          <p:nvPr>
            <p:ph type="body" idx="1"/>
          </p:nvPr>
        </p:nvSpPr>
        <p:spPr>
          <a:xfrm>
            <a:off x="323850" y="333375"/>
            <a:ext cx="8362950" cy="6524625"/>
          </a:xfrm>
        </p:spPr>
        <p:txBody>
          <a:bodyPr/>
          <a:lstStyle/>
          <a:p>
            <a:pPr>
              <a:lnSpc>
                <a:spcPct val="140000"/>
              </a:lnSpc>
              <a:buFont typeface="Wingdings" panose="05000000000000000000" pitchFamily="2" charset="2"/>
              <a:buNone/>
            </a:pPr>
            <a:r>
              <a:rPr lang="fa-IR" altLang="zh-CN" sz="2200" b="1">
                <a:effectLst/>
                <a:cs typeface="B Zar" panose="00000400000000000000" pitchFamily="2" charset="-78"/>
              </a:rPr>
              <a:t>انحرافات هزینه سربار :</a:t>
            </a:r>
          </a:p>
          <a:p>
            <a:pPr>
              <a:lnSpc>
                <a:spcPct val="140000"/>
              </a:lnSpc>
              <a:buFont typeface="Wingdings" panose="05000000000000000000" pitchFamily="2" charset="2"/>
              <a:buNone/>
            </a:pPr>
            <a:r>
              <a:rPr lang="fa-IR" altLang="zh-CN" sz="2200">
                <a:effectLst/>
                <a:cs typeface="B Zar" panose="00000400000000000000" pitchFamily="2" charset="-78"/>
              </a:rPr>
              <a:t>تجزیه و تحلیل انحرافات هزینه سربار به دو صورت انجام می شود :</a:t>
            </a:r>
          </a:p>
          <a:p>
            <a:pPr>
              <a:lnSpc>
                <a:spcPct val="140000"/>
              </a:lnSpc>
              <a:buFont typeface="Wingdings" panose="05000000000000000000" pitchFamily="2" charset="2"/>
              <a:buNone/>
            </a:pPr>
            <a:r>
              <a:rPr lang="fa-IR" altLang="zh-CN" sz="2200">
                <a:effectLst/>
                <a:cs typeface="B Zar" panose="00000400000000000000" pitchFamily="2" charset="-78"/>
              </a:rPr>
              <a:t>الف – با فرض اینکه هزینه های سربار متغیر و ثابت در دو حساب جداگانه تفکیک گردند :</a:t>
            </a:r>
          </a:p>
          <a:p>
            <a:pPr>
              <a:lnSpc>
                <a:spcPct val="140000"/>
              </a:lnSpc>
              <a:buFont typeface="Wingdings" panose="05000000000000000000" pitchFamily="2" charset="2"/>
              <a:buNone/>
            </a:pPr>
            <a:r>
              <a:rPr lang="fa-IR" altLang="zh-CN" sz="2200">
                <a:effectLst/>
                <a:cs typeface="B Zar" panose="00000400000000000000" pitchFamily="2" charset="-78"/>
              </a:rPr>
              <a:t>در اینصورت انحراف کلی سربار متغیر اختلاف بین سربار متغیر واقعی و جذب شده خواهد بود که به ترتیب زیر قابل تجزیه است :</a:t>
            </a:r>
          </a:p>
          <a:p>
            <a:pPr>
              <a:lnSpc>
                <a:spcPct val="140000"/>
              </a:lnSpc>
              <a:buFont typeface="Wingdings" panose="05000000000000000000" pitchFamily="2" charset="2"/>
              <a:buNone/>
            </a:pPr>
            <a:r>
              <a:rPr lang="fa-IR" altLang="zh-CN" sz="2200">
                <a:effectLst/>
                <a:cs typeface="B Zar" panose="00000400000000000000" pitchFamily="2" charset="-78"/>
              </a:rPr>
              <a:t>سربار متغیر جذب شده به تولید بر اساس ساعات کارکرد استاندارد                       سربار متغیر واقعی</a:t>
            </a:r>
          </a:p>
          <a:p>
            <a:pPr>
              <a:lnSpc>
                <a:spcPct val="90000"/>
              </a:lnSpc>
              <a:buFont typeface="Wingdings" panose="05000000000000000000" pitchFamily="2" charset="2"/>
              <a:buNone/>
            </a:pPr>
            <a:endParaRPr lang="fa-IR" altLang="zh-CN" sz="2200">
              <a:effectLst/>
              <a:cs typeface="B Zar" panose="00000400000000000000" pitchFamily="2" charset="-78"/>
            </a:endParaRPr>
          </a:p>
          <a:p>
            <a:pPr algn="ctr">
              <a:lnSpc>
                <a:spcPct val="90000"/>
              </a:lnSpc>
              <a:buFont typeface="Wingdings" panose="05000000000000000000" pitchFamily="2" charset="2"/>
              <a:buNone/>
            </a:pPr>
            <a:r>
              <a:rPr lang="fa-IR" altLang="zh-CN" sz="2200">
                <a:effectLst/>
                <a:cs typeface="B Zar" panose="00000400000000000000" pitchFamily="2" charset="-78"/>
              </a:rPr>
              <a:t>انحراف کل سربار متغیر </a:t>
            </a:r>
            <a:endParaRPr lang="en-US" altLang="zh-CN" sz="2200">
              <a:effectLst/>
              <a:ea typeface="SimSun" panose="02010600030101010101" pitchFamily="2" charset="-122"/>
              <a:cs typeface="B Zar" panose="00000400000000000000" pitchFamily="2" charset="-78"/>
            </a:endParaRPr>
          </a:p>
          <a:p>
            <a:pPr>
              <a:lnSpc>
                <a:spcPct val="90000"/>
              </a:lnSpc>
              <a:buFont typeface="Wingdings" panose="05000000000000000000" pitchFamily="2" charset="2"/>
              <a:buNone/>
            </a:pPr>
            <a:endParaRPr lang="fa-IR" altLang="zh-CN" sz="2200">
              <a:effectLst/>
              <a:cs typeface="B Zar" panose="00000400000000000000" pitchFamily="2" charset="-78"/>
            </a:endParaRPr>
          </a:p>
          <a:p>
            <a:pPr>
              <a:lnSpc>
                <a:spcPct val="90000"/>
              </a:lnSpc>
              <a:buFont typeface="Wingdings" panose="05000000000000000000" pitchFamily="2" charset="2"/>
              <a:buNone/>
            </a:pPr>
            <a:r>
              <a:rPr lang="fa-IR" altLang="zh-CN" sz="2200">
                <a:effectLst/>
                <a:cs typeface="B Zar" panose="00000400000000000000" pitchFamily="2" charset="-78"/>
              </a:rPr>
              <a:t>انحراف کارایی سربار متغیر                                                                  انحراف هزینه سربار متغیر</a:t>
            </a:r>
            <a:endParaRPr lang="en-US" altLang="zh-CN" sz="2200">
              <a:effectLst/>
              <a:ea typeface="SimSun" panose="02010600030101010101" pitchFamily="2" charset="-122"/>
            </a:endParaRPr>
          </a:p>
          <a:p>
            <a:pPr>
              <a:lnSpc>
                <a:spcPct val="90000"/>
              </a:lnSpc>
              <a:buFont typeface="Wingdings" panose="05000000000000000000" pitchFamily="2" charset="2"/>
              <a:buNone/>
            </a:pPr>
            <a:endParaRPr lang="fa-IR" altLang="zh-CN" sz="2200">
              <a:effectLst/>
              <a:cs typeface="B Zar" panose="00000400000000000000" pitchFamily="2" charset="-78"/>
            </a:endParaRPr>
          </a:p>
          <a:p>
            <a:pPr>
              <a:lnSpc>
                <a:spcPct val="130000"/>
              </a:lnSpc>
              <a:buFont typeface="Wingdings" panose="05000000000000000000" pitchFamily="2" charset="2"/>
              <a:buNone/>
            </a:pPr>
            <a:r>
              <a:rPr lang="fa-IR" altLang="zh-CN" sz="2100">
                <a:effectLst/>
                <a:cs typeface="B Zar" panose="00000400000000000000" pitchFamily="2" charset="-78"/>
              </a:rPr>
              <a:t>(نرخ استاندارد سربار متغیر × ساعات کارکرد واقعی) – سربار متغیر واقعی = انحراف هزینه سربار متغیر </a:t>
            </a:r>
          </a:p>
          <a:p>
            <a:pPr>
              <a:lnSpc>
                <a:spcPct val="130000"/>
              </a:lnSpc>
              <a:buFont typeface="Wingdings" panose="05000000000000000000" pitchFamily="2" charset="2"/>
              <a:buNone/>
            </a:pPr>
            <a:r>
              <a:rPr lang="fa-IR" altLang="zh-CN" sz="2100">
                <a:effectLst/>
                <a:cs typeface="B Zar" panose="00000400000000000000" pitchFamily="2" charset="-78"/>
              </a:rPr>
              <a:t>(ساعات استاندارد – ساعات کارکرد واقعی ) نرخ استاندارد سربار متغیر = انحراف کارایی سربار متغیر </a:t>
            </a:r>
          </a:p>
          <a:p>
            <a:pPr>
              <a:lnSpc>
                <a:spcPct val="130000"/>
              </a:lnSpc>
              <a:buFont typeface="Wingdings" panose="05000000000000000000" pitchFamily="2" charset="2"/>
              <a:buNone/>
            </a:pPr>
            <a:r>
              <a:rPr lang="fa-IR" altLang="zh-CN" sz="2100">
                <a:effectLst/>
                <a:cs typeface="B Zar" panose="00000400000000000000" pitchFamily="2" charset="-78"/>
              </a:rPr>
              <a:t>برای تولید واقعی </a:t>
            </a:r>
            <a:endParaRPr lang="en-US" altLang="fa-IR" sz="2100">
              <a:effectLst/>
              <a:cs typeface="B Zar" panose="00000400000000000000" pitchFamily="2" charset="-78"/>
            </a:endParaRPr>
          </a:p>
        </p:txBody>
      </p:sp>
      <p:grpSp>
        <p:nvGrpSpPr>
          <p:cNvPr id="621577" name="Group 9"/>
          <p:cNvGrpSpPr>
            <a:grpSpLocks/>
          </p:cNvGrpSpPr>
          <p:nvPr/>
        </p:nvGrpSpPr>
        <p:grpSpPr bwMode="auto">
          <a:xfrm>
            <a:off x="1908175" y="3429000"/>
            <a:ext cx="5256213" cy="1152525"/>
            <a:chOff x="1202" y="2160"/>
            <a:chExt cx="3311" cy="726"/>
          </a:xfrm>
        </p:grpSpPr>
        <p:sp>
          <p:nvSpPr>
            <p:cNvPr id="621572" name="Freeform 4"/>
            <p:cNvSpPr>
              <a:spLocks/>
            </p:cNvSpPr>
            <p:nvPr/>
          </p:nvSpPr>
          <p:spPr bwMode="auto">
            <a:xfrm>
              <a:off x="1202" y="2160"/>
              <a:ext cx="3311" cy="181"/>
            </a:xfrm>
            <a:custGeom>
              <a:avLst/>
              <a:gdLst>
                <a:gd name="T0" fmla="*/ 0 w 6375"/>
                <a:gd name="T1" fmla="*/ 0 h 270"/>
                <a:gd name="T2" fmla="*/ 0 w 6375"/>
                <a:gd name="T3" fmla="*/ 270 h 270"/>
                <a:gd name="T4" fmla="*/ 6375 w 6375"/>
                <a:gd name="T5" fmla="*/ 240 h 270"/>
                <a:gd name="T6" fmla="*/ 6375 w 6375"/>
                <a:gd name="T7" fmla="*/ 60 h 270"/>
              </a:gdLst>
              <a:ahLst/>
              <a:cxnLst>
                <a:cxn ang="0">
                  <a:pos x="T0" y="T1"/>
                </a:cxn>
                <a:cxn ang="0">
                  <a:pos x="T2" y="T3"/>
                </a:cxn>
                <a:cxn ang="0">
                  <a:pos x="T4" y="T5"/>
                </a:cxn>
                <a:cxn ang="0">
                  <a:pos x="T6" y="T7"/>
                </a:cxn>
              </a:cxnLst>
              <a:rect l="0" t="0" r="r" b="b"/>
              <a:pathLst>
                <a:path w="6375" h="270">
                  <a:moveTo>
                    <a:pt x="0" y="0"/>
                  </a:moveTo>
                  <a:cubicBezTo>
                    <a:pt x="0" y="90"/>
                    <a:pt x="0" y="180"/>
                    <a:pt x="0" y="270"/>
                  </a:cubicBezTo>
                  <a:lnTo>
                    <a:pt x="6375" y="240"/>
                  </a:lnTo>
                  <a:lnTo>
                    <a:pt x="6375" y="6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fa-IR"/>
            </a:p>
          </p:txBody>
        </p:sp>
        <p:grpSp>
          <p:nvGrpSpPr>
            <p:cNvPr id="621573" name="Group 5"/>
            <p:cNvGrpSpPr>
              <a:grpSpLocks/>
            </p:cNvGrpSpPr>
            <p:nvPr/>
          </p:nvGrpSpPr>
          <p:grpSpPr bwMode="auto">
            <a:xfrm>
              <a:off x="1202" y="2705"/>
              <a:ext cx="3311" cy="181"/>
              <a:chOff x="2880" y="2340"/>
              <a:chExt cx="6300" cy="360"/>
            </a:xfrm>
          </p:grpSpPr>
          <p:sp>
            <p:nvSpPr>
              <p:cNvPr id="621574" name="Line 6"/>
              <p:cNvSpPr>
                <a:spLocks noChangeShapeType="1"/>
              </p:cNvSpPr>
              <p:nvPr/>
            </p:nvSpPr>
            <p:spPr bwMode="auto">
              <a:xfrm>
                <a:off x="2880" y="2340"/>
                <a:ext cx="6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1575" name="Line 7"/>
              <p:cNvSpPr>
                <a:spLocks noChangeShapeType="1"/>
              </p:cNvSpPr>
              <p:nvPr/>
            </p:nvSpPr>
            <p:spPr bwMode="auto">
              <a:xfrm>
                <a:off x="28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1576" name="Line 8"/>
              <p:cNvSpPr>
                <a:spLocks noChangeShapeType="1"/>
              </p:cNvSpPr>
              <p:nvPr/>
            </p:nvSpPr>
            <p:spPr bwMode="auto">
              <a:xfrm>
                <a:off x="91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21571">
                                            <p:txEl>
                                              <p:pRg st="0" end="0"/>
                                            </p:txEl>
                                          </p:spTgt>
                                        </p:tgtEl>
                                        <p:attrNameLst>
                                          <p:attrName>style.visibility</p:attrName>
                                        </p:attrNameLst>
                                      </p:cBhvr>
                                      <p:to>
                                        <p:strVal val="visible"/>
                                      </p:to>
                                    </p:set>
                                    <p:anim calcmode="lin" valueType="num">
                                      <p:cBhvr>
                                        <p:cTn id="7" dur="1000" fill="hold"/>
                                        <p:tgtEl>
                                          <p:spTgt spid="621571">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21571">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21571">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21571">
                                            <p:txEl>
                                              <p:pRg st="1" end="1"/>
                                            </p:txEl>
                                          </p:spTgt>
                                        </p:tgtEl>
                                        <p:attrNameLst>
                                          <p:attrName>style.visibility</p:attrName>
                                        </p:attrNameLst>
                                      </p:cBhvr>
                                      <p:to>
                                        <p:strVal val="visible"/>
                                      </p:to>
                                    </p:set>
                                    <p:anim calcmode="lin" valueType="num">
                                      <p:cBhvr>
                                        <p:cTn id="13" dur="1000" fill="hold"/>
                                        <p:tgtEl>
                                          <p:spTgt spid="621571">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621571">
                                            <p:txEl>
                                              <p:pRg st="1" end="1"/>
                                            </p:txEl>
                                          </p:spTgt>
                                        </p:tgtEl>
                                        <p:attrNameLst>
                                          <p:attrName>ppt_h</p:attrName>
                                        </p:attrNameLst>
                                      </p:cBhvr>
                                      <p:tavLst>
                                        <p:tav tm="0">
                                          <p:val>
                                            <p:fltVal val="0"/>
                                          </p:val>
                                        </p:tav>
                                        <p:tav tm="100000">
                                          <p:val>
                                            <p:strVal val="#ppt_h"/>
                                          </p:val>
                                        </p:tav>
                                      </p:tavLst>
                                    </p:anim>
                                    <p:animEffect transition="in" filter="fade">
                                      <p:cBhvr>
                                        <p:cTn id="15" dur="1000"/>
                                        <p:tgtEl>
                                          <p:spTgt spid="621571">
                                            <p:txEl>
                                              <p:pRg st="1" end="1"/>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21571">
                                            <p:txEl>
                                              <p:pRg st="2" end="2"/>
                                            </p:txEl>
                                          </p:spTgt>
                                        </p:tgtEl>
                                        <p:attrNameLst>
                                          <p:attrName>style.visibility</p:attrName>
                                        </p:attrNameLst>
                                      </p:cBhvr>
                                      <p:to>
                                        <p:strVal val="visible"/>
                                      </p:to>
                                    </p:set>
                                    <p:anim calcmode="lin" valueType="num">
                                      <p:cBhvr>
                                        <p:cTn id="19" dur="1000" fill="hold"/>
                                        <p:tgtEl>
                                          <p:spTgt spid="621571">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621571">
                                            <p:txEl>
                                              <p:pRg st="2" end="2"/>
                                            </p:txEl>
                                          </p:spTgt>
                                        </p:tgtEl>
                                        <p:attrNameLst>
                                          <p:attrName>ppt_h</p:attrName>
                                        </p:attrNameLst>
                                      </p:cBhvr>
                                      <p:tavLst>
                                        <p:tav tm="0">
                                          <p:val>
                                            <p:fltVal val="0"/>
                                          </p:val>
                                        </p:tav>
                                        <p:tav tm="100000">
                                          <p:val>
                                            <p:strVal val="#ppt_h"/>
                                          </p:val>
                                        </p:tav>
                                      </p:tavLst>
                                    </p:anim>
                                    <p:animEffect transition="in" filter="fade">
                                      <p:cBhvr>
                                        <p:cTn id="21" dur="1000"/>
                                        <p:tgtEl>
                                          <p:spTgt spid="621571">
                                            <p:txEl>
                                              <p:pRg st="2" end="2"/>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21571">
                                            <p:txEl>
                                              <p:pRg st="3" end="3"/>
                                            </p:txEl>
                                          </p:spTgt>
                                        </p:tgtEl>
                                        <p:attrNameLst>
                                          <p:attrName>style.visibility</p:attrName>
                                        </p:attrNameLst>
                                      </p:cBhvr>
                                      <p:to>
                                        <p:strVal val="visible"/>
                                      </p:to>
                                    </p:set>
                                    <p:anim calcmode="lin" valueType="num">
                                      <p:cBhvr>
                                        <p:cTn id="25" dur="1000" fill="hold"/>
                                        <p:tgtEl>
                                          <p:spTgt spid="621571">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621571">
                                            <p:txEl>
                                              <p:pRg st="3" end="3"/>
                                            </p:txEl>
                                          </p:spTgt>
                                        </p:tgtEl>
                                        <p:attrNameLst>
                                          <p:attrName>ppt_h</p:attrName>
                                        </p:attrNameLst>
                                      </p:cBhvr>
                                      <p:tavLst>
                                        <p:tav tm="0">
                                          <p:val>
                                            <p:fltVal val="0"/>
                                          </p:val>
                                        </p:tav>
                                        <p:tav tm="100000">
                                          <p:val>
                                            <p:strVal val="#ppt_h"/>
                                          </p:val>
                                        </p:tav>
                                      </p:tavLst>
                                    </p:anim>
                                    <p:animEffect transition="in" filter="fade">
                                      <p:cBhvr>
                                        <p:cTn id="27" dur="1000"/>
                                        <p:tgtEl>
                                          <p:spTgt spid="621571">
                                            <p:txEl>
                                              <p:pRg st="3" end="3"/>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21571">
                                            <p:txEl>
                                              <p:pRg st="4" end="4"/>
                                            </p:txEl>
                                          </p:spTgt>
                                        </p:tgtEl>
                                        <p:attrNameLst>
                                          <p:attrName>style.visibility</p:attrName>
                                        </p:attrNameLst>
                                      </p:cBhvr>
                                      <p:to>
                                        <p:strVal val="visible"/>
                                      </p:to>
                                    </p:set>
                                    <p:anim calcmode="lin" valueType="num">
                                      <p:cBhvr>
                                        <p:cTn id="31" dur="1000" fill="hold"/>
                                        <p:tgtEl>
                                          <p:spTgt spid="621571">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621571">
                                            <p:txEl>
                                              <p:pRg st="4" end="4"/>
                                            </p:txEl>
                                          </p:spTgt>
                                        </p:tgtEl>
                                        <p:attrNameLst>
                                          <p:attrName>ppt_h</p:attrName>
                                        </p:attrNameLst>
                                      </p:cBhvr>
                                      <p:tavLst>
                                        <p:tav tm="0">
                                          <p:val>
                                            <p:fltVal val="0"/>
                                          </p:val>
                                        </p:tav>
                                        <p:tav tm="100000">
                                          <p:val>
                                            <p:strVal val="#ppt_h"/>
                                          </p:val>
                                        </p:tav>
                                      </p:tavLst>
                                    </p:anim>
                                    <p:animEffect transition="in" filter="fade">
                                      <p:cBhvr>
                                        <p:cTn id="33" dur="1000"/>
                                        <p:tgtEl>
                                          <p:spTgt spid="621571">
                                            <p:txEl>
                                              <p:pRg st="4" end="4"/>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21571">
                                            <p:txEl>
                                              <p:pRg st="6" end="6"/>
                                            </p:txEl>
                                          </p:spTgt>
                                        </p:tgtEl>
                                        <p:attrNameLst>
                                          <p:attrName>style.visibility</p:attrName>
                                        </p:attrNameLst>
                                      </p:cBhvr>
                                      <p:to>
                                        <p:strVal val="visible"/>
                                      </p:to>
                                    </p:set>
                                    <p:anim calcmode="lin" valueType="num">
                                      <p:cBhvr>
                                        <p:cTn id="37" dur="1000" fill="hold"/>
                                        <p:tgtEl>
                                          <p:spTgt spid="621571">
                                            <p:txEl>
                                              <p:pRg st="6" end="6"/>
                                            </p:txEl>
                                          </p:spTgt>
                                        </p:tgtEl>
                                        <p:attrNameLst>
                                          <p:attrName>ppt_w</p:attrName>
                                        </p:attrNameLst>
                                      </p:cBhvr>
                                      <p:tavLst>
                                        <p:tav tm="0">
                                          <p:val>
                                            <p:fltVal val="0"/>
                                          </p:val>
                                        </p:tav>
                                        <p:tav tm="100000">
                                          <p:val>
                                            <p:strVal val="#ppt_w"/>
                                          </p:val>
                                        </p:tav>
                                      </p:tavLst>
                                    </p:anim>
                                    <p:anim calcmode="lin" valueType="num">
                                      <p:cBhvr>
                                        <p:cTn id="38" dur="1000" fill="hold"/>
                                        <p:tgtEl>
                                          <p:spTgt spid="621571">
                                            <p:txEl>
                                              <p:pRg st="6" end="6"/>
                                            </p:txEl>
                                          </p:spTgt>
                                        </p:tgtEl>
                                        <p:attrNameLst>
                                          <p:attrName>ppt_h</p:attrName>
                                        </p:attrNameLst>
                                      </p:cBhvr>
                                      <p:tavLst>
                                        <p:tav tm="0">
                                          <p:val>
                                            <p:fltVal val="0"/>
                                          </p:val>
                                        </p:tav>
                                        <p:tav tm="100000">
                                          <p:val>
                                            <p:strVal val="#ppt_h"/>
                                          </p:val>
                                        </p:tav>
                                      </p:tavLst>
                                    </p:anim>
                                    <p:animEffect transition="in" filter="fade">
                                      <p:cBhvr>
                                        <p:cTn id="39" dur="1000"/>
                                        <p:tgtEl>
                                          <p:spTgt spid="621571">
                                            <p:txEl>
                                              <p:pRg st="6" end="6"/>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21571">
                                            <p:txEl>
                                              <p:pRg st="8" end="8"/>
                                            </p:txEl>
                                          </p:spTgt>
                                        </p:tgtEl>
                                        <p:attrNameLst>
                                          <p:attrName>style.visibility</p:attrName>
                                        </p:attrNameLst>
                                      </p:cBhvr>
                                      <p:to>
                                        <p:strVal val="visible"/>
                                      </p:to>
                                    </p:set>
                                    <p:anim calcmode="lin" valueType="num">
                                      <p:cBhvr>
                                        <p:cTn id="43" dur="1000" fill="hold"/>
                                        <p:tgtEl>
                                          <p:spTgt spid="621571">
                                            <p:txEl>
                                              <p:pRg st="8" end="8"/>
                                            </p:txEl>
                                          </p:spTgt>
                                        </p:tgtEl>
                                        <p:attrNameLst>
                                          <p:attrName>ppt_w</p:attrName>
                                        </p:attrNameLst>
                                      </p:cBhvr>
                                      <p:tavLst>
                                        <p:tav tm="0">
                                          <p:val>
                                            <p:fltVal val="0"/>
                                          </p:val>
                                        </p:tav>
                                        <p:tav tm="100000">
                                          <p:val>
                                            <p:strVal val="#ppt_w"/>
                                          </p:val>
                                        </p:tav>
                                      </p:tavLst>
                                    </p:anim>
                                    <p:anim calcmode="lin" valueType="num">
                                      <p:cBhvr>
                                        <p:cTn id="44" dur="1000" fill="hold"/>
                                        <p:tgtEl>
                                          <p:spTgt spid="621571">
                                            <p:txEl>
                                              <p:pRg st="8" end="8"/>
                                            </p:txEl>
                                          </p:spTgt>
                                        </p:tgtEl>
                                        <p:attrNameLst>
                                          <p:attrName>ppt_h</p:attrName>
                                        </p:attrNameLst>
                                      </p:cBhvr>
                                      <p:tavLst>
                                        <p:tav tm="0">
                                          <p:val>
                                            <p:fltVal val="0"/>
                                          </p:val>
                                        </p:tav>
                                        <p:tav tm="100000">
                                          <p:val>
                                            <p:strVal val="#ppt_h"/>
                                          </p:val>
                                        </p:tav>
                                      </p:tavLst>
                                    </p:anim>
                                    <p:animEffect transition="in" filter="fade">
                                      <p:cBhvr>
                                        <p:cTn id="45" dur="1000"/>
                                        <p:tgtEl>
                                          <p:spTgt spid="621571">
                                            <p:txEl>
                                              <p:pRg st="8" end="8"/>
                                            </p:txEl>
                                          </p:spTgt>
                                        </p:tgtEl>
                                      </p:cBhvr>
                                    </p:animEffect>
                                  </p:childTnLst>
                                </p:cTn>
                              </p:par>
                            </p:childTnLst>
                          </p:cTn>
                        </p:par>
                        <p:par>
                          <p:cTn id="46" fill="hold" nodeType="afterGroup">
                            <p:stCondLst>
                              <p:cond delay="7000"/>
                            </p:stCondLst>
                            <p:childTnLst>
                              <p:par>
                                <p:cTn id="47" presetID="53" presetClass="entr" presetSubtype="0" fill="hold" grpId="0" nodeType="afterEffect">
                                  <p:stCondLst>
                                    <p:cond delay="0"/>
                                  </p:stCondLst>
                                  <p:childTnLst>
                                    <p:set>
                                      <p:cBhvr>
                                        <p:cTn id="48" dur="1" fill="hold">
                                          <p:stCondLst>
                                            <p:cond delay="0"/>
                                          </p:stCondLst>
                                        </p:cTn>
                                        <p:tgtEl>
                                          <p:spTgt spid="621571">
                                            <p:txEl>
                                              <p:pRg st="10" end="10"/>
                                            </p:txEl>
                                          </p:spTgt>
                                        </p:tgtEl>
                                        <p:attrNameLst>
                                          <p:attrName>style.visibility</p:attrName>
                                        </p:attrNameLst>
                                      </p:cBhvr>
                                      <p:to>
                                        <p:strVal val="visible"/>
                                      </p:to>
                                    </p:set>
                                    <p:anim calcmode="lin" valueType="num">
                                      <p:cBhvr>
                                        <p:cTn id="49" dur="1000" fill="hold"/>
                                        <p:tgtEl>
                                          <p:spTgt spid="621571">
                                            <p:txEl>
                                              <p:pRg st="10" end="10"/>
                                            </p:txEl>
                                          </p:spTgt>
                                        </p:tgtEl>
                                        <p:attrNameLst>
                                          <p:attrName>ppt_w</p:attrName>
                                        </p:attrNameLst>
                                      </p:cBhvr>
                                      <p:tavLst>
                                        <p:tav tm="0">
                                          <p:val>
                                            <p:fltVal val="0"/>
                                          </p:val>
                                        </p:tav>
                                        <p:tav tm="100000">
                                          <p:val>
                                            <p:strVal val="#ppt_w"/>
                                          </p:val>
                                        </p:tav>
                                      </p:tavLst>
                                    </p:anim>
                                    <p:anim calcmode="lin" valueType="num">
                                      <p:cBhvr>
                                        <p:cTn id="50" dur="1000" fill="hold"/>
                                        <p:tgtEl>
                                          <p:spTgt spid="621571">
                                            <p:txEl>
                                              <p:pRg st="10" end="10"/>
                                            </p:txEl>
                                          </p:spTgt>
                                        </p:tgtEl>
                                        <p:attrNameLst>
                                          <p:attrName>ppt_h</p:attrName>
                                        </p:attrNameLst>
                                      </p:cBhvr>
                                      <p:tavLst>
                                        <p:tav tm="0">
                                          <p:val>
                                            <p:fltVal val="0"/>
                                          </p:val>
                                        </p:tav>
                                        <p:tav tm="100000">
                                          <p:val>
                                            <p:strVal val="#ppt_h"/>
                                          </p:val>
                                        </p:tav>
                                      </p:tavLst>
                                    </p:anim>
                                    <p:animEffect transition="in" filter="fade">
                                      <p:cBhvr>
                                        <p:cTn id="51" dur="1000"/>
                                        <p:tgtEl>
                                          <p:spTgt spid="621571">
                                            <p:txEl>
                                              <p:pRg st="10" end="10"/>
                                            </p:txEl>
                                          </p:spTgt>
                                        </p:tgtEl>
                                      </p:cBhvr>
                                    </p:animEffect>
                                  </p:childTnLst>
                                </p:cTn>
                              </p:par>
                            </p:childTnLst>
                          </p:cTn>
                        </p:par>
                        <p:par>
                          <p:cTn id="52" fill="hold" nodeType="afterGroup">
                            <p:stCondLst>
                              <p:cond delay="8000"/>
                            </p:stCondLst>
                            <p:childTnLst>
                              <p:par>
                                <p:cTn id="53" presetID="53" presetClass="entr" presetSubtype="0" fill="hold" grpId="0" nodeType="afterEffect">
                                  <p:stCondLst>
                                    <p:cond delay="0"/>
                                  </p:stCondLst>
                                  <p:childTnLst>
                                    <p:set>
                                      <p:cBhvr>
                                        <p:cTn id="54" dur="1" fill="hold">
                                          <p:stCondLst>
                                            <p:cond delay="0"/>
                                          </p:stCondLst>
                                        </p:cTn>
                                        <p:tgtEl>
                                          <p:spTgt spid="621571">
                                            <p:txEl>
                                              <p:pRg st="11" end="11"/>
                                            </p:txEl>
                                          </p:spTgt>
                                        </p:tgtEl>
                                        <p:attrNameLst>
                                          <p:attrName>style.visibility</p:attrName>
                                        </p:attrNameLst>
                                      </p:cBhvr>
                                      <p:to>
                                        <p:strVal val="visible"/>
                                      </p:to>
                                    </p:set>
                                    <p:anim calcmode="lin" valueType="num">
                                      <p:cBhvr>
                                        <p:cTn id="55" dur="1000" fill="hold"/>
                                        <p:tgtEl>
                                          <p:spTgt spid="621571">
                                            <p:txEl>
                                              <p:pRg st="11" end="11"/>
                                            </p:txEl>
                                          </p:spTgt>
                                        </p:tgtEl>
                                        <p:attrNameLst>
                                          <p:attrName>ppt_w</p:attrName>
                                        </p:attrNameLst>
                                      </p:cBhvr>
                                      <p:tavLst>
                                        <p:tav tm="0">
                                          <p:val>
                                            <p:fltVal val="0"/>
                                          </p:val>
                                        </p:tav>
                                        <p:tav tm="100000">
                                          <p:val>
                                            <p:strVal val="#ppt_w"/>
                                          </p:val>
                                        </p:tav>
                                      </p:tavLst>
                                    </p:anim>
                                    <p:anim calcmode="lin" valueType="num">
                                      <p:cBhvr>
                                        <p:cTn id="56" dur="1000" fill="hold"/>
                                        <p:tgtEl>
                                          <p:spTgt spid="621571">
                                            <p:txEl>
                                              <p:pRg st="11" end="11"/>
                                            </p:txEl>
                                          </p:spTgt>
                                        </p:tgtEl>
                                        <p:attrNameLst>
                                          <p:attrName>ppt_h</p:attrName>
                                        </p:attrNameLst>
                                      </p:cBhvr>
                                      <p:tavLst>
                                        <p:tav tm="0">
                                          <p:val>
                                            <p:fltVal val="0"/>
                                          </p:val>
                                        </p:tav>
                                        <p:tav tm="100000">
                                          <p:val>
                                            <p:strVal val="#ppt_h"/>
                                          </p:val>
                                        </p:tav>
                                      </p:tavLst>
                                    </p:anim>
                                    <p:animEffect transition="in" filter="fade">
                                      <p:cBhvr>
                                        <p:cTn id="57" dur="1000"/>
                                        <p:tgtEl>
                                          <p:spTgt spid="621571">
                                            <p:txEl>
                                              <p:pRg st="11" end="11"/>
                                            </p:txEl>
                                          </p:spTgt>
                                        </p:tgtEl>
                                      </p:cBhvr>
                                    </p:animEffect>
                                  </p:childTnLst>
                                </p:cTn>
                              </p:par>
                            </p:childTnLst>
                          </p:cTn>
                        </p:par>
                        <p:par>
                          <p:cTn id="58" fill="hold" nodeType="afterGroup">
                            <p:stCondLst>
                              <p:cond delay="9000"/>
                            </p:stCondLst>
                            <p:childTnLst>
                              <p:par>
                                <p:cTn id="59" presetID="53" presetClass="entr" presetSubtype="0" fill="hold" grpId="0" nodeType="afterEffect">
                                  <p:stCondLst>
                                    <p:cond delay="0"/>
                                  </p:stCondLst>
                                  <p:childTnLst>
                                    <p:set>
                                      <p:cBhvr>
                                        <p:cTn id="60" dur="1" fill="hold">
                                          <p:stCondLst>
                                            <p:cond delay="0"/>
                                          </p:stCondLst>
                                        </p:cTn>
                                        <p:tgtEl>
                                          <p:spTgt spid="621571">
                                            <p:txEl>
                                              <p:pRg st="12" end="12"/>
                                            </p:txEl>
                                          </p:spTgt>
                                        </p:tgtEl>
                                        <p:attrNameLst>
                                          <p:attrName>style.visibility</p:attrName>
                                        </p:attrNameLst>
                                      </p:cBhvr>
                                      <p:to>
                                        <p:strVal val="visible"/>
                                      </p:to>
                                    </p:set>
                                    <p:anim calcmode="lin" valueType="num">
                                      <p:cBhvr>
                                        <p:cTn id="61" dur="1000" fill="hold"/>
                                        <p:tgtEl>
                                          <p:spTgt spid="621571">
                                            <p:txEl>
                                              <p:pRg st="12" end="12"/>
                                            </p:txEl>
                                          </p:spTgt>
                                        </p:tgtEl>
                                        <p:attrNameLst>
                                          <p:attrName>ppt_w</p:attrName>
                                        </p:attrNameLst>
                                      </p:cBhvr>
                                      <p:tavLst>
                                        <p:tav tm="0">
                                          <p:val>
                                            <p:fltVal val="0"/>
                                          </p:val>
                                        </p:tav>
                                        <p:tav tm="100000">
                                          <p:val>
                                            <p:strVal val="#ppt_w"/>
                                          </p:val>
                                        </p:tav>
                                      </p:tavLst>
                                    </p:anim>
                                    <p:anim calcmode="lin" valueType="num">
                                      <p:cBhvr>
                                        <p:cTn id="62" dur="1000" fill="hold"/>
                                        <p:tgtEl>
                                          <p:spTgt spid="621571">
                                            <p:txEl>
                                              <p:pRg st="12" end="12"/>
                                            </p:txEl>
                                          </p:spTgt>
                                        </p:tgtEl>
                                        <p:attrNameLst>
                                          <p:attrName>ppt_h</p:attrName>
                                        </p:attrNameLst>
                                      </p:cBhvr>
                                      <p:tavLst>
                                        <p:tav tm="0">
                                          <p:val>
                                            <p:fltVal val="0"/>
                                          </p:val>
                                        </p:tav>
                                        <p:tav tm="100000">
                                          <p:val>
                                            <p:strVal val="#ppt_h"/>
                                          </p:val>
                                        </p:tav>
                                      </p:tavLst>
                                    </p:anim>
                                    <p:animEffect transition="in" filter="fade">
                                      <p:cBhvr>
                                        <p:cTn id="63" dur="1000"/>
                                        <p:tgtEl>
                                          <p:spTgt spid="621571">
                                            <p:txEl>
                                              <p:pRg st="12" end="12"/>
                                            </p:txEl>
                                          </p:spTgt>
                                        </p:tgtEl>
                                      </p:cBhvr>
                                    </p:animEffect>
                                  </p:childTnLst>
                                </p:cTn>
                              </p:par>
                            </p:childTnLst>
                          </p:cTn>
                        </p:par>
                        <p:par>
                          <p:cTn id="64" fill="hold" nodeType="afterGroup">
                            <p:stCondLst>
                              <p:cond delay="10000"/>
                            </p:stCondLst>
                            <p:childTnLst>
                              <p:par>
                                <p:cTn id="65" presetID="23" presetClass="entr" presetSubtype="16" fill="hold" nodeType="afterEffect">
                                  <p:stCondLst>
                                    <p:cond delay="0"/>
                                  </p:stCondLst>
                                  <p:childTnLst>
                                    <p:set>
                                      <p:cBhvr>
                                        <p:cTn id="66" dur="1" fill="hold">
                                          <p:stCondLst>
                                            <p:cond delay="0"/>
                                          </p:stCondLst>
                                        </p:cTn>
                                        <p:tgtEl>
                                          <p:spTgt spid="621577"/>
                                        </p:tgtEl>
                                        <p:attrNameLst>
                                          <p:attrName>style.visibility</p:attrName>
                                        </p:attrNameLst>
                                      </p:cBhvr>
                                      <p:to>
                                        <p:strVal val="visible"/>
                                      </p:to>
                                    </p:set>
                                    <p:anim calcmode="lin" valueType="num">
                                      <p:cBhvr>
                                        <p:cTn id="67" dur="500" fill="hold"/>
                                        <p:tgtEl>
                                          <p:spTgt spid="621577"/>
                                        </p:tgtEl>
                                        <p:attrNameLst>
                                          <p:attrName>ppt_w</p:attrName>
                                        </p:attrNameLst>
                                      </p:cBhvr>
                                      <p:tavLst>
                                        <p:tav tm="0">
                                          <p:val>
                                            <p:fltVal val="0"/>
                                          </p:val>
                                        </p:tav>
                                        <p:tav tm="100000">
                                          <p:val>
                                            <p:strVal val="#ppt_w"/>
                                          </p:val>
                                        </p:tav>
                                      </p:tavLst>
                                    </p:anim>
                                    <p:anim calcmode="lin" valueType="num">
                                      <p:cBhvr>
                                        <p:cTn id="68" dur="500" fill="hold"/>
                                        <p:tgtEl>
                                          <p:spTgt spid="621577"/>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1571" grpId="0" build="p"/>
    </p:bldLst>
  </p:timing>
</p:sld>
</file>

<file path=ppt/slides/slide12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2595" name="Rectangle 3"/>
          <p:cNvSpPr>
            <a:spLocks noGrp="1" noChangeArrowheads="1"/>
          </p:cNvSpPr>
          <p:nvPr>
            <p:ph type="body" idx="1"/>
          </p:nvPr>
        </p:nvSpPr>
        <p:spPr>
          <a:xfrm>
            <a:off x="457200" y="476250"/>
            <a:ext cx="8229600" cy="5976938"/>
          </a:xfrm>
        </p:spPr>
        <p:txBody>
          <a:bodyPr/>
          <a:lstStyle/>
          <a:p>
            <a:pPr>
              <a:lnSpc>
                <a:spcPct val="140000"/>
              </a:lnSpc>
              <a:buFont typeface="Wingdings" panose="05000000000000000000" pitchFamily="2" charset="2"/>
              <a:buNone/>
            </a:pPr>
            <a:r>
              <a:rPr lang="fa-IR" altLang="zh-CN" sz="2200">
                <a:effectLst/>
                <a:cs typeface="B Zar" panose="00000400000000000000" pitchFamily="2" charset="-78"/>
              </a:rPr>
              <a:t>انحراف کل سربار ثابت نیر اختلاف بین سربار ثابت واقعی و جذب شده است که به ترتیب زیر تجزیه می شود : </a:t>
            </a:r>
          </a:p>
          <a:p>
            <a:pPr algn="ctr">
              <a:lnSpc>
                <a:spcPct val="140000"/>
              </a:lnSpc>
              <a:buFont typeface="Wingdings" panose="05000000000000000000" pitchFamily="2" charset="2"/>
              <a:buNone/>
            </a:pPr>
            <a:endParaRPr lang="fa-IR" altLang="zh-CN" sz="2200">
              <a:effectLst/>
              <a:cs typeface="B Zar" panose="00000400000000000000" pitchFamily="2" charset="-78"/>
            </a:endParaRPr>
          </a:p>
          <a:p>
            <a:pPr>
              <a:lnSpc>
                <a:spcPct val="140000"/>
              </a:lnSpc>
              <a:buFont typeface="Wingdings" panose="05000000000000000000" pitchFamily="2" charset="2"/>
              <a:buNone/>
            </a:pPr>
            <a:r>
              <a:rPr lang="fa-IR" altLang="zh-CN" sz="2200">
                <a:effectLst/>
                <a:cs typeface="B Zar" panose="00000400000000000000" pitchFamily="2" charset="-78"/>
              </a:rPr>
              <a:t>        سربار ثابت جذب شده به تولید                                                 سربار ثابت واقعی</a:t>
            </a:r>
          </a:p>
          <a:p>
            <a:pPr algn="ctr">
              <a:lnSpc>
                <a:spcPct val="140000"/>
              </a:lnSpc>
              <a:buFont typeface="Wingdings" panose="05000000000000000000" pitchFamily="2" charset="2"/>
              <a:buNone/>
            </a:pPr>
            <a:r>
              <a:rPr lang="fa-IR" altLang="zh-CN" sz="2200">
                <a:effectLst/>
                <a:cs typeface="B Zar" panose="00000400000000000000" pitchFamily="2" charset="-78"/>
              </a:rPr>
              <a:t>انحراف کل سربار ثابت</a:t>
            </a:r>
            <a:endParaRPr lang="en-US" altLang="zh-CN" sz="2200">
              <a:effectLst/>
              <a:ea typeface="SimSun" panose="02010600030101010101" pitchFamily="2" charset="-122"/>
              <a:cs typeface="B Zar" panose="00000400000000000000" pitchFamily="2" charset="-78"/>
            </a:endParaRPr>
          </a:p>
          <a:p>
            <a:pPr>
              <a:lnSpc>
                <a:spcPct val="140000"/>
              </a:lnSpc>
              <a:buFont typeface="Wingdings" panose="05000000000000000000" pitchFamily="2" charset="2"/>
              <a:buNone/>
            </a:pPr>
            <a:r>
              <a:rPr lang="fa-IR" altLang="zh-CN" sz="2200">
                <a:effectLst/>
                <a:cs typeface="B Zar" panose="00000400000000000000" pitchFamily="2" charset="-78"/>
              </a:rPr>
              <a:t>                        انحراف حجم                                                          انحراف هزینه سربار ثابت</a:t>
            </a:r>
          </a:p>
          <a:p>
            <a:pPr algn="ctr">
              <a:lnSpc>
                <a:spcPct val="140000"/>
              </a:lnSpc>
              <a:buFont typeface="Wingdings" panose="05000000000000000000" pitchFamily="2" charset="2"/>
              <a:buNone/>
            </a:pPr>
            <a:endParaRPr lang="en-US" altLang="zh-CN" sz="2200">
              <a:effectLst/>
              <a:ea typeface="SimSun" panose="02010600030101010101" pitchFamily="2" charset="-122"/>
            </a:endParaRPr>
          </a:p>
          <a:p>
            <a:pPr>
              <a:lnSpc>
                <a:spcPct val="140000"/>
              </a:lnSpc>
              <a:buFont typeface="Wingdings" panose="05000000000000000000" pitchFamily="2" charset="2"/>
              <a:buNone/>
            </a:pPr>
            <a:r>
              <a:rPr lang="fa-IR" altLang="zh-CN" sz="2200">
                <a:effectLst/>
                <a:cs typeface="B Zar" panose="00000400000000000000" pitchFamily="2" charset="-78"/>
              </a:rPr>
              <a:t>سربار ثابت بودجه شده – سربار ثابت واقعی = انحراف هزینه سربار ثابت </a:t>
            </a:r>
          </a:p>
          <a:p>
            <a:pPr>
              <a:lnSpc>
                <a:spcPct val="140000"/>
              </a:lnSpc>
              <a:buFont typeface="Wingdings" panose="05000000000000000000" pitchFamily="2" charset="2"/>
              <a:buNone/>
            </a:pPr>
            <a:r>
              <a:rPr lang="fa-IR" altLang="zh-CN" sz="2200">
                <a:effectLst/>
                <a:cs typeface="B Zar" panose="00000400000000000000" pitchFamily="2" charset="-78"/>
              </a:rPr>
              <a:t>سربار ثابت جذب شده به تولید – سربار ثابت بودجه شده = انحراف حجم</a:t>
            </a:r>
          </a:p>
          <a:p>
            <a:pPr>
              <a:lnSpc>
                <a:spcPct val="140000"/>
              </a:lnSpc>
              <a:buFont typeface="Wingdings" panose="05000000000000000000" pitchFamily="2" charset="2"/>
              <a:buNone/>
            </a:pPr>
            <a:r>
              <a:rPr lang="fa-IR" altLang="zh-CN" sz="2200">
                <a:effectLst/>
                <a:cs typeface="B Zar" panose="00000400000000000000" pitchFamily="2" charset="-78"/>
              </a:rPr>
              <a:t>بر اساس زمان استاندارد برای تولید واقعی </a:t>
            </a:r>
          </a:p>
          <a:p>
            <a:pPr>
              <a:lnSpc>
                <a:spcPct val="140000"/>
              </a:lnSpc>
              <a:buFont typeface="Wingdings" panose="05000000000000000000" pitchFamily="2" charset="2"/>
              <a:buNone/>
            </a:pPr>
            <a:r>
              <a:rPr lang="fa-IR" altLang="zh-CN" sz="2200">
                <a:effectLst/>
                <a:cs typeface="B Zar" panose="00000400000000000000" pitchFamily="2" charset="-78"/>
              </a:rPr>
              <a:t>ب- با فرض آنکه سربار متغیر و ثابت ساخت در یک حساب ترکیب شوند . </a:t>
            </a:r>
            <a:endParaRPr lang="en-US" altLang="fa-IR" sz="2200">
              <a:effectLst/>
              <a:cs typeface="B Zar" panose="00000400000000000000" pitchFamily="2" charset="-78"/>
            </a:endParaRPr>
          </a:p>
        </p:txBody>
      </p:sp>
      <p:sp>
        <p:nvSpPr>
          <p:cNvPr id="622600" name="Freeform 8"/>
          <p:cNvSpPr>
            <a:spLocks/>
          </p:cNvSpPr>
          <p:nvPr/>
        </p:nvSpPr>
        <p:spPr bwMode="auto">
          <a:xfrm>
            <a:off x="1979613" y="2492375"/>
            <a:ext cx="4751387" cy="144463"/>
          </a:xfrm>
          <a:custGeom>
            <a:avLst/>
            <a:gdLst>
              <a:gd name="T0" fmla="*/ 0 w 6375"/>
              <a:gd name="T1" fmla="*/ 0 h 270"/>
              <a:gd name="T2" fmla="*/ 0 w 6375"/>
              <a:gd name="T3" fmla="*/ 270 h 270"/>
              <a:gd name="T4" fmla="*/ 6375 w 6375"/>
              <a:gd name="T5" fmla="*/ 240 h 270"/>
              <a:gd name="T6" fmla="*/ 6375 w 6375"/>
              <a:gd name="T7" fmla="*/ 60 h 270"/>
            </a:gdLst>
            <a:ahLst/>
            <a:cxnLst>
              <a:cxn ang="0">
                <a:pos x="T0" y="T1"/>
              </a:cxn>
              <a:cxn ang="0">
                <a:pos x="T2" y="T3"/>
              </a:cxn>
              <a:cxn ang="0">
                <a:pos x="T4" y="T5"/>
              </a:cxn>
              <a:cxn ang="0">
                <a:pos x="T6" y="T7"/>
              </a:cxn>
            </a:cxnLst>
            <a:rect l="0" t="0" r="r" b="b"/>
            <a:pathLst>
              <a:path w="6375" h="270">
                <a:moveTo>
                  <a:pt x="0" y="0"/>
                </a:moveTo>
                <a:cubicBezTo>
                  <a:pt x="0" y="90"/>
                  <a:pt x="0" y="180"/>
                  <a:pt x="0" y="270"/>
                </a:cubicBezTo>
                <a:lnTo>
                  <a:pt x="6375" y="240"/>
                </a:lnTo>
                <a:lnTo>
                  <a:pt x="6375" y="60"/>
                </a:lnTo>
              </a:path>
            </a:pathLst>
          </a:cu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fa-IR"/>
          </a:p>
        </p:txBody>
      </p:sp>
      <p:grpSp>
        <p:nvGrpSpPr>
          <p:cNvPr id="622601" name="Group 9"/>
          <p:cNvGrpSpPr>
            <a:grpSpLocks/>
          </p:cNvGrpSpPr>
          <p:nvPr/>
        </p:nvGrpSpPr>
        <p:grpSpPr bwMode="auto">
          <a:xfrm>
            <a:off x="1979613" y="2997200"/>
            <a:ext cx="4752975" cy="215900"/>
            <a:chOff x="2880" y="2340"/>
            <a:chExt cx="6300" cy="360"/>
          </a:xfrm>
        </p:grpSpPr>
        <p:sp>
          <p:nvSpPr>
            <p:cNvPr id="622602" name="Line 10"/>
            <p:cNvSpPr>
              <a:spLocks noChangeShapeType="1"/>
            </p:cNvSpPr>
            <p:nvPr/>
          </p:nvSpPr>
          <p:spPr bwMode="auto">
            <a:xfrm>
              <a:off x="2880" y="2340"/>
              <a:ext cx="6300"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2603" name="Line 11"/>
            <p:cNvSpPr>
              <a:spLocks noChangeShapeType="1"/>
            </p:cNvSpPr>
            <p:nvPr/>
          </p:nvSpPr>
          <p:spPr bwMode="auto">
            <a:xfrm>
              <a:off x="28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2604" name="Line 12"/>
            <p:cNvSpPr>
              <a:spLocks noChangeShapeType="1"/>
            </p:cNvSpPr>
            <p:nvPr/>
          </p:nvSpPr>
          <p:spPr bwMode="auto">
            <a:xfrm>
              <a:off x="9180" y="2340"/>
              <a:ext cx="0" cy="360"/>
            </a:xfrm>
            <a:prstGeom prst="line">
              <a:avLst/>
            </a:prstGeom>
            <a:noFill/>
            <a:ln w="9525">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22595">
                                            <p:txEl>
                                              <p:pRg st="0" end="0"/>
                                            </p:txEl>
                                          </p:spTgt>
                                        </p:tgtEl>
                                        <p:attrNameLst>
                                          <p:attrName>style.visibility</p:attrName>
                                        </p:attrNameLst>
                                      </p:cBhvr>
                                      <p:to>
                                        <p:strVal val="visible"/>
                                      </p:to>
                                    </p:set>
                                    <p:anim calcmode="lin" valueType="num">
                                      <p:cBhvr>
                                        <p:cTn id="7" dur="1000" fill="hold"/>
                                        <p:tgtEl>
                                          <p:spTgt spid="62259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22595">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22595">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22595">
                                            <p:txEl>
                                              <p:pRg st="2" end="2"/>
                                            </p:txEl>
                                          </p:spTgt>
                                        </p:tgtEl>
                                        <p:attrNameLst>
                                          <p:attrName>style.visibility</p:attrName>
                                        </p:attrNameLst>
                                      </p:cBhvr>
                                      <p:to>
                                        <p:strVal val="visible"/>
                                      </p:to>
                                    </p:set>
                                    <p:anim calcmode="lin" valueType="num">
                                      <p:cBhvr>
                                        <p:cTn id="13" dur="1000" fill="hold"/>
                                        <p:tgtEl>
                                          <p:spTgt spid="622595">
                                            <p:txEl>
                                              <p:pRg st="2" end="2"/>
                                            </p:txEl>
                                          </p:spTgt>
                                        </p:tgtEl>
                                        <p:attrNameLst>
                                          <p:attrName>ppt_w</p:attrName>
                                        </p:attrNameLst>
                                      </p:cBhvr>
                                      <p:tavLst>
                                        <p:tav tm="0">
                                          <p:val>
                                            <p:fltVal val="0"/>
                                          </p:val>
                                        </p:tav>
                                        <p:tav tm="100000">
                                          <p:val>
                                            <p:strVal val="#ppt_w"/>
                                          </p:val>
                                        </p:tav>
                                      </p:tavLst>
                                    </p:anim>
                                    <p:anim calcmode="lin" valueType="num">
                                      <p:cBhvr>
                                        <p:cTn id="14" dur="1000" fill="hold"/>
                                        <p:tgtEl>
                                          <p:spTgt spid="622595">
                                            <p:txEl>
                                              <p:pRg st="2" end="2"/>
                                            </p:txEl>
                                          </p:spTgt>
                                        </p:tgtEl>
                                        <p:attrNameLst>
                                          <p:attrName>ppt_h</p:attrName>
                                        </p:attrNameLst>
                                      </p:cBhvr>
                                      <p:tavLst>
                                        <p:tav tm="0">
                                          <p:val>
                                            <p:fltVal val="0"/>
                                          </p:val>
                                        </p:tav>
                                        <p:tav tm="100000">
                                          <p:val>
                                            <p:strVal val="#ppt_h"/>
                                          </p:val>
                                        </p:tav>
                                      </p:tavLst>
                                    </p:anim>
                                    <p:animEffect transition="in" filter="fade">
                                      <p:cBhvr>
                                        <p:cTn id="15" dur="1000"/>
                                        <p:tgtEl>
                                          <p:spTgt spid="622595">
                                            <p:txEl>
                                              <p:pRg st="2" end="2"/>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22595">
                                            <p:txEl>
                                              <p:pRg st="3" end="3"/>
                                            </p:txEl>
                                          </p:spTgt>
                                        </p:tgtEl>
                                        <p:attrNameLst>
                                          <p:attrName>style.visibility</p:attrName>
                                        </p:attrNameLst>
                                      </p:cBhvr>
                                      <p:to>
                                        <p:strVal val="visible"/>
                                      </p:to>
                                    </p:set>
                                    <p:anim calcmode="lin" valueType="num">
                                      <p:cBhvr>
                                        <p:cTn id="19" dur="1000" fill="hold"/>
                                        <p:tgtEl>
                                          <p:spTgt spid="622595">
                                            <p:txEl>
                                              <p:pRg st="3" end="3"/>
                                            </p:txEl>
                                          </p:spTgt>
                                        </p:tgtEl>
                                        <p:attrNameLst>
                                          <p:attrName>ppt_w</p:attrName>
                                        </p:attrNameLst>
                                      </p:cBhvr>
                                      <p:tavLst>
                                        <p:tav tm="0">
                                          <p:val>
                                            <p:fltVal val="0"/>
                                          </p:val>
                                        </p:tav>
                                        <p:tav tm="100000">
                                          <p:val>
                                            <p:strVal val="#ppt_w"/>
                                          </p:val>
                                        </p:tav>
                                      </p:tavLst>
                                    </p:anim>
                                    <p:anim calcmode="lin" valueType="num">
                                      <p:cBhvr>
                                        <p:cTn id="20" dur="1000" fill="hold"/>
                                        <p:tgtEl>
                                          <p:spTgt spid="622595">
                                            <p:txEl>
                                              <p:pRg st="3" end="3"/>
                                            </p:txEl>
                                          </p:spTgt>
                                        </p:tgtEl>
                                        <p:attrNameLst>
                                          <p:attrName>ppt_h</p:attrName>
                                        </p:attrNameLst>
                                      </p:cBhvr>
                                      <p:tavLst>
                                        <p:tav tm="0">
                                          <p:val>
                                            <p:fltVal val="0"/>
                                          </p:val>
                                        </p:tav>
                                        <p:tav tm="100000">
                                          <p:val>
                                            <p:strVal val="#ppt_h"/>
                                          </p:val>
                                        </p:tav>
                                      </p:tavLst>
                                    </p:anim>
                                    <p:animEffect transition="in" filter="fade">
                                      <p:cBhvr>
                                        <p:cTn id="21" dur="1000"/>
                                        <p:tgtEl>
                                          <p:spTgt spid="622595">
                                            <p:txEl>
                                              <p:pRg st="3" end="3"/>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22595">
                                            <p:txEl>
                                              <p:pRg st="4" end="4"/>
                                            </p:txEl>
                                          </p:spTgt>
                                        </p:tgtEl>
                                        <p:attrNameLst>
                                          <p:attrName>style.visibility</p:attrName>
                                        </p:attrNameLst>
                                      </p:cBhvr>
                                      <p:to>
                                        <p:strVal val="visible"/>
                                      </p:to>
                                    </p:set>
                                    <p:anim calcmode="lin" valueType="num">
                                      <p:cBhvr>
                                        <p:cTn id="25" dur="1000" fill="hold"/>
                                        <p:tgtEl>
                                          <p:spTgt spid="622595">
                                            <p:txEl>
                                              <p:pRg st="4" end="4"/>
                                            </p:txEl>
                                          </p:spTgt>
                                        </p:tgtEl>
                                        <p:attrNameLst>
                                          <p:attrName>ppt_w</p:attrName>
                                        </p:attrNameLst>
                                      </p:cBhvr>
                                      <p:tavLst>
                                        <p:tav tm="0">
                                          <p:val>
                                            <p:fltVal val="0"/>
                                          </p:val>
                                        </p:tav>
                                        <p:tav tm="100000">
                                          <p:val>
                                            <p:strVal val="#ppt_w"/>
                                          </p:val>
                                        </p:tav>
                                      </p:tavLst>
                                    </p:anim>
                                    <p:anim calcmode="lin" valueType="num">
                                      <p:cBhvr>
                                        <p:cTn id="26" dur="1000" fill="hold"/>
                                        <p:tgtEl>
                                          <p:spTgt spid="622595">
                                            <p:txEl>
                                              <p:pRg st="4" end="4"/>
                                            </p:txEl>
                                          </p:spTgt>
                                        </p:tgtEl>
                                        <p:attrNameLst>
                                          <p:attrName>ppt_h</p:attrName>
                                        </p:attrNameLst>
                                      </p:cBhvr>
                                      <p:tavLst>
                                        <p:tav tm="0">
                                          <p:val>
                                            <p:fltVal val="0"/>
                                          </p:val>
                                        </p:tav>
                                        <p:tav tm="100000">
                                          <p:val>
                                            <p:strVal val="#ppt_h"/>
                                          </p:val>
                                        </p:tav>
                                      </p:tavLst>
                                    </p:anim>
                                    <p:animEffect transition="in" filter="fade">
                                      <p:cBhvr>
                                        <p:cTn id="27" dur="1000"/>
                                        <p:tgtEl>
                                          <p:spTgt spid="622595">
                                            <p:txEl>
                                              <p:pRg st="4" end="4"/>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22595">
                                            <p:txEl>
                                              <p:pRg st="6" end="6"/>
                                            </p:txEl>
                                          </p:spTgt>
                                        </p:tgtEl>
                                        <p:attrNameLst>
                                          <p:attrName>style.visibility</p:attrName>
                                        </p:attrNameLst>
                                      </p:cBhvr>
                                      <p:to>
                                        <p:strVal val="visible"/>
                                      </p:to>
                                    </p:set>
                                    <p:anim calcmode="lin" valueType="num">
                                      <p:cBhvr>
                                        <p:cTn id="31" dur="1000" fill="hold"/>
                                        <p:tgtEl>
                                          <p:spTgt spid="622595">
                                            <p:txEl>
                                              <p:pRg st="6" end="6"/>
                                            </p:txEl>
                                          </p:spTgt>
                                        </p:tgtEl>
                                        <p:attrNameLst>
                                          <p:attrName>ppt_w</p:attrName>
                                        </p:attrNameLst>
                                      </p:cBhvr>
                                      <p:tavLst>
                                        <p:tav tm="0">
                                          <p:val>
                                            <p:fltVal val="0"/>
                                          </p:val>
                                        </p:tav>
                                        <p:tav tm="100000">
                                          <p:val>
                                            <p:strVal val="#ppt_w"/>
                                          </p:val>
                                        </p:tav>
                                      </p:tavLst>
                                    </p:anim>
                                    <p:anim calcmode="lin" valueType="num">
                                      <p:cBhvr>
                                        <p:cTn id="32" dur="1000" fill="hold"/>
                                        <p:tgtEl>
                                          <p:spTgt spid="622595">
                                            <p:txEl>
                                              <p:pRg st="6" end="6"/>
                                            </p:txEl>
                                          </p:spTgt>
                                        </p:tgtEl>
                                        <p:attrNameLst>
                                          <p:attrName>ppt_h</p:attrName>
                                        </p:attrNameLst>
                                      </p:cBhvr>
                                      <p:tavLst>
                                        <p:tav tm="0">
                                          <p:val>
                                            <p:fltVal val="0"/>
                                          </p:val>
                                        </p:tav>
                                        <p:tav tm="100000">
                                          <p:val>
                                            <p:strVal val="#ppt_h"/>
                                          </p:val>
                                        </p:tav>
                                      </p:tavLst>
                                    </p:anim>
                                    <p:animEffect transition="in" filter="fade">
                                      <p:cBhvr>
                                        <p:cTn id="33" dur="1000"/>
                                        <p:tgtEl>
                                          <p:spTgt spid="622595">
                                            <p:txEl>
                                              <p:pRg st="6" end="6"/>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22595">
                                            <p:txEl>
                                              <p:pRg st="7" end="7"/>
                                            </p:txEl>
                                          </p:spTgt>
                                        </p:tgtEl>
                                        <p:attrNameLst>
                                          <p:attrName>style.visibility</p:attrName>
                                        </p:attrNameLst>
                                      </p:cBhvr>
                                      <p:to>
                                        <p:strVal val="visible"/>
                                      </p:to>
                                    </p:set>
                                    <p:anim calcmode="lin" valueType="num">
                                      <p:cBhvr>
                                        <p:cTn id="37" dur="1000" fill="hold"/>
                                        <p:tgtEl>
                                          <p:spTgt spid="622595">
                                            <p:txEl>
                                              <p:pRg st="7" end="7"/>
                                            </p:txEl>
                                          </p:spTgt>
                                        </p:tgtEl>
                                        <p:attrNameLst>
                                          <p:attrName>ppt_w</p:attrName>
                                        </p:attrNameLst>
                                      </p:cBhvr>
                                      <p:tavLst>
                                        <p:tav tm="0">
                                          <p:val>
                                            <p:fltVal val="0"/>
                                          </p:val>
                                        </p:tav>
                                        <p:tav tm="100000">
                                          <p:val>
                                            <p:strVal val="#ppt_w"/>
                                          </p:val>
                                        </p:tav>
                                      </p:tavLst>
                                    </p:anim>
                                    <p:anim calcmode="lin" valueType="num">
                                      <p:cBhvr>
                                        <p:cTn id="38" dur="1000" fill="hold"/>
                                        <p:tgtEl>
                                          <p:spTgt spid="622595">
                                            <p:txEl>
                                              <p:pRg st="7" end="7"/>
                                            </p:txEl>
                                          </p:spTgt>
                                        </p:tgtEl>
                                        <p:attrNameLst>
                                          <p:attrName>ppt_h</p:attrName>
                                        </p:attrNameLst>
                                      </p:cBhvr>
                                      <p:tavLst>
                                        <p:tav tm="0">
                                          <p:val>
                                            <p:fltVal val="0"/>
                                          </p:val>
                                        </p:tav>
                                        <p:tav tm="100000">
                                          <p:val>
                                            <p:strVal val="#ppt_h"/>
                                          </p:val>
                                        </p:tav>
                                      </p:tavLst>
                                    </p:anim>
                                    <p:animEffect transition="in" filter="fade">
                                      <p:cBhvr>
                                        <p:cTn id="39" dur="1000"/>
                                        <p:tgtEl>
                                          <p:spTgt spid="622595">
                                            <p:txEl>
                                              <p:pRg st="7" end="7"/>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22595">
                                            <p:txEl>
                                              <p:pRg st="8" end="8"/>
                                            </p:txEl>
                                          </p:spTgt>
                                        </p:tgtEl>
                                        <p:attrNameLst>
                                          <p:attrName>style.visibility</p:attrName>
                                        </p:attrNameLst>
                                      </p:cBhvr>
                                      <p:to>
                                        <p:strVal val="visible"/>
                                      </p:to>
                                    </p:set>
                                    <p:anim calcmode="lin" valueType="num">
                                      <p:cBhvr>
                                        <p:cTn id="43" dur="1000" fill="hold"/>
                                        <p:tgtEl>
                                          <p:spTgt spid="622595">
                                            <p:txEl>
                                              <p:pRg st="8" end="8"/>
                                            </p:txEl>
                                          </p:spTgt>
                                        </p:tgtEl>
                                        <p:attrNameLst>
                                          <p:attrName>ppt_w</p:attrName>
                                        </p:attrNameLst>
                                      </p:cBhvr>
                                      <p:tavLst>
                                        <p:tav tm="0">
                                          <p:val>
                                            <p:fltVal val="0"/>
                                          </p:val>
                                        </p:tav>
                                        <p:tav tm="100000">
                                          <p:val>
                                            <p:strVal val="#ppt_w"/>
                                          </p:val>
                                        </p:tav>
                                      </p:tavLst>
                                    </p:anim>
                                    <p:anim calcmode="lin" valueType="num">
                                      <p:cBhvr>
                                        <p:cTn id="44" dur="1000" fill="hold"/>
                                        <p:tgtEl>
                                          <p:spTgt spid="622595">
                                            <p:txEl>
                                              <p:pRg st="8" end="8"/>
                                            </p:txEl>
                                          </p:spTgt>
                                        </p:tgtEl>
                                        <p:attrNameLst>
                                          <p:attrName>ppt_h</p:attrName>
                                        </p:attrNameLst>
                                      </p:cBhvr>
                                      <p:tavLst>
                                        <p:tav tm="0">
                                          <p:val>
                                            <p:fltVal val="0"/>
                                          </p:val>
                                        </p:tav>
                                        <p:tav tm="100000">
                                          <p:val>
                                            <p:strVal val="#ppt_h"/>
                                          </p:val>
                                        </p:tav>
                                      </p:tavLst>
                                    </p:anim>
                                    <p:animEffect transition="in" filter="fade">
                                      <p:cBhvr>
                                        <p:cTn id="45" dur="1000"/>
                                        <p:tgtEl>
                                          <p:spTgt spid="622595">
                                            <p:txEl>
                                              <p:pRg st="8" end="8"/>
                                            </p:txEl>
                                          </p:spTgt>
                                        </p:tgtEl>
                                      </p:cBhvr>
                                    </p:animEffect>
                                  </p:childTnLst>
                                </p:cTn>
                              </p:par>
                            </p:childTnLst>
                          </p:cTn>
                        </p:par>
                        <p:par>
                          <p:cTn id="46" fill="hold" nodeType="afterGroup">
                            <p:stCondLst>
                              <p:cond delay="7000"/>
                            </p:stCondLst>
                            <p:childTnLst>
                              <p:par>
                                <p:cTn id="47" presetID="53" presetClass="entr" presetSubtype="0" fill="hold" grpId="0" nodeType="afterEffect">
                                  <p:stCondLst>
                                    <p:cond delay="0"/>
                                  </p:stCondLst>
                                  <p:childTnLst>
                                    <p:set>
                                      <p:cBhvr>
                                        <p:cTn id="48" dur="1" fill="hold">
                                          <p:stCondLst>
                                            <p:cond delay="0"/>
                                          </p:stCondLst>
                                        </p:cTn>
                                        <p:tgtEl>
                                          <p:spTgt spid="622595">
                                            <p:txEl>
                                              <p:pRg st="9" end="9"/>
                                            </p:txEl>
                                          </p:spTgt>
                                        </p:tgtEl>
                                        <p:attrNameLst>
                                          <p:attrName>style.visibility</p:attrName>
                                        </p:attrNameLst>
                                      </p:cBhvr>
                                      <p:to>
                                        <p:strVal val="visible"/>
                                      </p:to>
                                    </p:set>
                                    <p:anim calcmode="lin" valueType="num">
                                      <p:cBhvr>
                                        <p:cTn id="49" dur="1000" fill="hold"/>
                                        <p:tgtEl>
                                          <p:spTgt spid="622595">
                                            <p:txEl>
                                              <p:pRg st="9" end="9"/>
                                            </p:txEl>
                                          </p:spTgt>
                                        </p:tgtEl>
                                        <p:attrNameLst>
                                          <p:attrName>ppt_w</p:attrName>
                                        </p:attrNameLst>
                                      </p:cBhvr>
                                      <p:tavLst>
                                        <p:tav tm="0">
                                          <p:val>
                                            <p:fltVal val="0"/>
                                          </p:val>
                                        </p:tav>
                                        <p:tav tm="100000">
                                          <p:val>
                                            <p:strVal val="#ppt_w"/>
                                          </p:val>
                                        </p:tav>
                                      </p:tavLst>
                                    </p:anim>
                                    <p:anim calcmode="lin" valueType="num">
                                      <p:cBhvr>
                                        <p:cTn id="50" dur="1000" fill="hold"/>
                                        <p:tgtEl>
                                          <p:spTgt spid="622595">
                                            <p:txEl>
                                              <p:pRg st="9" end="9"/>
                                            </p:txEl>
                                          </p:spTgt>
                                        </p:tgtEl>
                                        <p:attrNameLst>
                                          <p:attrName>ppt_h</p:attrName>
                                        </p:attrNameLst>
                                      </p:cBhvr>
                                      <p:tavLst>
                                        <p:tav tm="0">
                                          <p:val>
                                            <p:fltVal val="0"/>
                                          </p:val>
                                        </p:tav>
                                        <p:tav tm="100000">
                                          <p:val>
                                            <p:strVal val="#ppt_h"/>
                                          </p:val>
                                        </p:tav>
                                      </p:tavLst>
                                    </p:anim>
                                    <p:animEffect transition="in" filter="fade">
                                      <p:cBhvr>
                                        <p:cTn id="51" dur="1000"/>
                                        <p:tgtEl>
                                          <p:spTgt spid="622595">
                                            <p:txEl>
                                              <p:pRg st="9" end="9"/>
                                            </p:txEl>
                                          </p:spTgt>
                                        </p:tgtEl>
                                      </p:cBhvr>
                                    </p:animEffect>
                                  </p:childTnLst>
                                </p:cTn>
                              </p:par>
                            </p:childTnLst>
                          </p:cTn>
                        </p:par>
                        <p:par>
                          <p:cTn id="52" fill="hold" nodeType="afterGroup">
                            <p:stCondLst>
                              <p:cond delay="8000"/>
                            </p:stCondLst>
                            <p:childTnLst>
                              <p:par>
                                <p:cTn id="53" presetID="35" presetClass="entr" presetSubtype="0" fill="hold" nodeType="afterEffect">
                                  <p:stCondLst>
                                    <p:cond delay="0"/>
                                  </p:stCondLst>
                                  <p:childTnLst>
                                    <p:set>
                                      <p:cBhvr>
                                        <p:cTn id="54" dur="1" fill="hold">
                                          <p:stCondLst>
                                            <p:cond delay="0"/>
                                          </p:stCondLst>
                                        </p:cTn>
                                        <p:tgtEl>
                                          <p:spTgt spid="622600"/>
                                        </p:tgtEl>
                                        <p:attrNameLst>
                                          <p:attrName>style.visibility</p:attrName>
                                        </p:attrNameLst>
                                      </p:cBhvr>
                                      <p:to>
                                        <p:strVal val="visible"/>
                                      </p:to>
                                    </p:set>
                                    <p:animEffect transition="in" filter="fade">
                                      <p:cBhvr>
                                        <p:cTn id="55" dur="2000"/>
                                        <p:tgtEl>
                                          <p:spTgt spid="622600"/>
                                        </p:tgtEl>
                                      </p:cBhvr>
                                    </p:animEffect>
                                    <p:anim calcmode="lin" valueType="num">
                                      <p:cBhvr>
                                        <p:cTn id="56" dur="2000" fill="hold"/>
                                        <p:tgtEl>
                                          <p:spTgt spid="622600"/>
                                        </p:tgtEl>
                                        <p:attrNameLst>
                                          <p:attrName>style.rotation</p:attrName>
                                        </p:attrNameLst>
                                      </p:cBhvr>
                                      <p:tavLst>
                                        <p:tav tm="0">
                                          <p:val>
                                            <p:fltVal val="720"/>
                                          </p:val>
                                        </p:tav>
                                        <p:tav tm="100000">
                                          <p:val>
                                            <p:fltVal val="0"/>
                                          </p:val>
                                        </p:tav>
                                      </p:tavLst>
                                    </p:anim>
                                    <p:anim calcmode="lin" valueType="num">
                                      <p:cBhvr>
                                        <p:cTn id="57" dur="2000" fill="hold"/>
                                        <p:tgtEl>
                                          <p:spTgt spid="622600"/>
                                        </p:tgtEl>
                                        <p:attrNameLst>
                                          <p:attrName>ppt_h</p:attrName>
                                        </p:attrNameLst>
                                      </p:cBhvr>
                                      <p:tavLst>
                                        <p:tav tm="0">
                                          <p:val>
                                            <p:fltVal val="0"/>
                                          </p:val>
                                        </p:tav>
                                        <p:tav tm="100000">
                                          <p:val>
                                            <p:strVal val="#ppt_h"/>
                                          </p:val>
                                        </p:tav>
                                      </p:tavLst>
                                    </p:anim>
                                    <p:anim calcmode="lin" valueType="num">
                                      <p:cBhvr>
                                        <p:cTn id="58" dur="2000" fill="hold"/>
                                        <p:tgtEl>
                                          <p:spTgt spid="622600"/>
                                        </p:tgtEl>
                                        <p:attrNameLst>
                                          <p:attrName>ppt_w</p:attrName>
                                        </p:attrNameLst>
                                      </p:cBhvr>
                                      <p:tavLst>
                                        <p:tav tm="0">
                                          <p:val>
                                            <p:fltVal val="0"/>
                                          </p:val>
                                        </p:tav>
                                        <p:tav tm="100000">
                                          <p:val>
                                            <p:strVal val="#ppt_w"/>
                                          </p:val>
                                        </p:tav>
                                      </p:tavLst>
                                    </p:anim>
                                  </p:childTnLst>
                                </p:cTn>
                              </p:par>
                            </p:childTnLst>
                          </p:cTn>
                        </p:par>
                        <p:par>
                          <p:cTn id="59" fill="hold" nodeType="afterGroup">
                            <p:stCondLst>
                              <p:cond delay="10000"/>
                            </p:stCondLst>
                            <p:childTnLst>
                              <p:par>
                                <p:cTn id="60" presetID="35" presetClass="entr" presetSubtype="0" fill="hold" nodeType="afterEffect">
                                  <p:stCondLst>
                                    <p:cond delay="0"/>
                                  </p:stCondLst>
                                  <p:childTnLst>
                                    <p:set>
                                      <p:cBhvr>
                                        <p:cTn id="61" dur="1" fill="hold">
                                          <p:stCondLst>
                                            <p:cond delay="0"/>
                                          </p:stCondLst>
                                        </p:cTn>
                                        <p:tgtEl>
                                          <p:spTgt spid="622601"/>
                                        </p:tgtEl>
                                        <p:attrNameLst>
                                          <p:attrName>style.visibility</p:attrName>
                                        </p:attrNameLst>
                                      </p:cBhvr>
                                      <p:to>
                                        <p:strVal val="visible"/>
                                      </p:to>
                                    </p:set>
                                    <p:animEffect transition="in" filter="fade">
                                      <p:cBhvr>
                                        <p:cTn id="62" dur="2000"/>
                                        <p:tgtEl>
                                          <p:spTgt spid="622601"/>
                                        </p:tgtEl>
                                      </p:cBhvr>
                                    </p:animEffect>
                                    <p:anim calcmode="lin" valueType="num">
                                      <p:cBhvr>
                                        <p:cTn id="63" dur="2000" fill="hold"/>
                                        <p:tgtEl>
                                          <p:spTgt spid="622601"/>
                                        </p:tgtEl>
                                        <p:attrNameLst>
                                          <p:attrName>style.rotation</p:attrName>
                                        </p:attrNameLst>
                                      </p:cBhvr>
                                      <p:tavLst>
                                        <p:tav tm="0">
                                          <p:val>
                                            <p:fltVal val="720"/>
                                          </p:val>
                                        </p:tav>
                                        <p:tav tm="100000">
                                          <p:val>
                                            <p:fltVal val="0"/>
                                          </p:val>
                                        </p:tav>
                                      </p:tavLst>
                                    </p:anim>
                                    <p:anim calcmode="lin" valueType="num">
                                      <p:cBhvr>
                                        <p:cTn id="64" dur="2000" fill="hold"/>
                                        <p:tgtEl>
                                          <p:spTgt spid="622601"/>
                                        </p:tgtEl>
                                        <p:attrNameLst>
                                          <p:attrName>ppt_h</p:attrName>
                                        </p:attrNameLst>
                                      </p:cBhvr>
                                      <p:tavLst>
                                        <p:tav tm="0">
                                          <p:val>
                                            <p:fltVal val="0"/>
                                          </p:val>
                                        </p:tav>
                                        <p:tav tm="100000">
                                          <p:val>
                                            <p:strVal val="#ppt_h"/>
                                          </p:val>
                                        </p:tav>
                                      </p:tavLst>
                                    </p:anim>
                                    <p:anim calcmode="lin" valueType="num">
                                      <p:cBhvr>
                                        <p:cTn id="65" dur="2000" fill="hold"/>
                                        <p:tgtEl>
                                          <p:spTgt spid="622601"/>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2595" grpId="0" build="p"/>
    </p:bldLst>
  </p:timing>
</p:sld>
</file>

<file path=ppt/slides/slide12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3619" name="Rectangle 3"/>
          <p:cNvSpPr>
            <a:spLocks noGrp="1" noChangeArrowheads="1"/>
          </p:cNvSpPr>
          <p:nvPr>
            <p:ph type="body" idx="1"/>
          </p:nvPr>
        </p:nvSpPr>
        <p:spPr>
          <a:xfrm>
            <a:off x="250825" y="333375"/>
            <a:ext cx="8435975" cy="6264275"/>
          </a:xfrm>
        </p:spPr>
        <p:txBody>
          <a:bodyPr/>
          <a:lstStyle/>
          <a:p>
            <a:pPr>
              <a:lnSpc>
                <a:spcPct val="130000"/>
              </a:lnSpc>
              <a:buFont typeface="Wingdings" panose="05000000000000000000" pitchFamily="2" charset="2"/>
              <a:buNone/>
            </a:pPr>
            <a:r>
              <a:rPr lang="fa-IR" altLang="zh-CN" sz="2100">
                <a:effectLst/>
                <a:cs typeface="B Zar" panose="00000400000000000000" pitchFamily="2" charset="-78"/>
              </a:rPr>
              <a:t>انحراف کل سربار از اختلاف بین سربار واقعی ساخت و سربار جذب شده به تولید بر اساس ساعات استاندارد برای تولید واقعی محاسبه به شرح زیر تجزیه می شود . </a:t>
            </a:r>
          </a:p>
          <a:p>
            <a:pPr>
              <a:lnSpc>
                <a:spcPct val="130000"/>
              </a:lnSpc>
              <a:buFont typeface="Wingdings" panose="05000000000000000000" pitchFamily="2" charset="2"/>
              <a:buNone/>
            </a:pPr>
            <a:endParaRPr lang="fa-IR" altLang="zh-CN" sz="2100">
              <a:effectLst/>
              <a:cs typeface="B Zar" panose="00000400000000000000" pitchFamily="2" charset="-78"/>
            </a:endParaRPr>
          </a:p>
          <a:p>
            <a:pPr>
              <a:lnSpc>
                <a:spcPct val="130000"/>
              </a:lnSpc>
              <a:buFont typeface="Wingdings" panose="05000000000000000000" pitchFamily="2" charset="2"/>
              <a:buNone/>
            </a:pPr>
            <a:r>
              <a:rPr lang="fa-IR" altLang="zh-CN" sz="2100">
                <a:effectLst/>
                <a:cs typeface="B Zar" panose="00000400000000000000" pitchFamily="2" charset="-78"/>
              </a:rPr>
              <a:t>                     سربار جذب شده به تولید بر اساس</a:t>
            </a:r>
          </a:p>
          <a:p>
            <a:pPr>
              <a:lnSpc>
                <a:spcPct val="130000"/>
              </a:lnSpc>
              <a:buFont typeface="Wingdings" panose="05000000000000000000" pitchFamily="2" charset="2"/>
              <a:buNone/>
            </a:pPr>
            <a:r>
              <a:rPr lang="fa-IR" altLang="zh-CN" sz="2100">
                <a:effectLst/>
                <a:cs typeface="B Zar" panose="00000400000000000000" pitchFamily="2" charset="-78"/>
              </a:rPr>
              <a:t>                      ساعات استاندارد برای تولید واقعی                               سربار واقعی ساخت </a:t>
            </a:r>
          </a:p>
          <a:p>
            <a:pPr>
              <a:lnSpc>
                <a:spcPct val="210000"/>
              </a:lnSpc>
              <a:buFont typeface="Wingdings" panose="05000000000000000000" pitchFamily="2" charset="2"/>
              <a:buNone/>
            </a:pPr>
            <a:r>
              <a:rPr lang="fa-IR" altLang="zh-CN" sz="2100">
                <a:effectLst/>
                <a:cs typeface="B Zar" panose="00000400000000000000" pitchFamily="2" charset="-78"/>
              </a:rPr>
              <a:t>روش یک انحرافی </a:t>
            </a:r>
            <a:r>
              <a:rPr lang="en-US" altLang="ja-JP" sz="2100">
                <a:effectLst/>
                <a:ea typeface="MS PGothic" panose="020B0600070205080204" pitchFamily="34" charset="-128"/>
              </a:rPr>
              <a:t>←</a:t>
            </a:r>
            <a:r>
              <a:rPr lang="fa-IR" altLang="ja-JP" sz="2100">
                <a:effectLst/>
                <a:cs typeface="B Zar" panose="00000400000000000000" pitchFamily="2" charset="-78"/>
              </a:rPr>
              <a:t>                                    </a:t>
            </a:r>
            <a:r>
              <a:rPr lang="fa-IR" altLang="zh-CN" sz="2100">
                <a:effectLst/>
                <a:cs typeface="B Zar" panose="00000400000000000000" pitchFamily="2" charset="-78"/>
              </a:rPr>
              <a:t>انحراف کل سربار</a:t>
            </a:r>
          </a:p>
          <a:p>
            <a:pPr>
              <a:lnSpc>
                <a:spcPct val="130000"/>
              </a:lnSpc>
              <a:buFont typeface="Wingdings" panose="05000000000000000000" pitchFamily="2" charset="2"/>
              <a:buNone/>
            </a:pPr>
            <a:r>
              <a:rPr lang="fa-IR" altLang="zh-CN" sz="2100">
                <a:effectLst/>
                <a:cs typeface="B Zar" panose="00000400000000000000" pitchFamily="2" charset="-78"/>
              </a:rPr>
              <a:t>روش دو انحرافی </a:t>
            </a:r>
            <a:r>
              <a:rPr lang="en-US" altLang="ja-JP" sz="2100">
                <a:effectLst/>
                <a:ea typeface="MS PGothic" panose="020B0600070205080204" pitchFamily="34" charset="-128"/>
              </a:rPr>
              <a:t>←</a:t>
            </a:r>
            <a:r>
              <a:rPr lang="fa-IR" altLang="ja-JP" sz="2100">
                <a:effectLst/>
                <a:cs typeface="B Zar" panose="00000400000000000000" pitchFamily="2" charset="-78"/>
              </a:rPr>
              <a:t>                انحراف حجم                                     انحراف قابل کنترل </a:t>
            </a:r>
            <a:endParaRPr lang="en-US" altLang="ja-JP" sz="2100">
              <a:effectLst/>
              <a:ea typeface="MS PGothic" panose="020B0600070205080204" pitchFamily="34" charset="-128"/>
              <a:cs typeface="B Zar" panose="00000400000000000000" pitchFamily="2" charset="-78"/>
            </a:endParaRPr>
          </a:p>
          <a:p>
            <a:pPr>
              <a:lnSpc>
                <a:spcPct val="130000"/>
              </a:lnSpc>
              <a:buFont typeface="Wingdings" panose="05000000000000000000" pitchFamily="2" charset="2"/>
              <a:buNone/>
            </a:pPr>
            <a:endParaRPr lang="fa-IR" altLang="ja-JP" sz="2100">
              <a:effectLst/>
              <a:cs typeface="B Zar" panose="00000400000000000000" pitchFamily="2" charset="-78"/>
            </a:endParaRPr>
          </a:p>
          <a:p>
            <a:pPr>
              <a:lnSpc>
                <a:spcPct val="130000"/>
              </a:lnSpc>
              <a:buFont typeface="Wingdings" panose="05000000000000000000" pitchFamily="2" charset="2"/>
              <a:buNone/>
            </a:pPr>
            <a:r>
              <a:rPr lang="fa-IR" altLang="ja-JP" sz="2100">
                <a:effectLst/>
                <a:cs typeface="B Zar" panose="00000400000000000000" pitchFamily="2" charset="-78"/>
              </a:rPr>
              <a:t>روش سه انحرافی </a:t>
            </a:r>
            <a:r>
              <a:rPr lang="en-US" altLang="ja-JP" sz="2100">
                <a:effectLst/>
                <a:ea typeface="MS PGothic" panose="020B0600070205080204" pitchFamily="34" charset="-128"/>
              </a:rPr>
              <a:t>←</a:t>
            </a:r>
            <a:r>
              <a:rPr lang="fa-IR" altLang="ja-JP" sz="2100">
                <a:effectLst/>
                <a:cs typeface="B Zar" panose="00000400000000000000" pitchFamily="2" charset="-78"/>
              </a:rPr>
              <a:t>                انحراف حجم           انحراف کارایی                             انحراف هزینه</a:t>
            </a:r>
            <a:endParaRPr lang="en-US" altLang="ja-JP" sz="2100">
              <a:effectLst/>
              <a:ea typeface="MS PGothic" panose="020B0600070205080204" pitchFamily="34" charset="-128"/>
            </a:endParaRPr>
          </a:p>
          <a:p>
            <a:pPr>
              <a:lnSpc>
                <a:spcPct val="130000"/>
              </a:lnSpc>
              <a:buFont typeface="Wingdings" panose="05000000000000000000" pitchFamily="2" charset="2"/>
              <a:buNone/>
            </a:pPr>
            <a:endParaRPr lang="fa-IR" altLang="ja-JP" sz="2100">
              <a:effectLst/>
              <a:cs typeface="B Zar" panose="00000400000000000000" pitchFamily="2" charset="-78"/>
            </a:endParaRPr>
          </a:p>
          <a:p>
            <a:pPr>
              <a:lnSpc>
                <a:spcPct val="130000"/>
              </a:lnSpc>
              <a:buFont typeface="Wingdings" panose="05000000000000000000" pitchFamily="2" charset="2"/>
              <a:buNone/>
            </a:pPr>
            <a:r>
              <a:rPr lang="fa-IR" altLang="ja-JP" sz="2100">
                <a:effectLst/>
                <a:cs typeface="B Zar" panose="00000400000000000000" pitchFamily="2" charset="-78"/>
              </a:rPr>
              <a:t>روش چهار انحرافی </a:t>
            </a:r>
            <a:r>
              <a:rPr lang="en-US" altLang="ja-JP" sz="2100">
                <a:effectLst/>
                <a:ea typeface="MS PGothic" panose="020B0600070205080204" pitchFamily="34" charset="-128"/>
              </a:rPr>
              <a:t>← </a:t>
            </a:r>
            <a:r>
              <a:rPr lang="fa-IR" altLang="ja-JP" sz="2100">
                <a:effectLst/>
                <a:cs typeface="B Zar" panose="00000400000000000000" pitchFamily="2" charset="-78"/>
              </a:rPr>
              <a:t>         انحراف حجم            انحراف کارایی      انحراف هزینه         انحراف هزینه </a:t>
            </a:r>
          </a:p>
          <a:p>
            <a:pPr>
              <a:lnSpc>
                <a:spcPct val="130000"/>
              </a:lnSpc>
              <a:buFont typeface="Wingdings" panose="05000000000000000000" pitchFamily="2" charset="2"/>
              <a:buNone/>
            </a:pPr>
            <a:r>
              <a:rPr lang="fa-IR" altLang="ja-JP" sz="2100">
                <a:effectLst/>
                <a:cs typeface="B Zar" panose="00000400000000000000" pitchFamily="2" charset="-78"/>
              </a:rPr>
              <a:t>                                                                                                             سربار ثابت              سربار متغیر</a:t>
            </a:r>
            <a:endParaRPr lang="en-US" altLang="fa-IR" sz="2100">
              <a:effectLst/>
              <a:cs typeface="B Zar" panose="00000400000000000000" pitchFamily="2" charset="-78"/>
            </a:endParaRPr>
          </a:p>
        </p:txBody>
      </p:sp>
      <p:grpSp>
        <p:nvGrpSpPr>
          <p:cNvPr id="623663" name="Group 47"/>
          <p:cNvGrpSpPr>
            <a:grpSpLocks/>
          </p:cNvGrpSpPr>
          <p:nvPr/>
        </p:nvGrpSpPr>
        <p:grpSpPr bwMode="auto">
          <a:xfrm>
            <a:off x="539750" y="2636838"/>
            <a:ext cx="5184775" cy="2809875"/>
            <a:chOff x="340" y="1661"/>
            <a:chExt cx="3266" cy="1770"/>
          </a:xfrm>
        </p:grpSpPr>
        <p:sp>
          <p:nvSpPr>
            <p:cNvPr id="623649" name="Line 33"/>
            <p:cNvSpPr>
              <a:spLocks noChangeShapeType="1"/>
            </p:cNvSpPr>
            <p:nvPr/>
          </p:nvSpPr>
          <p:spPr bwMode="auto">
            <a:xfrm>
              <a:off x="1474" y="2523"/>
              <a:ext cx="0" cy="15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grpSp>
          <p:nvGrpSpPr>
            <p:cNvPr id="623662" name="Group 46"/>
            <p:cNvGrpSpPr>
              <a:grpSpLocks/>
            </p:cNvGrpSpPr>
            <p:nvPr/>
          </p:nvGrpSpPr>
          <p:grpSpPr bwMode="auto">
            <a:xfrm>
              <a:off x="340" y="1661"/>
              <a:ext cx="3266" cy="1770"/>
              <a:chOff x="340" y="1661"/>
              <a:chExt cx="3266" cy="1770"/>
            </a:xfrm>
          </p:grpSpPr>
          <p:grpSp>
            <p:nvGrpSpPr>
              <p:cNvPr id="623641" name="Group 25"/>
              <p:cNvGrpSpPr>
                <a:grpSpLocks/>
              </p:cNvGrpSpPr>
              <p:nvPr/>
            </p:nvGrpSpPr>
            <p:grpSpPr bwMode="auto">
              <a:xfrm>
                <a:off x="1565" y="1661"/>
                <a:ext cx="2041" cy="590"/>
                <a:chOff x="3493" y="14309"/>
                <a:chExt cx="3495" cy="1062"/>
              </a:xfrm>
            </p:grpSpPr>
            <p:sp>
              <p:nvSpPr>
                <p:cNvPr id="623642" name="Freeform 26"/>
                <p:cNvSpPr>
                  <a:spLocks/>
                </p:cNvSpPr>
                <p:nvPr/>
              </p:nvSpPr>
              <p:spPr bwMode="auto">
                <a:xfrm>
                  <a:off x="3493" y="14309"/>
                  <a:ext cx="3495" cy="290"/>
                </a:xfrm>
                <a:custGeom>
                  <a:avLst/>
                  <a:gdLst>
                    <a:gd name="T0" fmla="*/ 0 w 6375"/>
                    <a:gd name="T1" fmla="*/ 0 h 270"/>
                    <a:gd name="T2" fmla="*/ 0 w 6375"/>
                    <a:gd name="T3" fmla="*/ 270 h 270"/>
                    <a:gd name="T4" fmla="*/ 6375 w 6375"/>
                    <a:gd name="T5" fmla="*/ 240 h 270"/>
                    <a:gd name="T6" fmla="*/ 6375 w 6375"/>
                    <a:gd name="T7" fmla="*/ 60 h 270"/>
                  </a:gdLst>
                  <a:ahLst/>
                  <a:cxnLst>
                    <a:cxn ang="0">
                      <a:pos x="T0" y="T1"/>
                    </a:cxn>
                    <a:cxn ang="0">
                      <a:pos x="T2" y="T3"/>
                    </a:cxn>
                    <a:cxn ang="0">
                      <a:pos x="T4" y="T5"/>
                    </a:cxn>
                    <a:cxn ang="0">
                      <a:pos x="T6" y="T7"/>
                    </a:cxn>
                  </a:cxnLst>
                  <a:rect l="0" t="0" r="r" b="b"/>
                  <a:pathLst>
                    <a:path w="6375" h="270">
                      <a:moveTo>
                        <a:pt x="0" y="0"/>
                      </a:moveTo>
                      <a:cubicBezTo>
                        <a:pt x="0" y="90"/>
                        <a:pt x="0" y="180"/>
                        <a:pt x="0" y="270"/>
                      </a:cubicBezTo>
                      <a:lnTo>
                        <a:pt x="6375" y="240"/>
                      </a:lnTo>
                      <a:lnTo>
                        <a:pt x="6375" y="60"/>
                      </a:lnTo>
                    </a:path>
                  </a:pathLst>
                </a:custGeom>
                <a:noFill/>
                <a:ln w="19050" cmpd="sng">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fa-IR"/>
                </a:p>
              </p:txBody>
            </p:sp>
            <p:grpSp>
              <p:nvGrpSpPr>
                <p:cNvPr id="623643" name="Group 27"/>
                <p:cNvGrpSpPr>
                  <a:grpSpLocks/>
                </p:cNvGrpSpPr>
                <p:nvPr/>
              </p:nvGrpSpPr>
              <p:grpSpPr bwMode="auto">
                <a:xfrm>
                  <a:off x="3534" y="14985"/>
                  <a:ext cx="3454" cy="386"/>
                  <a:chOff x="2880" y="2340"/>
                  <a:chExt cx="6300" cy="360"/>
                </a:xfrm>
              </p:grpSpPr>
              <p:sp>
                <p:nvSpPr>
                  <p:cNvPr id="623644" name="Line 28"/>
                  <p:cNvSpPr>
                    <a:spLocks noChangeShapeType="1"/>
                  </p:cNvSpPr>
                  <p:nvPr/>
                </p:nvSpPr>
                <p:spPr bwMode="auto">
                  <a:xfrm>
                    <a:off x="2880" y="2340"/>
                    <a:ext cx="63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3645" name="Line 29"/>
                  <p:cNvSpPr>
                    <a:spLocks noChangeShapeType="1"/>
                  </p:cNvSpPr>
                  <p:nvPr/>
                </p:nvSpPr>
                <p:spPr bwMode="auto">
                  <a:xfrm>
                    <a:off x="28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3646" name="Line 30"/>
                  <p:cNvSpPr>
                    <a:spLocks noChangeShapeType="1"/>
                  </p:cNvSpPr>
                  <p:nvPr/>
                </p:nvSpPr>
                <p:spPr bwMode="auto">
                  <a:xfrm>
                    <a:off x="91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grpSp>
          <p:grpSp>
            <p:nvGrpSpPr>
              <p:cNvPr id="623650" name="Group 34"/>
              <p:cNvGrpSpPr>
                <a:grpSpLocks/>
              </p:cNvGrpSpPr>
              <p:nvPr/>
            </p:nvGrpSpPr>
            <p:grpSpPr bwMode="auto">
              <a:xfrm>
                <a:off x="657" y="2679"/>
                <a:ext cx="1602" cy="155"/>
                <a:chOff x="2880" y="2340"/>
                <a:chExt cx="6300" cy="360"/>
              </a:xfrm>
            </p:grpSpPr>
            <p:sp>
              <p:nvSpPr>
                <p:cNvPr id="623651" name="Line 35"/>
                <p:cNvSpPr>
                  <a:spLocks noChangeShapeType="1"/>
                </p:cNvSpPr>
                <p:nvPr/>
              </p:nvSpPr>
              <p:spPr bwMode="auto">
                <a:xfrm>
                  <a:off x="2880" y="2340"/>
                  <a:ext cx="63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3652" name="Line 36"/>
                <p:cNvSpPr>
                  <a:spLocks noChangeShapeType="1"/>
                </p:cNvSpPr>
                <p:nvPr/>
              </p:nvSpPr>
              <p:spPr bwMode="auto">
                <a:xfrm>
                  <a:off x="28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3653" name="Line 37"/>
                <p:cNvSpPr>
                  <a:spLocks noChangeShapeType="1"/>
                </p:cNvSpPr>
                <p:nvPr/>
              </p:nvSpPr>
              <p:spPr bwMode="auto">
                <a:xfrm>
                  <a:off x="91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sp>
            <p:nvSpPr>
              <p:cNvPr id="623654" name="Line 38"/>
              <p:cNvSpPr>
                <a:spLocks noChangeShapeType="1"/>
              </p:cNvSpPr>
              <p:nvPr/>
            </p:nvSpPr>
            <p:spPr bwMode="auto">
              <a:xfrm>
                <a:off x="3560" y="2478"/>
                <a:ext cx="0" cy="311"/>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3655" name="Line 39"/>
              <p:cNvSpPr>
                <a:spLocks noChangeShapeType="1"/>
              </p:cNvSpPr>
              <p:nvPr/>
            </p:nvSpPr>
            <p:spPr bwMode="auto">
              <a:xfrm>
                <a:off x="3560" y="3022"/>
                <a:ext cx="0" cy="408"/>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3656" name="Line 40"/>
              <p:cNvSpPr>
                <a:spLocks noChangeShapeType="1"/>
              </p:cNvSpPr>
              <p:nvPr/>
            </p:nvSpPr>
            <p:spPr bwMode="auto">
              <a:xfrm>
                <a:off x="2608" y="2976"/>
                <a:ext cx="0" cy="408"/>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nvGrpSpPr>
              <p:cNvPr id="623657" name="Group 41"/>
              <p:cNvGrpSpPr>
                <a:grpSpLocks/>
              </p:cNvGrpSpPr>
              <p:nvPr/>
            </p:nvGrpSpPr>
            <p:grpSpPr bwMode="auto">
              <a:xfrm>
                <a:off x="340" y="3203"/>
                <a:ext cx="1201" cy="228"/>
                <a:chOff x="2880" y="2340"/>
                <a:chExt cx="6300" cy="360"/>
              </a:xfrm>
            </p:grpSpPr>
            <p:sp>
              <p:nvSpPr>
                <p:cNvPr id="623658" name="Line 42"/>
                <p:cNvSpPr>
                  <a:spLocks noChangeShapeType="1"/>
                </p:cNvSpPr>
                <p:nvPr/>
              </p:nvSpPr>
              <p:spPr bwMode="auto">
                <a:xfrm>
                  <a:off x="2880" y="2340"/>
                  <a:ext cx="63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sp>
              <p:nvSpPr>
                <p:cNvPr id="623659" name="Line 43"/>
                <p:cNvSpPr>
                  <a:spLocks noChangeShapeType="1"/>
                </p:cNvSpPr>
                <p:nvPr/>
              </p:nvSpPr>
              <p:spPr bwMode="auto">
                <a:xfrm>
                  <a:off x="28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sp>
              <p:nvSpPr>
                <p:cNvPr id="623660" name="Line 44"/>
                <p:cNvSpPr>
                  <a:spLocks noChangeShapeType="1"/>
                </p:cNvSpPr>
                <p:nvPr/>
              </p:nvSpPr>
              <p:spPr bwMode="auto">
                <a:xfrm>
                  <a:off x="9180" y="2340"/>
                  <a:ext cx="0" cy="360"/>
                </a:xfrm>
                <a:prstGeom prst="line">
                  <a:avLst/>
                </a:prstGeom>
                <a:noFill/>
                <a:ln w="19050">
                  <a:solidFill>
                    <a:srgbClr val="000000"/>
                  </a:solidFill>
                  <a:round/>
                  <a:headEnd/>
                  <a:tailEnd type="triangle" w="med" len="med"/>
                </a:ln>
                <a:extLst>
                  <a:ext uri="{909E8E84-426E-40DD-AFC4-6F175D3DCCD1}">
                    <a14:hiddenFill xmlns:a14="http://schemas.microsoft.com/office/drawing/2010/main">
                      <a:noFill/>
                    </a14:hiddenFill>
                  </a:ext>
                </a:extLst>
              </p:spPr>
              <p:txBody>
                <a:bodyPr/>
                <a:lstStyle/>
                <a:p>
                  <a:endParaRPr lang="fa-IR"/>
                </a:p>
              </p:txBody>
            </p:sp>
          </p:grpSp>
        </p:grpSp>
        <p:sp>
          <p:nvSpPr>
            <p:cNvPr id="623661" name="Line 45"/>
            <p:cNvSpPr>
              <a:spLocks noChangeShapeType="1"/>
            </p:cNvSpPr>
            <p:nvPr/>
          </p:nvSpPr>
          <p:spPr bwMode="auto">
            <a:xfrm flipV="1">
              <a:off x="748" y="3022"/>
              <a:ext cx="0" cy="181"/>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fa-IR"/>
            </a:p>
          </p:txBody>
        </p:sp>
      </p:gr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23619">
                                            <p:txEl>
                                              <p:pRg st="0" end="0"/>
                                            </p:txEl>
                                          </p:spTgt>
                                        </p:tgtEl>
                                        <p:attrNameLst>
                                          <p:attrName>style.visibility</p:attrName>
                                        </p:attrNameLst>
                                      </p:cBhvr>
                                      <p:to>
                                        <p:strVal val="visible"/>
                                      </p:to>
                                    </p:set>
                                    <p:anim calcmode="lin" valueType="num">
                                      <p:cBhvr>
                                        <p:cTn id="7" dur="1000" fill="hold"/>
                                        <p:tgtEl>
                                          <p:spTgt spid="623619">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23619">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23619">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23619">
                                            <p:txEl>
                                              <p:pRg st="2" end="2"/>
                                            </p:txEl>
                                          </p:spTgt>
                                        </p:tgtEl>
                                        <p:attrNameLst>
                                          <p:attrName>style.visibility</p:attrName>
                                        </p:attrNameLst>
                                      </p:cBhvr>
                                      <p:to>
                                        <p:strVal val="visible"/>
                                      </p:to>
                                    </p:set>
                                    <p:anim calcmode="lin" valueType="num">
                                      <p:cBhvr>
                                        <p:cTn id="13" dur="1000" fill="hold"/>
                                        <p:tgtEl>
                                          <p:spTgt spid="623619">
                                            <p:txEl>
                                              <p:pRg st="2" end="2"/>
                                            </p:txEl>
                                          </p:spTgt>
                                        </p:tgtEl>
                                        <p:attrNameLst>
                                          <p:attrName>ppt_w</p:attrName>
                                        </p:attrNameLst>
                                      </p:cBhvr>
                                      <p:tavLst>
                                        <p:tav tm="0">
                                          <p:val>
                                            <p:fltVal val="0"/>
                                          </p:val>
                                        </p:tav>
                                        <p:tav tm="100000">
                                          <p:val>
                                            <p:strVal val="#ppt_w"/>
                                          </p:val>
                                        </p:tav>
                                      </p:tavLst>
                                    </p:anim>
                                    <p:anim calcmode="lin" valueType="num">
                                      <p:cBhvr>
                                        <p:cTn id="14" dur="1000" fill="hold"/>
                                        <p:tgtEl>
                                          <p:spTgt spid="623619">
                                            <p:txEl>
                                              <p:pRg st="2" end="2"/>
                                            </p:txEl>
                                          </p:spTgt>
                                        </p:tgtEl>
                                        <p:attrNameLst>
                                          <p:attrName>ppt_h</p:attrName>
                                        </p:attrNameLst>
                                      </p:cBhvr>
                                      <p:tavLst>
                                        <p:tav tm="0">
                                          <p:val>
                                            <p:fltVal val="0"/>
                                          </p:val>
                                        </p:tav>
                                        <p:tav tm="100000">
                                          <p:val>
                                            <p:strVal val="#ppt_h"/>
                                          </p:val>
                                        </p:tav>
                                      </p:tavLst>
                                    </p:anim>
                                    <p:animEffect transition="in" filter="fade">
                                      <p:cBhvr>
                                        <p:cTn id="15" dur="1000"/>
                                        <p:tgtEl>
                                          <p:spTgt spid="623619">
                                            <p:txEl>
                                              <p:pRg st="2" end="2"/>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23619">
                                            <p:txEl>
                                              <p:pRg st="3" end="3"/>
                                            </p:txEl>
                                          </p:spTgt>
                                        </p:tgtEl>
                                        <p:attrNameLst>
                                          <p:attrName>style.visibility</p:attrName>
                                        </p:attrNameLst>
                                      </p:cBhvr>
                                      <p:to>
                                        <p:strVal val="visible"/>
                                      </p:to>
                                    </p:set>
                                    <p:anim calcmode="lin" valueType="num">
                                      <p:cBhvr>
                                        <p:cTn id="19" dur="1000" fill="hold"/>
                                        <p:tgtEl>
                                          <p:spTgt spid="623619">
                                            <p:txEl>
                                              <p:pRg st="3" end="3"/>
                                            </p:txEl>
                                          </p:spTgt>
                                        </p:tgtEl>
                                        <p:attrNameLst>
                                          <p:attrName>ppt_w</p:attrName>
                                        </p:attrNameLst>
                                      </p:cBhvr>
                                      <p:tavLst>
                                        <p:tav tm="0">
                                          <p:val>
                                            <p:fltVal val="0"/>
                                          </p:val>
                                        </p:tav>
                                        <p:tav tm="100000">
                                          <p:val>
                                            <p:strVal val="#ppt_w"/>
                                          </p:val>
                                        </p:tav>
                                      </p:tavLst>
                                    </p:anim>
                                    <p:anim calcmode="lin" valueType="num">
                                      <p:cBhvr>
                                        <p:cTn id="20" dur="1000" fill="hold"/>
                                        <p:tgtEl>
                                          <p:spTgt spid="623619">
                                            <p:txEl>
                                              <p:pRg st="3" end="3"/>
                                            </p:txEl>
                                          </p:spTgt>
                                        </p:tgtEl>
                                        <p:attrNameLst>
                                          <p:attrName>ppt_h</p:attrName>
                                        </p:attrNameLst>
                                      </p:cBhvr>
                                      <p:tavLst>
                                        <p:tav tm="0">
                                          <p:val>
                                            <p:fltVal val="0"/>
                                          </p:val>
                                        </p:tav>
                                        <p:tav tm="100000">
                                          <p:val>
                                            <p:strVal val="#ppt_h"/>
                                          </p:val>
                                        </p:tav>
                                      </p:tavLst>
                                    </p:anim>
                                    <p:animEffect transition="in" filter="fade">
                                      <p:cBhvr>
                                        <p:cTn id="21" dur="1000"/>
                                        <p:tgtEl>
                                          <p:spTgt spid="623619">
                                            <p:txEl>
                                              <p:pRg st="3" end="3"/>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23619">
                                            <p:txEl>
                                              <p:pRg st="4" end="4"/>
                                            </p:txEl>
                                          </p:spTgt>
                                        </p:tgtEl>
                                        <p:attrNameLst>
                                          <p:attrName>style.visibility</p:attrName>
                                        </p:attrNameLst>
                                      </p:cBhvr>
                                      <p:to>
                                        <p:strVal val="visible"/>
                                      </p:to>
                                    </p:set>
                                    <p:anim calcmode="lin" valueType="num">
                                      <p:cBhvr>
                                        <p:cTn id="25" dur="1000" fill="hold"/>
                                        <p:tgtEl>
                                          <p:spTgt spid="623619">
                                            <p:txEl>
                                              <p:pRg st="4" end="4"/>
                                            </p:txEl>
                                          </p:spTgt>
                                        </p:tgtEl>
                                        <p:attrNameLst>
                                          <p:attrName>ppt_w</p:attrName>
                                        </p:attrNameLst>
                                      </p:cBhvr>
                                      <p:tavLst>
                                        <p:tav tm="0">
                                          <p:val>
                                            <p:fltVal val="0"/>
                                          </p:val>
                                        </p:tav>
                                        <p:tav tm="100000">
                                          <p:val>
                                            <p:strVal val="#ppt_w"/>
                                          </p:val>
                                        </p:tav>
                                      </p:tavLst>
                                    </p:anim>
                                    <p:anim calcmode="lin" valueType="num">
                                      <p:cBhvr>
                                        <p:cTn id="26" dur="1000" fill="hold"/>
                                        <p:tgtEl>
                                          <p:spTgt spid="623619">
                                            <p:txEl>
                                              <p:pRg st="4" end="4"/>
                                            </p:txEl>
                                          </p:spTgt>
                                        </p:tgtEl>
                                        <p:attrNameLst>
                                          <p:attrName>ppt_h</p:attrName>
                                        </p:attrNameLst>
                                      </p:cBhvr>
                                      <p:tavLst>
                                        <p:tav tm="0">
                                          <p:val>
                                            <p:fltVal val="0"/>
                                          </p:val>
                                        </p:tav>
                                        <p:tav tm="100000">
                                          <p:val>
                                            <p:strVal val="#ppt_h"/>
                                          </p:val>
                                        </p:tav>
                                      </p:tavLst>
                                    </p:anim>
                                    <p:animEffect transition="in" filter="fade">
                                      <p:cBhvr>
                                        <p:cTn id="27" dur="1000"/>
                                        <p:tgtEl>
                                          <p:spTgt spid="623619">
                                            <p:txEl>
                                              <p:pRg st="4" end="4"/>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23619">
                                            <p:txEl>
                                              <p:pRg st="5" end="5"/>
                                            </p:txEl>
                                          </p:spTgt>
                                        </p:tgtEl>
                                        <p:attrNameLst>
                                          <p:attrName>style.visibility</p:attrName>
                                        </p:attrNameLst>
                                      </p:cBhvr>
                                      <p:to>
                                        <p:strVal val="visible"/>
                                      </p:to>
                                    </p:set>
                                    <p:anim calcmode="lin" valueType="num">
                                      <p:cBhvr>
                                        <p:cTn id="31" dur="1000" fill="hold"/>
                                        <p:tgtEl>
                                          <p:spTgt spid="623619">
                                            <p:txEl>
                                              <p:pRg st="5" end="5"/>
                                            </p:txEl>
                                          </p:spTgt>
                                        </p:tgtEl>
                                        <p:attrNameLst>
                                          <p:attrName>ppt_w</p:attrName>
                                        </p:attrNameLst>
                                      </p:cBhvr>
                                      <p:tavLst>
                                        <p:tav tm="0">
                                          <p:val>
                                            <p:fltVal val="0"/>
                                          </p:val>
                                        </p:tav>
                                        <p:tav tm="100000">
                                          <p:val>
                                            <p:strVal val="#ppt_w"/>
                                          </p:val>
                                        </p:tav>
                                      </p:tavLst>
                                    </p:anim>
                                    <p:anim calcmode="lin" valueType="num">
                                      <p:cBhvr>
                                        <p:cTn id="32" dur="1000" fill="hold"/>
                                        <p:tgtEl>
                                          <p:spTgt spid="623619">
                                            <p:txEl>
                                              <p:pRg st="5" end="5"/>
                                            </p:txEl>
                                          </p:spTgt>
                                        </p:tgtEl>
                                        <p:attrNameLst>
                                          <p:attrName>ppt_h</p:attrName>
                                        </p:attrNameLst>
                                      </p:cBhvr>
                                      <p:tavLst>
                                        <p:tav tm="0">
                                          <p:val>
                                            <p:fltVal val="0"/>
                                          </p:val>
                                        </p:tav>
                                        <p:tav tm="100000">
                                          <p:val>
                                            <p:strVal val="#ppt_h"/>
                                          </p:val>
                                        </p:tav>
                                      </p:tavLst>
                                    </p:anim>
                                    <p:animEffect transition="in" filter="fade">
                                      <p:cBhvr>
                                        <p:cTn id="33" dur="1000"/>
                                        <p:tgtEl>
                                          <p:spTgt spid="623619">
                                            <p:txEl>
                                              <p:pRg st="5" end="5"/>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23619">
                                            <p:txEl>
                                              <p:pRg st="7" end="7"/>
                                            </p:txEl>
                                          </p:spTgt>
                                        </p:tgtEl>
                                        <p:attrNameLst>
                                          <p:attrName>style.visibility</p:attrName>
                                        </p:attrNameLst>
                                      </p:cBhvr>
                                      <p:to>
                                        <p:strVal val="visible"/>
                                      </p:to>
                                    </p:set>
                                    <p:anim calcmode="lin" valueType="num">
                                      <p:cBhvr>
                                        <p:cTn id="37" dur="1000" fill="hold"/>
                                        <p:tgtEl>
                                          <p:spTgt spid="623619">
                                            <p:txEl>
                                              <p:pRg st="7" end="7"/>
                                            </p:txEl>
                                          </p:spTgt>
                                        </p:tgtEl>
                                        <p:attrNameLst>
                                          <p:attrName>ppt_w</p:attrName>
                                        </p:attrNameLst>
                                      </p:cBhvr>
                                      <p:tavLst>
                                        <p:tav tm="0">
                                          <p:val>
                                            <p:fltVal val="0"/>
                                          </p:val>
                                        </p:tav>
                                        <p:tav tm="100000">
                                          <p:val>
                                            <p:strVal val="#ppt_w"/>
                                          </p:val>
                                        </p:tav>
                                      </p:tavLst>
                                    </p:anim>
                                    <p:anim calcmode="lin" valueType="num">
                                      <p:cBhvr>
                                        <p:cTn id="38" dur="1000" fill="hold"/>
                                        <p:tgtEl>
                                          <p:spTgt spid="623619">
                                            <p:txEl>
                                              <p:pRg st="7" end="7"/>
                                            </p:txEl>
                                          </p:spTgt>
                                        </p:tgtEl>
                                        <p:attrNameLst>
                                          <p:attrName>ppt_h</p:attrName>
                                        </p:attrNameLst>
                                      </p:cBhvr>
                                      <p:tavLst>
                                        <p:tav tm="0">
                                          <p:val>
                                            <p:fltVal val="0"/>
                                          </p:val>
                                        </p:tav>
                                        <p:tav tm="100000">
                                          <p:val>
                                            <p:strVal val="#ppt_h"/>
                                          </p:val>
                                        </p:tav>
                                      </p:tavLst>
                                    </p:anim>
                                    <p:animEffect transition="in" filter="fade">
                                      <p:cBhvr>
                                        <p:cTn id="39" dur="1000"/>
                                        <p:tgtEl>
                                          <p:spTgt spid="623619">
                                            <p:txEl>
                                              <p:pRg st="7" end="7"/>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23619">
                                            <p:txEl>
                                              <p:pRg st="9" end="9"/>
                                            </p:txEl>
                                          </p:spTgt>
                                        </p:tgtEl>
                                        <p:attrNameLst>
                                          <p:attrName>style.visibility</p:attrName>
                                        </p:attrNameLst>
                                      </p:cBhvr>
                                      <p:to>
                                        <p:strVal val="visible"/>
                                      </p:to>
                                    </p:set>
                                    <p:anim calcmode="lin" valueType="num">
                                      <p:cBhvr>
                                        <p:cTn id="43" dur="1000" fill="hold"/>
                                        <p:tgtEl>
                                          <p:spTgt spid="623619">
                                            <p:txEl>
                                              <p:pRg st="9" end="9"/>
                                            </p:txEl>
                                          </p:spTgt>
                                        </p:tgtEl>
                                        <p:attrNameLst>
                                          <p:attrName>ppt_w</p:attrName>
                                        </p:attrNameLst>
                                      </p:cBhvr>
                                      <p:tavLst>
                                        <p:tav tm="0">
                                          <p:val>
                                            <p:fltVal val="0"/>
                                          </p:val>
                                        </p:tav>
                                        <p:tav tm="100000">
                                          <p:val>
                                            <p:strVal val="#ppt_w"/>
                                          </p:val>
                                        </p:tav>
                                      </p:tavLst>
                                    </p:anim>
                                    <p:anim calcmode="lin" valueType="num">
                                      <p:cBhvr>
                                        <p:cTn id="44" dur="1000" fill="hold"/>
                                        <p:tgtEl>
                                          <p:spTgt spid="623619">
                                            <p:txEl>
                                              <p:pRg st="9" end="9"/>
                                            </p:txEl>
                                          </p:spTgt>
                                        </p:tgtEl>
                                        <p:attrNameLst>
                                          <p:attrName>ppt_h</p:attrName>
                                        </p:attrNameLst>
                                      </p:cBhvr>
                                      <p:tavLst>
                                        <p:tav tm="0">
                                          <p:val>
                                            <p:fltVal val="0"/>
                                          </p:val>
                                        </p:tav>
                                        <p:tav tm="100000">
                                          <p:val>
                                            <p:strVal val="#ppt_h"/>
                                          </p:val>
                                        </p:tav>
                                      </p:tavLst>
                                    </p:anim>
                                    <p:animEffect transition="in" filter="fade">
                                      <p:cBhvr>
                                        <p:cTn id="45" dur="1000"/>
                                        <p:tgtEl>
                                          <p:spTgt spid="623619">
                                            <p:txEl>
                                              <p:pRg st="9" end="9"/>
                                            </p:txEl>
                                          </p:spTgt>
                                        </p:tgtEl>
                                      </p:cBhvr>
                                    </p:animEffect>
                                  </p:childTnLst>
                                </p:cTn>
                              </p:par>
                            </p:childTnLst>
                          </p:cTn>
                        </p:par>
                        <p:par>
                          <p:cTn id="46" fill="hold" nodeType="afterGroup">
                            <p:stCondLst>
                              <p:cond delay="7000"/>
                            </p:stCondLst>
                            <p:childTnLst>
                              <p:par>
                                <p:cTn id="47" presetID="53" presetClass="entr" presetSubtype="0" fill="hold" grpId="0" nodeType="afterEffect">
                                  <p:stCondLst>
                                    <p:cond delay="0"/>
                                  </p:stCondLst>
                                  <p:childTnLst>
                                    <p:set>
                                      <p:cBhvr>
                                        <p:cTn id="48" dur="1" fill="hold">
                                          <p:stCondLst>
                                            <p:cond delay="0"/>
                                          </p:stCondLst>
                                        </p:cTn>
                                        <p:tgtEl>
                                          <p:spTgt spid="623619">
                                            <p:txEl>
                                              <p:pRg st="10" end="10"/>
                                            </p:txEl>
                                          </p:spTgt>
                                        </p:tgtEl>
                                        <p:attrNameLst>
                                          <p:attrName>style.visibility</p:attrName>
                                        </p:attrNameLst>
                                      </p:cBhvr>
                                      <p:to>
                                        <p:strVal val="visible"/>
                                      </p:to>
                                    </p:set>
                                    <p:anim calcmode="lin" valueType="num">
                                      <p:cBhvr>
                                        <p:cTn id="49" dur="1000" fill="hold"/>
                                        <p:tgtEl>
                                          <p:spTgt spid="623619">
                                            <p:txEl>
                                              <p:pRg st="10" end="10"/>
                                            </p:txEl>
                                          </p:spTgt>
                                        </p:tgtEl>
                                        <p:attrNameLst>
                                          <p:attrName>ppt_w</p:attrName>
                                        </p:attrNameLst>
                                      </p:cBhvr>
                                      <p:tavLst>
                                        <p:tav tm="0">
                                          <p:val>
                                            <p:fltVal val="0"/>
                                          </p:val>
                                        </p:tav>
                                        <p:tav tm="100000">
                                          <p:val>
                                            <p:strVal val="#ppt_w"/>
                                          </p:val>
                                        </p:tav>
                                      </p:tavLst>
                                    </p:anim>
                                    <p:anim calcmode="lin" valueType="num">
                                      <p:cBhvr>
                                        <p:cTn id="50" dur="1000" fill="hold"/>
                                        <p:tgtEl>
                                          <p:spTgt spid="623619">
                                            <p:txEl>
                                              <p:pRg st="10" end="10"/>
                                            </p:txEl>
                                          </p:spTgt>
                                        </p:tgtEl>
                                        <p:attrNameLst>
                                          <p:attrName>ppt_h</p:attrName>
                                        </p:attrNameLst>
                                      </p:cBhvr>
                                      <p:tavLst>
                                        <p:tav tm="0">
                                          <p:val>
                                            <p:fltVal val="0"/>
                                          </p:val>
                                        </p:tav>
                                        <p:tav tm="100000">
                                          <p:val>
                                            <p:strVal val="#ppt_h"/>
                                          </p:val>
                                        </p:tav>
                                      </p:tavLst>
                                    </p:anim>
                                    <p:animEffect transition="in" filter="fade">
                                      <p:cBhvr>
                                        <p:cTn id="51" dur="1000"/>
                                        <p:tgtEl>
                                          <p:spTgt spid="623619">
                                            <p:txEl>
                                              <p:pRg st="10" end="10"/>
                                            </p:txEl>
                                          </p:spTgt>
                                        </p:tgtEl>
                                      </p:cBhvr>
                                    </p:animEffect>
                                  </p:childTnLst>
                                </p:cTn>
                              </p:par>
                            </p:childTnLst>
                          </p:cTn>
                        </p:par>
                        <p:par>
                          <p:cTn id="52" fill="hold" nodeType="afterGroup">
                            <p:stCondLst>
                              <p:cond delay="8000"/>
                            </p:stCondLst>
                            <p:childTnLst>
                              <p:par>
                                <p:cTn id="53" presetID="47" presetClass="entr" presetSubtype="0" fill="hold" nodeType="afterEffect">
                                  <p:stCondLst>
                                    <p:cond delay="0"/>
                                  </p:stCondLst>
                                  <p:childTnLst>
                                    <p:set>
                                      <p:cBhvr>
                                        <p:cTn id="54" dur="1" fill="hold">
                                          <p:stCondLst>
                                            <p:cond delay="0"/>
                                          </p:stCondLst>
                                        </p:cTn>
                                        <p:tgtEl>
                                          <p:spTgt spid="623663"/>
                                        </p:tgtEl>
                                        <p:attrNameLst>
                                          <p:attrName>style.visibility</p:attrName>
                                        </p:attrNameLst>
                                      </p:cBhvr>
                                      <p:to>
                                        <p:strVal val="visible"/>
                                      </p:to>
                                    </p:set>
                                    <p:animEffect transition="in" filter="fade">
                                      <p:cBhvr>
                                        <p:cTn id="55" dur="1000"/>
                                        <p:tgtEl>
                                          <p:spTgt spid="623663"/>
                                        </p:tgtEl>
                                      </p:cBhvr>
                                    </p:animEffect>
                                    <p:anim calcmode="lin" valueType="num">
                                      <p:cBhvr>
                                        <p:cTn id="56" dur="1000" fill="hold"/>
                                        <p:tgtEl>
                                          <p:spTgt spid="623663"/>
                                        </p:tgtEl>
                                        <p:attrNameLst>
                                          <p:attrName>ppt_x</p:attrName>
                                        </p:attrNameLst>
                                      </p:cBhvr>
                                      <p:tavLst>
                                        <p:tav tm="0">
                                          <p:val>
                                            <p:strVal val="#ppt_x"/>
                                          </p:val>
                                        </p:tav>
                                        <p:tav tm="100000">
                                          <p:val>
                                            <p:strVal val="#ppt_x"/>
                                          </p:val>
                                        </p:tav>
                                      </p:tavLst>
                                    </p:anim>
                                    <p:anim calcmode="lin" valueType="num">
                                      <p:cBhvr>
                                        <p:cTn id="57" dur="1000" fill="hold"/>
                                        <p:tgtEl>
                                          <p:spTgt spid="62366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3619" grpId="0" build="p"/>
    </p:bldLst>
  </p:timing>
</p:sld>
</file>

<file path=ppt/slides/slide12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4642" name="Rectangle 2"/>
          <p:cNvSpPr>
            <a:spLocks noGrp="1" noChangeArrowheads="1"/>
          </p:cNvSpPr>
          <p:nvPr>
            <p:ph type="title"/>
          </p:nvPr>
        </p:nvSpPr>
        <p:spPr/>
        <p:txBody>
          <a:bodyPr/>
          <a:lstStyle/>
          <a:p>
            <a:endParaRPr lang="en-US" altLang="fa-IR"/>
          </a:p>
        </p:txBody>
      </p:sp>
      <p:sp>
        <p:nvSpPr>
          <p:cNvPr id="624643" name="Rectangle 3"/>
          <p:cNvSpPr>
            <a:spLocks noGrp="1" noChangeArrowheads="1"/>
          </p:cNvSpPr>
          <p:nvPr>
            <p:ph type="body" idx="1"/>
          </p:nvPr>
        </p:nvSpPr>
        <p:spPr>
          <a:xfrm>
            <a:off x="468313" y="404813"/>
            <a:ext cx="8229600" cy="6192837"/>
          </a:xfrm>
        </p:spPr>
        <p:txBody>
          <a:bodyPr/>
          <a:lstStyle/>
          <a:p>
            <a:pPr>
              <a:lnSpc>
                <a:spcPct val="120000"/>
              </a:lnSpc>
              <a:buFont typeface="Wingdings" panose="05000000000000000000" pitchFamily="2" charset="2"/>
              <a:buNone/>
            </a:pPr>
            <a:r>
              <a:rPr lang="fa-IR" altLang="ja-JP" sz="2000" b="1">
                <a:effectLst/>
                <a:cs typeface="B Zar" panose="00000400000000000000" pitchFamily="2" charset="-78"/>
              </a:rPr>
              <a:t>روش دو انحرافی :</a:t>
            </a:r>
            <a:r>
              <a:rPr lang="fa-IR" altLang="ja-JP" sz="2000">
                <a:effectLst/>
                <a:cs typeface="B Zar" panose="00000400000000000000" pitchFamily="2" charset="-78"/>
              </a:rPr>
              <a:t> در این روش انحراف کل سربار به دو انحراف جزئی تقسیم می شود : </a:t>
            </a:r>
          </a:p>
          <a:p>
            <a:pPr>
              <a:lnSpc>
                <a:spcPct val="120000"/>
              </a:lnSpc>
              <a:buFont typeface="Wingdings" panose="05000000000000000000" pitchFamily="2" charset="2"/>
              <a:buNone/>
            </a:pPr>
            <a:r>
              <a:rPr lang="fa-IR" altLang="ja-JP" sz="2000">
                <a:effectLst/>
                <a:cs typeface="B Zar" panose="00000400000000000000" pitchFamily="2" charset="-78"/>
              </a:rPr>
              <a:t>بودجه مجاز بر اساس ساعات استاندارد برای تولید واقعی – هزینه سربار واقعی = انحراف قابل کنترل </a:t>
            </a:r>
          </a:p>
          <a:p>
            <a:pPr algn="l">
              <a:lnSpc>
                <a:spcPct val="120000"/>
              </a:lnSpc>
              <a:buFont typeface="Wingdings" panose="05000000000000000000" pitchFamily="2" charset="2"/>
              <a:buNone/>
            </a:pPr>
            <a:r>
              <a:rPr lang="fa-IR" altLang="ja-JP" sz="2000">
                <a:effectLst/>
                <a:cs typeface="B Zar" panose="00000400000000000000" pitchFamily="2" charset="-78"/>
              </a:rPr>
              <a:t>[ ( نرخ استاندارد × ساعات استاندارد )  سربار ثابت بودجه شده ] = بودجه مجاز بر اساس ساعات استاندارد </a:t>
            </a:r>
          </a:p>
          <a:p>
            <a:pPr>
              <a:lnSpc>
                <a:spcPct val="120000"/>
              </a:lnSpc>
              <a:buFont typeface="Wingdings" panose="05000000000000000000" pitchFamily="2" charset="2"/>
              <a:buNone/>
            </a:pPr>
            <a:r>
              <a:rPr lang="fa-IR" altLang="ja-JP" sz="2000">
                <a:effectLst/>
                <a:cs typeface="B Zar" panose="00000400000000000000" pitchFamily="2" charset="-78"/>
              </a:rPr>
              <a:t>             سربار متغیر     برای تولید واقعی                                                                    برای تولید واقعی </a:t>
            </a:r>
          </a:p>
          <a:p>
            <a:pPr algn="l">
              <a:lnSpc>
                <a:spcPct val="120000"/>
              </a:lnSpc>
              <a:buFont typeface="Wingdings" panose="05000000000000000000" pitchFamily="2" charset="2"/>
              <a:buNone/>
            </a:pPr>
            <a:r>
              <a:rPr lang="fa-IR" altLang="ja-JP" sz="2000">
                <a:effectLst/>
                <a:cs typeface="B Zar" panose="00000400000000000000" pitchFamily="2" charset="-78"/>
              </a:rPr>
              <a:t>سربار جذب شده به تولید بر اساس – بودجه مجاز بر اساس ساعات استاندارد = انحراف حجم </a:t>
            </a:r>
          </a:p>
          <a:p>
            <a:pPr>
              <a:lnSpc>
                <a:spcPct val="120000"/>
              </a:lnSpc>
              <a:buFont typeface="Wingdings" panose="05000000000000000000" pitchFamily="2" charset="2"/>
              <a:buNone/>
            </a:pPr>
            <a:r>
              <a:rPr lang="fa-IR" altLang="ja-JP" sz="2000">
                <a:effectLst/>
                <a:cs typeface="B Zar" panose="00000400000000000000" pitchFamily="2" charset="-78"/>
              </a:rPr>
              <a:t>                          ساعات استاندارد برای تولید واقعی          برای تولید واقعی </a:t>
            </a:r>
          </a:p>
          <a:p>
            <a:pPr>
              <a:lnSpc>
                <a:spcPct val="120000"/>
              </a:lnSpc>
              <a:buFont typeface="Wingdings" panose="05000000000000000000" pitchFamily="2" charset="2"/>
              <a:buNone/>
            </a:pPr>
            <a:r>
              <a:rPr lang="fa-IR" altLang="ja-JP" sz="2000">
                <a:effectLst/>
                <a:cs typeface="B Zar" panose="00000400000000000000" pitchFamily="2" charset="-78"/>
              </a:rPr>
              <a:t>انحراف حجم به صورت زیر نیز قابل محاسبه است :</a:t>
            </a:r>
          </a:p>
          <a:p>
            <a:pPr algn="l">
              <a:lnSpc>
                <a:spcPct val="120000"/>
              </a:lnSpc>
              <a:buFont typeface="Wingdings" panose="05000000000000000000" pitchFamily="2" charset="2"/>
              <a:buNone/>
            </a:pPr>
            <a:r>
              <a:rPr lang="fa-IR" altLang="ja-JP" sz="2000">
                <a:effectLst/>
                <a:cs typeface="B Zar" panose="00000400000000000000" pitchFamily="2" charset="-78"/>
              </a:rPr>
              <a:t>( ساعات استاندارد برای تولید واقعی – ظرفیت عادی ) نرخ استاندارد سربار ثابت= انحراف حجم</a:t>
            </a:r>
          </a:p>
          <a:p>
            <a:pPr>
              <a:lnSpc>
                <a:spcPct val="20000"/>
              </a:lnSpc>
              <a:buFont typeface="Wingdings" panose="05000000000000000000" pitchFamily="2" charset="2"/>
              <a:buNone/>
            </a:pPr>
            <a:endParaRPr lang="fa-IR" altLang="ja-JP" sz="2000" b="1">
              <a:effectLst/>
              <a:cs typeface="B Zar" panose="00000400000000000000" pitchFamily="2" charset="-78"/>
            </a:endParaRPr>
          </a:p>
          <a:p>
            <a:pPr>
              <a:lnSpc>
                <a:spcPct val="180000"/>
              </a:lnSpc>
              <a:buFont typeface="Wingdings" panose="05000000000000000000" pitchFamily="2" charset="2"/>
              <a:buNone/>
            </a:pPr>
            <a:r>
              <a:rPr lang="fa-IR" altLang="ja-JP" sz="2000" b="1">
                <a:effectLst/>
                <a:cs typeface="B Zar" panose="00000400000000000000" pitchFamily="2" charset="-78"/>
              </a:rPr>
              <a:t>روش سه انحرافی :</a:t>
            </a:r>
            <a:r>
              <a:rPr lang="fa-IR" altLang="ja-JP" sz="2000">
                <a:effectLst/>
                <a:cs typeface="B Zar" panose="00000400000000000000" pitchFamily="2" charset="-78"/>
              </a:rPr>
              <a:t> در این روش ، انحراف قابل کنترل به دو انحراف جزئی تر تقسیم می شود و انحراف حجم مانند روش دو انحرافی محاسبه می گردد . </a:t>
            </a:r>
          </a:p>
          <a:p>
            <a:pPr algn="l">
              <a:lnSpc>
                <a:spcPct val="120000"/>
              </a:lnSpc>
              <a:buFont typeface="Wingdings" panose="05000000000000000000" pitchFamily="2" charset="2"/>
              <a:buNone/>
            </a:pPr>
            <a:r>
              <a:rPr lang="fa-IR" altLang="ja-JP" sz="2000">
                <a:effectLst/>
                <a:cs typeface="B Zar" panose="00000400000000000000" pitchFamily="2" charset="-78"/>
              </a:rPr>
              <a:t>بودجه مجاز بر اساس ساعات کارکرد واقعی – هزینه سربار واقعی = انحراف هزینه</a:t>
            </a:r>
          </a:p>
          <a:p>
            <a:pPr algn="l">
              <a:lnSpc>
                <a:spcPct val="120000"/>
              </a:lnSpc>
              <a:buFont typeface="Wingdings" panose="05000000000000000000" pitchFamily="2" charset="2"/>
              <a:buNone/>
            </a:pPr>
            <a:r>
              <a:rPr lang="fa-IR" altLang="ja-JP" sz="1700">
                <a:effectLst/>
                <a:cs typeface="B Zar" panose="00000400000000000000" pitchFamily="2" charset="-78"/>
              </a:rPr>
              <a:t>بودجه مجاز بر اساس ساعات استاندارد – بودجه مجاز بر اساس ساعات کارکرد واقعی = انحراف کارایی برای تولید واقعی </a:t>
            </a:r>
          </a:p>
          <a:p>
            <a:pPr>
              <a:lnSpc>
                <a:spcPct val="120000"/>
              </a:lnSpc>
              <a:buFont typeface="Wingdings" panose="05000000000000000000" pitchFamily="2" charset="2"/>
              <a:buNone/>
            </a:pPr>
            <a:r>
              <a:rPr lang="fa-IR" altLang="ja-JP" sz="2000">
                <a:effectLst/>
                <a:cs typeface="B Zar" panose="00000400000000000000" pitchFamily="2" charset="-78"/>
              </a:rPr>
              <a:t>انحراف کارایی در این روش به صورت زیر نیز قابل محاسبه است :</a:t>
            </a:r>
          </a:p>
          <a:p>
            <a:pPr algn="l">
              <a:lnSpc>
                <a:spcPct val="120000"/>
              </a:lnSpc>
              <a:buFont typeface="Wingdings" panose="05000000000000000000" pitchFamily="2" charset="2"/>
              <a:buNone/>
            </a:pPr>
            <a:r>
              <a:rPr lang="fa-IR" altLang="ja-JP" sz="2000">
                <a:effectLst/>
                <a:cs typeface="B Zar" panose="00000400000000000000" pitchFamily="2" charset="-78"/>
              </a:rPr>
              <a:t>(ساعات استاندارد برای تولید واقعی – ساعات کارکرد واقعی ) نرخ استاندارد سربار متغیر = انحراف کارایی </a:t>
            </a:r>
            <a:endParaRPr lang="en-US" altLang="fa-IR" sz="2000">
              <a:effectLst/>
              <a:cs typeface="B Zar" panose="00000400000000000000" pitchFamily="2" charset="-78"/>
            </a:endParaRPr>
          </a:p>
        </p:txBody>
      </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nodePh="1">
                                  <p:stCondLst>
                                    <p:cond delay="0"/>
                                  </p:stCondLst>
                                  <p:endCondLst>
                                    <p:cond evt="begin" delay="0">
                                      <p:tn val="5"/>
                                    </p:cond>
                                  </p:endCondLst>
                                  <p:childTnLst>
                                    <p:set>
                                      <p:cBhvr>
                                        <p:cTn id="6" dur="1" fill="hold">
                                          <p:stCondLst>
                                            <p:cond delay="0"/>
                                          </p:stCondLst>
                                        </p:cTn>
                                        <p:tgtEl>
                                          <p:spTgt spid="624642"/>
                                        </p:tgtEl>
                                        <p:attrNameLst>
                                          <p:attrName>style.visibility</p:attrName>
                                        </p:attrNameLst>
                                      </p:cBhvr>
                                      <p:to>
                                        <p:strVal val="visible"/>
                                      </p:to>
                                    </p:set>
                                    <p:animEffect transition="in" filter="fade">
                                      <p:cBhvr>
                                        <p:cTn id="7" dur="768" decel="100000"/>
                                        <p:tgtEl>
                                          <p:spTgt spid="624642"/>
                                        </p:tgtEl>
                                      </p:cBhvr>
                                    </p:animEffect>
                                    <p:animScale>
                                      <p:cBhvr>
                                        <p:cTn id="8" dur="768" decel="100000"/>
                                        <p:tgtEl>
                                          <p:spTgt spid="624642"/>
                                        </p:tgtEl>
                                      </p:cBhvr>
                                      <p:from x="10000" y="10000"/>
                                      <p:to x="200000" y="450000"/>
                                    </p:animScale>
                                    <p:animScale>
                                      <p:cBhvr>
                                        <p:cTn id="9" dur="1230" accel="100000" fill="hold">
                                          <p:stCondLst>
                                            <p:cond delay="768"/>
                                          </p:stCondLst>
                                        </p:cTn>
                                        <p:tgtEl>
                                          <p:spTgt spid="624642"/>
                                        </p:tgtEl>
                                      </p:cBhvr>
                                      <p:from x="200000" y="450000"/>
                                      <p:to x="100000" y="100000"/>
                                    </p:animScale>
                                    <p:set>
                                      <p:cBhvr>
                                        <p:cTn id="10" dur="768" fill="hold"/>
                                        <p:tgtEl>
                                          <p:spTgt spid="624642"/>
                                        </p:tgtEl>
                                        <p:attrNameLst>
                                          <p:attrName>ppt_x</p:attrName>
                                        </p:attrNameLst>
                                      </p:cBhvr>
                                      <p:to>
                                        <p:strVal val="(0.5)"/>
                                      </p:to>
                                    </p:set>
                                    <p:anim from="(0.5)" to="(#ppt_x)" calcmode="lin" valueType="num">
                                      <p:cBhvr>
                                        <p:cTn id="11" dur="1230" accel="100000" fill="hold">
                                          <p:stCondLst>
                                            <p:cond delay="768"/>
                                          </p:stCondLst>
                                        </p:cTn>
                                        <p:tgtEl>
                                          <p:spTgt spid="624642"/>
                                        </p:tgtEl>
                                        <p:attrNameLst>
                                          <p:attrName>ppt_x</p:attrName>
                                        </p:attrNameLst>
                                      </p:cBhvr>
                                    </p:anim>
                                    <p:set>
                                      <p:cBhvr>
                                        <p:cTn id="12" dur="768" fill="hold"/>
                                        <p:tgtEl>
                                          <p:spTgt spid="624642"/>
                                        </p:tgtEl>
                                        <p:attrNameLst>
                                          <p:attrName>ppt_y</p:attrName>
                                        </p:attrNameLst>
                                      </p:cBhvr>
                                      <p:to>
                                        <p:strVal val="(#ppt_y+0.4)"/>
                                      </p:to>
                                    </p:set>
                                    <p:anim from="(#ppt_y+0.4)" to="(#ppt_y)" calcmode="lin" valueType="num">
                                      <p:cBhvr>
                                        <p:cTn id="13" dur="1230" accel="100000" fill="hold">
                                          <p:stCondLst>
                                            <p:cond delay="768"/>
                                          </p:stCondLst>
                                        </p:cTn>
                                        <p:tgtEl>
                                          <p:spTgt spid="624642"/>
                                        </p:tgtEl>
                                        <p:attrNameLst>
                                          <p:attrName>ppt_y</p:attrName>
                                        </p:attrNameLst>
                                      </p:cBhvr>
                                    </p:anim>
                                  </p:childTnLst>
                                </p:cTn>
                              </p:par>
                            </p:childTnLst>
                          </p:cTn>
                        </p:par>
                        <p:par>
                          <p:cTn id="14" fill="hold" nodeType="afterGroup">
                            <p:stCondLst>
                              <p:cond delay="1998"/>
                            </p:stCondLst>
                            <p:childTnLst>
                              <p:par>
                                <p:cTn id="15" presetID="53" presetClass="entr" presetSubtype="0" fill="hold" grpId="0" nodeType="afterEffect">
                                  <p:stCondLst>
                                    <p:cond delay="0"/>
                                  </p:stCondLst>
                                  <p:childTnLst>
                                    <p:set>
                                      <p:cBhvr>
                                        <p:cTn id="16" dur="1" fill="hold">
                                          <p:stCondLst>
                                            <p:cond delay="0"/>
                                          </p:stCondLst>
                                        </p:cTn>
                                        <p:tgtEl>
                                          <p:spTgt spid="624643">
                                            <p:txEl>
                                              <p:pRg st="0" end="0"/>
                                            </p:txEl>
                                          </p:spTgt>
                                        </p:tgtEl>
                                        <p:attrNameLst>
                                          <p:attrName>style.visibility</p:attrName>
                                        </p:attrNameLst>
                                      </p:cBhvr>
                                      <p:to>
                                        <p:strVal val="visible"/>
                                      </p:to>
                                    </p:set>
                                    <p:anim calcmode="lin" valueType="num">
                                      <p:cBhvr>
                                        <p:cTn id="17" dur="1000" fill="hold"/>
                                        <p:tgtEl>
                                          <p:spTgt spid="624643">
                                            <p:txEl>
                                              <p:pRg st="0" end="0"/>
                                            </p:txEl>
                                          </p:spTgt>
                                        </p:tgtEl>
                                        <p:attrNameLst>
                                          <p:attrName>ppt_w</p:attrName>
                                        </p:attrNameLst>
                                      </p:cBhvr>
                                      <p:tavLst>
                                        <p:tav tm="0">
                                          <p:val>
                                            <p:fltVal val="0"/>
                                          </p:val>
                                        </p:tav>
                                        <p:tav tm="100000">
                                          <p:val>
                                            <p:strVal val="#ppt_w"/>
                                          </p:val>
                                        </p:tav>
                                      </p:tavLst>
                                    </p:anim>
                                    <p:anim calcmode="lin" valueType="num">
                                      <p:cBhvr>
                                        <p:cTn id="18" dur="1000" fill="hold"/>
                                        <p:tgtEl>
                                          <p:spTgt spid="624643">
                                            <p:txEl>
                                              <p:pRg st="0" end="0"/>
                                            </p:txEl>
                                          </p:spTgt>
                                        </p:tgtEl>
                                        <p:attrNameLst>
                                          <p:attrName>ppt_h</p:attrName>
                                        </p:attrNameLst>
                                      </p:cBhvr>
                                      <p:tavLst>
                                        <p:tav tm="0">
                                          <p:val>
                                            <p:fltVal val="0"/>
                                          </p:val>
                                        </p:tav>
                                        <p:tav tm="100000">
                                          <p:val>
                                            <p:strVal val="#ppt_h"/>
                                          </p:val>
                                        </p:tav>
                                      </p:tavLst>
                                    </p:anim>
                                    <p:animEffect transition="in" filter="fade">
                                      <p:cBhvr>
                                        <p:cTn id="19" dur="1000"/>
                                        <p:tgtEl>
                                          <p:spTgt spid="624643">
                                            <p:txEl>
                                              <p:pRg st="0" end="0"/>
                                            </p:txEl>
                                          </p:spTgt>
                                        </p:tgtEl>
                                      </p:cBhvr>
                                    </p:animEffect>
                                  </p:childTnLst>
                                </p:cTn>
                              </p:par>
                            </p:childTnLst>
                          </p:cTn>
                        </p:par>
                        <p:par>
                          <p:cTn id="20" fill="hold" nodeType="afterGroup">
                            <p:stCondLst>
                              <p:cond delay="2998"/>
                            </p:stCondLst>
                            <p:childTnLst>
                              <p:par>
                                <p:cTn id="21" presetID="53" presetClass="entr" presetSubtype="0" fill="hold" grpId="0" nodeType="afterEffect">
                                  <p:stCondLst>
                                    <p:cond delay="0"/>
                                  </p:stCondLst>
                                  <p:childTnLst>
                                    <p:set>
                                      <p:cBhvr>
                                        <p:cTn id="22" dur="1" fill="hold">
                                          <p:stCondLst>
                                            <p:cond delay="0"/>
                                          </p:stCondLst>
                                        </p:cTn>
                                        <p:tgtEl>
                                          <p:spTgt spid="624643">
                                            <p:txEl>
                                              <p:pRg st="1" end="1"/>
                                            </p:txEl>
                                          </p:spTgt>
                                        </p:tgtEl>
                                        <p:attrNameLst>
                                          <p:attrName>style.visibility</p:attrName>
                                        </p:attrNameLst>
                                      </p:cBhvr>
                                      <p:to>
                                        <p:strVal val="visible"/>
                                      </p:to>
                                    </p:set>
                                    <p:anim calcmode="lin" valueType="num">
                                      <p:cBhvr>
                                        <p:cTn id="23" dur="1000" fill="hold"/>
                                        <p:tgtEl>
                                          <p:spTgt spid="624643">
                                            <p:txEl>
                                              <p:pRg st="1" end="1"/>
                                            </p:txEl>
                                          </p:spTgt>
                                        </p:tgtEl>
                                        <p:attrNameLst>
                                          <p:attrName>ppt_w</p:attrName>
                                        </p:attrNameLst>
                                      </p:cBhvr>
                                      <p:tavLst>
                                        <p:tav tm="0">
                                          <p:val>
                                            <p:fltVal val="0"/>
                                          </p:val>
                                        </p:tav>
                                        <p:tav tm="100000">
                                          <p:val>
                                            <p:strVal val="#ppt_w"/>
                                          </p:val>
                                        </p:tav>
                                      </p:tavLst>
                                    </p:anim>
                                    <p:anim calcmode="lin" valueType="num">
                                      <p:cBhvr>
                                        <p:cTn id="24" dur="1000" fill="hold"/>
                                        <p:tgtEl>
                                          <p:spTgt spid="624643">
                                            <p:txEl>
                                              <p:pRg st="1" end="1"/>
                                            </p:txEl>
                                          </p:spTgt>
                                        </p:tgtEl>
                                        <p:attrNameLst>
                                          <p:attrName>ppt_h</p:attrName>
                                        </p:attrNameLst>
                                      </p:cBhvr>
                                      <p:tavLst>
                                        <p:tav tm="0">
                                          <p:val>
                                            <p:fltVal val="0"/>
                                          </p:val>
                                        </p:tav>
                                        <p:tav tm="100000">
                                          <p:val>
                                            <p:strVal val="#ppt_h"/>
                                          </p:val>
                                        </p:tav>
                                      </p:tavLst>
                                    </p:anim>
                                    <p:animEffect transition="in" filter="fade">
                                      <p:cBhvr>
                                        <p:cTn id="25" dur="1000"/>
                                        <p:tgtEl>
                                          <p:spTgt spid="624643">
                                            <p:txEl>
                                              <p:pRg st="1" end="1"/>
                                            </p:txEl>
                                          </p:spTgt>
                                        </p:tgtEl>
                                      </p:cBhvr>
                                    </p:animEffect>
                                  </p:childTnLst>
                                </p:cTn>
                              </p:par>
                            </p:childTnLst>
                          </p:cTn>
                        </p:par>
                        <p:par>
                          <p:cTn id="26" fill="hold" nodeType="afterGroup">
                            <p:stCondLst>
                              <p:cond delay="3998"/>
                            </p:stCondLst>
                            <p:childTnLst>
                              <p:par>
                                <p:cTn id="27" presetID="53" presetClass="entr" presetSubtype="0" fill="hold" grpId="0" nodeType="afterEffect">
                                  <p:stCondLst>
                                    <p:cond delay="0"/>
                                  </p:stCondLst>
                                  <p:childTnLst>
                                    <p:set>
                                      <p:cBhvr>
                                        <p:cTn id="28" dur="1" fill="hold">
                                          <p:stCondLst>
                                            <p:cond delay="0"/>
                                          </p:stCondLst>
                                        </p:cTn>
                                        <p:tgtEl>
                                          <p:spTgt spid="624643">
                                            <p:txEl>
                                              <p:pRg st="2" end="2"/>
                                            </p:txEl>
                                          </p:spTgt>
                                        </p:tgtEl>
                                        <p:attrNameLst>
                                          <p:attrName>style.visibility</p:attrName>
                                        </p:attrNameLst>
                                      </p:cBhvr>
                                      <p:to>
                                        <p:strVal val="visible"/>
                                      </p:to>
                                    </p:set>
                                    <p:anim calcmode="lin" valueType="num">
                                      <p:cBhvr>
                                        <p:cTn id="29" dur="1000" fill="hold"/>
                                        <p:tgtEl>
                                          <p:spTgt spid="624643">
                                            <p:txEl>
                                              <p:pRg st="2" end="2"/>
                                            </p:txEl>
                                          </p:spTgt>
                                        </p:tgtEl>
                                        <p:attrNameLst>
                                          <p:attrName>ppt_w</p:attrName>
                                        </p:attrNameLst>
                                      </p:cBhvr>
                                      <p:tavLst>
                                        <p:tav tm="0">
                                          <p:val>
                                            <p:fltVal val="0"/>
                                          </p:val>
                                        </p:tav>
                                        <p:tav tm="100000">
                                          <p:val>
                                            <p:strVal val="#ppt_w"/>
                                          </p:val>
                                        </p:tav>
                                      </p:tavLst>
                                    </p:anim>
                                    <p:anim calcmode="lin" valueType="num">
                                      <p:cBhvr>
                                        <p:cTn id="30" dur="1000" fill="hold"/>
                                        <p:tgtEl>
                                          <p:spTgt spid="624643">
                                            <p:txEl>
                                              <p:pRg st="2" end="2"/>
                                            </p:txEl>
                                          </p:spTgt>
                                        </p:tgtEl>
                                        <p:attrNameLst>
                                          <p:attrName>ppt_h</p:attrName>
                                        </p:attrNameLst>
                                      </p:cBhvr>
                                      <p:tavLst>
                                        <p:tav tm="0">
                                          <p:val>
                                            <p:fltVal val="0"/>
                                          </p:val>
                                        </p:tav>
                                        <p:tav tm="100000">
                                          <p:val>
                                            <p:strVal val="#ppt_h"/>
                                          </p:val>
                                        </p:tav>
                                      </p:tavLst>
                                    </p:anim>
                                    <p:animEffect transition="in" filter="fade">
                                      <p:cBhvr>
                                        <p:cTn id="31" dur="1000"/>
                                        <p:tgtEl>
                                          <p:spTgt spid="624643">
                                            <p:txEl>
                                              <p:pRg st="2" end="2"/>
                                            </p:txEl>
                                          </p:spTgt>
                                        </p:tgtEl>
                                      </p:cBhvr>
                                    </p:animEffect>
                                  </p:childTnLst>
                                </p:cTn>
                              </p:par>
                            </p:childTnLst>
                          </p:cTn>
                        </p:par>
                        <p:par>
                          <p:cTn id="32" fill="hold" nodeType="afterGroup">
                            <p:stCondLst>
                              <p:cond delay="4998"/>
                            </p:stCondLst>
                            <p:childTnLst>
                              <p:par>
                                <p:cTn id="33" presetID="53" presetClass="entr" presetSubtype="0" fill="hold" grpId="0" nodeType="afterEffect">
                                  <p:stCondLst>
                                    <p:cond delay="0"/>
                                  </p:stCondLst>
                                  <p:childTnLst>
                                    <p:set>
                                      <p:cBhvr>
                                        <p:cTn id="34" dur="1" fill="hold">
                                          <p:stCondLst>
                                            <p:cond delay="0"/>
                                          </p:stCondLst>
                                        </p:cTn>
                                        <p:tgtEl>
                                          <p:spTgt spid="624643">
                                            <p:txEl>
                                              <p:pRg st="3" end="3"/>
                                            </p:txEl>
                                          </p:spTgt>
                                        </p:tgtEl>
                                        <p:attrNameLst>
                                          <p:attrName>style.visibility</p:attrName>
                                        </p:attrNameLst>
                                      </p:cBhvr>
                                      <p:to>
                                        <p:strVal val="visible"/>
                                      </p:to>
                                    </p:set>
                                    <p:anim calcmode="lin" valueType="num">
                                      <p:cBhvr>
                                        <p:cTn id="35" dur="1000" fill="hold"/>
                                        <p:tgtEl>
                                          <p:spTgt spid="624643">
                                            <p:txEl>
                                              <p:pRg st="3" end="3"/>
                                            </p:txEl>
                                          </p:spTgt>
                                        </p:tgtEl>
                                        <p:attrNameLst>
                                          <p:attrName>ppt_w</p:attrName>
                                        </p:attrNameLst>
                                      </p:cBhvr>
                                      <p:tavLst>
                                        <p:tav tm="0">
                                          <p:val>
                                            <p:fltVal val="0"/>
                                          </p:val>
                                        </p:tav>
                                        <p:tav tm="100000">
                                          <p:val>
                                            <p:strVal val="#ppt_w"/>
                                          </p:val>
                                        </p:tav>
                                      </p:tavLst>
                                    </p:anim>
                                    <p:anim calcmode="lin" valueType="num">
                                      <p:cBhvr>
                                        <p:cTn id="36" dur="1000" fill="hold"/>
                                        <p:tgtEl>
                                          <p:spTgt spid="624643">
                                            <p:txEl>
                                              <p:pRg st="3" end="3"/>
                                            </p:txEl>
                                          </p:spTgt>
                                        </p:tgtEl>
                                        <p:attrNameLst>
                                          <p:attrName>ppt_h</p:attrName>
                                        </p:attrNameLst>
                                      </p:cBhvr>
                                      <p:tavLst>
                                        <p:tav tm="0">
                                          <p:val>
                                            <p:fltVal val="0"/>
                                          </p:val>
                                        </p:tav>
                                        <p:tav tm="100000">
                                          <p:val>
                                            <p:strVal val="#ppt_h"/>
                                          </p:val>
                                        </p:tav>
                                      </p:tavLst>
                                    </p:anim>
                                    <p:animEffect transition="in" filter="fade">
                                      <p:cBhvr>
                                        <p:cTn id="37" dur="1000"/>
                                        <p:tgtEl>
                                          <p:spTgt spid="624643">
                                            <p:txEl>
                                              <p:pRg st="3" end="3"/>
                                            </p:txEl>
                                          </p:spTgt>
                                        </p:tgtEl>
                                      </p:cBhvr>
                                    </p:animEffect>
                                  </p:childTnLst>
                                </p:cTn>
                              </p:par>
                            </p:childTnLst>
                          </p:cTn>
                        </p:par>
                        <p:par>
                          <p:cTn id="38" fill="hold" nodeType="afterGroup">
                            <p:stCondLst>
                              <p:cond delay="5998"/>
                            </p:stCondLst>
                            <p:childTnLst>
                              <p:par>
                                <p:cTn id="39" presetID="53" presetClass="entr" presetSubtype="0" fill="hold" grpId="0" nodeType="afterEffect">
                                  <p:stCondLst>
                                    <p:cond delay="0"/>
                                  </p:stCondLst>
                                  <p:childTnLst>
                                    <p:set>
                                      <p:cBhvr>
                                        <p:cTn id="40" dur="1" fill="hold">
                                          <p:stCondLst>
                                            <p:cond delay="0"/>
                                          </p:stCondLst>
                                        </p:cTn>
                                        <p:tgtEl>
                                          <p:spTgt spid="624643">
                                            <p:txEl>
                                              <p:pRg st="4" end="4"/>
                                            </p:txEl>
                                          </p:spTgt>
                                        </p:tgtEl>
                                        <p:attrNameLst>
                                          <p:attrName>style.visibility</p:attrName>
                                        </p:attrNameLst>
                                      </p:cBhvr>
                                      <p:to>
                                        <p:strVal val="visible"/>
                                      </p:to>
                                    </p:set>
                                    <p:anim calcmode="lin" valueType="num">
                                      <p:cBhvr>
                                        <p:cTn id="41" dur="1000" fill="hold"/>
                                        <p:tgtEl>
                                          <p:spTgt spid="624643">
                                            <p:txEl>
                                              <p:pRg st="4" end="4"/>
                                            </p:txEl>
                                          </p:spTgt>
                                        </p:tgtEl>
                                        <p:attrNameLst>
                                          <p:attrName>ppt_w</p:attrName>
                                        </p:attrNameLst>
                                      </p:cBhvr>
                                      <p:tavLst>
                                        <p:tav tm="0">
                                          <p:val>
                                            <p:fltVal val="0"/>
                                          </p:val>
                                        </p:tav>
                                        <p:tav tm="100000">
                                          <p:val>
                                            <p:strVal val="#ppt_w"/>
                                          </p:val>
                                        </p:tav>
                                      </p:tavLst>
                                    </p:anim>
                                    <p:anim calcmode="lin" valueType="num">
                                      <p:cBhvr>
                                        <p:cTn id="42" dur="1000" fill="hold"/>
                                        <p:tgtEl>
                                          <p:spTgt spid="624643">
                                            <p:txEl>
                                              <p:pRg st="4" end="4"/>
                                            </p:txEl>
                                          </p:spTgt>
                                        </p:tgtEl>
                                        <p:attrNameLst>
                                          <p:attrName>ppt_h</p:attrName>
                                        </p:attrNameLst>
                                      </p:cBhvr>
                                      <p:tavLst>
                                        <p:tav tm="0">
                                          <p:val>
                                            <p:fltVal val="0"/>
                                          </p:val>
                                        </p:tav>
                                        <p:tav tm="100000">
                                          <p:val>
                                            <p:strVal val="#ppt_h"/>
                                          </p:val>
                                        </p:tav>
                                      </p:tavLst>
                                    </p:anim>
                                    <p:animEffect transition="in" filter="fade">
                                      <p:cBhvr>
                                        <p:cTn id="43" dur="1000"/>
                                        <p:tgtEl>
                                          <p:spTgt spid="624643">
                                            <p:txEl>
                                              <p:pRg st="4" end="4"/>
                                            </p:txEl>
                                          </p:spTgt>
                                        </p:tgtEl>
                                      </p:cBhvr>
                                    </p:animEffect>
                                  </p:childTnLst>
                                </p:cTn>
                              </p:par>
                            </p:childTnLst>
                          </p:cTn>
                        </p:par>
                        <p:par>
                          <p:cTn id="44" fill="hold" nodeType="afterGroup">
                            <p:stCondLst>
                              <p:cond delay="6998"/>
                            </p:stCondLst>
                            <p:childTnLst>
                              <p:par>
                                <p:cTn id="45" presetID="53" presetClass="entr" presetSubtype="0" fill="hold" grpId="0" nodeType="afterEffect">
                                  <p:stCondLst>
                                    <p:cond delay="0"/>
                                  </p:stCondLst>
                                  <p:childTnLst>
                                    <p:set>
                                      <p:cBhvr>
                                        <p:cTn id="46" dur="1" fill="hold">
                                          <p:stCondLst>
                                            <p:cond delay="0"/>
                                          </p:stCondLst>
                                        </p:cTn>
                                        <p:tgtEl>
                                          <p:spTgt spid="624643">
                                            <p:txEl>
                                              <p:pRg st="5" end="5"/>
                                            </p:txEl>
                                          </p:spTgt>
                                        </p:tgtEl>
                                        <p:attrNameLst>
                                          <p:attrName>style.visibility</p:attrName>
                                        </p:attrNameLst>
                                      </p:cBhvr>
                                      <p:to>
                                        <p:strVal val="visible"/>
                                      </p:to>
                                    </p:set>
                                    <p:anim calcmode="lin" valueType="num">
                                      <p:cBhvr>
                                        <p:cTn id="47" dur="1000" fill="hold"/>
                                        <p:tgtEl>
                                          <p:spTgt spid="624643">
                                            <p:txEl>
                                              <p:pRg st="5" end="5"/>
                                            </p:txEl>
                                          </p:spTgt>
                                        </p:tgtEl>
                                        <p:attrNameLst>
                                          <p:attrName>ppt_w</p:attrName>
                                        </p:attrNameLst>
                                      </p:cBhvr>
                                      <p:tavLst>
                                        <p:tav tm="0">
                                          <p:val>
                                            <p:fltVal val="0"/>
                                          </p:val>
                                        </p:tav>
                                        <p:tav tm="100000">
                                          <p:val>
                                            <p:strVal val="#ppt_w"/>
                                          </p:val>
                                        </p:tav>
                                      </p:tavLst>
                                    </p:anim>
                                    <p:anim calcmode="lin" valueType="num">
                                      <p:cBhvr>
                                        <p:cTn id="48" dur="1000" fill="hold"/>
                                        <p:tgtEl>
                                          <p:spTgt spid="624643">
                                            <p:txEl>
                                              <p:pRg st="5" end="5"/>
                                            </p:txEl>
                                          </p:spTgt>
                                        </p:tgtEl>
                                        <p:attrNameLst>
                                          <p:attrName>ppt_h</p:attrName>
                                        </p:attrNameLst>
                                      </p:cBhvr>
                                      <p:tavLst>
                                        <p:tav tm="0">
                                          <p:val>
                                            <p:fltVal val="0"/>
                                          </p:val>
                                        </p:tav>
                                        <p:tav tm="100000">
                                          <p:val>
                                            <p:strVal val="#ppt_h"/>
                                          </p:val>
                                        </p:tav>
                                      </p:tavLst>
                                    </p:anim>
                                    <p:animEffect transition="in" filter="fade">
                                      <p:cBhvr>
                                        <p:cTn id="49" dur="1000"/>
                                        <p:tgtEl>
                                          <p:spTgt spid="624643">
                                            <p:txEl>
                                              <p:pRg st="5" end="5"/>
                                            </p:txEl>
                                          </p:spTgt>
                                        </p:tgtEl>
                                      </p:cBhvr>
                                    </p:animEffect>
                                  </p:childTnLst>
                                </p:cTn>
                              </p:par>
                            </p:childTnLst>
                          </p:cTn>
                        </p:par>
                        <p:par>
                          <p:cTn id="50" fill="hold" nodeType="afterGroup">
                            <p:stCondLst>
                              <p:cond delay="7998"/>
                            </p:stCondLst>
                            <p:childTnLst>
                              <p:par>
                                <p:cTn id="51" presetID="53" presetClass="entr" presetSubtype="0" fill="hold" grpId="0" nodeType="afterEffect">
                                  <p:stCondLst>
                                    <p:cond delay="0"/>
                                  </p:stCondLst>
                                  <p:childTnLst>
                                    <p:set>
                                      <p:cBhvr>
                                        <p:cTn id="52" dur="1" fill="hold">
                                          <p:stCondLst>
                                            <p:cond delay="0"/>
                                          </p:stCondLst>
                                        </p:cTn>
                                        <p:tgtEl>
                                          <p:spTgt spid="624643">
                                            <p:txEl>
                                              <p:pRg st="6" end="6"/>
                                            </p:txEl>
                                          </p:spTgt>
                                        </p:tgtEl>
                                        <p:attrNameLst>
                                          <p:attrName>style.visibility</p:attrName>
                                        </p:attrNameLst>
                                      </p:cBhvr>
                                      <p:to>
                                        <p:strVal val="visible"/>
                                      </p:to>
                                    </p:set>
                                    <p:anim calcmode="lin" valueType="num">
                                      <p:cBhvr>
                                        <p:cTn id="53" dur="1000" fill="hold"/>
                                        <p:tgtEl>
                                          <p:spTgt spid="624643">
                                            <p:txEl>
                                              <p:pRg st="6" end="6"/>
                                            </p:txEl>
                                          </p:spTgt>
                                        </p:tgtEl>
                                        <p:attrNameLst>
                                          <p:attrName>ppt_w</p:attrName>
                                        </p:attrNameLst>
                                      </p:cBhvr>
                                      <p:tavLst>
                                        <p:tav tm="0">
                                          <p:val>
                                            <p:fltVal val="0"/>
                                          </p:val>
                                        </p:tav>
                                        <p:tav tm="100000">
                                          <p:val>
                                            <p:strVal val="#ppt_w"/>
                                          </p:val>
                                        </p:tav>
                                      </p:tavLst>
                                    </p:anim>
                                    <p:anim calcmode="lin" valueType="num">
                                      <p:cBhvr>
                                        <p:cTn id="54" dur="1000" fill="hold"/>
                                        <p:tgtEl>
                                          <p:spTgt spid="624643">
                                            <p:txEl>
                                              <p:pRg st="6" end="6"/>
                                            </p:txEl>
                                          </p:spTgt>
                                        </p:tgtEl>
                                        <p:attrNameLst>
                                          <p:attrName>ppt_h</p:attrName>
                                        </p:attrNameLst>
                                      </p:cBhvr>
                                      <p:tavLst>
                                        <p:tav tm="0">
                                          <p:val>
                                            <p:fltVal val="0"/>
                                          </p:val>
                                        </p:tav>
                                        <p:tav tm="100000">
                                          <p:val>
                                            <p:strVal val="#ppt_h"/>
                                          </p:val>
                                        </p:tav>
                                      </p:tavLst>
                                    </p:anim>
                                    <p:animEffect transition="in" filter="fade">
                                      <p:cBhvr>
                                        <p:cTn id="55" dur="1000"/>
                                        <p:tgtEl>
                                          <p:spTgt spid="624643">
                                            <p:txEl>
                                              <p:pRg st="6" end="6"/>
                                            </p:txEl>
                                          </p:spTgt>
                                        </p:tgtEl>
                                      </p:cBhvr>
                                    </p:animEffect>
                                  </p:childTnLst>
                                </p:cTn>
                              </p:par>
                            </p:childTnLst>
                          </p:cTn>
                        </p:par>
                        <p:par>
                          <p:cTn id="56" fill="hold" nodeType="afterGroup">
                            <p:stCondLst>
                              <p:cond delay="8998"/>
                            </p:stCondLst>
                            <p:childTnLst>
                              <p:par>
                                <p:cTn id="57" presetID="53" presetClass="entr" presetSubtype="0" fill="hold" grpId="0" nodeType="afterEffect">
                                  <p:stCondLst>
                                    <p:cond delay="0"/>
                                  </p:stCondLst>
                                  <p:childTnLst>
                                    <p:set>
                                      <p:cBhvr>
                                        <p:cTn id="58" dur="1" fill="hold">
                                          <p:stCondLst>
                                            <p:cond delay="0"/>
                                          </p:stCondLst>
                                        </p:cTn>
                                        <p:tgtEl>
                                          <p:spTgt spid="624643">
                                            <p:txEl>
                                              <p:pRg st="7" end="7"/>
                                            </p:txEl>
                                          </p:spTgt>
                                        </p:tgtEl>
                                        <p:attrNameLst>
                                          <p:attrName>style.visibility</p:attrName>
                                        </p:attrNameLst>
                                      </p:cBhvr>
                                      <p:to>
                                        <p:strVal val="visible"/>
                                      </p:to>
                                    </p:set>
                                    <p:anim calcmode="lin" valueType="num">
                                      <p:cBhvr>
                                        <p:cTn id="59" dur="1000" fill="hold"/>
                                        <p:tgtEl>
                                          <p:spTgt spid="624643">
                                            <p:txEl>
                                              <p:pRg st="7" end="7"/>
                                            </p:txEl>
                                          </p:spTgt>
                                        </p:tgtEl>
                                        <p:attrNameLst>
                                          <p:attrName>ppt_w</p:attrName>
                                        </p:attrNameLst>
                                      </p:cBhvr>
                                      <p:tavLst>
                                        <p:tav tm="0">
                                          <p:val>
                                            <p:fltVal val="0"/>
                                          </p:val>
                                        </p:tav>
                                        <p:tav tm="100000">
                                          <p:val>
                                            <p:strVal val="#ppt_w"/>
                                          </p:val>
                                        </p:tav>
                                      </p:tavLst>
                                    </p:anim>
                                    <p:anim calcmode="lin" valueType="num">
                                      <p:cBhvr>
                                        <p:cTn id="60" dur="1000" fill="hold"/>
                                        <p:tgtEl>
                                          <p:spTgt spid="624643">
                                            <p:txEl>
                                              <p:pRg st="7" end="7"/>
                                            </p:txEl>
                                          </p:spTgt>
                                        </p:tgtEl>
                                        <p:attrNameLst>
                                          <p:attrName>ppt_h</p:attrName>
                                        </p:attrNameLst>
                                      </p:cBhvr>
                                      <p:tavLst>
                                        <p:tav tm="0">
                                          <p:val>
                                            <p:fltVal val="0"/>
                                          </p:val>
                                        </p:tav>
                                        <p:tav tm="100000">
                                          <p:val>
                                            <p:strVal val="#ppt_h"/>
                                          </p:val>
                                        </p:tav>
                                      </p:tavLst>
                                    </p:anim>
                                    <p:animEffect transition="in" filter="fade">
                                      <p:cBhvr>
                                        <p:cTn id="61" dur="1000"/>
                                        <p:tgtEl>
                                          <p:spTgt spid="624643">
                                            <p:txEl>
                                              <p:pRg st="7" end="7"/>
                                            </p:txEl>
                                          </p:spTgt>
                                        </p:tgtEl>
                                      </p:cBhvr>
                                    </p:animEffect>
                                  </p:childTnLst>
                                </p:cTn>
                              </p:par>
                            </p:childTnLst>
                          </p:cTn>
                        </p:par>
                        <p:par>
                          <p:cTn id="62" fill="hold" nodeType="afterGroup">
                            <p:stCondLst>
                              <p:cond delay="9998"/>
                            </p:stCondLst>
                            <p:childTnLst>
                              <p:par>
                                <p:cTn id="63" presetID="53" presetClass="entr" presetSubtype="0" fill="hold" grpId="0" nodeType="afterEffect">
                                  <p:stCondLst>
                                    <p:cond delay="0"/>
                                  </p:stCondLst>
                                  <p:childTnLst>
                                    <p:set>
                                      <p:cBhvr>
                                        <p:cTn id="64" dur="1" fill="hold">
                                          <p:stCondLst>
                                            <p:cond delay="0"/>
                                          </p:stCondLst>
                                        </p:cTn>
                                        <p:tgtEl>
                                          <p:spTgt spid="624643">
                                            <p:txEl>
                                              <p:pRg st="9" end="9"/>
                                            </p:txEl>
                                          </p:spTgt>
                                        </p:tgtEl>
                                        <p:attrNameLst>
                                          <p:attrName>style.visibility</p:attrName>
                                        </p:attrNameLst>
                                      </p:cBhvr>
                                      <p:to>
                                        <p:strVal val="visible"/>
                                      </p:to>
                                    </p:set>
                                    <p:anim calcmode="lin" valueType="num">
                                      <p:cBhvr>
                                        <p:cTn id="65" dur="1000" fill="hold"/>
                                        <p:tgtEl>
                                          <p:spTgt spid="624643">
                                            <p:txEl>
                                              <p:pRg st="9" end="9"/>
                                            </p:txEl>
                                          </p:spTgt>
                                        </p:tgtEl>
                                        <p:attrNameLst>
                                          <p:attrName>ppt_w</p:attrName>
                                        </p:attrNameLst>
                                      </p:cBhvr>
                                      <p:tavLst>
                                        <p:tav tm="0">
                                          <p:val>
                                            <p:fltVal val="0"/>
                                          </p:val>
                                        </p:tav>
                                        <p:tav tm="100000">
                                          <p:val>
                                            <p:strVal val="#ppt_w"/>
                                          </p:val>
                                        </p:tav>
                                      </p:tavLst>
                                    </p:anim>
                                    <p:anim calcmode="lin" valueType="num">
                                      <p:cBhvr>
                                        <p:cTn id="66" dur="1000" fill="hold"/>
                                        <p:tgtEl>
                                          <p:spTgt spid="624643">
                                            <p:txEl>
                                              <p:pRg st="9" end="9"/>
                                            </p:txEl>
                                          </p:spTgt>
                                        </p:tgtEl>
                                        <p:attrNameLst>
                                          <p:attrName>ppt_h</p:attrName>
                                        </p:attrNameLst>
                                      </p:cBhvr>
                                      <p:tavLst>
                                        <p:tav tm="0">
                                          <p:val>
                                            <p:fltVal val="0"/>
                                          </p:val>
                                        </p:tav>
                                        <p:tav tm="100000">
                                          <p:val>
                                            <p:strVal val="#ppt_h"/>
                                          </p:val>
                                        </p:tav>
                                      </p:tavLst>
                                    </p:anim>
                                    <p:animEffect transition="in" filter="fade">
                                      <p:cBhvr>
                                        <p:cTn id="67" dur="1000"/>
                                        <p:tgtEl>
                                          <p:spTgt spid="624643">
                                            <p:txEl>
                                              <p:pRg st="9" end="9"/>
                                            </p:txEl>
                                          </p:spTgt>
                                        </p:tgtEl>
                                      </p:cBhvr>
                                    </p:animEffect>
                                  </p:childTnLst>
                                </p:cTn>
                              </p:par>
                            </p:childTnLst>
                          </p:cTn>
                        </p:par>
                        <p:par>
                          <p:cTn id="68" fill="hold" nodeType="afterGroup">
                            <p:stCondLst>
                              <p:cond delay="10998"/>
                            </p:stCondLst>
                            <p:childTnLst>
                              <p:par>
                                <p:cTn id="69" presetID="53" presetClass="entr" presetSubtype="0" fill="hold" grpId="0" nodeType="afterEffect">
                                  <p:stCondLst>
                                    <p:cond delay="0"/>
                                  </p:stCondLst>
                                  <p:childTnLst>
                                    <p:set>
                                      <p:cBhvr>
                                        <p:cTn id="70" dur="1" fill="hold">
                                          <p:stCondLst>
                                            <p:cond delay="0"/>
                                          </p:stCondLst>
                                        </p:cTn>
                                        <p:tgtEl>
                                          <p:spTgt spid="624643">
                                            <p:txEl>
                                              <p:pRg st="10" end="10"/>
                                            </p:txEl>
                                          </p:spTgt>
                                        </p:tgtEl>
                                        <p:attrNameLst>
                                          <p:attrName>style.visibility</p:attrName>
                                        </p:attrNameLst>
                                      </p:cBhvr>
                                      <p:to>
                                        <p:strVal val="visible"/>
                                      </p:to>
                                    </p:set>
                                    <p:anim calcmode="lin" valueType="num">
                                      <p:cBhvr>
                                        <p:cTn id="71" dur="1000" fill="hold"/>
                                        <p:tgtEl>
                                          <p:spTgt spid="624643">
                                            <p:txEl>
                                              <p:pRg st="10" end="10"/>
                                            </p:txEl>
                                          </p:spTgt>
                                        </p:tgtEl>
                                        <p:attrNameLst>
                                          <p:attrName>ppt_w</p:attrName>
                                        </p:attrNameLst>
                                      </p:cBhvr>
                                      <p:tavLst>
                                        <p:tav tm="0">
                                          <p:val>
                                            <p:fltVal val="0"/>
                                          </p:val>
                                        </p:tav>
                                        <p:tav tm="100000">
                                          <p:val>
                                            <p:strVal val="#ppt_w"/>
                                          </p:val>
                                        </p:tav>
                                      </p:tavLst>
                                    </p:anim>
                                    <p:anim calcmode="lin" valueType="num">
                                      <p:cBhvr>
                                        <p:cTn id="72" dur="1000" fill="hold"/>
                                        <p:tgtEl>
                                          <p:spTgt spid="624643">
                                            <p:txEl>
                                              <p:pRg st="10" end="10"/>
                                            </p:txEl>
                                          </p:spTgt>
                                        </p:tgtEl>
                                        <p:attrNameLst>
                                          <p:attrName>ppt_h</p:attrName>
                                        </p:attrNameLst>
                                      </p:cBhvr>
                                      <p:tavLst>
                                        <p:tav tm="0">
                                          <p:val>
                                            <p:fltVal val="0"/>
                                          </p:val>
                                        </p:tav>
                                        <p:tav tm="100000">
                                          <p:val>
                                            <p:strVal val="#ppt_h"/>
                                          </p:val>
                                        </p:tav>
                                      </p:tavLst>
                                    </p:anim>
                                    <p:animEffect transition="in" filter="fade">
                                      <p:cBhvr>
                                        <p:cTn id="73" dur="1000"/>
                                        <p:tgtEl>
                                          <p:spTgt spid="624643">
                                            <p:txEl>
                                              <p:pRg st="10" end="10"/>
                                            </p:txEl>
                                          </p:spTgt>
                                        </p:tgtEl>
                                      </p:cBhvr>
                                    </p:animEffect>
                                  </p:childTnLst>
                                </p:cTn>
                              </p:par>
                            </p:childTnLst>
                          </p:cTn>
                        </p:par>
                        <p:par>
                          <p:cTn id="74" fill="hold" nodeType="afterGroup">
                            <p:stCondLst>
                              <p:cond delay="11998"/>
                            </p:stCondLst>
                            <p:childTnLst>
                              <p:par>
                                <p:cTn id="75" presetID="53" presetClass="entr" presetSubtype="0" fill="hold" grpId="0" nodeType="afterEffect">
                                  <p:stCondLst>
                                    <p:cond delay="0"/>
                                  </p:stCondLst>
                                  <p:childTnLst>
                                    <p:set>
                                      <p:cBhvr>
                                        <p:cTn id="76" dur="1" fill="hold">
                                          <p:stCondLst>
                                            <p:cond delay="0"/>
                                          </p:stCondLst>
                                        </p:cTn>
                                        <p:tgtEl>
                                          <p:spTgt spid="624643">
                                            <p:txEl>
                                              <p:pRg st="11" end="11"/>
                                            </p:txEl>
                                          </p:spTgt>
                                        </p:tgtEl>
                                        <p:attrNameLst>
                                          <p:attrName>style.visibility</p:attrName>
                                        </p:attrNameLst>
                                      </p:cBhvr>
                                      <p:to>
                                        <p:strVal val="visible"/>
                                      </p:to>
                                    </p:set>
                                    <p:anim calcmode="lin" valueType="num">
                                      <p:cBhvr>
                                        <p:cTn id="77" dur="1000" fill="hold"/>
                                        <p:tgtEl>
                                          <p:spTgt spid="624643">
                                            <p:txEl>
                                              <p:pRg st="11" end="11"/>
                                            </p:txEl>
                                          </p:spTgt>
                                        </p:tgtEl>
                                        <p:attrNameLst>
                                          <p:attrName>ppt_w</p:attrName>
                                        </p:attrNameLst>
                                      </p:cBhvr>
                                      <p:tavLst>
                                        <p:tav tm="0">
                                          <p:val>
                                            <p:fltVal val="0"/>
                                          </p:val>
                                        </p:tav>
                                        <p:tav tm="100000">
                                          <p:val>
                                            <p:strVal val="#ppt_w"/>
                                          </p:val>
                                        </p:tav>
                                      </p:tavLst>
                                    </p:anim>
                                    <p:anim calcmode="lin" valueType="num">
                                      <p:cBhvr>
                                        <p:cTn id="78" dur="1000" fill="hold"/>
                                        <p:tgtEl>
                                          <p:spTgt spid="624643">
                                            <p:txEl>
                                              <p:pRg st="11" end="11"/>
                                            </p:txEl>
                                          </p:spTgt>
                                        </p:tgtEl>
                                        <p:attrNameLst>
                                          <p:attrName>ppt_h</p:attrName>
                                        </p:attrNameLst>
                                      </p:cBhvr>
                                      <p:tavLst>
                                        <p:tav tm="0">
                                          <p:val>
                                            <p:fltVal val="0"/>
                                          </p:val>
                                        </p:tav>
                                        <p:tav tm="100000">
                                          <p:val>
                                            <p:strVal val="#ppt_h"/>
                                          </p:val>
                                        </p:tav>
                                      </p:tavLst>
                                    </p:anim>
                                    <p:animEffect transition="in" filter="fade">
                                      <p:cBhvr>
                                        <p:cTn id="79" dur="1000"/>
                                        <p:tgtEl>
                                          <p:spTgt spid="624643">
                                            <p:txEl>
                                              <p:pRg st="11" end="11"/>
                                            </p:txEl>
                                          </p:spTgt>
                                        </p:tgtEl>
                                      </p:cBhvr>
                                    </p:animEffect>
                                  </p:childTnLst>
                                </p:cTn>
                              </p:par>
                            </p:childTnLst>
                          </p:cTn>
                        </p:par>
                        <p:par>
                          <p:cTn id="80" fill="hold" nodeType="afterGroup">
                            <p:stCondLst>
                              <p:cond delay="12998"/>
                            </p:stCondLst>
                            <p:childTnLst>
                              <p:par>
                                <p:cTn id="81" presetID="53" presetClass="entr" presetSubtype="0" fill="hold" grpId="0" nodeType="afterEffect">
                                  <p:stCondLst>
                                    <p:cond delay="0"/>
                                  </p:stCondLst>
                                  <p:childTnLst>
                                    <p:set>
                                      <p:cBhvr>
                                        <p:cTn id="82" dur="1" fill="hold">
                                          <p:stCondLst>
                                            <p:cond delay="0"/>
                                          </p:stCondLst>
                                        </p:cTn>
                                        <p:tgtEl>
                                          <p:spTgt spid="624643">
                                            <p:txEl>
                                              <p:pRg st="12" end="12"/>
                                            </p:txEl>
                                          </p:spTgt>
                                        </p:tgtEl>
                                        <p:attrNameLst>
                                          <p:attrName>style.visibility</p:attrName>
                                        </p:attrNameLst>
                                      </p:cBhvr>
                                      <p:to>
                                        <p:strVal val="visible"/>
                                      </p:to>
                                    </p:set>
                                    <p:anim calcmode="lin" valueType="num">
                                      <p:cBhvr>
                                        <p:cTn id="83" dur="1000" fill="hold"/>
                                        <p:tgtEl>
                                          <p:spTgt spid="624643">
                                            <p:txEl>
                                              <p:pRg st="12" end="12"/>
                                            </p:txEl>
                                          </p:spTgt>
                                        </p:tgtEl>
                                        <p:attrNameLst>
                                          <p:attrName>ppt_w</p:attrName>
                                        </p:attrNameLst>
                                      </p:cBhvr>
                                      <p:tavLst>
                                        <p:tav tm="0">
                                          <p:val>
                                            <p:fltVal val="0"/>
                                          </p:val>
                                        </p:tav>
                                        <p:tav tm="100000">
                                          <p:val>
                                            <p:strVal val="#ppt_w"/>
                                          </p:val>
                                        </p:tav>
                                      </p:tavLst>
                                    </p:anim>
                                    <p:anim calcmode="lin" valueType="num">
                                      <p:cBhvr>
                                        <p:cTn id="84" dur="1000" fill="hold"/>
                                        <p:tgtEl>
                                          <p:spTgt spid="624643">
                                            <p:txEl>
                                              <p:pRg st="12" end="12"/>
                                            </p:txEl>
                                          </p:spTgt>
                                        </p:tgtEl>
                                        <p:attrNameLst>
                                          <p:attrName>ppt_h</p:attrName>
                                        </p:attrNameLst>
                                      </p:cBhvr>
                                      <p:tavLst>
                                        <p:tav tm="0">
                                          <p:val>
                                            <p:fltVal val="0"/>
                                          </p:val>
                                        </p:tav>
                                        <p:tav tm="100000">
                                          <p:val>
                                            <p:strVal val="#ppt_h"/>
                                          </p:val>
                                        </p:tav>
                                      </p:tavLst>
                                    </p:anim>
                                    <p:animEffect transition="in" filter="fade">
                                      <p:cBhvr>
                                        <p:cTn id="85" dur="1000"/>
                                        <p:tgtEl>
                                          <p:spTgt spid="624643">
                                            <p:txEl>
                                              <p:pRg st="12" end="12"/>
                                            </p:txEl>
                                          </p:spTgt>
                                        </p:tgtEl>
                                      </p:cBhvr>
                                    </p:animEffect>
                                  </p:childTnLst>
                                </p:cTn>
                              </p:par>
                            </p:childTnLst>
                          </p:cTn>
                        </p:par>
                        <p:par>
                          <p:cTn id="86" fill="hold" nodeType="afterGroup">
                            <p:stCondLst>
                              <p:cond delay="13998"/>
                            </p:stCondLst>
                            <p:childTnLst>
                              <p:par>
                                <p:cTn id="87" presetID="53" presetClass="entr" presetSubtype="0" fill="hold" grpId="0" nodeType="afterEffect">
                                  <p:stCondLst>
                                    <p:cond delay="0"/>
                                  </p:stCondLst>
                                  <p:childTnLst>
                                    <p:set>
                                      <p:cBhvr>
                                        <p:cTn id="88" dur="1" fill="hold">
                                          <p:stCondLst>
                                            <p:cond delay="0"/>
                                          </p:stCondLst>
                                        </p:cTn>
                                        <p:tgtEl>
                                          <p:spTgt spid="624643">
                                            <p:txEl>
                                              <p:pRg st="13" end="13"/>
                                            </p:txEl>
                                          </p:spTgt>
                                        </p:tgtEl>
                                        <p:attrNameLst>
                                          <p:attrName>style.visibility</p:attrName>
                                        </p:attrNameLst>
                                      </p:cBhvr>
                                      <p:to>
                                        <p:strVal val="visible"/>
                                      </p:to>
                                    </p:set>
                                    <p:anim calcmode="lin" valueType="num">
                                      <p:cBhvr>
                                        <p:cTn id="89" dur="1000" fill="hold"/>
                                        <p:tgtEl>
                                          <p:spTgt spid="624643">
                                            <p:txEl>
                                              <p:pRg st="13" end="13"/>
                                            </p:txEl>
                                          </p:spTgt>
                                        </p:tgtEl>
                                        <p:attrNameLst>
                                          <p:attrName>ppt_w</p:attrName>
                                        </p:attrNameLst>
                                      </p:cBhvr>
                                      <p:tavLst>
                                        <p:tav tm="0">
                                          <p:val>
                                            <p:fltVal val="0"/>
                                          </p:val>
                                        </p:tav>
                                        <p:tav tm="100000">
                                          <p:val>
                                            <p:strVal val="#ppt_w"/>
                                          </p:val>
                                        </p:tav>
                                      </p:tavLst>
                                    </p:anim>
                                    <p:anim calcmode="lin" valueType="num">
                                      <p:cBhvr>
                                        <p:cTn id="90" dur="1000" fill="hold"/>
                                        <p:tgtEl>
                                          <p:spTgt spid="624643">
                                            <p:txEl>
                                              <p:pRg st="13" end="13"/>
                                            </p:txEl>
                                          </p:spTgt>
                                        </p:tgtEl>
                                        <p:attrNameLst>
                                          <p:attrName>ppt_h</p:attrName>
                                        </p:attrNameLst>
                                      </p:cBhvr>
                                      <p:tavLst>
                                        <p:tav tm="0">
                                          <p:val>
                                            <p:fltVal val="0"/>
                                          </p:val>
                                        </p:tav>
                                        <p:tav tm="100000">
                                          <p:val>
                                            <p:strVal val="#ppt_h"/>
                                          </p:val>
                                        </p:tav>
                                      </p:tavLst>
                                    </p:anim>
                                    <p:animEffect transition="in" filter="fade">
                                      <p:cBhvr>
                                        <p:cTn id="91" dur="1000"/>
                                        <p:tgtEl>
                                          <p:spTgt spid="624643">
                                            <p:txEl>
                                              <p:pRg st="13" end="1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4642" grpId="0"/>
      <p:bldP spid="624643" grpId="0" build="p"/>
    </p:bldLst>
  </p:timing>
</p:sld>
</file>

<file path=ppt/slides/slide12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5666" name="Rectangle 2"/>
          <p:cNvSpPr>
            <a:spLocks noGrp="1" noChangeArrowheads="1"/>
          </p:cNvSpPr>
          <p:nvPr>
            <p:ph type="title"/>
          </p:nvPr>
        </p:nvSpPr>
        <p:spPr/>
        <p:txBody>
          <a:bodyPr/>
          <a:lstStyle/>
          <a:p>
            <a:endParaRPr lang="en-US" altLang="fa-IR"/>
          </a:p>
        </p:txBody>
      </p:sp>
      <p:sp>
        <p:nvSpPr>
          <p:cNvPr id="625667" name="Rectangle 3"/>
          <p:cNvSpPr>
            <a:spLocks noGrp="1" noChangeArrowheads="1"/>
          </p:cNvSpPr>
          <p:nvPr>
            <p:ph type="body" idx="1"/>
          </p:nvPr>
        </p:nvSpPr>
        <p:spPr>
          <a:xfrm>
            <a:off x="250825" y="549275"/>
            <a:ext cx="8569325" cy="6524625"/>
          </a:xfrm>
        </p:spPr>
        <p:txBody>
          <a:bodyPr/>
          <a:lstStyle/>
          <a:p>
            <a:pPr>
              <a:lnSpc>
                <a:spcPct val="120000"/>
              </a:lnSpc>
              <a:buFont typeface="Wingdings" panose="05000000000000000000" pitchFamily="2" charset="2"/>
              <a:buNone/>
            </a:pPr>
            <a:r>
              <a:rPr lang="fa-IR" altLang="ja-JP" sz="2200" b="1">
                <a:effectLst/>
                <a:cs typeface="B Zar" panose="00000400000000000000" pitchFamily="2" charset="-78"/>
              </a:rPr>
              <a:t>روش چهار انحرافی :</a:t>
            </a:r>
            <a:r>
              <a:rPr lang="fa-IR" altLang="ja-JP" sz="2400">
                <a:effectLst/>
                <a:cs typeface="B Zar" panose="00000400000000000000" pitchFamily="2" charset="-78"/>
              </a:rPr>
              <a:t> در این روش انحرافات حجم و کارایی مانند روش سه انحرافی محاسبه می شود و انحراف هزینه به دو انحراف هزینه سربار متغیر و انحراف هزینه سربار ثابت تجزیه می شود . </a:t>
            </a:r>
          </a:p>
          <a:p>
            <a:pPr>
              <a:lnSpc>
                <a:spcPct val="120000"/>
              </a:lnSpc>
              <a:buFont typeface="Wingdings" panose="05000000000000000000" pitchFamily="2" charset="2"/>
              <a:buNone/>
            </a:pPr>
            <a:r>
              <a:rPr lang="fa-IR" altLang="ja-JP" sz="2200" b="1">
                <a:effectLst/>
                <a:cs typeface="B Zar" panose="00000400000000000000" pitchFamily="2" charset="-78"/>
              </a:rPr>
              <a:t>انحرافات نرخ ، ترکیب و بازده مواد :</a:t>
            </a:r>
            <a:r>
              <a:rPr lang="fa-IR" altLang="ja-JP" sz="2400">
                <a:effectLst/>
                <a:cs typeface="B Zar" panose="00000400000000000000" pitchFamily="2" charset="-78"/>
              </a:rPr>
              <a:t> </a:t>
            </a:r>
          </a:p>
          <a:p>
            <a:pPr>
              <a:lnSpc>
                <a:spcPct val="120000"/>
              </a:lnSpc>
              <a:buFont typeface="Wingdings" panose="05000000000000000000" pitchFamily="2" charset="2"/>
              <a:buNone/>
            </a:pPr>
            <a:r>
              <a:rPr lang="fa-IR" altLang="ja-JP" sz="2400">
                <a:effectLst/>
                <a:cs typeface="B Zar" panose="00000400000000000000" pitchFamily="2" charset="-78"/>
              </a:rPr>
              <a:t>در صورتیکه شرکت تولیدی بیش از یک نوع مواد اولیه در تولید محصولات خود استفاده نماید و ترکیب استاندارد مصرف مواد را به منظور تولید محصولاتی بهتر تغییر دهد ، انحراف ترکیب و بازده مواد ایجاد می شود . در این شرایط انحراف نرخ مواد حاصل جمع انحراف نرخ تک تک مواد مصرف شده است . اما انحراف مصرف مواد به دو انحراف جزئی تر به ترتیب زیر تجزیه می شود . </a:t>
            </a:r>
          </a:p>
          <a:p>
            <a:pPr algn="l">
              <a:lnSpc>
                <a:spcPct val="120000"/>
              </a:lnSpc>
              <a:buFont typeface="Wingdings" panose="05000000000000000000" pitchFamily="2" charset="2"/>
              <a:buNone/>
            </a:pPr>
            <a:r>
              <a:rPr lang="fa-IR" altLang="ja-JP" sz="2200">
                <a:effectLst/>
                <a:cs typeface="B Zar" panose="00000400000000000000" pitchFamily="2" charset="-78"/>
              </a:rPr>
              <a:t>مصرف واقعی مواد به نرخ استاندارد – مصرف واقعی مواد به نرخ استاندارد = انحراف ترکیب مواد </a:t>
            </a:r>
          </a:p>
          <a:p>
            <a:pPr algn="l">
              <a:lnSpc>
                <a:spcPct val="120000"/>
              </a:lnSpc>
              <a:buFont typeface="Wingdings" panose="05000000000000000000" pitchFamily="2" charset="2"/>
              <a:buNone/>
            </a:pPr>
            <a:r>
              <a:rPr lang="fa-IR" altLang="ja-JP" sz="2200">
                <a:effectLst/>
                <a:cs typeface="B Zar" panose="00000400000000000000" pitchFamily="2" charset="-78"/>
              </a:rPr>
              <a:t>ترکیب استاندارد                                با ترکیب واقعی </a:t>
            </a:r>
          </a:p>
          <a:p>
            <a:pPr algn="l">
              <a:lnSpc>
                <a:spcPct val="120000"/>
              </a:lnSpc>
              <a:buFont typeface="Wingdings" panose="05000000000000000000" pitchFamily="2" charset="2"/>
              <a:buNone/>
            </a:pPr>
            <a:r>
              <a:rPr lang="fa-IR" altLang="ja-JP" sz="2100">
                <a:effectLst/>
                <a:cs typeface="B Zar" panose="00000400000000000000" pitchFamily="2" charset="-78"/>
              </a:rPr>
              <a:t>(بازده استاندارد یا مورد انتظار از نظر مواد – بازده واقعی ) نرخ میانگین استاندارد مواد = انحراف بازده مواد </a:t>
            </a:r>
          </a:p>
          <a:p>
            <a:pPr>
              <a:lnSpc>
                <a:spcPct val="90000"/>
              </a:lnSpc>
              <a:buFont typeface="Wingdings" panose="05000000000000000000" pitchFamily="2" charset="2"/>
              <a:buNone/>
            </a:pPr>
            <a:r>
              <a:rPr lang="fa-IR" altLang="ja-JP" sz="2100">
                <a:effectLst/>
                <a:cs typeface="B Zar" panose="00000400000000000000" pitchFamily="2" charset="-78"/>
              </a:rPr>
              <a:t>                                                                                              یک واحد محصول </a:t>
            </a:r>
            <a:endParaRPr lang="en-US" altLang="fa-IR" sz="2100">
              <a:effectLst/>
              <a:cs typeface="B Zar" panose="00000400000000000000" pitchFamily="2" charset="-78"/>
            </a:endParaRPr>
          </a:p>
        </p:txBody>
      </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1" presetClass="entr" presetSubtype="0" fill="hold" grpId="0" nodeType="withEffect" nodePh="1">
                                  <p:stCondLst>
                                    <p:cond delay="0"/>
                                  </p:stCondLst>
                                  <p:endCondLst>
                                    <p:cond evt="begin" delay="0">
                                      <p:tn val="5"/>
                                    </p:cond>
                                  </p:endCondLst>
                                  <p:childTnLst>
                                    <p:set>
                                      <p:cBhvr>
                                        <p:cTn id="6" dur="1" fill="hold">
                                          <p:stCondLst>
                                            <p:cond delay="0"/>
                                          </p:stCondLst>
                                        </p:cTn>
                                        <p:tgtEl>
                                          <p:spTgt spid="625666"/>
                                        </p:tgtEl>
                                        <p:attrNameLst>
                                          <p:attrName>style.visibility</p:attrName>
                                        </p:attrNameLst>
                                      </p:cBhvr>
                                      <p:to>
                                        <p:strVal val="visible"/>
                                      </p:to>
                                    </p:set>
                                    <p:animEffect transition="in" filter="fade">
                                      <p:cBhvr>
                                        <p:cTn id="7" dur="768" decel="100000"/>
                                        <p:tgtEl>
                                          <p:spTgt spid="625666"/>
                                        </p:tgtEl>
                                      </p:cBhvr>
                                    </p:animEffect>
                                    <p:animScale>
                                      <p:cBhvr>
                                        <p:cTn id="8" dur="768" decel="100000"/>
                                        <p:tgtEl>
                                          <p:spTgt spid="625666"/>
                                        </p:tgtEl>
                                      </p:cBhvr>
                                      <p:from x="10000" y="10000"/>
                                      <p:to x="200000" y="450000"/>
                                    </p:animScale>
                                    <p:animScale>
                                      <p:cBhvr>
                                        <p:cTn id="9" dur="1230" accel="100000" fill="hold">
                                          <p:stCondLst>
                                            <p:cond delay="768"/>
                                          </p:stCondLst>
                                        </p:cTn>
                                        <p:tgtEl>
                                          <p:spTgt spid="625666"/>
                                        </p:tgtEl>
                                      </p:cBhvr>
                                      <p:from x="200000" y="450000"/>
                                      <p:to x="100000" y="100000"/>
                                    </p:animScale>
                                    <p:set>
                                      <p:cBhvr>
                                        <p:cTn id="10" dur="768" fill="hold"/>
                                        <p:tgtEl>
                                          <p:spTgt spid="625666"/>
                                        </p:tgtEl>
                                        <p:attrNameLst>
                                          <p:attrName>ppt_x</p:attrName>
                                        </p:attrNameLst>
                                      </p:cBhvr>
                                      <p:to>
                                        <p:strVal val="(0.5)"/>
                                      </p:to>
                                    </p:set>
                                    <p:anim from="(0.5)" to="(#ppt_x)" calcmode="lin" valueType="num">
                                      <p:cBhvr>
                                        <p:cTn id="11" dur="1230" accel="100000" fill="hold">
                                          <p:stCondLst>
                                            <p:cond delay="768"/>
                                          </p:stCondLst>
                                        </p:cTn>
                                        <p:tgtEl>
                                          <p:spTgt spid="625666"/>
                                        </p:tgtEl>
                                        <p:attrNameLst>
                                          <p:attrName>ppt_x</p:attrName>
                                        </p:attrNameLst>
                                      </p:cBhvr>
                                    </p:anim>
                                    <p:set>
                                      <p:cBhvr>
                                        <p:cTn id="12" dur="768" fill="hold"/>
                                        <p:tgtEl>
                                          <p:spTgt spid="625666"/>
                                        </p:tgtEl>
                                        <p:attrNameLst>
                                          <p:attrName>ppt_y</p:attrName>
                                        </p:attrNameLst>
                                      </p:cBhvr>
                                      <p:to>
                                        <p:strVal val="(#ppt_y+0.4)"/>
                                      </p:to>
                                    </p:set>
                                    <p:anim from="(#ppt_y+0.4)" to="(#ppt_y)" calcmode="lin" valueType="num">
                                      <p:cBhvr>
                                        <p:cTn id="13" dur="1230" accel="100000" fill="hold">
                                          <p:stCondLst>
                                            <p:cond delay="768"/>
                                          </p:stCondLst>
                                        </p:cTn>
                                        <p:tgtEl>
                                          <p:spTgt spid="625666"/>
                                        </p:tgtEl>
                                        <p:attrNameLst>
                                          <p:attrName>ppt_y</p:attrName>
                                        </p:attrNameLst>
                                      </p:cBhvr>
                                    </p:anim>
                                  </p:childTnLst>
                                </p:cTn>
                              </p:par>
                            </p:childTnLst>
                          </p:cTn>
                        </p:par>
                        <p:par>
                          <p:cTn id="14" fill="hold" nodeType="afterGroup">
                            <p:stCondLst>
                              <p:cond delay="1998"/>
                            </p:stCondLst>
                            <p:childTnLst>
                              <p:par>
                                <p:cTn id="15" presetID="53" presetClass="entr" presetSubtype="0" fill="hold" grpId="0" nodeType="afterEffect">
                                  <p:stCondLst>
                                    <p:cond delay="0"/>
                                  </p:stCondLst>
                                  <p:childTnLst>
                                    <p:set>
                                      <p:cBhvr>
                                        <p:cTn id="16" dur="1" fill="hold">
                                          <p:stCondLst>
                                            <p:cond delay="0"/>
                                          </p:stCondLst>
                                        </p:cTn>
                                        <p:tgtEl>
                                          <p:spTgt spid="625667">
                                            <p:txEl>
                                              <p:pRg st="0" end="0"/>
                                            </p:txEl>
                                          </p:spTgt>
                                        </p:tgtEl>
                                        <p:attrNameLst>
                                          <p:attrName>style.visibility</p:attrName>
                                        </p:attrNameLst>
                                      </p:cBhvr>
                                      <p:to>
                                        <p:strVal val="visible"/>
                                      </p:to>
                                    </p:set>
                                    <p:anim calcmode="lin" valueType="num">
                                      <p:cBhvr>
                                        <p:cTn id="17" dur="1000" fill="hold"/>
                                        <p:tgtEl>
                                          <p:spTgt spid="625667">
                                            <p:txEl>
                                              <p:pRg st="0" end="0"/>
                                            </p:txEl>
                                          </p:spTgt>
                                        </p:tgtEl>
                                        <p:attrNameLst>
                                          <p:attrName>ppt_w</p:attrName>
                                        </p:attrNameLst>
                                      </p:cBhvr>
                                      <p:tavLst>
                                        <p:tav tm="0">
                                          <p:val>
                                            <p:fltVal val="0"/>
                                          </p:val>
                                        </p:tav>
                                        <p:tav tm="100000">
                                          <p:val>
                                            <p:strVal val="#ppt_w"/>
                                          </p:val>
                                        </p:tav>
                                      </p:tavLst>
                                    </p:anim>
                                    <p:anim calcmode="lin" valueType="num">
                                      <p:cBhvr>
                                        <p:cTn id="18" dur="1000" fill="hold"/>
                                        <p:tgtEl>
                                          <p:spTgt spid="625667">
                                            <p:txEl>
                                              <p:pRg st="0" end="0"/>
                                            </p:txEl>
                                          </p:spTgt>
                                        </p:tgtEl>
                                        <p:attrNameLst>
                                          <p:attrName>ppt_h</p:attrName>
                                        </p:attrNameLst>
                                      </p:cBhvr>
                                      <p:tavLst>
                                        <p:tav tm="0">
                                          <p:val>
                                            <p:fltVal val="0"/>
                                          </p:val>
                                        </p:tav>
                                        <p:tav tm="100000">
                                          <p:val>
                                            <p:strVal val="#ppt_h"/>
                                          </p:val>
                                        </p:tav>
                                      </p:tavLst>
                                    </p:anim>
                                    <p:animEffect transition="in" filter="fade">
                                      <p:cBhvr>
                                        <p:cTn id="19" dur="1000"/>
                                        <p:tgtEl>
                                          <p:spTgt spid="625667">
                                            <p:txEl>
                                              <p:pRg st="0" end="0"/>
                                            </p:txEl>
                                          </p:spTgt>
                                        </p:tgtEl>
                                      </p:cBhvr>
                                    </p:animEffect>
                                  </p:childTnLst>
                                </p:cTn>
                              </p:par>
                            </p:childTnLst>
                          </p:cTn>
                        </p:par>
                        <p:par>
                          <p:cTn id="20" fill="hold" nodeType="afterGroup">
                            <p:stCondLst>
                              <p:cond delay="2998"/>
                            </p:stCondLst>
                            <p:childTnLst>
                              <p:par>
                                <p:cTn id="21" presetID="53" presetClass="entr" presetSubtype="0" fill="hold" grpId="0" nodeType="afterEffect">
                                  <p:stCondLst>
                                    <p:cond delay="0"/>
                                  </p:stCondLst>
                                  <p:childTnLst>
                                    <p:set>
                                      <p:cBhvr>
                                        <p:cTn id="22" dur="1" fill="hold">
                                          <p:stCondLst>
                                            <p:cond delay="0"/>
                                          </p:stCondLst>
                                        </p:cTn>
                                        <p:tgtEl>
                                          <p:spTgt spid="625667">
                                            <p:txEl>
                                              <p:pRg st="1" end="1"/>
                                            </p:txEl>
                                          </p:spTgt>
                                        </p:tgtEl>
                                        <p:attrNameLst>
                                          <p:attrName>style.visibility</p:attrName>
                                        </p:attrNameLst>
                                      </p:cBhvr>
                                      <p:to>
                                        <p:strVal val="visible"/>
                                      </p:to>
                                    </p:set>
                                    <p:anim calcmode="lin" valueType="num">
                                      <p:cBhvr>
                                        <p:cTn id="23" dur="1000" fill="hold"/>
                                        <p:tgtEl>
                                          <p:spTgt spid="625667">
                                            <p:txEl>
                                              <p:pRg st="1" end="1"/>
                                            </p:txEl>
                                          </p:spTgt>
                                        </p:tgtEl>
                                        <p:attrNameLst>
                                          <p:attrName>ppt_w</p:attrName>
                                        </p:attrNameLst>
                                      </p:cBhvr>
                                      <p:tavLst>
                                        <p:tav tm="0">
                                          <p:val>
                                            <p:fltVal val="0"/>
                                          </p:val>
                                        </p:tav>
                                        <p:tav tm="100000">
                                          <p:val>
                                            <p:strVal val="#ppt_w"/>
                                          </p:val>
                                        </p:tav>
                                      </p:tavLst>
                                    </p:anim>
                                    <p:anim calcmode="lin" valueType="num">
                                      <p:cBhvr>
                                        <p:cTn id="24" dur="1000" fill="hold"/>
                                        <p:tgtEl>
                                          <p:spTgt spid="625667">
                                            <p:txEl>
                                              <p:pRg st="1" end="1"/>
                                            </p:txEl>
                                          </p:spTgt>
                                        </p:tgtEl>
                                        <p:attrNameLst>
                                          <p:attrName>ppt_h</p:attrName>
                                        </p:attrNameLst>
                                      </p:cBhvr>
                                      <p:tavLst>
                                        <p:tav tm="0">
                                          <p:val>
                                            <p:fltVal val="0"/>
                                          </p:val>
                                        </p:tav>
                                        <p:tav tm="100000">
                                          <p:val>
                                            <p:strVal val="#ppt_h"/>
                                          </p:val>
                                        </p:tav>
                                      </p:tavLst>
                                    </p:anim>
                                    <p:animEffect transition="in" filter="fade">
                                      <p:cBhvr>
                                        <p:cTn id="25" dur="1000"/>
                                        <p:tgtEl>
                                          <p:spTgt spid="625667">
                                            <p:txEl>
                                              <p:pRg st="1" end="1"/>
                                            </p:txEl>
                                          </p:spTgt>
                                        </p:tgtEl>
                                      </p:cBhvr>
                                    </p:animEffect>
                                  </p:childTnLst>
                                </p:cTn>
                              </p:par>
                            </p:childTnLst>
                          </p:cTn>
                        </p:par>
                        <p:par>
                          <p:cTn id="26" fill="hold" nodeType="afterGroup">
                            <p:stCondLst>
                              <p:cond delay="3998"/>
                            </p:stCondLst>
                            <p:childTnLst>
                              <p:par>
                                <p:cTn id="27" presetID="53" presetClass="entr" presetSubtype="0" fill="hold" grpId="0" nodeType="afterEffect">
                                  <p:stCondLst>
                                    <p:cond delay="0"/>
                                  </p:stCondLst>
                                  <p:childTnLst>
                                    <p:set>
                                      <p:cBhvr>
                                        <p:cTn id="28" dur="1" fill="hold">
                                          <p:stCondLst>
                                            <p:cond delay="0"/>
                                          </p:stCondLst>
                                        </p:cTn>
                                        <p:tgtEl>
                                          <p:spTgt spid="625667">
                                            <p:txEl>
                                              <p:pRg st="2" end="2"/>
                                            </p:txEl>
                                          </p:spTgt>
                                        </p:tgtEl>
                                        <p:attrNameLst>
                                          <p:attrName>style.visibility</p:attrName>
                                        </p:attrNameLst>
                                      </p:cBhvr>
                                      <p:to>
                                        <p:strVal val="visible"/>
                                      </p:to>
                                    </p:set>
                                    <p:anim calcmode="lin" valueType="num">
                                      <p:cBhvr>
                                        <p:cTn id="29" dur="1000" fill="hold"/>
                                        <p:tgtEl>
                                          <p:spTgt spid="625667">
                                            <p:txEl>
                                              <p:pRg st="2" end="2"/>
                                            </p:txEl>
                                          </p:spTgt>
                                        </p:tgtEl>
                                        <p:attrNameLst>
                                          <p:attrName>ppt_w</p:attrName>
                                        </p:attrNameLst>
                                      </p:cBhvr>
                                      <p:tavLst>
                                        <p:tav tm="0">
                                          <p:val>
                                            <p:fltVal val="0"/>
                                          </p:val>
                                        </p:tav>
                                        <p:tav tm="100000">
                                          <p:val>
                                            <p:strVal val="#ppt_w"/>
                                          </p:val>
                                        </p:tav>
                                      </p:tavLst>
                                    </p:anim>
                                    <p:anim calcmode="lin" valueType="num">
                                      <p:cBhvr>
                                        <p:cTn id="30" dur="1000" fill="hold"/>
                                        <p:tgtEl>
                                          <p:spTgt spid="625667">
                                            <p:txEl>
                                              <p:pRg st="2" end="2"/>
                                            </p:txEl>
                                          </p:spTgt>
                                        </p:tgtEl>
                                        <p:attrNameLst>
                                          <p:attrName>ppt_h</p:attrName>
                                        </p:attrNameLst>
                                      </p:cBhvr>
                                      <p:tavLst>
                                        <p:tav tm="0">
                                          <p:val>
                                            <p:fltVal val="0"/>
                                          </p:val>
                                        </p:tav>
                                        <p:tav tm="100000">
                                          <p:val>
                                            <p:strVal val="#ppt_h"/>
                                          </p:val>
                                        </p:tav>
                                      </p:tavLst>
                                    </p:anim>
                                    <p:animEffect transition="in" filter="fade">
                                      <p:cBhvr>
                                        <p:cTn id="31" dur="1000"/>
                                        <p:tgtEl>
                                          <p:spTgt spid="625667">
                                            <p:txEl>
                                              <p:pRg st="2" end="2"/>
                                            </p:txEl>
                                          </p:spTgt>
                                        </p:tgtEl>
                                      </p:cBhvr>
                                    </p:animEffect>
                                  </p:childTnLst>
                                </p:cTn>
                              </p:par>
                            </p:childTnLst>
                          </p:cTn>
                        </p:par>
                        <p:par>
                          <p:cTn id="32" fill="hold" nodeType="afterGroup">
                            <p:stCondLst>
                              <p:cond delay="4998"/>
                            </p:stCondLst>
                            <p:childTnLst>
                              <p:par>
                                <p:cTn id="33" presetID="53" presetClass="entr" presetSubtype="0" fill="hold" grpId="0" nodeType="afterEffect">
                                  <p:stCondLst>
                                    <p:cond delay="0"/>
                                  </p:stCondLst>
                                  <p:childTnLst>
                                    <p:set>
                                      <p:cBhvr>
                                        <p:cTn id="34" dur="1" fill="hold">
                                          <p:stCondLst>
                                            <p:cond delay="0"/>
                                          </p:stCondLst>
                                        </p:cTn>
                                        <p:tgtEl>
                                          <p:spTgt spid="625667">
                                            <p:txEl>
                                              <p:pRg st="3" end="3"/>
                                            </p:txEl>
                                          </p:spTgt>
                                        </p:tgtEl>
                                        <p:attrNameLst>
                                          <p:attrName>style.visibility</p:attrName>
                                        </p:attrNameLst>
                                      </p:cBhvr>
                                      <p:to>
                                        <p:strVal val="visible"/>
                                      </p:to>
                                    </p:set>
                                    <p:anim calcmode="lin" valueType="num">
                                      <p:cBhvr>
                                        <p:cTn id="35" dur="1000" fill="hold"/>
                                        <p:tgtEl>
                                          <p:spTgt spid="625667">
                                            <p:txEl>
                                              <p:pRg st="3" end="3"/>
                                            </p:txEl>
                                          </p:spTgt>
                                        </p:tgtEl>
                                        <p:attrNameLst>
                                          <p:attrName>ppt_w</p:attrName>
                                        </p:attrNameLst>
                                      </p:cBhvr>
                                      <p:tavLst>
                                        <p:tav tm="0">
                                          <p:val>
                                            <p:fltVal val="0"/>
                                          </p:val>
                                        </p:tav>
                                        <p:tav tm="100000">
                                          <p:val>
                                            <p:strVal val="#ppt_w"/>
                                          </p:val>
                                        </p:tav>
                                      </p:tavLst>
                                    </p:anim>
                                    <p:anim calcmode="lin" valueType="num">
                                      <p:cBhvr>
                                        <p:cTn id="36" dur="1000" fill="hold"/>
                                        <p:tgtEl>
                                          <p:spTgt spid="625667">
                                            <p:txEl>
                                              <p:pRg st="3" end="3"/>
                                            </p:txEl>
                                          </p:spTgt>
                                        </p:tgtEl>
                                        <p:attrNameLst>
                                          <p:attrName>ppt_h</p:attrName>
                                        </p:attrNameLst>
                                      </p:cBhvr>
                                      <p:tavLst>
                                        <p:tav tm="0">
                                          <p:val>
                                            <p:fltVal val="0"/>
                                          </p:val>
                                        </p:tav>
                                        <p:tav tm="100000">
                                          <p:val>
                                            <p:strVal val="#ppt_h"/>
                                          </p:val>
                                        </p:tav>
                                      </p:tavLst>
                                    </p:anim>
                                    <p:animEffect transition="in" filter="fade">
                                      <p:cBhvr>
                                        <p:cTn id="37" dur="1000"/>
                                        <p:tgtEl>
                                          <p:spTgt spid="625667">
                                            <p:txEl>
                                              <p:pRg st="3" end="3"/>
                                            </p:txEl>
                                          </p:spTgt>
                                        </p:tgtEl>
                                      </p:cBhvr>
                                    </p:animEffect>
                                  </p:childTnLst>
                                </p:cTn>
                              </p:par>
                            </p:childTnLst>
                          </p:cTn>
                        </p:par>
                        <p:par>
                          <p:cTn id="38" fill="hold" nodeType="afterGroup">
                            <p:stCondLst>
                              <p:cond delay="5998"/>
                            </p:stCondLst>
                            <p:childTnLst>
                              <p:par>
                                <p:cTn id="39" presetID="53" presetClass="entr" presetSubtype="0" fill="hold" grpId="0" nodeType="afterEffect">
                                  <p:stCondLst>
                                    <p:cond delay="0"/>
                                  </p:stCondLst>
                                  <p:childTnLst>
                                    <p:set>
                                      <p:cBhvr>
                                        <p:cTn id="40" dur="1" fill="hold">
                                          <p:stCondLst>
                                            <p:cond delay="0"/>
                                          </p:stCondLst>
                                        </p:cTn>
                                        <p:tgtEl>
                                          <p:spTgt spid="625667">
                                            <p:txEl>
                                              <p:pRg st="4" end="4"/>
                                            </p:txEl>
                                          </p:spTgt>
                                        </p:tgtEl>
                                        <p:attrNameLst>
                                          <p:attrName>style.visibility</p:attrName>
                                        </p:attrNameLst>
                                      </p:cBhvr>
                                      <p:to>
                                        <p:strVal val="visible"/>
                                      </p:to>
                                    </p:set>
                                    <p:anim calcmode="lin" valueType="num">
                                      <p:cBhvr>
                                        <p:cTn id="41" dur="1000" fill="hold"/>
                                        <p:tgtEl>
                                          <p:spTgt spid="625667">
                                            <p:txEl>
                                              <p:pRg st="4" end="4"/>
                                            </p:txEl>
                                          </p:spTgt>
                                        </p:tgtEl>
                                        <p:attrNameLst>
                                          <p:attrName>ppt_w</p:attrName>
                                        </p:attrNameLst>
                                      </p:cBhvr>
                                      <p:tavLst>
                                        <p:tav tm="0">
                                          <p:val>
                                            <p:fltVal val="0"/>
                                          </p:val>
                                        </p:tav>
                                        <p:tav tm="100000">
                                          <p:val>
                                            <p:strVal val="#ppt_w"/>
                                          </p:val>
                                        </p:tav>
                                      </p:tavLst>
                                    </p:anim>
                                    <p:anim calcmode="lin" valueType="num">
                                      <p:cBhvr>
                                        <p:cTn id="42" dur="1000" fill="hold"/>
                                        <p:tgtEl>
                                          <p:spTgt spid="625667">
                                            <p:txEl>
                                              <p:pRg st="4" end="4"/>
                                            </p:txEl>
                                          </p:spTgt>
                                        </p:tgtEl>
                                        <p:attrNameLst>
                                          <p:attrName>ppt_h</p:attrName>
                                        </p:attrNameLst>
                                      </p:cBhvr>
                                      <p:tavLst>
                                        <p:tav tm="0">
                                          <p:val>
                                            <p:fltVal val="0"/>
                                          </p:val>
                                        </p:tav>
                                        <p:tav tm="100000">
                                          <p:val>
                                            <p:strVal val="#ppt_h"/>
                                          </p:val>
                                        </p:tav>
                                      </p:tavLst>
                                    </p:anim>
                                    <p:animEffect transition="in" filter="fade">
                                      <p:cBhvr>
                                        <p:cTn id="43" dur="1000"/>
                                        <p:tgtEl>
                                          <p:spTgt spid="625667">
                                            <p:txEl>
                                              <p:pRg st="4" end="4"/>
                                            </p:txEl>
                                          </p:spTgt>
                                        </p:tgtEl>
                                      </p:cBhvr>
                                    </p:animEffect>
                                  </p:childTnLst>
                                </p:cTn>
                              </p:par>
                            </p:childTnLst>
                          </p:cTn>
                        </p:par>
                        <p:par>
                          <p:cTn id="44" fill="hold" nodeType="afterGroup">
                            <p:stCondLst>
                              <p:cond delay="6998"/>
                            </p:stCondLst>
                            <p:childTnLst>
                              <p:par>
                                <p:cTn id="45" presetID="53" presetClass="entr" presetSubtype="0" fill="hold" grpId="0" nodeType="afterEffect">
                                  <p:stCondLst>
                                    <p:cond delay="0"/>
                                  </p:stCondLst>
                                  <p:childTnLst>
                                    <p:set>
                                      <p:cBhvr>
                                        <p:cTn id="46" dur="1" fill="hold">
                                          <p:stCondLst>
                                            <p:cond delay="0"/>
                                          </p:stCondLst>
                                        </p:cTn>
                                        <p:tgtEl>
                                          <p:spTgt spid="625667">
                                            <p:txEl>
                                              <p:pRg st="5" end="5"/>
                                            </p:txEl>
                                          </p:spTgt>
                                        </p:tgtEl>
                                        <p:attrNameLst>
                                          <p:attrName>style.visibility</p:attrName>
                                        </p:attrNameLst>
                                      </p:cBhvr>
                                      <p:to>
                                        <p:strVal val="visible"/>
                                      </p:to>
                                    </p:set>
                                    <p:anim calcmode="lin" valueType="num">
                                      <p:cBhvr>
                                        <p:cTn id="47" dur="1000" fill="hold"/>
                                        <p:tgtEl>
                                          <p:spTgt spid="625667">
                                            <p:txEl>
                                              <p:pRg st="5" end="5"/>
                                            </p:txEl>
                                          </p:spTgt>
                                        </p:tgtEl>
                                        <p:attrNameLst>
                                          <p:attrName>ppt_w</p:attrName>
                                        </p:attrNameLst>
                                      </p:cBhvr>
                                      <p:tavLst>
                                        <p:tav tm="0">
                                          <p:val>
                                            <p:fltVal val="0"/>
                                          </p:val>
                                        </p:tav>
                                        <p:tav tm="100000">
                                          <p:val>
                                            <p:strVal val="#ppt_w"/>
                                          </p:val>
                                        </p:tav>
                                      </p:tavLst>
                                    </p:anim>
                                    <p:anim calcmode="lin" valueType="num">
                                      <p:cBhvr>
                                        <p:cTn id="48" dur="1000" fill="hold"/>
                                        <p:tgtEl>
                                          <p:spTgt spid="625667">
                                            <p:txEl>
                                              <p:pRg st="5" end="5"/>
                                            </p:txEl>
                                          </p:spTgt>
                                        </p:tgtEl>
                                        <p:attrNameLst>
                                          <p:attrName>ppt_h</p:attrName>
                                        </p:attrNameLst>
                                      </p:cBhvr>
                                      <p:tavLst>
                                        <p:tav tm="0">
                                          <p:val>
                                            <p:fltVal val="0"/>
                                          </p:val>
                                        </p:tav>
                                        <p:tav tm="100000">
                                          <p:val>
                                            <p:strVal val="#ppt_h"/>
                                          </p:val>
                                        </p:tav>
                                      </p:tavLst>
                                    </p:anim>
                                    <p:animEffect transition="in" filter="fade">
                                      <p:cBhvr>
                                        <p:cTn id="49" dur="1000"/>
                                        <p:tgtEl>
                                          <p:spTgt spid="625667">
                                            <p:txEl>
                                              <p:pRg st="5" end="5"/>
                                            </p:txEl>
                                          </p:spTgt>
                                        </p:tgtEl>
                                      </p:cBhvr>
                                    </p:animEffect>
                                  </p:childTnLst>
                                </p:cTn>
                              </p:par>
                            </p:childTnLst>
                          </p:cTn>
                        </p:par>
                        <p:par>
                          <p:cTn id="50" fill="hold" nodeType="afterGroup">
                            <p:stCondLst>
                              <p:cond delay="7998"/>
                            </p:stCondLst>
                            <p:childTnLst>
                              <p:par>
                                <p:cTn id="51" presetID="53" presetClass="entr" presetSubtype="0" fill="hold" grpId="0" nodeType="afterEffect">
                                  <p:stCondLst>
                                    <p:cond delay="0"/>
                                  </p:stCondLst>
                                  <p:childTnLst>
                                    <p:set>
                                      <p:cBhvr>
                                        <p:cTn id="52" dur="1" fill="hold">
                                          <p:stCondLst>
                                            <p:cond delay="0"/>
                                          </p:stCondLst>
                                        </p:cTn>
                                        <p:tgtEl>
                                          <p:spTgt spid="625667">
                                            <p:txEl>
                                              <p:pRg st="6" end="6"/>
                                            </p:txEl>
                                          </p:spTgt>
                                        </p:tgtEl>
                                        <p:attrNameLst>
                                          <p:attrName>style.visibility</p:attrName>
                                        </p:attrNameLst>
                                      </p:cBhvr>
                                      <p:to>
                                        <p:strVal val="visible"/>
                                      </p:to>
                                    </p:set>
                                    <p:anim calcmode="lin" valueType="num">
                                      <p:cBhvr>
                                        <p:cTn id="53" dur="1000" fill="hold"/>
                                        <p:tgtEl>
                                          <p:spTgt spid="625667">
                                            <p:txEl>
                                              <p:pRg st="6" end="6"/>
                                            </p:txEl>
                                          </p:spTgt>
                                        </p:tgtEl>
                                        <p:attrNameLst>
                                          <p:attrName>ppt_w</p:attrName>
                                        </p:attrNameLst>
                                      </p:cBhvr>
                                      <p:tavLst>
                                        <p:tav tm="0">
                                          <p:val>
                                            <p:fltVal val="0"/>
                                          </p:val>
                                        </p:tav>
                                        <p:tav tm="100000">
                                          <p:val>
                                            <p:strVal val="#ppt_w"/>
                                          </p:val>
                                        </p:tav>
                                      </p:tavLst>
                                    </p:anim>
                                    <p:anim calcmode="lin" valueType="num">
                                      <p:cBhvr>
                                        <p:cTn id="54" dur="1000" fill="hold"/>
                                        <p:tgtEl>
                                          <p:spTgt spid="625667">
                                            <p:txEl>
                                              <p:pRg st="6" end="6"/>
                                            </p:txEl>
                                          </p:spTgt>
                                        </p:tgtEl>
                                        <p:attrNameLst>
                                          <p:attrName>ppt_h</p:attrName>
                                        </p:attrNameLst>
                                      </p:cBhvr>
                                      <p:tavLst>
                                        <p:tav tm="0">
                                          <p:val>
                                            <p:fltVal val="0"/>
                                          </p:val>
                                        </p:tav>
                                        <p:tav tm="100000">
                                          <p:val>
                                            <p:strVal val="#ppt_h"/>
                                          </p:val>
                                        </p:tav>
                                      </p:tavLst>
                                    </p:anim>
                                    <p:animEffect transition="in" filter="fade">
                                      <p:cBhvr>
                                        <p:cTn id="55" dur="1000"/>
                                        <p:tgtEl>
                                          <p:spTgt spid="625667">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5666" grpId="0"/>
      <p:bldP spid="625667" grpId="0" build="p"/>
    </p:bldLst>
  </p:timing>
</p:sld>
</file>

<file path=ppt/slides/slide1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4482" name="Rectangle 2"/>
          <p:cNvSpPr>
            <a:spLocks noGrp="1" noChangeArrowheads="1"/>
          </p:cNvSpPr>
          <p:nvPr>
            <p:ph type="title"/>
          </p:nvPr>
        </p:nvSpPr>
        <p:spPr>
          <a:xfrm>
            <a:off x="457200" y="274638"/>
            <a:ext cx="8229600" cy="706437"/>
          </a:xfrm>
        </p:spPr>
        <p:txBody>
          <a:bodyPr/>
          <a:lstStyle/>
          <a:p>
            <a:pPr algn="r">
              <a:buClr>
                <a:schemeClr val="hlink"/>
              </a:buClr>
              <a:buFont typeface="Wingdings" panose="05000000000000000000" pitchFamily="2" charset="2"/>
              <a:buChar char="ü"/>
            </a:pPr>
            <a:r>
              <a:rPr lang="fa-IR" altLang="fa-IR" sz="1800">
                <a:effectLst/>
                <a:cs typeface="B Nasim" panose="00000700000000000000" pitchFamily="2" charset="-78"/>
              </a:rPr>
              <a:t>جدول 1-1 نحوه هزینه یابی ضایعات را بطور خلاصه نشان می دهد :</a:t>
            </a:r>
            <a:endParaRPr lang="en-US" altLang="fa-IR" sz="1800">
              <a:effectLst/>
              <a:cs typeface="B Nasim" panose="00000700000000000000" pitchFamily="2" charset="-78"/>
            </a:endParaRPr>
          </a:p>
        </p:txBody>
      </p:sp>
      <p:graphicFrame>
        <p:nvGraphicFramePr>
          <p:cNvPr id="404594" name="Group 114"/>
          <p:cNvGraphicFramePr>
            <a:graphicFrameLocks noGrp="1"/>
          </p:cNvGraphicFramePr>
          <p:nvPr>
            <p:ph idx="1"/>
          </p:nvPr>
        </p:nvGraphicFramePr>
        <p:xfrm>
          <a:off x="250825" y="1227138"/>
          <a:ext cx="8447088" cy="5370512"/>
        </p:xfrm>
        <a:graphic>
          <a:graphicData uri="http://schemas.openxmlformats.org/drawingml/2006/table">
            <a:tbl>
              <a:tblPr rtl="1"/>
              <a:tblGrid>
                <a:gridCol w="1317625">
                  <a:extLst>
                    <a:ext uri="{9D8B030D-6E8A-4147-A177-3AD203B41FA5}">
                      <a16:colId xmlns:a16="http://schemas.microsoft.com/office/drawing/2014/main" val="2912935589"/>
                    </a:ext>
                  </a:extLst>
                </a:gridCol>
                <a:gridCol w="1295400">
                  <a:extLst>
                    <a:ext uri="{9D8B030D-6E8A-4147-A177-3AD203B41FA5}">
                      <a16:colId xmlns:a16="http://schemas.microsoft.com/office/drawing/2014/main" val="1892842"/>
                    </a:ext>
                  </a:extLst>
                </a:gridCol>
                <a:gridCol w="792163">
                  <a:extLst>
                    <a:ext uri="{9D8B030D-6E8A-4147-A177-3AD203B41FA5}">
                      <a16:colId xmlns:a16="http://schemas.microsoft.com/office/drawing/2014/main" val="2918899585"/>
                    </a:ext>
                  </a:extLst>
                </a:gridCol>
                <a:gridCol w="1657350">
                  <a:extLst>
                    <a:ext uri="{9D8B030D-6E8A-4147-A177-3AD203B41FA5}">
                      <a16:colId xmlns:a16="http://schemas.microsoft.com/office/drawing/2014/main" val="2095265118"/>
                    </a:ext>
                  </a:extLst>
                </a:gridCol>
                <a:gridCol w="2519362">
                  <a:extLst>
                    <a:ext uri="{9D8B030D-6E8A-4147-A177-3AD203B41FA5}">
                      <a16:colId xmlns:a16="http://schemas.microsoft.com/office/drawing/2014/main" val="2089954662"/>
                    </a:ext>
                  </a:extLst>
                </a:gridCol>
                <a:gridCol w="865188">
                  <a:extLst>
                    <a:ext uri="{9D8B030D-6E8A-4147-A177-3AD203B41FA5}">
                      <a16:colId xmlns:a16="http://schemas.microsoft.com/office/drawing/2014/main" val="310136273"/>
                    </a:ext>
                  </a:extLst>
                </a:gridCol>
              </a:tblGrid>
              <a:tr h="5762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نحوه وقوع ضایعات</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نقطه بازرشی (شناسایی) ضایعات</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ضایعات</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ارائه در گزارش هزینه های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نحوه هزینه یابی ضایعات</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منظور شده به حساب</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56187811"/>
                  </a:ext>
                </a:extLst>
              </a:tr>
              <a:tr h="904875">
                <a:tc row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بطور مستمر و یکنواحت در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در ابتدای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row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انتهای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ابتدای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عادی</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جدول معادل آحاد ارائه نمی شود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به وسیله تمام واحدها اعم از موجودی پایان دوره و واحدهای تکمیل شده و انتقالی بطور خودکار جذب می شود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محصول</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290601483"/>
                  </a:ext>
                </a:extLst>
              </a:tr>
              <a:tr h="906463">
                <a:tc vMerge="1">
                  <a:txBody>
                    <a:bodyPr/>
                    <a:lstStyle/>
                    <a:p>
                      <a:pPr rtl="1"/>
                      <a:endParaRPr lang="fa-IR"/>
                    </a:p>
                  </a:txBody>
                  <a:tcPr/>
                </a:tc>
                <a:tc v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غیر عادی</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جدول معادل آحاد ارائه می شود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غیر عادی مانند کالای سالم محاسبه می شود و به حساب سود و زیان انتقال می یابد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دوره</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26442777"/>
                  </a:ext>
                </a:extLst>
              </a:tr>
              <a:tr h="904875">
                <a:tc row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مقاطع خاصی از فرآیند تولید (بغیر از ابتدا و انتها)</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در انتهای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row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مقاطع خاص</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انتهای فرآیند تولید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عادی</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جدول معادل آحاد ارائه می شود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به وسیله تمام واحدهای تولید که از نقطه بازرسی گذشته اند جذب می شود </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نکته : در صورتی که درصد تکمیل کالای در جریان ساخت آخر دوره از نقطه بازرسی بیشتر باشد ، هزینه ضایعات عادی بین کالای تکمیل شده و در جریان ساخت تسهیم به نسبت می شود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محصول</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3813532717"/>
                  </a:ext>
                </a:extLst>
              </a:tr>
              <a:tr h="904875">
                <a:tc vMerge="1">
                  <a:txBody>
                    <a:bodyPr/>
                    <a:lstStyle/>
                    <a:p>
                      <a:pPr rtl="1"/>
                      <a:endParaRPr lang="fa-IR"/>
                    </a:p>
                  </a:txBody>
                  <a:tcPr/>
                </a:tc>
                <a:tc v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غیر عادی</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جدول معادل آحاد ارائه می شود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ضایعات غیر عادی مانند کالای سالم محاسبه می شود و به حساب سود و زیان انتقال می یابد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دوره</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0"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2145446103"/>
                  </a:ext>
                </a:extLst>
              </a:tr>
            </a:tbl>
          </a:graphicData>
        </a:graphic>
      </p:graphicFrame>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04482"/>
                                        </p:tgtEl>
                                        <p:attrNameLst>
                                          <p:attrName>style.visibility</p:attrName>
                                        </p:attrNameLst>
                                      </p:cBhvr>
                                      <p:to>
                                        <p:strVal val="visible"/>
                                      </p:to>
                                    </p:set>
                                    <p:animEffect transition="in" filter="fade">
                                      <p:cBhvr>
                                        <p:cTn id="7" dur="1000"/>
                                        <p:tgtEl>
                                          <p:spTgt spid="404482"/>
                                        </p:tgtEl>
                                      </p:cBhvr>
                                    </p:animEffect>
                                    <p:anim calcmode="lin" valueType="num">
                                      <p:cBhvr>
                                        <p:cTn id="8" dur="1000" fill="hold"/>
                                        <p:tgtEl>
                                          <p:spTgt spid="404482"/>
                                        </p:tgtEl>
                                        <p:attrNameLst>
                                          <p:attrName>ppt_x</p:attrName>
                                        </p:attrNameLst>
                                      </p:cBhvr>
                                      <p:tavLst>
                                        <p:tav tm="0">
                                          <p:val>
                                            <p:strVal val="#ppt_x"/>
                                          </p:val>
                                        </p:tav>
                                        <p:tav tm="100000">
                                          <p:val>
                                            <p:strVal val="#ppt_x"/>
                                          </p:val>
                                        </p:tav>
                                      </p:tavLst>
                                    </p:anim>
                                    <p:anim calcmode="lin" valueType="num">
                                      <p:cBhvr>
                                        <p:cTn id="9" dur="898" decel="100000" fill="hold"/>
                                        <p:tgtEl>
                                          <p:spTgt spid="404482"/>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0448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4482" grpId="0"/>
    </p:bldLst>
  </p:timing>
</p:sld>
</file>

<file path=ppt/slides/slide13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8739" name="Rectangle 3"/>
          <p:cNvSpPr>
            <a:spLocks noGrp="1" noChangeArrowheads="1"/>
          </p:cNvSpPr>
          <p:nvPr>
            <p:ph type="body" idx="1"/>
          </p:nvPr>
        </p:nvSpPr>
        <p:spPr>
          <a:xfrm>
            <a:off x="457200" y="333375"/>
            <a:ext cx="8229600" cy="6524625"/>
          </a:xfrm>
        </p:spPr>
        <p:txBody>
          <a:bodyPr/>
          <a:lstStyle/>
          <a:p>
            <a:pPr>
              <a:lnSpc>
                <a:spcPct val="140000"/>
              </a:lnSpc>
              <a:buFont typeface="Wingdings" panose="05000000000000000000" pitchFamily="2" charset="2"/>
              <a:buNone/>
            </a:pPr>
            <a:r>
              <a:rPr lang="fa-IR" altLang="ja-JP" sz="2200" b="1">
                <a:effectLst/>
                <a:cs typeface="B Zar" panose="00000400000000000000" pitchFamily="2" charset="-78"/>
              </a:rPr>
              <a:t>انحرافات ترکیب و بازده دستمزد :</a:t>
            </a:r>
          </a:p>
          <a:p>
            <a:pPr>
              <a:lnSpc>
                <a:spcPct val="140000"/>
              </a:lnSpc>
              <a:buFont typeface="Wingdings" panose="05000000000000000000" pitchFamily="2" charset="2"/>
              <a:buNone/>
            </a:pPr>
            <a:r>
              <a:rPr lang="fa-IR" altLang="ja-JP" sz="2400">
                <a:effectLst/>
                <a:cs typeface="B Zar" panose="00000400000000000000" pitchFamily="2" charset="-78"/>
              </a:rPr>
              <a:t>در صورتیکه شرکت تولیدی بیش از یک دسته نیروی انسانی (مثلا : ماهر ، نیمه ماهر و ساده ) برای تولید محصول استفاده نماید و ترکیب استاندارد نیروی انسانی را به منظور تولید محصولی بهتر تغییردهد . انحرافات ترکیب و بازده دستمزد ایجاد می شود . </a:t>
            </a:r>
          </a:p>
          <a:p>
            <a:pPr>
              <a:lnSpc>
                <a:spcPct val="140000"/>
              </a:lnSpc>
              <a:buFont typeface="Wingdings" panose="05000000000000000000" pitchFamily="2" charset="2"/>
              <a:buNone/>
            </a:pPr>
            <a:r>
              <a:rPr lang="fa-IR" altLang="ja-JP" sz="2400">
                <a:effectLst/>
                <a:cs typeface="B Zar" panose="00000400000000000000" pitchFamily="2" charset="-78"/>
              </a:rPr>
              <a:t>در این شرایط انحراف نرخ دستمزد حاصل جمع انحراف نرخ دستمزد تک تک دسته های نیروی انسانی است و اما انحراف کارایی دستمزد به دو جزء انحراف ترکیب دستمزد و انحراف بازده دستمزد به ترتیب زیر تقسیم می شود :</a:t>
            </a:r>
          </a:p>
          <a:p>
            <a:pPr algn="l">
              <a:lnSpc>
                <a:spcPct val="140000"/>
              </a:lnSpc>
              <a:buFont typeface="Wingdings" panose="05000000000000000000" pitchFamily="2" charset="2"/>
              <a:buNone/>
            </a:pPr>
            <a:r>
              <a:rPr lang="fa-IR" altLang="ja-JP" sz="2200">
                <a:effectLst/>
                <a:cs typeface="B Zar" panose="00000400000000000000" pitchFamily="2" charset="-78"/>
              </a:rPr>
              <a:t>ساعات کارکرد واقعی با نرخ استاندارد – ساعات کارکرد واقع با نرخ = انحراف ترکیب دستمزد</a:t>
            </a:r>
          </a:p>
          <a:p>
            <a:pPr>
              <a:lnSpc>
                <a:spcPct val="140000"/>
              </a:lnSpc>
              <a:buFont typeface="Wingdings" panose="05000000000000000000" pitchFamily="2" charset="2"/>
              <a:buNone/>
            </a:pPr>
            <a:r>
              <a:rPr lang="fa-IR" altLang="ja-JP" sz="2200">
                <a:effectLst/>
                <a:cs typeface="B Zar" panose="00000400000000000000" pitchFamily="2" charset="-78"/>
              </a:rPr>
              <a:t>        و ترکیب استاندارد                                    استاندارد و ترکیب واقعی</a:t>
            </a:r>
          </a:p>
          <a:p>
            <a:pPr algn="l">
              <a:lnSpc>
                <a:spcPct val="140000"/>
              </a:lnSpc>
              <a:buFont typeface="Wingdings" panose="05000000000000000000" pitchFamily="2" charset="2"/>
              <a:buNone/>
            </a:pPr>
            <a:r>
              <a:rPr lang="fa-IR" altLang="ja-JP" sz="2400">
                <a:effectLst/>
                <a:cs typeface="B Zar" panose="00000400000000000000" pitchFamily="2" charset="-78"/>
              </a:rPr>
              <a:t>(بازده مورد انتظار – بازده واقعی) نرخ میانگین استاندارد دستمزد = انحراف بازده دستمزد </a:t>
            </a:r>
          </a:p>
          <a:p>
            <a:pPr>
              <a:lnSpc>
                <a:spcPct val="140000"/>
              </a:lnSpc>
              <a:buFont typeface="Wingdings" panose="05000000000000000000" pitchFamily="2" charset="2"/>
              <a:buNone/>
            </a:pPr>
            <a:r>
              <a:rPr lang="fa-IR" altLang="ja-JP" sz="2400">
                <a:effectLst/>
                <a:cs typeface="B Zar" panose="00000400000000000000" pitchFamily="2" charset="-78"/>
              </a:rPr>
              <a:t>      از نظر دستمزد                              برای یک واحد محصول </a:t>
            </a:r>
            <a:endParaRPr lang="en-US" altLang="fa-IR" sz="2400">
              <a:effectLst/>
              <a:cs typeface="B Zar" panose="00000400000000000000" pitchFamily="2" charset="-78"/>
            </a:endParaRPr>
          </a:p>
        </p:txBody>
      </p:sp>
    </p:spTree>
  </p:cSld>
  <p:clrMapOvr>
    <a:masterClrMapping/>
  </p:clrMapOvr>
  <p:transition>
    <p:wedg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3" presetClass="entr" presetSubtype="0" fill="hold" grpId="0" nodeType="afterEffect">
                                  <p:stCondLst>
                                    <p:cond delay="0"/>
                                  </p:stCondLst>
                                  <p:childTnLst>
                                    <p:set>
                                      <p:cBhvr>
                                        <p:cTn id="6" dur="1" fill="hold">
                                          <p:stCondLst>
                                            <p:cond delay="0"/>
                                          </p:stCondLst>
                                        </p:cTn>
                                        <p:tgtEl>
                                          <p:spTgt spid="628739">
                                            <p:txEl>
                                              <p:pRg st="0" end="0"/>
                                            </p:txEl>
                                          </p:spTgt>
                                        </p:tgtEl>
                                        <p:attrNameLst>
                                          <p:attrName>style.visibility</p:attrName>
                                        </p:attrNameLst>
                                      </p:cBhvr>
                                      <p:to>
                                        <p:strVal val="visible"/>
                                      </p:to>
                                    </p:set>
                                    <p:anim calcmode="lin" valueType="num">
                                      <p:cBhvr>
                                        <p:cTn id="7" dur="1000" fill="hold"/>
                                        <p:tgtEl>
                                          <p:spTgt spid="628739">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628739">
                                            <p:txEl>
                                              <p:pRg st="0" end="0"/>
                                            </p:txEl>
                                          </p:spTgt>
                                        </p:tgtEl>
                                        <p:attrNameLst>
                                          <p:attrName>ppt_h</p:attrName>
                                        </p:attrNameLst>
                                      </p:cBhvr>
                                      <p:tavLst>
                                        <p:tav tm="0">
                                          <p:val>
                                            <p:fltVal val="0"/>
                                          </p:val>
                                        </p:tav>
                                        <p:tav tm="100000">
                                          <p:val>
                                            <p:strVal val="#ppt_h"/>
                                          </p:val>
                                        </p:tav>
                                      </p:tavLst>
                                    </p:anim>
                                    <p:animEffect transition="in" filter="fade">
                                      <p:cBhvr>
                                        <p:cTn id="9" dur="1000"/>
                                        <p:tgtEl>
                                          <p:spTgt spid="628739">
                                            <p:txEl>
                                              <p:pRg st="0" end="0"/>
                                            </p:txEl>
                                          </p:spTgt>
                                        </p:tgtEl>
                                      </p:cBhvr>
                                    </p:animEffect>
                                  </p:childTnLst>
                                </p:cTn>
                              </p:par>
                            </p:childTnLst>
                          </p:cTn>
                        </p:par>
                        <p:par>
                          <p:cTn id="10" fill="hold" nodeType="afterGroup">
                            <p:stCondLst>
                              <p:cond delay="1000"/>
                            </p:stCondLst>
                            <p:childTnLst>
                              <p:par>
                                <p:cTn id="11" presetID="53" presetClass="entr" presetSubtype="0" fill="hold" grpId="0" nodeType="afterEffect">
                                  <p:stCondLst>
                                    <p:cond delay="0"/>
                                  </p:stCondLst>
                                  <p:childTnLst>
                                    <p:set>
                                      <p:cBhvr>
                                        <p:cTn id="12" dur="1" fill="hold">
                                          <p:stCondLst>
                                            <p:cond delay="0"/>
                                          </p:stCondLst>
                                        </p:cTn>
                                        <p:tgtEl>
                                          <p:spTgt spid="628739">
                                            <p:txEl>
                                              <p:pRg st="1" end="1"/>
                                            </p:txEl>
                                          </p:spTgt>
                                        </p:tgtEl>
                                        <p:attrNameLst>
                                          <p:attrName>style.visibility</p:attrName>
                                        </p:attrNameLst>
                                      </p:cBhvr>
                                      <p:to>
                                        <p:strVal val="visible"/>
                                      </p:to>
                                    </p:set>
                                    <p:anim calcmode="lin" valueType="num">
                                      <p:cBhvr>
                                        <p:cTn id="13" dur="1000" fill="hold"/>
                                        <p:tgtEl>
                                          <p:spTgt spid="628739">
                                            <p:txEl>
                                              <p:pRg st="1" end="1"/>
                                            </p:txEl>
                                          </p:spTgt>
                                        </p:tgtEl>
                                        <p:attrNameLst>
                                          <p:attrName>ppt_w</p:attrName>
                                        </p:attrNameLst>
                                      </p:cBhvr>
                                      <p:tavLst>
                                        <p:tav tm="0">
                                          <p:val>
                                            <p:fltVal val="0"/>
                                          </p:val>
                                        </p:tav>
                                        <p:tav tm="100000">
                                          <p:val>
                                            <p:strVal val="#ppt_w"/>
                                          </p:val>
                                        </p:tav>
                                      </p:tavLst>
                                    </p:anim>
                                    <p:anim calcmode="lin" valueType="num">
                                      <p:cBhvr>
                                        <p:cTn id="14" dur="1000" fill="hold"/>
                                        <p:tgtEl>
                                          <p:spTgt spid="628739">
                                            <p:txEl>
                                              <p:pRg st="1" end="1"/>
                                            </p:txEl>
                                          </p:spTgt>
                                        </p:tgtEl>
                                        <p:attrNameLst>
                                          <p:attrName>ppt_h</p:attrName>
                                        </p:attrNameLst>
                                      </p:cBhvr>
                                      <p:tavLst>
                                        <p:tav tm="0">
                                          <p:val>
                                            <p:fltVal val="0"/>
                                          </p:val>
                                        </p:tav>
                                        <p:tav tm="100000">
                                          <p:val>
                                            <p:strVal val="#ppt_h"/>
                                          </p:val>
                                        </p:tav>
                                      </p:tavLst>
                                    </p:anim>
                                    <p:animEffect transition="in" filter="fade">
                                      <p:cBhvr>
                                        <p:cTn id="15" dur="1000"/>
                                        <p:tgtEl>
                                          <p:spTgt spid="628739">
                                            <p:txEl>
                                              <p:pRg st="1" end="1"/>
                                            </p:txEl>
                                          </p:spTgt>
                                        </p:tgtEl>
                                      </p:cBhvr>
                                    </p:animEffect>
                                  </p:childTnLst>
                                </p:cTn>
                              </p:par>
                            </p:childTnLst>
                          </p:cTn>
                        </p:par>
                        <p:par>
                          <p:cTn id="16" fill="hold" nodeType="afterGroup">
                            <p:stCondLst>
                              <p:cond delay="2000"/>
                            </p:stCondLst>
                            <p:childTnLst>
                              <p:par>
                                <p:cTn id="17" presetID="53" presetClass="entr" presetSubtype="0" fill="hold" grpId="0" nodeType="afterEffect">
                                  <p:stCondLst>
                                    <p:cond delay="0"/>
                                  </p:stCondLst>
                                  <p:childTnLst>
                                    <p:set>
                                      <p:cBhvr>
                                        <p:cTn id="18" dur="1" fill="hold">
                                          <p:stCondLst>
                                            <p:cond delay="0"/>
                                          </p:stCondLst>
                                        </p:cTn>
                                        <p:tgtEl>
                                          <p:spTgt spid="628739">
                                            <p:txEl>
                                              <p:pRg st="2" end="2"/>
                                            </p:txEl>
                                          </p:spTgt>
                                        </p:tgtEl>
                                        <p:attrNameLst>
                                          <p:attrName>style.visibility</p:attrName>
                                        </p:attrNameLst>
                                      </p:cBhvr>
                                      <p:to>
                                        <p:strVal val="visible"/>
                                      </p:to>
                                    </p:set>
                                    <p:anim calcmode="lin" valueType="num">
                                      <p:cBhvr>
                                        <p:cTn id="19" dur="1000" fill="hold"/>
                                        <p:tgtEl>
                                          <p:spTgt spid="628739">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628739">
                                            <p:txEl>
                                              <p:pRg st="2" end="2"/>
                                            </p:txEl>
                                          </p:spTgt>
                                        </p:tgtEl>
                                        <p:attrNameLst>
                                          <p:attrName>ppt_h</p:attrName>
                                        </p:attrNameLst>
                                      </p:cBhvr>
                                      <p:tavLst>
                                        <p:tav tm="0">
                                          <p:val>
                                            <p:fltVal val="0"/>
                                          </p:val>
                                        </p:tav>
                                        <p:tav tm="100000">
                                          <p:val>
                                            <p:strVal val="#ppt_h"/>
                                          </p:val>
                                        </p:tav>
                                      </p:tavLst>
                                    </p:anim>
                                    <p:animEffect transition="in" filter="fade">
                                      <p:cBhvr>
                                        <p:cTn id="21" dur="1000"/>
                                        <p:tgtEl>
                                          <p:spTgt spid="628739">
                                            <p:txEl>
                                              <p:pRg st="2" end="2"/>
                                            </p:txEl>
                                          </p:spTgt>
                                        </p:tgtEl>
                                      </p:cBhvr>
                                    </p:animEffect>
                                  </p:childTnLst>
                                </p:cTn>
                              </p:par>
                            </p:childTnLst>
                          </p:cTn>
                        </p:par>
                        <p:par>
                          <p:cTn id="22" fill="hold" nodeType="afterGroup">
                            <p:stCondLst>
                              <p:cond delay="3000"/>
                            </p:stCondLst>
                            <p:childTnLst>
                              <p:par>
                                <p:cTn id="23" presetID="53" presetClass="entr" presetSubtype="0" fill="hold" grpId="0" nodeType="afterEffect">
                                  <p:stCondLst>
                                    <p:cond delay="0"/>
                                  </p:stCondLst>
                                  <p:childTnLst>
                                    <p:set>
                                      <p:cBhvr>
                                        <p:cTn id="24" dur="1" fill="hold">
                                          <p:stCondLst>
                                            <p:cond delay="0"/>
                                          </p:stCondLst>
                                        </p:cTn>
                                        <p:tgtEl>
                                          <p:spTgt spid="628739">
                                            <p:txEl>
                                              <p:pRg st="3" end="3"/>
                                            </p:txEl>
                                          </p:spTgt>
                                        </p:tgtEl>
                                        <p:attrNameLst>
                                          <p:attrName>style.visibility</p:attrName>
                                        </p:attrNameLst>
                                      </p:cBhvr>
                                      <p:to>
                                        <p:strVal val="visible"/>
                                      </p:to>
                                    </p:set>
                                    <p:anim calcmode="lin" valueType="num">
                                      <p:cBhvr>
                                        <p:cTn id="25" dur="1000" fill="hold"/>
                                        <p:tgtEl>
                                          <p:spTgt spid="628739">
                                            <p:txEl>
                                              <p:pRg st="3" end="3"/>
                                            </p:txEl>
                                          </p:spTgt>
                                        </p:tgtEl>
                                        <p:attrNameLst>
                                          <p:attrName>ppt_w</p:attrName>
                                        </p:attrNameLst>
                                      </p:cBhvr>
                                      <p:tavLst>
                                        <p:tav tm="0">
                                          <p:val>
                                            <p:fltVal val="0"/>
                                          </p:val>
                                        </p:tav>
                                        <p:tav tm="100000">
                                          <p:val>
                                            <p:strVal val="#ppt_w"/>
                                          </p:val>
                                        </p:tav>
                                      </p:tavLst>
                                    </p:anim>
                                    <p:anim calcmode="lin" valueType="num">
                                      <p:cBhvr>
                                        <p:cTn id="26" dur="1000" fill="hold"/>
                                        <p:tgtEl>
                                          <p:spTgt spid="628739">
                                            <p:txEl>
                                              <p:pRg st="3" end="3"/>
                                            </p:txEl>
                                          </p:spTgt>
                                        </p:tgtEl>
                                        <p:attrNameLst>
                                          <p:attrName>ppt_h</p:attrName>
                                        </p:attrNameLst>
                                      </p:cBhvr>
                                      <p:tavLst>
                                        <p:tav tm="0">
                                          <p:val>
                                            <p:fltVal val="0"/>
                                          </p:val>
                                        </p:tav>
                                        <p:tav tm="100000">
                                          <p:val>
                                            <p:strVal val="#ppt_h"/>
                                          </p:val>
                                        </p:tav>
                                      </p:tavLst>
                                    </p:anim>
                                    <p:animEffect transition="in" filter="fade">
                                      <p:cBhvr>
                                        <p:cTn id="27" dur="1000"/>
                                        <p:tgtEl>
                                          <p:spTgt spid="628739">
                                            <p:txEl>
                                              <p:pRg st="3" end="3"/>
                                            </p:txEl>
                                          </p:spTgt>
                                        </p:tgtEl>
                                      </p:cBhvr>
                                    </p:animEffect>
                                  </p:childTnLst>
                                </p:cTn>
                              </p:par>
                            </p:childTnLst>
                          </p:cTn>
                        </p:par>
                        <p:par>
                          <p:cTn id="28" fill="hold" nodeType="afterGroup">
                            <p:stCondLst>
                              <p:cond delay="4000"/>
                            </p:stCondLst>
                            <p:childTnLst>
                              <p:par>
                                <p:cTn id="29" presetID="53" presetClass="entr" presetSubtype="0" fill="hold" grpId="0" nodeType="afterEffect">
                                  <p:stCondLst>
                                    <p:cond delay="0"/>
                                  </p:stCondLst>
                                  <p:childTnLst>
                                    <p:set>
                                      <p:cBhvr>
                                        <p:cTn id="30" dur="1" fill="hold">
                                          <p:stCondLst>
                                            <p:cond delay="0"/>
                                          </p:stCondLst>
                                        </p:cTn>
                                        <p:tgtEl>
                                          <p:spTgt spid="628739">
                                            <p:txEl>
                                              <p:pRg st="4" end="4"/>
                                            </p:txEl>
                                          </p:spTgt>
                                        </p:tgtEl>
                                        <p:attrNameLst>
                                          <p:attrName>style.visibility</p:attrName>
                                        </p:attrNameLst>
                                      </p:cBhvr>
                                      <p:to>
                                        <p:strVal val="visible"/>
                                      </p:to>
                                    </p:set>
                                    <p:anim calcmode="lin" valueType="num">
                                      <p:cBhvr>
                                        <p:cTn id="31" dur="1000" fill="hold"/>
                                        <p:tgtEl>
                                          <p:spTgt spid="628739">
                                            <p:txEl>
                                              <p:pRg st="4" end="4"/>
                                            </p:txEl>
                                          </p:spTgt>
                                        </p:tgtEl>
                                        <p:attrNameLst>
                                          <p:attrName>ppt_w</p:attrName>
                                        </p:attrNameLst>
                                      </p:cBhvr>
                                      <p:tavLst>
                                        <p:tav tm="0">
                                          <p:val>
                                            <p:fltVal val="0"/>
                                          </p:val>
                                        </p:tav>
                                        <p:tav tm="100000">
                                          <p:val>
                                            <p:strVal val="#ppt_w"/>
                                          </p:val>
                                        </p:tav>
                                      </p:tavLst>
                                    </p:anim>
                                    <p:anim calcmode="lin" valueType="num">
                                      <p:cBhvr>
                                        <p:cTn id="32" dur="1000" fill="hold"/>
                                        <p:tgtEl>
                                          <p:spTgt spid="628739">
                                            <p:txEl>
                                              <p:pRg st="4" end="4"/>
                                            </p:txEl>
                                          </p:spTgt>
                                        </p:tgtEl>
                                        <p:attrNameLst>
                                          <p:attrName>ppt_h</p:attrName>
                                        </p:attrNameLst>
                                      </p:cBhvr>
                                      <p:tavLst>
                                        <p:tav tm="0">
                                          <p:val>
                                            <p:fltVal val="0"/>
                                          </p:val>
                                        </p:tav>
                                        <p:tav tm="100000">
                                          <p:val>
                                            <p:strVal val="#ppt_h"/>
                                          </p:val>
                                        </p:tav>
                                      </p:tavLst>
                                    </p:anim>
                                    <p:animEffect transition="in" filter="fade">
                                      <p:cBhvr>
                                        <p:cTn id="33" dur="1000"/>
                                        <p:tgtEl>
                                          <p:spTgt spid="628739">
                                            <p:txEl>
                                              <p:pRg st="4" end="4"/>
                                            </p:txEl>
                                          </p:spTgt>
                                        </p:tgtEl>
                                      </p:cBhvr>
                                    </p:animEffect>
                                  </p:childTnLst>
                                </p:cTn>
                              </p:par>
                            </p:childTnLst>
                          </p:cTn>
                        </p:par>
                        <p:par>
                          <p:cTn id="34" fill="hold" nodeType="afterGroup">
                            <p:stCondLst>
                              <p:cond delay="5000"/>
                            </p:stCondLst>
                            <p:childTnLst>
                              <p:par>
                                <p:cTn id="35" presetID="53" presetClass="entr" presetSubtype="0" fill="hold" grpId="0" nodeType="afterEffect">
                                  <p:stCondLst>
                                    <p:cond delay="0"/>
                                  </p:stCondLst>
                                  <p:childTnLst>
                                    <p:set>
                                      <p:cBhvr>
                                        <p:cTn id="36" dur="1" fill="hold">
                                          <p:stCondLst>
                                            <p:cond delay="0"/>
                                          </p:stCondLst>
                                        </p:cTn>
                                        <p:tgtEl>
                                          <p:spTgt spid="628739">
                                            <p:txEl>
                                              <p:pRg st="5" end="5"/>
                                            </p:txEl>
                                          </p:spTgt>
                                        </p:tgtEl>
                                        <p:attrNameLst>
                                          <p:attrName>style.visibility</p:attrName>
                                        </p:attrNameLst>
                                      </p:cBhvr>
                                      <p:to>
                                        <p:strVal val="visible"/>
                                      </p:to>
                                    </p:set>
                                    <p:anim calcmode="lin" valueType="num">
                                      <p:cBhvr>
                                        <p:cTn id="37" dur="1000" fill="hold"/>
                                        <p:tgtEl>
                                          <p:spTgt spid="628739">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628739">
                                            <p:txEl>
                                              <p:pRg st="5" end="5"/>
                                            </p:txEl>
                                          </p:spTgt>
                                        </p:tgtEl>
                                        <p:attrNameLst>
                                          <p:attrName>ppt_h</p:attrName>
                                        </p:attrNameLst>
                                      </p:cBhvr>
                                      <p:tavLst>
                                        <p:tav tm="0">
                                          <p:val>
                                            <p:fltVal val="0"/>
                                          </p:val>
                                        </p:tav>
                                        <p:tav tm="100000">
                                          <p:val>
                                            <p:strVal val="#ppt_h"/>
                                          </p:val>
                                        </p:tav>
                                      </p:tavLst>
                                    </p:anim>
                                    <p:animEffect transition="in" filter="fade">
                                      <p:cBhvr>
                                        <p:cTn id="39" dur="1000"/>
                                        <p:tgtEl>
                                          <p:spTgt spid="628739">
                                            <p:txEl>
                                              <p:pRg st="5" end="5"/>
                                            </p:txEl>
                                          </p:spTgt>
                                        </p:tgtEl>
                                      </p:cBhvr>
                                    </p:animEffect>
                                  </p:childTnLst>
                                </p:cTn>
                              </p:par>
                            </p:childTnLst>
                          </p:cTn>
                        </p:par>
                        <p:par>
                          <p:cTn id="40" fill="hold" nodeType="afterGroup">
                            <p:stCondLst>
                              <p:cond delay="6000"/>
                            </p:stCondLst>
                            <p:childTnLst>
                              <p:par>
                                <p:cTn id="41" presetID="53" presetClass="entr" presetSubtype="0" fill="hold" grpId="0" nodeType="afterEffect">
                                  <p:stCondLst>
                                    <p:cond delay="0"/>
                                  </p:stCondLst>
                                  <p:childTnLst>
                                    <p:set>
                                      <p:cBhvr>
                                        <p:cTn id="42" dur="1" fill="hold">
                                          <p:stCondLst>
                                            <p:cond delay="0"/>
                                          </p:stCondLst>
                                        </p:cTn>
                                        <p:tgtEl>
                                          <p:spTgt spid="628739">
                                            <p:txEl>
                                              <p:pRg st="6" end="6"/>
                                            </p:txEl>
                                          </p:spTgt>
                                        </p:tgtEl>
                                        <p:attrNameLst>
                                          <p:attrName>style.visibility</p:attrName>
                                        </p:attrNameLst>
                                      </p:cBhvr>
                                      <p:to>
                                        <p:strVal val="visible"/>
                                      </p:to>
                                    </p:set>
                                    <p:anim calcmode="lin" valueType="num">
                                      <p:cBhvr>
                                        <p:cTn id="43" dur="1000" fill="hold"/>
                                        <p:tgtEl>
                                          <p:spTgt spid="628739">
                                            <p:txEl>
                                              <p:pRg st="6" end="6"/>
                                            </p:txEl>
                                          </p:spTgt>
                                        </p:tgtEl>
                                        <p:attrNameLst>
                                          <p:attrName>ppt_w</p:attrName>
                                        </p:attrNameLst>
                                      </p:cBhvr>
                                      <p:tavLst>
                                        <p:tav tm="0">
                                          <p:val>
                                            <p:fltVal val="0"/>
                                          </p:val>
                                        </p:tav>
                                        <p:tav tm="100000">
                                          <p:val>
                                            <p:strVal val="#ppt_w"/>
                                          </p:val>
                                        </p:tav>
                                      </p:tavLst>
                                    </p:anim>
                                    <p:anim calcmode="lin" valueType="num">
                                      <p:cBhvr>
                                        <p:cTn id="44" dur="1000" fill="hold"/>
                                        <p:tgtEl>
                                          <p:spTgt spid="628739">
                                            <p:txEl>
                                              <p:pRg st="6" end="6"/>
                                            </p:txEl>
                                          </p:spTgt>
                                        </p:tgtEl>
                                        <p:attrNameLst>
                                          <p:attrName>ppt_h</p:attrName>
                                        </p:attrNameLst>
                                      </p:cBhvr>
                                      <p:tavLst>
                                        <p:tav tm="0">
                                          <p:val>
                                            <p:fltVal val="0"/>
                                          </p:val>
                                        </p:tav>
                                        <p:tav tm="100000">
                                          <p:val>
                                            <p:strVal val="#ppt_h"/>
                                          </p:val>
                                        </p:tav>
                                      </p:tavLst>
                                    </p:anim>
                                    <p:animEffect transition="in" filter="fade">
                                      <p:cBhvr>
                                        <p:cTn id="45" dur="1000"/>
                                        <p:tgtEl>
                                          <p:spTgt spid="628739">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8739" grpId="0" build="p"/>
    </p:bldLst>
  </p:timing>
</p:sld>
</file>

<file path=ppt/slides/slide13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27714" name="Rectangle 2"/>
          <p:cNvSpPr>
            <a:spLocks noGrp="1" noChangeArrowheads="1"/>
          </p:cNvSpPr>
          <p:nvPr>
            <p:ph type="title"/>
          </p:nvPr>
        </p:nvSpPr>
        <p:spPr>
          <a:xfrm>
            <a:off x="519113" y="1460500"/>
            <a:ext cx="8229600" cy="2976563"/>
          </a:xfrm>
        </p:spPr>
        <p:txBody>
          <a:body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سوم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627714"/>
                                        </p:tgtEl>
                                        <p:attrNameLst>
                                          <p:attrName>style.visibility</p:attrName>
                                        </p:attrNameLst>
                                      </p:cBhvr>
                                      <p:to>
                                        <p:strVal val="visible"/>
                                      </p:to>
                                    </p:set>
                                    <p:animEffect transition="in" filter="fade">
                                      <p:cBhvr>
                                        <p:cTn id="7" dur="2000"/>
                                        <p:tgtEl>
                                          <p:spTgt spid="627714"/>
                                        </p:tgtEl>
                                      </p:cBhvr>
                                    </p:animEffect>
                                    <p:anim calcmode="lin" valueType="num">
                                      <p:cBhvr>
                                        <p:cTn id="8" dur="2000" fill="hold"/>
                                        <p:tgtEl>
                                          <p:spTgt spid="627714"/>
                                        </p:tgtEl>
                                        <p:attrNameLst>
                                          <p:attrName>ppt_w</p:attrName>
                                        </p:attrNameLst>
                                      </p:cBhvr>
                                      <p:tavLst>
                                        <p:tav tm="0" fmla="#ppt_w*sin(2.5*pi*$)">
                                          <p:val>
                                            <p:fltVal val="0"/>
                                          </p:val>
                                        </p:tav>
                                        <p:tav tm="100000">
                                          <p:val>
                                            <p:fltVal val="1"/>
                                          </p:val>
                                        </p:tav>
                                      </p:tavLst>
                                    </p:anim>
                                    <p:anim calcmode="lin" valueType="num">
                                      <p:cBhvr>
                                        <p:cTn id="9" dur="2000" fill="hold"/>
                                        <p:tgtEl>
                                          <p:spTgt spid="627714"/>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400"/>
                            </p:stCondLst>
                            <p:childTnLst>
                              <p:par>
                                <p:cTn id="11" presetID="8" presetClass="emph" presetSubtype="0" fill="hold" grpId="1" nodeType="afterEffect">
                                  <p:stCondLst>
                                    <p:cond delay="0"/>
                                  </p:stCondLst>
                                  <p:iterate type="lt">
                                    <p:tmPct val="0"/>
                                  </p:iterate>
                                  <p:childTnLst>
                                    <p:animRot by="21600000">
                                      <p:cBhvr>
                                        <p:cTn id="12" dur="2000" fill="hold"/>
                                        <p:tgtEl>
                                          <p:spTgt spid="627714"/>
                                        </p:tgtEl>
                                        <p:attrNameLst>
                                          <p:attrName>r</p:attrName>
                                        </p:attrNameLst>
                                      </p:cBhvr>
                                    </p:animRot>
                                  </p:childTnLst>
                                </p:cTn>
                              </p:par>
                            </p:childTnLst>
                          </p:cTn>
                        </p:par>
                        <p:par>
                          <p:cTn id="13" fill="hold" nodeType="afterGroup">
                            <p:stCondLst>
                              <p:cond delay="7400"/>
                            </p:stCondLst>
                            <p:childTnLst>
                              <p:par>
                                <p:cTn id="14" presetID="41" presetClass="exit" presetSubtype="0" fill="hold" grpId="2" nodeType="afterEffect">
                                  <p:stCondLst>
                                    <p:cond delay="0"/>
                                  </p:stCondLst>
                                  <p:iterate type="lt">
                                    <p:tmPct val="10000"/>
                                  </p:iterate>
                                  <p:childTnLst>
                                    <p:anim calcmode="lin" valueType="num">
                                      <p:cBhvr>
                                        <p:cTn id="15" dur="2000"/>
                                        <p:tgtEl>
                                          <p:spTgt spid="627714"/>
                                        </p:tgtEl>
                                        <p:attrNameLst>
                                          <p:attrName>ppt_x</p:attrName>
                                        </p:attrNameLst>
                                      </p:cBhvr>
                                      <p:tavLst>
                                        <p:tav tm="0">
                                          <p:val>
                                            <p:strVal val="ppt_x"/>
                                          </p:val>
                                        </p:tav>
                                        <p:tav tm="50000">
                                          <p:val>
                                            <p:strVal val="ppt_x+.1"/>
                                          </p:val>
                                        </p:tav>
                                        <p:tav tm="100000">
                                          <p:val>
                                            <p:strVal val="ppt_x"/>
                                          </p:val>
                                        </p:tav>
                                      </p:tavLst>
                                    </p:anim>
                                    <p:anim calcmode="lin" valueType="num">
                                      <p:cBhvr>
                                        <p:cTn id="16" dur="2000"/>
                                        <p:tgtEl>
                                          <p:spTgt spid="627714"/>
                                        </p:tgtEl>
                                        <p:attrNameLst>
                                          <p:attrName>ppt_y</p:attrName>
                                        </p:attrNameLst>
                                      </p:cBhvr>
                                      <p:tavLst>
                                        <p:tav tm="0">
                                          <p:val>
                                            <p:strVal val="ppt_y"/>
                                          </p:val>
                                        </p:tav>
                                        <p:tav tm="100000">
                                          <p:val>
                                            <p:strVal val="ppt_y"/>
                                          </p:val>
                                        </p:tav>
                                      </p:tavLst>
                                    </p:anim>
                                    <p:anim calcmode="lin" valueType="num">
                                      <p:cBhvr>
                                        <p:cTn id="17" dur="2000"/>
                                        <p:tgtEl>
                                          <p:spTgt spid="627714"/>
                                        </p:tgtEl>
                                        <p:attrNameLst>
                                          <p:attrName>ppt_h</p:attrName>
                                        </p:attrNameLst>
                                      </p:cBhvr>
                                      <p:tavLst>
                                        <p:tav tm="0">
                                          <p:val>
                                            <p:strVal val="ppt_h"/>
                                          </p:val>
                                        </p:tav>
                                        <p:tav tm="50000">
                                          <p:val>
                                            <p:strVal val="ppt_h+.01"/>
                                          </p:val>
                                        </p:tav>
                                        <p:tav tm="100000">
                                          <p:val>
                                            <p:strVal val="ppt_h/10"/>
                                          </p:val>
                                        </p:tav>
                                      </p:tavLst>
                                    </p:anim>
                                    <p:anim calcmode="lin" valueType="num">
                                      <p:cBhvr>
                                        <p:cTn id="18" dur="2000"/>
                                        <p:tgtEl>
                                          <p:spTgt spid="627714"/>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2000" tmFilter="0,0; .5, 0; 1, 1"/>
                                        <p:tgtEl>
                                          <p:spTgt spid="627714"/>
                                        </p:tgtEl>
                                      </p:cBhvr>
                                    </p:animEffect>
                                    <p:set>
                                      <p:cBhvr>
                                        <p:cTn id="20" dur="1" fill="hold">
                                          <p:stCondLst>
                                            <p:cond delay="1999"/>
                                          </p:stCondLst>
                                        </p:cTn>
                                        <p:tgtEl>
                                          <p:spTgt spid="6277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7714" grpId="0"/>
      <p:bldP spid="627714" grpId="1"/>
      <p:bldP spid="627714" grpId="2"/>
    </p:bldLst>
  </p:timing>
</p:sld>
</file>

<file path=ppt/slides/slide13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6692" name="Rectangle 4"/>
          <p:cNvSpPr>
            <a:spLocks noChangeArrowheads="1"/>
          </p:cNvSpPr>
          <p:nvPr/>
        </p:nvSpPr>
        <p:spPr bwMode="auto">
          <a:xfrm>
            <a:off x="900113" y="620713"/>
            <a:ext cx="7427912"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1800">
                <a:cs typeface="B Nasim" panose="00000700000000000000" pitchFamily="2" charset="-78"/>
              </a:rPr>
              <a:t>حل مساله 15-3 ( صفحه 179) :</a:t>
            </a:r>
          </a:p>
        </p:txBody>
      </p:sp>
      <p:graphicFrame>
        <p:nvGraphicFramePr>
          <p:cNvPr id="626845" name="Group 157"/>
          <p:cNvGraphicFramePr>
            <a:graphicFrameLocks noGrp="1"/>
          </p:cNvGraphicFramePr>
          <p:nvPr/>
        </p:nvGraphicFramePr>
        <p:xfrm>
          <a:off x="395288" y="2133600"/>
          <a:ext cx="8569325" cy="3600450"/>
        </p:xfrm>
        <a:graphic>
          <a:graphicData uri="http://schemas.openxmlformats.org/drawingml/2006/table">
            <a:tbl>
              <a:tblPr rtl="1"/>
              <a:tblGrid>
                <a:gridCol w="3201988">
                  <a:extLst>
                    <a:ext uri="{9D8B030D-6E8A-4147-A177-3AD203B41FA5}">
                      <a16:colId xmlns:a16="http://schemas.microsoft.com/office/drawing/2014/main" val="781496884"/>
                    </a:ext>
                  </a:extLst>
                </a:gridCol>
                <a:gridCol w="398462">
                  <a:extLst>
                    <a:ext uri="{9D8B030D-6E8A-4147-A177-3AD203B41FA5}">
                      <a16:colId xmlns:a16="http://schemas.microsoft.com/office/drawing/2014/main" val="3182426933"/>
                    </a:ext>
                  </a:extLst>
                </a:gridCol>
                <a:gridCol w="1084263">
                  <a:extLst>
                    <a:ext uri="{9D8B030D-6E8A-4147-A177-3AD203B41FA5}">
                      <a16:colId xmlns:a16="http://schemas.microsoft.com/office/drawing/2014/main" val="4082298833"/>
                    </a:ext>
                  </a:extLst>
                </a:gridCol>
                <a:gridCol w="1652587">
                  <a:extLst>
                    <a:ext uri="{9D8B030D-6E8A-4147-A177-3AD203B41FA5}">
                      <a16:colId xmlns:a16="http://schemas.microsoft.com/office/drawing/2014/main" val="678461702"/>
                    </a:ext>
                  </a:extLst>
                </a:gridCol>
                <a:gridCol w="2043113">
                  <a:extLst>
                    <a:ext uri="{9D8B030D-6E8A-4147-A177-3AD203B41FA5}">
                      <a16:colId xmlns:a16="http://schemas.microsoft.com/office/drawing/2014/main" val="3276439964"/>
                    </a:ext>
                  </a:extLst>
                </a:gridCol>
                <a:gridCol w="208280">
                  <a:extLst>
                    <a:ext uri="{9D8B030D-6E8A-4147-A177-3AD203B41FA5}">
                      <a16:colId xmlns:a16="http://schemas.microsoft.com/office/drawing/2014/main" val="3053708669"/>
                    </a:ext>
                  </a:extLst>
                </a:gridCol>
              </a:tblGrid>
              <a:tr h="5143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202053849"/>
                  </a:ext>
                </a:extLst>
              </a:tr>
              <a:tr h="5143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نرخ استاندارد × مصرف استاندارد تولید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نرخ استاندارد × مصرف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نرخ واقعی × مصرف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11358781"/>
                  </a:ext>
                </a:extLst>
              </a:tr>
              <a:tr h="5143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150×5000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150×5100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779000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75356496"/>
                  </a:ext>
                </a:extLst>
              </a:tr>
              <a:tr h="5143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750000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765000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275803"/>
                  </a:ext>
                </a:extLst>
              </a:tr>
              <a:tr h="5143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مصرف مواد (3) - (2)</a:t>
                      </a: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نرخ مواد – (3)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21187681"/>
                  </a:ext>
                </a:extLst>
              </a:tr>
              <a:tr h="5143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15000</a:t>
                      </a: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14000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53295776"/>
                  </a:ext>
                </a:extLst>
              </a:tr>
              <a:tr h="5143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کل مواد – نامساعد</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29000 = 750000 - 779000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900939447"/>
                  </a:ext>
                </a:extLst>
              </a:tr>
            </a:tbl>
          </a:graphicData>
        </a:graphic>
      </p:graphicFrame>
      <p:sp>
        <p:nvSpPr>
          <p:cNvPr id="626819" name="Rectangle 131"/>
          <p:cNvSpPr>
            <a:spLocks noChangeArrowheads="1"/>
          </p:cNvSpPr>
          <p:nvPr/>
        </p:nvSpPr>
        <p:spPr bwMode="auto">
          <a:xfrm>
            <a:off x="4067175" y="1341438"/>
            <a:ext cx="4329113" cy="427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2200">
                <a:solidFill>
                  <a:schemeClr val="tx1"/>
                </a:solidFill>
                <a:cs typeface="B Zar" panose="00000400000000000000" pitchFamily="2" charset="-78"/>
              </a:rPr>
              <a:t>الف ) </a:t>
            </a:r>
            <a:r>
              <a:rPr lang="fa-IR" altLang="ja-JP" sz="2200" b="1" u="sng">
                <a:solidFill>
                  <a:schemeClr val="tx1"/>
                </a:solidFill>
                <a:cs typeface="B Zar" panose="00000400000000000000" pitchFamily="2" charset="-78"/>
              </a:rPr>
              <a:t>محاسبه انحرافات مواد اولیه :</a:t>
            </a:r>
          </a:p>
        </p:txBody>
      </p:sp>
    </p:spTree>
  </p:cSld>
  <p:clrMapOvr>
    <a:masterClrMapping/>
  </p:clrMapOvr>
  <p:transition spd="med">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afterEffect">
                                  <p:stCondLst>
                                    <p:cond delay="0"/>
                                  </p:stCondLst>
                                  <p:childTnLst>
                                    <p:set>
                                      <p:cBhvr>
                                        <p:cTn id="6" dur="1" fill="hold">
                                          <p:stCondLst>
                                            <p:cond delay="0"/>
                                          </p:stCondLst>
                                        </p:cTn>
                                        <p:tgtEl>
                                          <p:spTgt spid="626692"/>
                                        </p:tgtEl>
                                        <p:attrNameLst>
                                          <p:attrName>style.visibility</p:attrName>
                                        </p:attrNameLst>
                                      </p:cBhvr>
                                      <p:to>
                                        <p:strVal val="visible"/>
                                      </p:to>
                                    </p:set>
                                    <p:animEffect transition="in" filter="fade">
                                      <p:cBhvr>
                                        <p:cTn id="7" dur="1600" decel="100000"/>
                                        <p:tgtEl>
                                          <p:spTgt spid="626692"/>
                                        </p:tgtEl>
                                      </p:cBhvr>
                                    </p:animEffect>
                                    <p:anim calcmode="lin" valueType="num">
                                      <p:cBhvr>
                                        <p:cTn id="8" dur="1600" decel="100000" fill="hold"/>
                                        <p:tgtEl>
                                          <p:spTgt spid="626692"/>
                                        </p:tgtEl>
                                        <p:attrNameLst>
                                          <p:attrName>style.rotation</p:attrName>
                                        </p:attrNameLst>
                                      </p:cBhvr>
                                      <p:tavLst>
                                        <p:tav tm="0">
                                          <p:val>
                                            <p:fltVal val="-90"/>
                                          </p:val>
                                        </p:tav>
                                        <p:tav tm="100000">
                                          <p:val>
                                            <p:fltVal val="0"/>
                                          </p:val>
                                        </p:tav>
                                      </p:tavLst>
                                    </p:anim>
                                    <p:anim calcmode="lin" valueType="num">
                                      <p:cBhvr>
                                        <p:cTn id="9" dur="1600" decel="100000" fill="hold"/>
                                        <p:tgtEl>
                                          <p:spTgt spid="626692"/>
                                        </p:tgtEl>
                                        <p:attrNameLst>
                                          <p:attrName>ppt_x</p:attrName>
                                        </p:attrNameLst>
                                      </p:cBhvr>
                                      <p:tavLst>
                                        <p:tav tm="0">
                                          <p:val>
                                            <p:strVal val="#ppt_x+0.4"/>
                                          </p:val>
                                        </p:tav>
                                        <p:tav tm="100000">
                                          <p:val>
                                            <p:strVal val="#ppt_x-0.05"/>
                                          </p:val>
                                        </p:tav>
                                      </p:tavLst>
                                    </p:anim>
                                    <p:anim calcmode="lin" valueType="num">
                                      <p:cBhvr>
                                        <p:cTn id="10" dur="1600" decel="100000" fill="hold"/>
                                        <p:tgtEl>
                                          <p:spTgt spid="626692"/>
                                        </p:tgtEl>
                                        <p:attrNameLst>
                                          <p:attrName>ppt_y</p:attrName>
                                        </p:attrNameLst>
                                      </p:cBhvr>
                                      <p:tavLst>
                                        <p:tav tm="0">
                                          <p:val>
                                            <p:strVal val="#ppt_y-0.4"/>
                                          </p:val>
                                        </p:tav>
                                        <p:tav tm="100000">
                                          <p:val>
                                            <p:strVal val="#ppt_y+0.1"/>
                                          </p:val>
                                        </p:tav>
                                      </p:tavLst>
                                    </p:anim>
                                    <p:anim calcmode="lin" valueType="num">
                                      <p:cBhvr>
                                        <p:cTn id="11" dur="400" accel="100000" fill="hold">
                                          <p:stCondLst>
                                            <p:cond delay="1600"/>
                                          </p:stCondLst>
                                        </p:cTn>
                                        <p:tgtEl>
                                          <p:spTgt spid="626692"/>
                                        </p:tgtEl>
                                        <p:attrNameLst>
                                          <p:attrName>ppt_x</p:attrName>
                                        </p:attrNameLst>
                                      </p:cBhvr>
                                      <p:tavLst>
                                        <p:tav tm="0">
                                          <p:val>
                                            <p:strVal val="#ppt_x-0.05"/>
                                          </p:val>
                                        </p:tav>
                                        <p:tav tm="100000">
                                          <p:val>
                                            <p:strVal val="#ppt_x"/>
                                          </p:val>
                                        </p:tav>
                                      </p:tavLst>
                                    </p:anim>
                                    <p:anim calcmode="lin" valueType="num">
                                      <p:cBhvr>
                                        <p:cTn id="12" dur="400" accel="100000" fill="hold">
                                          <p:stCondLst>
                                            <p:cond delay="1600"/>
                                          </p:stCondLst>
                                        </p:cTn>
                                        <p:tgtEl>
                                          <p:spTgt spid="62669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6692" grpId="0"/>
    </p:bldLst>
  </p:timing>
</p:sld>
</file>

<file path=ppt/slides/slide13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29764" name="Rectangle 4"/>
          <p:cNvSpPr>
            <a:spLocks noChangeArrowheads="1"/>
          </p:cNvSpPr>
          <p:nvPr/>
        </p:nvSpPr>
        <p:spPr bwMode="auto">
          <a:xfrm>
            <a:off x="4164013" y="419100"/>
            <a:ext cx="4295775" cy="7921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2400">
                <a:solidFill>
                  <a:schemeClr val="tx1"/>
                </a:solidFill>
                <a:latin typeface="Times New Roman" panose="02020603050405020304" pitchFamily="18" charset="0"/>
                <a:ea typeface="MS Mincho" panose="02020609040205080304" pitchFamily="49" charset="-128"/>
                <a:cs typeface="B Zar" panose="00000400000000000000" pitchFamily="2" charset="-78"/>
              </a:rPr>
              <a:t>ب ) </a:t>
            </a:r>
            <a:r>
              <a:rPr lang="fa-IR" altLang="ja-JP" sz="2200" b="1">
                <a:solidFill>
                  <a:schemeClr val="tx1"/>
                </a:solidFill>
                <a:latin typeface="Times New Roman" panose="02020603050405020304" pitchFamily="18" charset="0"/>
                <a:ea typeface="MS Mincho" panose="02020609040205080304" pitchFamily="49" charset="-128"/>
                <a:cs typeface="B Zar" panose="00000400000000000000" pitchFamily="2" charset="-78"/>
              </a:rPr>
              <a:t>محاسبه انحرافات دستمزد مستقیم :</a:t>
            </a:r>
            <a:endParaRPr lang="en-US" altLang="ja-JP" sz="2200" b="1">
              <a:solidFill>
                <a:schemeClr val="tx1"/>
              </a:solidFill>
              <a:ea typeface="MS Mincho" panose="02020609040205080304" pitchFamily="49" charset="-128"/>
              <a:cs typeface="B Zar" panose="00000400000000000000" pitchFamily="2" charset="-78"/>
            </a:endParaRPr>
          </a:p>
          <a:p>
            <a:pPr algn="r" rtl="0" eaLnBrk="0" hangingPunct="0">
              <a:spcBef>
                <a:spcPct val="0"/>
              </a:spcBef>
            </a:pPr>
            <a:endParaRPr lang="en-US" altLang="ja-JP" sz="2200" b="1">
              <a:solidFill>
                <a:schemeClr val="tx1"/>
              </a:solidFill>
              <a:latin typeface="Arial" panose="020B0604020202020204" pitchFamily="34" charset="0"/>
              <a:ea typeface="MS Mincho" panose="02020609040205080304" pitchFamily="49" charset="-128"/>
              <a:cs typeface="B Zar" panose="00000400000000000000" pitchFamily="2" charset="-78"/>
            </a:endParaRPr>
          </a:p>
        </p:txBody>
      </p:sp>
      <p:graphicFrame>
        <p:nvGraphicFramePr>
          <p:cNvPr id="630196" name="Group 436"/>
          <p:cNvGraphicFramePr>
            <a:graphicFrameLocks noGrp="1"/>
          </p:cNvGraphicFramePr>
          <p:nvPr/>
        </p:nvGraphicFramePr>
        <p:xfrm>
          <a:off x="250825" y="1404938"/>
          <a:ext cx="8642350" cy="3824287"/>
        </p:xfrm>
        <a:graphic>
          <a:graphicData uri="http://schemas.openxmlformats.org/drawingml/2006/table">
            <a:tbl>
              <a:tblPr rtl="1"/>
              <a:tblGrid>
                <a:gridCol w="1030287">
                  <a:extLst>
                    <a:ext uri="{9D8B030D-6E8A-4147-A177-3AD203B41FA5}">
                      <a16:colId xmlns:a16="http://schemas.microsoft.com/office/drawing/2014/main" val="245156421"/>
                    </a:ext>
                  </a:extLst>
                </a:gridCol>
                <a:gridCol w="228600">
                  <a:extLst>
                    <a:ext uri="{9D8B030D-6E8A-4147-A177-3AD203B41FA5}">
                      <a16:colId xmlns:a16="http://schemas.microsoft.com/office/drawing/2014/main" val="2522415380"/>
                    </a:ext>
                  </a:extLst>
                </a:gridCol>
                <a:gridCol w="2592388">
                  <a:extLst>
                    <a:ext uri="{9D8B030D-6E8A-4147-A177-3AD203B41FA5}">
                      <a16:colId xmlns:a16="http://schemas.microsoft.com/office/drawing/2014/main" val="63675660"/>
                    </a:ext>
                  </a:extLst>
                </a:gridCol>
                <a:gridCol w="208280">
                  <a:extLst>
                    <a:ext uri="{9D8B030D-6E8A-4147-A177-3AD203B41FA5}">
                      <a16:colId xmlns:a16="http://schemas.microsoft.com/office/drawing/2014/main" val="467209508"/>
                    </a:ext>
                  </a:extLst>
                </a:gridCol>
                <a:gridCol w="2735263">
                  <a:extLst>
                    <a:ext uri="{9D8B030D-6E8A-4147-A177-3AD203B41FA5}">
                      <a16:colId xmlns:a16="http://schemas.microsoft.com/office/drawing/2014/main" val="2664343695"/>
                    </a:ext>
                  </a:extLst>
                </a:gridCol>
                <a:gridCol w="368300">
                  <a:extLst>
                    <a:ext uri="{9D8B030D-6E8A-4147-A177-3AD203B41FA5}">
                      <a16:colId xmlns:a16="http://schemas.microsoft.com/office/drawing/2014/main" val="3134622987"/>
                    </a:ext>
                  </a:extLst>
                </a:gridCol>
                <a:gridCol w="928687">
                  <a:extLst>
                    <a:ext uri="{9D8B030D-6E8A-4147-A177-3AD203B41FA5}">
                      <a16:colId xmlns:a16="http://schemas.microsoft.com/office/drawing/2014/main" val="363868309"/>
                    </a:ext>
                  </a:extLst>
                </a:gridCol>
                <a:gridCol w="347663">
                  <a:extLst>
                    <a:ext uri="{9D8B030D-6E8A-4147-A177-3AD203B41FA5}">
                      <a16:colId xmlns:a16="http://schemas.microsoft.com/office/drawing/2014/main" val="2065286492"/>
                    </a:ext>
                  </a:extLst>
                </a:gridCol>
                <a:gridCol w="228600">
                  <a:extLst>
                    <a:ext uri="{9D8B030D-6E8A-4147-A177-3AD203B41FA5}">
                      <a16:colId xmlns:a16="http://schemas.microsoft.com/office/drawing/2014/main" val="3035194738"/>
                    </a:ext>
                  </a:extLst>
                </a:gridCol>
              </a:tblGrid>
              <a:tr h="5064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957016152"/>
                  </a:ext>
                </a:extLst>
              </a:tr>
              <a:tr h="5048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نرخ استاندارد × ساعات استاندارد برای تولید واقعی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نرخ استاندارد × ساعات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دستمزد مستقیم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33447864"/>
                  </a:ext>
                </a:extLst>
              </a:tr>
              <a:tr h="2984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(2000×4)×250/1=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15×500</a:t>
                      </a:r>
                      <a:endParaRPr kumimoji="0" lang="en-US"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marL="90000" marR="90000" marT="46800" marB="0"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(2000×4)×1278</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10180000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22779031"/>
                  </a:ext>
                </a:extLst>
              </a:tr>
              <a:tr h="1905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4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60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marL="90000" marR="90000" marT="0" marB="46800"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9093139"/>
                  </a:ext>
                </a:extLst>
              </a:tr>
              <a:tr h="5064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10000000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10224000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3506399"/>
                  </a:ext>
                </a:extLst>
              </a:tr>
              <a:tr h="5048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224000 = (3) – (2)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44000 = (2)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17132271"/>
                  </a:ext>
                </a:extLst>
              </a:tr>
              <a:tr h="5064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کارایی دستمزد – نامساعد</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نرخ دستمزد – مساعد</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9916391"/>
                  </a:ext>
                </a:extLst>
              </a:tr>
              <a:tr h="5048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cap="flat">
                      <a:noFill/>
                    </a:lnB>
                    <a:lnTlToBr>
                      <a:noFill/>
                    </a:lnTlToBr>
                    <a:lnBlToTr>
                      <a:noFill/>
                    </a:lnBlToTr>
                    <a:noFill/>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انحراف کل دستمزد – نامساعد    180000 = 10000000 – 10180000 = (3)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896751951"/>
                  </a:ext>
                </a:extLst>
              </a:tr>
            </a:tbl>
          </a:graphicData>
        </a:graphic>
      </p:graphicFrame>
      <p:sp>
        <p:nvSpPr>
          <p:cNvPr id="629940" name="Rectangle 180"/>
          <p:cNvSpPr>
            <a:spLocks noChangeArrowheads="1"/>
          </p:cNvSpPr>
          <p:nvPr/>
        </p:nvSpPr>
        <p:spPr bwMode="auto">
          <a:xfrm>
            <a:off x="0" y="63674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r">
              <a:spcBef>
                <a:spcPct val="0"/>
              </a:spcBef>
            </a:pPr>
            <a:endParaRPr lang="en-US" altLang="fa-IR" sz="1800">
              <a:solidFill>
                <a:schemeClr val="tx1"/>
              </a:solidFill>
              <a:latin typeface="Arial" panose="020B0604020202020204" pitchFamily="34" charset="0"/>
              <a:cs typeface="Arial" panose="020B0604020202020204" pitchFamily="34" charset="0"/>
            </a:endParaRPr>
          </a:p>
        </p:txBody>
      </p:sp>
    </p:spTree>
  </p:cSld>
  <p:clrMapOvr>
    <a:masterClrMapping/>
  </p:clrMapOvr>
  <p:transition>
    <p:comb/>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0788" name="Rectangle 4"/>
          <p:cNvSpPr>
            <a:spLocks noChangeArrowheads="1"/>
          </p:cNvSpPr>
          <p:nvPr/>
        </p:nvSpPr>
        <p:spPr bwMode="auto">
          <a:xfrm>
            <a:off x="250825" y="620713"/>
            <a:ext cx="835501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2000">
                <a:solidFill>
                  <a:schemeClr val="tx1"/>
                </a:solidFill>
                <a:latin typeface="Times New Roman" panose="02020603050405020304" pitchFamily="18" charset="0"/>
                <a:ea typeface="MS Mincho" panose="02020609040205080304" pitchFamily="49" charset="-128"/>
                <a:cs typeface="B Zar" panose="00000400000000000000" pitchFamily="2" charset="-78"/>
              </a:rPr>
              <a:t>ج) </a:t>
            </a:r>
            <a:r>
              <a:rPr lang="fa-IR" altLang="ja-JP" sz="2000" b="1">
                <a:solidFill>
                  <a:schemeClr val="tx1"/>
                </a:solidFill>
                <a:latin typeface="Times New Roman" panose="02020603050405020304" pitchFamily="18" charset="0"/>
                <a:ea typeface="MS Mincho" panose="02020609040205080304" pitchFamily="49" charset="-128"/>
                <a:cs typeface="B Zar" panose="00000400000000000000" pitchFamily="2" charset="-78"/>
              </a:rPr>
              <a:t>محاسبه انحرافات سربار – روش دو انحرافی : (انحراف قابل کنترل و انحراف حجم ) :</a:t>
            </a:r>
            <a:endParaRPr lang="en-US" altLang="ja-JP" sz="2000" b="1">
              <a:solidFill>
                <a:schemeClr val="tx1"/>
              </a:solidFill>
              <a:ea typeface="MS Mincho" panose="02020609040205080304" pitchFamily="49" charset="-128"/>
              <a:cs typeface="B Zar" panose="00000400000000000000" pitchFamily="2" charset="-78"/>
            </a:endParaRPr>
          </a:p>
          <a:p>
            <a:pPr algn="r" rtl="0" eaLnBrk="0" hangingPunct="0">
              <a:spcBef>
                <a:spcPct val="0"/>
              </a:spcBef>
            </a:pPr>
            <a:endParaRPr lang="en-US" altLang="ja-JP" sz="2000" b="1">
              <a:solidFill>
                <a:schemeClr val="tx1"/>
              </a:solidFill>
              <a:latin typeface="Arial" panose="020B0604020202020204" pitchFamily="34" charset="0"/>
              <a:ea typeface="MS Mincho" panose="02020609040205080304" pitchFamily="49" charset="-128"/>
              <a:cs typeface="B Zar" panose="00000400000000000000" pitchFamily="2" charset="-78"/>
            </a:endParaRPr>
          </a:p>
        </p:txBody>
      </p:sp>
      <p:graphicFrame>
        <p:nvGraphicFramePr>
          <p:cNvPr id="631247" name="Group 463"/>
          <p:cNvGraphicFramePr>
            <a:graphicFrameLocks noGrp="1"/>
          </p:cNvGraphicFramePr>
          <p:nvPr/>
        </p:nvGraphicFramePr>
        <p:xfrm>
          <a:off x="468313" y="1411288"/>
          <a:ext cx="8351837" cy="4897437"/>
        </p:xfrm>
        <a:graphic>
          <a:graphicData uri="http://schemas.openxmlformats.org/drawingml/2006/table">
            <a:tbl>
              <a:tblPr rtl="1"/>
              <a:tblGrid>
                <a:gridCol w="552450">
                  <a:extLst>
                    <a:ext uri="{9D8B030D-6E8A-4147-A177-3AD203B41FA5}">
                      <a16:colId xmlns:a16="http://schemas.microsoft.com/office/drawing/2014/main" val="3698644310"/>
                    </a:ext>
                  </a:extLst>
                </a:gridCol>
                <a:gridCol w="996950">
                  <a:extLst>
                    <a:ext uri="{9D8B030D-6E8A-4147-A177-3AD203B41FA5}">
                      <a16:colId xmlns:a16="http://schemas.microsoft.com/office/drawing/2014/main" val="2170080898"/>
                    </a:ext>
                  </a:extLst>
                </a:gridCol>
                <a:gridCol w="211137">
                  <a:extLst>
                    <a:ext uri="{9D8B030D-6E8A-4147-A177-3AD203B41FA5}">
                      <a16:colId xmlns:a16="http://schemas.microsoft.com/office/drawing/2014/main" val="2078009108"/>
                    </a:ext>
                  </a:extLst>
                </a:gridCol>
                <a:gridCol w="400050">
                  <a:extLst>
                    <a:ext uri="{9D8B030D-6E8A-4147-A177-3AD203B41FA5}">
                      <a16:colId xmlns:a16="http://schemas.microsoft.com/office/drawing/2014/main" val="70800731"/>
                    </a:ext>
                  </a:extLst>
                </a:gridCol>
                <a:gridCol w="1711325">
                  <a:extLst>
                    <a:ext uri="{9D8B030D-6E8A-4147-A177-3AD203B41FA5}">
                      <a16:colId xmlns:a16="http://schemas.microsoft.com/office/drawing/2014/main" val="3940922043"/>
                    </a:ext>
                  </a:extLst>
                </a:gridCol>
                <a:gridCol w="995363">
                  <a:extLst>
                    <a:ext uri="{9D8B030D-6E8A-4147-A177-3AD203B41FA5}">
                      <a16:colId xmlns:a16="http://schemas.microsoft.com/office/drawing/2014/main" val="185558560"/>
                    </a:ext>
                  </a:extLst>
                </a:gridCol>
                <a:gridCol w="1106487">
                  <a:extLst>
                    <a:ext uri="{9D8B030D-6E8A-4147-A177-3AD203B41FA5}">
                      <a16:colId xmlns:a16="http://schemas.microsoft.com/office/drawing/2014/main" val="418702481"/>
                    </a:ext>
                  </a:extLst>
                </a:gridCol>
                <a:gridCol w="220663">
                  <a:extLst>
                    <a:ext uri="{9D8B030D-6E8A-4147-A177-3AD203B41FA5}">
                      <a16:colId xmlns:a16="http://schemas.microsoft.com/office/drawing/2014/main" val="1581001196"/>
                    </a:ext>
                  </a:extLst>
                </a:gridCol>
                <a:gridCol w="1006475">
                  <a:extLst>
                    <a:ext uri="{9D8B030D-6E8A-4147-A177-3AD203B41FA5}">
                      <a16:colId xmlns:a16="http://schemas.microsoft.com/office/drawing/2014/main" val="3199148525"/>
                    </a:ext>
                  </a:extLst>
                </a:gridCol>
                <a:gridCol w="930275">
                  <a:extLst>
                    <a:ext uri="{9D8B030D-6E8A-4147-A177-3AD203B41FA5}">
                      <a16:colId xmlns:a16="http://schemas.microsoft.com/office/drawing/2014/main" val="3437222070"/>
                    </a:ext>
                  </a:extLst>
                </a:gridCol>
                <a:gridCol w="220662">
                  <a:extLst>
                    <a:ext uri="{9D8B030D-6E8A-4147-A177-3AD203B41FA5}">
                      <a16:colId xmlns:a16="http://schemas.microsoft.com/office/drawing/2014/main" val="902557474"/>
                    </a:ext>
                  </a:extLst>
                </a:gridCol>
              </a:tblGrid>
              <a:tr h="490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56369180"/>
                  </a:ext>
                </a:extLst>
              </a:tr>
              <a:tr h="4889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جذب شده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بودجه قابل انعطاف بر اساس ساعات استاندارد برای تولید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737013441"/>
                  </a:ext>
                </a:extLst>
              </a:tr>
              <a:tr h="490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(1250 + 600) × (5000)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ثابت بودجه ای 6400000 = 1250 × 5120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62840247"/>
                  </a:ext>
                </a:extLst>
              </a:tr>
              <a:tr h="4889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متغیر بر اساس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3000000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 600 × 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9232000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24755885"/>
                  </a:ext>
                </a:extLst>
              </a:tr>
              <a:tr h="4905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زمان استاندارد   9400000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62016749"/>
                  </a:ext>
                </a:extLst>
              </a:tr>
              <a:tr h="488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 – (2)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81518529"/>
                  </a:ext>
                </a:extLst>
              </a:tr>
              <a:tr h="490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150000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مساعد  168000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193499"/>
                  </a:ext>
                </a:extLst>
              </a:tr>
              <a:tr h="488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حجم</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بودجه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70308203"/>
                  </a:ext>
                </a:extLst>
              </a:tr>
              <a:tr h="490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8">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کل سربار – مساعد            18000 = 9250000 – 9232000 = (3)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9252051"/>
                  </a:ext>
                </a:extLst>
              </a:tr>
              <a:tr h="488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743442397"/>
                  </a:ext>
                </a:extLst>
              </a:tr>
            </a:tbl>
          </a:graphicData>
        </a:graphic>
      </p:graphicFrame>
      <p:sp>
        <p:nvSpPr>
          <p:cNvPr id="630960" name="Rectangle 176"/>
          <p:cNvSpPr>
            <a:spLocks noChangeArrowheads="1"/>
          </p:cNvSpPr>
          <p:nvPr/>
        </p:nvSpPr>
        <p:spPr bwMode="auto">
          <a:xfrm>
            <a:off x="0" y="6291263"/>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r">
              <a:spcBef>
                <a:spcPct val="0"/>
              </a:spcBef>
            </a:pPr>
            <a:endParaRPr lang="en-US" altLang="fa-IR" sz="1800">
              <a:solidFill>
                <a:schemeClr val="tx1"/>
              </a:solidFill>
              <a:latin typeface="Arial" panose="020B0604020202020204" pitchFamily="34" charset="0"/>
              <a:cs typeface="Arial" panose="020B0604020202020204" pitchFamily="34" charset="0"/>
            </a:endParaRPr>
          </a:p>
        </p:txBody>
      </p:sp>
    </p:spTree>
  </p:cSld>
  <p:clrMapOvr>
    <a:masterClrMapping/>
  </p:clrMapOvr>
  <p:transition>
    <p:comb/>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1812" name="Rectangle 4"/>
          <p:cNvSpPr>
            <a:spLocks noChangeArrowheads="1"/>
          </p:cNvSpPr>
          <p:nvPr/>
        </p:nvSpPr>
        <p:spPr bwMode="auto">
          <a:xfrm>
            <a:off x="3059113" y="347663"/>
            <a:ext cx="5502275"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2200" b="1">
                <a:solidFill>
                  <a:schemeClr val="tx1"/>
                </a:solidFill>
                <a:latin typeface="Times New Roman" panose="02020603050405020304" pitchFamily="18" charset="0"/>
                <a:ea typeface="MS Mincho" panose="02020609040205080304" pitchFamily="49" charset="-128"/>
                <a:cs typeface="B Zar" panose="00000400000000000000" pitchFamily="2" charset="-78"/>
              </a:rPr>
              <a:t>د) محاسبه انحرافات سربار روش سه انحرافی :</a:t>
            </a:r>
            <a:endParaRPr lang="en-US" altLang="ja-JP" sz="2200" b="1">
              <a:solidFill>
                <a:schemeClr val="tx1"/>
              </a:solidFill>
              <a:ea typeface="MS Mincho" panose="02020609040205080304" pitchFamily="49" charset="-128"/>
              <a:cs typeface="B Zar" panose="00000400000000000000" pitchFamily="2" charset="-78"/>
            </a:endParaRPr>
          </a:p>
          <a:p>
            <a:pPr algn="r" rtl="0" eaLnBrk="0" hangingPunct="0">
              <a:spcBef>
                <a:spcPct val="0"/>
              </a:spcBef>
            </a:pPr>
            <a:endParaRPr lang="en-US" altLang="ja-JP" sz="2200" b="1">
              <a:solidFill>
                <a:schemeClr val="tx1"/>
              </a:solidFill>
              <a:latin typeface="Arial" panose="020B0604020202020204" pitchFamily="34" charset="0"/>
              <a:ea typeface="MS Mincho" panose="02020609040205080304" pitchFamily="49" charset="-128"/>
              <a:cs typeface="B Zar" panose="00000400000000000000" pitchFamily="2" charset="-78"/>
            </a:endParaRPr>
          </a:p>
        </p:txBody>
      </p:sp>
      <p:graphicFrame>
        <p:nvGraphicFramePr>
          <p:cNvPr id="632334" name="Group 526"/>
          <p:cNvGraphicFramePr>
            <a:graphicFrameLocks noGrp="1"/>
          </p:cNvGraphicFramePr>
          <p:nvPr/>
        </p:nvGraphicFramePr>
        <p:xfrm>
          <a:off x="193675" y="981075"/>
          <a:ext cx="8699500" cy="4503738"/>
        </p:xfrm>
        <a:graphic>
          <a:graphicData uri="http://schemas.openxmlformats.org/drawingml/2006/table">
            <a:tbl>
              <a:tblPr rtl="1"/>
              <a:tblGrid>
                <a:gridCol w="230187">
                  <a:extLst>
                    <a:ext uri="{9D8B030D-6E8A-4147-A177-3AD203B41FA5}">
                      <a16:colId xmlns:a16="http://schemas.microsoft.com/office/drawing/2014/main" val="4156061155"/>
                    </a:ext>
                  </a:extLst>
                </a:gridCol>
                <a:gridCol w="287338">
                  <a:extLst>
                    <a:ext uri="{9D8B030D-6E8A-4147-A177-3AD203B41FA5}">
                      <a16:colId xmlns:a16="http://schemas.microsoft.com/office/drawing/2014/main" val="1579601718"/>
                    </a:ext>
                  </a:extLst>
                </a:gridCol>
                <a:gridCol w="896937">
                  <a:extLst>
                    <a:ext uri="{9D8B030D-6E8A-4147-A177-3AD203B41FA5}">
                      <a16:colId xmlns:a16="http://schemas.microsoft.com/office/drawing/2014/main" val="2978462745"/>
                    </a:ext>
                  </a:extLst>
                </a:gridCol>
                <a:gridCol w="700088">
                  <a:extLst>
                    <a:ext uri="{9D8B030D-6E8A-4147-A177-3AD203B41FA5}">
                      <a16:colId xmlns:a16="http://schemas.microsoft.com/office/drawing/2014/main" val="454840704"/>
                    </a:ext>
                  </a:extLst>
                </a:gridCol>
                <a:gridCol w="1179512">
                  <a:extLst>
                    <a:ext uri="{9D8B030D-6E8A-4147-A177-3AD203B41FA5}">
                      <a16:colId xmlns:a16="http://schemas.microsoft.com/office/drawing/2014/main" val="666754913"/>
                    </a:ext>
                  </a:extLst>
                </a:gridCol>
                <a:gridCol w="852488">
                  <a:extLst>
                    <a:ext uri="{9D8B030D-6E8A-4147-A177-3AD203B41FA5}">
                      <a16:colId xmlns:a16="http://schemas.microsoft.com/office/drawing/2014/main" val="422100661"/>
                    </a:ext>
                  </a:extLst>
                </a:gridCol>
                <a:gridCol w="208280">
                  <a:extLst>
                    <a:ext uri="{9D8B030D-6E8A-4147-A177-3AD203B41FA5}">
                      <a16:colId xmlns:a16="http://schemas.microsoft.com/office/drawing/2014/main" val="1877260935"/>
                    </a:ext>
                  </a:extLst>
                </a:gridCol>
                <a:gridCol w="503238">
                  <a:extLst>
                    <a:ext uri="{9D8B030D-6E8A-4147-A177-3AD203B41FA5}">
                      <a16:colId xmlns:a16="http://schemas.microsoft.com/office/drawing/2014/main" val="2507558975"/>
                    </a:ext>
                  </a:extLst>
                </a:gridCol>
                <a:gridCol w="1036637">
                  <a:extLst>
                    <a:ext uri="{9D8B030D-6E8A-4147-A177-3AD203B41FA5}">
                      <a16:colId xmlns:a16="http://schemas.microsoft.com/office/drawing/2014/main" val="3277529680"/>
                    </a:ext>
                  </a:extLst>
                </a:gridCol>
                <a:gridCol w="835025">
                  <a:extLst>
                    <a:ext uri="{9D8B030D-6E8A-4147-A177-3AD203B41FA5}">
                      <a16:colId xmlns:a16="http://schemas.microsoft.com/office/drawing/2014/main" val="1524400193"/>
                    </a:ext>
                  </a:extLst>
                </a:gridCol>
                <a:gridCol w="280988">
                  <a:extLst>
                    <a:ext uri="{9D8B030D-6E8A-4147-A177-3AD203B41FA5}">
                      <a16:colId xmlns:a16="http://schemas.microsoft.com/office/drawing/2014/main" val="3300412554"/>
                    </a:ext>
                  </a:extLst>
                </a:gridCol>
                <a:gridCol w="955675">
                  <a:extLst>
                    <a:ext uri="{9D8B030D-6E8A-4147-A177-3AD203B41FA5}">
                      <a16:colId xmlns:a16="http://schemas.microsoft.com/office/drawing/2014/main" val="1950573970"/>
                    </a:ext>
                  </a:extLst>
                </a:gridCol>
                <a:gridCol w="576262">
                  <a:extLst>
                    <a:ext uri="{9D8B030D-6E8A-4147-A177-3AD203B41FA5}">
                      <a16:colId xmlns:a16="http://schemas.microsoft.com/office/drawing/2014/main" val="1541829068"/>
                    </a:ext>
                  </a:extLst>
                </a:gridCol>
                <a:gridCol w="208280">
                  <a:extLst>
                    <a:ext uri="{9D8B030D-6E8A-4147-A177-3AD203B41FA5}">
                      <a16:colId xmlns:a16="http://schemas.microsoft.com/office/drawing/2014/main" val="1614665037"/>
                    </a:ext>
                  </a:extLst>
                </a:gridCol>
              </a:tblGrid>
              <a:tr h="4302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(4)</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53249501"/>
                  </a:ext>
                </a:extLst>
              </a:tr>
              <a:tr h="8255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جذب شده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بودجه قابل انعطاف بر اساس ساعات استاندارد برای تولید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بودجه قابل انعطاف بر اساس ساعات کارکرد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482061719"/>
                  </a:ext>
                </a:extLst>
              </a:tr>
              <a:tr h="5572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1250 × 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6400000 = 1250 × 5120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6400000 = 1250 × 5120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6087000 ثابت</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846521077"/>
                  </a:ext>
                </a:extLst>
              </a:tr>
              <a:tr h="4667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600× 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3000000 = 600 × 5000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3067200 = (4×600)×1278</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3145000 متغیر</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12011219"/>
                  </a:ext>
                </a:extLst>
              </a:tr>
              <a:tr h="8270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9250000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9400000 </a:t>
                      </a:r>
                      <a:endParaRPr kumimoji="0" lang="en-US" altLang="ja-JP" sz="2000" b="0" i="0" u="none" strike="noStrike" cap="none" normalizeH="0" baseline="0" smtClean="0">
                        <a:ln>
                          <a:noFill/>
                        </a:ln>
                        <a:solidFill>
                          <a:schemeClr val="tx1"/>
                        </a:solidFill>
                        <a:effectLst/>
                        <a:latin typeface="Times New Roman" panose="02020603050405020304" pitchFamily="18" charset="0"/>
                        <a:ea typeface="SimSun" panose="02010600030101010101" pitchFamily="2" charset="-122"/>
                        <a:cs typeface="B Zar"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(4) – (3)</a:t>
                      </a: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9467200</a:t>
                      </a:r>
                      <a:endParaRPr kumimoji="0" lang="en-US" altLang="ja-JP" sz="2000" b="0" i="0" u="none" strike="noStrike" cap="none" normalizeH="0" baseline="0" smtClean="0">
                        <a:ln>
                          <a:noFill/>
                        </a:ln>
                        <a:solidFill>
                          <a:schemeClr val="tx1"/>
                        </a:solidFill>
                        <a:effectLst/>
                        <a:latin typeface="Times New Roman" panose="02020603050405020304" pitchFamily="18" charset="0"/>
                        <a:ea typeface="SimSun" panose="02010600030101010101" pitchFamily="2" charset="-122"/>
                        <a:cs typeface="B Zar"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 – (2)</a:t>
                      </a: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9232000</a:t>
                      </a:r>
                      <a:endParaRPr kumimoji="0" lang="en-US" altLang="ja-JP" sz="2000" b="0" i="0" u="none" strike="noStrike" cap="none" normalizeH="0" baseline="0" smtClean="0">
                        <a:ln>
                          <a:noFill/>
                        </a:ln>
                        <a:solidFill>
                          <a:schemeClr val="tx1"/>
                        </a:solidFill>
                        <a:effectLst/>
                        <a:latin typeface="Times New Roman" panose="02020603050405020304" pitchFamily="18" charset="0"/>
                        <a:ea typeface="SimSun" panose="02010600030101010101" pitchFamily="2" charset="-122"/>
                        <a:cs typeface="B Zar"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 – (1)</a:t>
                      </a: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37467529"/>
                  </a:ext>
                </a:extLst>
              </a:tr>
              <a:tr h="4651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150000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67200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مساعد    235200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9181953"/>
                  </a:ext>
                </a:extLst>
              </a:tr>
              <a:tr h="4667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حجم</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کارایی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بودجه / هزینه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6235344"/>
                  </a:ext>
                </a:extLst>
              </a:tr>
              <a:tr h="4651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cap="flat">
                      <a:noFill/>
                    </a:lnB>
                    <a:lnTlToBr>
                      <a:noFill/>
                    </a:lnTlToBr>
                    <a:lnBlToTr>
                      <a:noFill/>
                    </a:lnBlToTr>
                    <a:noFill/>
                  </a:tcPr>
                </a:tc>
                <a:tc gridSpan="1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کل سربار – مساعد 18000 = 9250000 – 9232000 = (4)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157823934"/>
                  </a:ext>
                </a:extLst>
              </a:tr>
            </a:tbl>
          </a:graphicData>
        </a:graphic>
      </p:graphicFrame>
      <p:sp>
        <p:nvSpPr>
          <p:cNvPr id="632027" name="Rectangle 219"/>
          <p:cNvSpPr>
            <a:spLocks noChangeArrowheads="1"/>
          </p:cNvSpPr>
          <p:nvPr/>
        </p:nvSpPr>
        <p:spPr bwMode="auto">
          <a:xfrm>
            <a:off x="179388" y="5514975"/>
            <a:ext cx="8215312" cy="88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r">
              <a:lnSpc>
                <a:spcPct val="130000"/>
              </a:lnSpc>
              <a:spcBef>
                <a:spcPct val="0"/>
              </a:spcBef>
            </a:pPr>
            <a:r>
              <a:rPr lang="fa-IR" altLang="ja-JP" sz="2000">
                <a:solidFill>
                  <a:schemeClr val="tx1"/>
                </a:solidFill>
                <a:latin typeface="Times New Roman" panose="02020603050405020304" pitchFamily="18" charset="0"/>
                <a:ea typeface="MS Mincho" panose="02020609040205080304" pitchFamily="49" charset="-128"/>
                <a:cs typeface="B Zar" panose="00000400000000000000" pitchFamily="2" charset="-78"/>
              </a:rPr>
              <a:t> = (ساعات استاندارد تولید واقعی – ساعات استاندارد طبق بودجه) نرخ استاندارد سربار ثابت = انحراف حجم </a:t>
            </a:r>
            <a:endParaRPr lang="en-US" altLang="ja-JP" sz="2000">
              <a:solidFill>
                <a:schemeClr val="tx1"/>
              </a:solidFill>
              <a:ea typeface="MS Mincho" panose="02020609040205080304" pitchFamily="49" charset="-128"/>
              <a:cs typeface="B Zar" panose="00000400000000000000" pitchFamily="2" charset="-78"/>
            </a:endParaRPr>
          </a:p>
          <a:p>
            <a:pPr algn="r" eaLnBrk="0" hangingPunct="0">
              <a:lnSpc>
                <a:spcPct val="130000"/>
              </a:lnSpc>
              <a:spcBef>
                <a:spcPct val="0"/>
              </a:spcBef>
            </a:pPr>
            <a:r>
              <a:rPr lang="fa-IR" altLang="ja-JP" sz="2000">
                <a:solidFill>
                  <a:schemeClr val="tx1"/>
                </a:solidFill>
                <a:latin typeface="Times New Roman" panose="02020603050405020304" pitchFamily="18" charset="0"/>
                <a:ea typeface="MS Mincho" panose="02020609040205080304" pitchFamily="49" charset="-128"/>
                <a:cs typeface="B Zar" panose="00000400000000000000" pitchFamily="2" charset="-78"/>
              </a:rPr>
              <a:t>نامساعد  150000 = (5000 – 5120) 1250</a:t>
            </a:r>
            <a:endParaRPr lang="fa-IR" altLang="ja-JP" sz="2000">
              <a:solidFill>
                <a:schemeClr val="tx1"/>
              </a:solidFill>
              <a:latin typeface="Arial" panose="020B0604020202020204" pitchFamily="34" charset="0"/>
              <a:cs typeface="B Zar" panose="00000400000000000000" pitchFamily="2" charset="-78"/>
            </a:endParaRP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631812"/>
                                        </p:tgtEl>
                                        <p:attrNameLst>
                                          <p:attrName>style.visibility</p:attrName>
                                        </p:attrNameLst>
                                      </p:cBhvr>
                                      <p:to>
                                        <p:strVal val="visible"/>
                                      </p:to>
                                    </p:set>
                                    <p:anim calcmode="lin" valueType="num">
                                      <p:cBhvr>
                                        <p:cTn id="7" dur="1000" fill="hold"/>
                                        <p:tgtEl>
                                          <p:spTgt spid="631812"/>
                                        </p:tgtEl>
                                        <p:attrNameLst>
                                          <p:attrName>ppt_w</p:attrName>
                                        </p:attrNameLst>
                                      </p:cBhvr>
                                      <p:tavLst>
                                        <p:tav tm="0">
                                          <p:val>
                                            <p:strVal val="#ppt_w*0.05"/>
                                          </p:val>
                                        </p:tav>
                                        <p:tav tm="100000">
                                          <p:val>
                                            <p:strVal val="#ppt_w"/>
                                          </p:val>
                                        </p:tav>
                                      </p:tavLst>
                                    </p:anim>
                                    <p:anim calcmode="lin" valueType="num">
                                      <p:cBhvr>
                                        <p:cTn id="8" dur="1000" fill="hold"/>
                                        <p:tgtEl>
                                          <p:spTgt spid="631812"/>
                                        </p:tgtEl>
                                        <p:attrNameLst>
                                          <p:attrName>ppt_h</p:attrName>
                                        </p:attrNameLst>
                                      </p:cBhvr>
                                      <p:tavLst>
                                        <p:tav tm="0">
                                          <p:val>
                                            <p:strVal val="#ppt_h"/>
                                          </p:val>
                                        </p:tav>
                                        <p:tav tm="100000">
                                          <p:val>
                                            <p:strVal val="#ppt_h"/>
                                          </p:val>
                                        </p:tav>
                                      </p:tavLst>
                                    </p:anim>
                                    <p:anim calcmode="lin" valueType="num">
                                      <p:cBhvr>
                                        <p:cTn id="9" dur="1000" fill="hold"/>
                                        <p:tgtEl>
                                          <p:spTgt spid="631812"/>
                                        </p:tgtEl>
                                        <p:attrNameLst>
                                          <p:attrName>ppt_x</p:attrName>
                                        </p:attrNameLst>
                                      </p:cBhvr>
                                      <p:tavLst>
                                        <p:tav tm="0">
                                          <p:val>
                                            <p:strVal val="#ppt_x-.2"/>
                                          </p:val>
                                        </p:tav>
                                        <p:tav tm="100000">
                                          <p:val>
                                            <p:strVal val="#ppt_x"/>
                                          </p:val>
                                        </p:tav>
                                      </p:tavLst>
                                    </p:anim>
                                    <p:anim calcmode="lin" valueType="num">
                                      <p:cBhvr>
                                        <p:cTn id="10" dur="1000" fill="hold"/>
                                        <p:tgtEl>
                                          <p:spTgt spid="631812"/>
                                        </p:tgtEl>
                                        <p:attrNameLst>
                                          <p:attrName>ppt_y</p:attrName>
                                        </p:attrNameLst>
                                      </p:cBhvr>
                                      <p:tavLst>
                                        <p:tav tm="0">
                                          <p:val>
                                            <p:strVal val="#ppt_y"/>
                                          </p:val>
                                        </p:tav>
                                        <p:tav tm="100000">
                                          <p:val>
                                            <p:strVal val="#ppt_y"/>
                                          </p:val>
                                        </p:tav>
                                      </p:tavLst>
                                    </p:anim>
                                    <p:animEffect transition="in" filter="fade">
                                      <p:cBhvr>
                                        <p:cTn id="11" dur="1000"/>
                                        <p:tgtEl>
                                          <p:spTgt spid="631812"/>
                                        </p:tgtEl>
                                      </p:cBhvr>
                                    </p:animEffect>
                                  </p:childTnLst>
                                </p:cTn>
                              </p:par>
                            </p:childTnLst>
                          </p:cTn>
                        </p:par>
                        <p:par>
                          <p:cTn id="12" fill="hold" nodeType="afterGroup">
                            <p:stCondLst>
                              <p:cond delay="1000"/>
                            </p:stCondLst>
                            <p:childTnLst>
                              <p:par>
                                <p:cTn id="13" presetID="15" presetClass="entr" presetSubtype="0" fill="hold" nodeType="afterEffect">
                                  <p:stCondLst>
                                    <p:cond delay="0"/>
                                  </p:stCondLst>
                                  <p:childTnLst>
                                    <p:set>
                                      <p:cBhvr>
                                        <p:cTn id="14" dur="1" fill="hold">
                                          <p:stCondLst>
                                            <p:cond delay="0"/>
                                          </p:stCondLst>
                                        </p:cTn>
                                        <p:tgtEl>
                                          <p:spTgt spid="632334"/>
                                        </p:tgtEl>
                                        <p:attrNameLst>
                                          <p:attrName>style.visibility</p:attrName>
                                        </p:attrNameLst>
                                      </p:cBhvr>
                                      <p:to>
                                        <p:strVal val="visible"/>
                                      </p:to>
                                    </p:set>
                                    <p:anim calcmode="lin" valueType="num">
                                      <p:cBhvr>
                                        <p:cTn id="15" dur="1000" fill="hold"/>
                                        <p:tgtEl>
                                          <p:spTgt spid="632334"/>
                                        </p:tgtEl>
                                        <p:attrNameLst>
                                          <p:attrName>ppt_w</p:attrName>
                                        </p:attrNameLst>
                                      </p:cBhvr>
                                      <p:tavLst>
                                        <p:tav tm="0">
                                          <p:val>
                                            <p:fltVal val="0"/>
                                          </p:val>
                                        </p:tav>
                                        <p:tav tm="100000">
                                          <p:val>
                                            <p:strVal val="#ppt_w"/>
                                          </p:val>
                                        </p:tav>
                                      </p:tavLst>
                                    </p:anim>
                                    <p:anim calcmode="lin" valueType="num">
                                      <p:cBhvr>
                                        <p:cTn id="16" dur="1000" fill="hold"/>
                                        <p:tgtEl>
                                          <p:spTgt spid="632334"/>
                                        </p:tgtEl>
                                        <p:attrNameLst>
                                          <p:attrName>ppt_h</p:attrName>
                                        </p:attrNameLst>
                                      </p:cBhvr>
                                      <p:tavLst>
                                        <p:tav tm="0">
                                          <p:val>
                                            <p:fltVal val="0"/>
                                          </p:val>
                                        </p:tav>
                                        <p:tav tm="100000">
                                          <p:val>
                                            <p:strVal val="#ppt_h"/>
                                          </p:val>
                                        </p:tav>
                                      </p:tavLst>
                                    </p:anim>
                                    <p:anim calcmode="lin" valueType="num">
                                      <p:cBhvr>
                                        <p:cTn id="17" dur="1000" fill="hold"/>
                                        <p:tgtEl>
                                          <p:spTgt spid="632334"/>
                                        </p:tgtEl>
                                        <p:attrNameLst>
                                          <p:attrName>ppt_x</p:attrName>
                                        </p:attrNameLst>
                                      </p:cBhvr>
                                      <p:tavLst>
                                        <p:tav tm="0" fmla="#ppt_x+(cos(-2*pi*(1-$))*-#ppt_x-sin(-2*pi*(1-$))*(1-#ppt_y))*(1-$)">
                                          <p:val>
                                            <p:fltVal val="0"/>
                                          </p:val>
                                        </p:tav>
                                        <p:tav tm="100000">
                                          <p:val>
                                            <p:fltVal val="1"/>
                                          </p:val>
                                        </p:tav>
                                      </p:tavLst>
                                    </p:anim>
                                    <p:anim calcmode="lin" valueType="num">
                                      <p:cBhvr>
                                        <p:cTn id="18" dur="1000" fill="hold"/>
                                        <p:tgtEl>
                                          <p:spTgt spid="632334"/>
                                        </p:tgtEl>
                                        <p:attrNameLst>
                                          <p:attrName>ppt_y</p:attrName>
                                        </p:attrNameLst>
                                      </p:cBhvr>
                                      <p:tavLst>
                                        <p:tav tm="0" fmla="#ppt_y+(sin(-2*pi*(1-$))*-#ppt_x+cos(-2*pi*(1-$))*(1-#ppt_y))*(1-$)">
                                          <p:val>
                                            <p:fltVal val="0"/>
                                          </p:val>
                                        </p:tav>
                                        <p:tav tm="100000">
                                          <p:val>
                                            <p:fltVal val="1"/>
                                          </p:val>
                                        </p:tav>
                                      </p:tavLst>
                                    </p:anim>
                                  </p:childTnLst>
                                </p:cTn>
                              </p:par>
                              <p:par>
                                <p:cTn id="19" presetID="40" presetClass="entr" presetSubtype="0" fill="hold" grpId="0" nodeType="withEffect">
                                  <p:stCondLst>
                                    <p:cond delay="0"/>
                                  </p:stCondLst>
                                  <p:iterate type="lt">
                                    <p:tmPct val="10000"/>
                                  </p:iterate>
                                  <p:childTnLst>
                                    <p:set>
                                      <p:cBhvr>
                                        <p:cTn id="20" dur="1" fill="hold">
                                          <p:stCondLst>
                                            <p:cond delay="0"/>
                                          </p:stCondLst>
                                        </p:cTn>
                                        <p:tgtEl>
                                          <p:spTgt spid="632027"/>
                                        </p:tgtEl>
                                        <p:attrNameLst>
                                          <p:attrName>style.visibility</p:attrName>
                                        </p:attrNameLst>
                                      </p:cBhvr>
                                      <p:to>
                                        <p:strVal val="visible"/>
                                      </p:to>
                                    </p:set>
                                    <p:animEffect transition="in" filter="fade">
                                      <p:cBhvr>
                                        <p:cTn id="21" dur="500"/>
                                        <p:tgtEl>
                                          <p:spTgt spid="632027"/>
                                        </p:tgtEl>
                                      </p:cBhvr>
                                    </p:animEffect>
                                    <p:anim calcmode="lin" valueType="num">
                                      <p:cBhvr>
                                        <p:cTn id="22" dur="500" fill="hold"/>
                                        <p:tgtEl>
                                          <p:spTgt spid="632027"/>
                                        </p:tgtEl>
                                        <p:attrNameLst>
                                          <p:attrName>ppt_x</p:attrName>
                                        </p:attrNameLst>
                                      </p:cBhvr>
                                      <p:tavLst>
                                        <p:tav tm="0">
                                          <p:val>
                                            <p:strVal val="#ppt_x-.1"/>
                                          </p:val>
                                        </p:tav>
                                        <p:tav tm="100000">
                                          <p:val>
                                            <p:strVal val="#ppt_x"/>
                                          </p:val>
                                        </p:tav>
                                      </p:tavLst>
                                    </p:anim>
                                    <p:anim calcmode="lin" valueType="num">
                                      <p:cBhvr>
                                        <p:cTn id="23" dur="500" fill="hold"/>
                                        <p:tgtEl>
                                          <p:spTgt spid="6320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1812" grpId="0"/>
      <p:bldP spid="632027" grpId="0"/>
    </p:bldLst>
  </p:timing>
</p:sld>
</file>

<file path=ppt/slides/slide13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2836" name="Rectangle 4"/>
          <p:cNvSpPr>
            <a:spLocks noChangeArrowheads="1"/>
          </p:cNvSpPr>
          <p:nvPr/>
        </p:nvSpPr>
        <p:spPr bwMode="auto">
          <a:xfrm>
            <a:off x="395288" y="328613"/>
            <a:ext cx="8410575" cy="2046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lnSpc>
                <a:spcPct val="170000"/>
              </a:lnSpc>
              <a:spcBef>
                <a:spcPct val="0"/>
              </a:spcBef>
            </a:pPr>
            <a:r>
              <a:rPr lang="fa-IR" altLang="ja-JP" sz="1900" b="1" u="sng">
                <a:solidFill>
                  <a:schemeClr val="tx1"/>
                </a:solidFill>
                <a:latin typeface="Times New Roman" panose="02020603050405020304" pitchFamily="18" charset="0"/>
                <a:ea typeface="MS Mincho" panose="02020609040205080304" pitchFamily="49" charset="-128"/>
                <a:cs typeface="B Zar" panose="00000400000000000000" pitchFamily="2" charset="-78"/>
              </a:rPr>
              <a:t>هـ) محاسبه انحرافات سربار با استفاده از روش 4 انحرافی :</a:t>
            </a:r>
            <a:endParaRPr lang="en-US" altLang="ja-JP" sz="1900" b="1" u="sng">
              <a:solidFill>
                <a:schemeClr val="tx1"/>
              </a:solidFill>
              <a:ea typeface="MS Mincho" panose="02020609040205080304" pitchFamily="49" charset="-128"/>
              <a:cs typeface="B Zar" panose="00000400000000000000" pitchFamily="2" charset="-78"/>
            </a:endParaRPr>
          </a:p>
          <a:p>
            <a:pPr algn="r" eaLnBrk="0" hangingPunct="0">
              <a:lnSpc>
                <a:spcPct val="60000"/>
              </a:lnSpc>
              <a:spcBef>
                <a:spcPct val="0"/>
              </a:spcBef>
            </a:pPr>
            <a:endParaRPr lang="fa-IR" altLang="ja-JP" sz="2000">
              <a:solidFill>
                <a:schemeClr val="tx1"/>
              </a:solidFill>
              <a:latin typeface="Times New Roman" panose="02020603050405020304" pitchFamily="18" charset="0"/>
              <a:ea typeface="MS Mincho" panose="02020609040205080304" pitchFamily="49" charset="-128"/>
              <a:cs typeface="B Zar" panose="00000400000000000000" pitchFamily="2" charset="-78"/>
            </a:endParaRPr>
          </a:p>
          <a:p>
            <a:pPr algn="r" eaLnBrk="0" hangingPunct="0">
              <a:lnSpc>
                <a:spcPct val="140000"/>
              </a:lnSpc>
              <a:spcBef>
                <a:spcPct val="0"/>
              </a:spcBef>
            </a:pPr>
            <a:r>
              <a:rPr lang="fa-IR" altLang="ja-JP" sz="2000">
                <a:solidFill>
                  <a:schemeClr val="tx1"/>
                </a:solidFill>
                <a:latin typeface="Times New Roman" panose="02020603050405020304" pitchFamily="18" charset="0"/>
                <a:ea typeface="MS Mincho" panose="02020609040205080304" pitchFamily="49" charset="-128"/>
                <a:cs typeface="B Zar" panose="00000400000000000000" pitchFamily="2" charset="-78"/>
              </a:rPr>
              <a:t>در روش چهار انحرافی انحراف بودجه را به انحرافات هزینه سربار ثابت و متغیر تفکیک می کنیم و انحراف کارایی و انحراف حجم تغییری نخواهند داشت . بنابراین : </a:t>
            </a:r>
            <a:endParaRPr lang="en-US" altLang="ja-JP" sz="2000">
              <a:solidFill>
                <a:schemeClr val="tx1"/>
              </a:solidFill>
              <a:ea typeface="MS PGothic" panose="020B0600070205080204" pitchFamily="34" charset="-128"/>
              <a:cs typeface="B Zar" panose="00000400000000000000" pitchFamily="2" charset="-78"/>
            </a:endParaRPr>
          </a:p>
          <a:p>
            <a:pPr algn="r" rtl="0" eaLnBrk="0" hangingPunct="0">
              <a:lnSpc>
                <a:spcPct val="140000"/>
              </a:lnSpc>
              <a:spcBef>
                <a:spcPct val="0"/>
              </a:spcBef>
            </a:pPr>
            <a:endParaRPr lang="en-US" altLang="ja-JP" sz="2000">
              <a:solidFill>
                <a:schemeClr val="tx1"/>
              </a:solidFill>
              <a:latin typeface="Arial" panose="020B0604020202020204" pitchFamily="34" charset="0"/>
              <a:ea typeface="MS PGothic" panose="020B0600070205080204" pitchFamily="34" charset="-128"/>
              <a:cs typeface="B Zar" panose="00000400000000000000" pitchFamily="2" charset="-78"/>
            </a:endParaRPr>
          </a:p>
        </p:txBody>
      </p:sp>
      <p:sp>
        <p:nvSpPr>
          <p:cNvPr id="632877" name="Line 45"/>
          <p:cNvSpPr>
            <a:spLocks noChangeShapeType="1"/>
          </p:cNvSpPr>
          <p:nvPr/>
        </p:nvSpPr>
        <p:spPr bwMode="auto">
          <a:xfrm>
            <a:off x="2239963" y="-1562100"/>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879" name="Line 47"/>
          <p:cNvSpPr>
            <a:spLocks noChangeShapeType="1"/>
          </p:cNvSpPr>
          <p:nvPr/>
        </p:nvSpPr>
        <p:spPr bwMode="auto">
          <a:xfrm>
            <a:off x="2239963" y="-1562100"/>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884" name="Line 52"/>
          <p:cNvSpPr>
            <a:spLocks noChangeShapeType="1"/>
          </p:cNvSpPr>
          <p:nvPr/>
        </p:nvSpPr>
        <p:spPr bwMode="auto">
          <a:xfrm>
            <a:off x="2239963" y="-1317625"/>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888" name="Line 56"/>
          <p:cNvSpPr>
            <a:spLocks noChangeShapeType="1"/>
          </p:cNvSpPr>
          <p:nvPr/>
        </p:nvSpPr>
        <p:spPr bwMode="auto">
          <a:xfrm>
            <a:off x="2239963" y="-1317625"/>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893" name="Line 61"/>
          <p:cNvSpPr>
            <a:spLocks noChangeShapeType="1"/>
          </p:cNvSpPr>
          <p:nvPr/>
        </p:nvSpPr>
        <p:spPr bwMode="auto">
          <a:xfrm>
            <a:off x="2239963" y="-1042988"/>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897" name="Line 65"/>
          <p:cNvSpPr>
            <a:spLocks noChangeShapeType="1"/>
          </p:cNvSpPr>
          <p:nvPr/>
        </p:nvSpPr>
        <p:spPr bwMode="auto">
          <a:xfrm>
            <a:off x="2239963" y="-1042988"/>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902" name="Line 70"/>
          <p:cNvSpPr>
            <a:spLocks noChangeShapeType="1"/>
          </p:cNvSpPr>
          <p:nvPr/>
        </p:nvSpPr>
        <p:spPr bwMode="auto">
          <a:xfrm>
            <a:off x="2239963" y="-768350"/>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907" name="Line 75"/>
          <p:cNvSpPr>
            <a:spLocks noChangeShapeType="1"/>
          </p:cNvSpPr>
          <p:nvPr/>
        </p:nvSpPr>
        <p:spPr bwMode="auto">
          <a:xfrm>
            <a:off x="2239963" y="-768350"/>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915" name="Line 83"/>
          <p:cNvSpPr>
            <a:spLocks noChangeShapeType="1"/>
          </p:cNvSpPr>
          <p:nvPr/>
        </p:nvSpPr>
        <p:spPr bwMode="auto">
          <a:xfrm>
            <a:off x="6161088" y="-493713"/>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32918" name="Line 86"/>
          <p:cNvSpPr>
            <a:spLocks noChangeShapeType="1"/>
          </p:cNvSpPr>
          <p:nvPr/>
        </p:nvSpPr>
        <p:spPr bwMode="auto">
          <a:xfrm>
            <a:off x="6161088" y="-493713"/>
            <a:ext cx="0" cy="0"/>
          </a:xfrm>
          <a:prstGeom prst="line">
            <a:avLst/>
          </a:prstGeom>
          <a:noFill/>
          <a:ln w="9525" cap="rnd">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aphicFrame>
        <p:nvGraphicFramePr>
          <p:cNvPr id="632982" name="Group 150"/>
          <p:cNvGraphicFramePr>
            <a:graphicFrameLocks noGrp="1"/>
          </p:cNvGraphicFramePr>
          <p:nvPr/>
        </p:nvGraphicFramePr>
        <p:xfrm>
          <a:off x="611188" y="2420938"/>
          <a:ext cx="8064500" cy="2808287"/>
        </p:xfrm>
        <a:graphic>
          <a:graphicData uri="http://schemas.openxmlformats.org/drawingml/2006/table">
            <a:tbl>
              <a:tblPr rtl="1"/>
              <a:tblGrid>
                <a:gridCol w="8064500">
                  <a:extLst>
                    <a:ext uri="{9D8B030D-6E8A-4147-A177-3AD203B41FA5}">
                      <a16:colId xmlns:a16="http://schemas.microsoft.com/office/drawing/2014/main" val="2262634224"/>
                    </a:ext>
                  </a:extLst>
                </a:gridCol>
              </a:tblGrid>
              <a:tr h="490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16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سربار ثابت بودجه ای       سربار ثابت واقعی</a:t>
                      </a:r>
                      <a:endParaRPr kumimoji="0" lang="fa-IR" altLang="ja-JP" sz="16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2886700355"/>
                  </a:ext>
                </a:extLst>
              </a:tr>
              <a:tr h="579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هزینه سربار ثابت – مساعد               313000 = 6400000 – 6087000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3127133451"/>
                  </a:ext>
                </a:extLst>
              </a:tr>
              <a:tr h="579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هزینه سربار متغیر – نامساعد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77800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3067200 – 3145000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2357740799"/>
                  </a:ext>
                </a:extLst>
              </a:tr>
              <a:tr h="579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کل انحراف هزینه سربار – مساعد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235200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a:t>
                      </a:r>
                      <a:r>
                        <a:rPr kumimoji="0" lang="fa-IR" altLang="ja-JP" sz="18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متغیر استاندارد برای زمان واقعی – سربار متغیر واقعی</a:t>
                      </a:r>
                      <a:endParaRPr kumimoji="0" lang="fa-IR" altLang="ja-JP" sz="18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3731237907"/>
                  </a:ext>
                </a:extLst>
              </a:tr>
              <a:tr h="579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3067200 = (4 × 600) × 1278 = سربار متغیر استاندارد برای زمان واقعی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3827751024"/>
                  </a:ext>
                </a:extLst>
              </a:tr>
            </a:tbl>
          </a:graphicData>
        </a:graphic>
      </p:graphicFrame>
      <p:sp>
        <p:nvSpPr>
          <p:cNvPr id="632930" name="Rectangle 98"/>
          <p:cNvSpPr>
            <a:spLocks noChangeArrowheads="1"/>
          </p:cNvSpPr>
          <p:nvPr/>
        </p:nvSpPr>
        <p:spPr bwMode="auto">
          <a:xfrm>
            <a:off x="0" y="8420100"/>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spAutoFit/>
          </a:bodyPr>
          <a:lstStyle/>
          <a:p>
            <a:pPr algn="r">
              <a:spcBef>
                <a:spcPct val="0"/>
              </a:spcBef>
            </a:pPr>
            <a:endParaRPr lang="en-US" altLang="fa-IR" sz="1800">
              <a:solidFill>
                <a:schemeClr val="tx1"/>
              </a:solidFill>
              <a:latin typeface="Arial" panose="020B0604020202020204" pitchFamily="34" charset="0"/>
              <a:cs typeface="Arial" panose="020B0604020202020204" pitchFamily="34" charset="0"/>
            </a:endParaRPr>
          </a:p>
        </p:txBody>
      </p:sp>
    </p:spTree>
  </p:cSld>
  <p:clrMapOvr>
    <a:masterClrMapping/>
  </p:clrMapOvr>
  <p:transition>
    <p:comb/>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3860" name="Rectangle 4"/>
          <p:cNvSpPr>
            <a:spLocks noGrp="1" noChangeArrowheads="1"/>
          </p:cNvSpPr>
          <p:nvPr>
            <p:ph type="title"/>
          </p:nvPr>
        </p:nvSpPr>
        <p:spPr>
          <a:xfrm>
            <a:off x="457200" y="381000"/>
            <a:ext cx="8229600" cy="815975"/>
          </a:xfrm>
        </p:spPr>
        <p:txBody>
          <a:bodyPr/>
          <a:lstStyle/>
          <a:p>
            <a:pPr algn="r"/>
            <a:r>
              <a:rPr lang="fa-IR" altLang="ja-JP" sz="1800">
                <a:cs typeface="B Nasim" panose="00000700000000000000" pitchFamily="2" charset="-78"/>
              </a:rPr>
              <a:t>حل مساله (16-3) :</a:t>
            </a:r>
            <a:endParaRPr lang="en-US" altLang="fa-IR" sz="1800">
              <a:cs typeface="B Nasim" panose="00000700000000000000" pitchFamily="2" charset="-78"/>
            </a:endParaRPr>
          </a:p>
        </p:txBody>
      </p:sp>
      <p:sp>
        <p:nvSpPr>
          <p:cNvPr id="633861" name="Rectangle 5"/>
          <p:cNvSpPr>
            <a:spLocks noChangeArrowheads="1"/>
          </p:cNvSpPr>
          <p:nvPr/>
        </p:nvSpPr>
        <p:spPr bwMode="auto">
          <a:xfrm>
            <a:off x="539750" y="1144588"/>
            <a:ext cx="8135938" cy="5276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lnSpc>
                <a:spcPct val="120000"/>
              </a:lnSpc>
              <a:spcBef>
                <a:spcPct val="0"/>
              </a:spcBef>
            </a:pPr>
            <a:r>
              <a:rPr lang="fa-IR" altLang="ja-JP" sz="2000" b="1">
                <a:solidFill>
                  <a:schemeClr val="tx1"/>
                </a:solidFill>
                <a:cs typeface="B Zar" panose="00000400000000000000" pitchFamily="2" charset="-78"/>
              </a:rPr>
              <a:t>بند 1 و 2) </a:t>
            </a:r>
            <a:r>
              <a:rPr lang="fa-IR" altLang="ja-JP" sz="2000" b="1" u="sng">
                <a:solidFill>
                  <a:schemeClr val="tx1"/>
                </a:solidFill>
                <a:cs typeface="B Zar" panose="00000400000000000000" pitchFamily="2" charset="-78"/>
              </a:rPr>
              <a:t>محاسبه انحرافات مواد اولیه :</a:t>
            </a:r>
            <a:endParaRPr lang="en-US" altLang="ja-JP" sz="2000" b="1">
              <a:solidFill>
                <a:schemeClr val="tx1"/>
              </a:solidFill>
              <a:ea typeface="MS PGothic" panose="020B0600070205080204" pitchFamily="34" charset="-128"/>
              <a:cs typeface="B Zar" panose="00000400000000000000" pitchFamily="2" charset="-78"/>
            </a:endParaRPr>
          </a:p>
          <a:p>
            <a:pPr>
              <a:lnSpc>
                <a:spcPct val="120000"/>
              </a:lnSpc>
              <a:spcBef>
                <a:spcPct val="0"/>
              </a:spcBef>
            </a:pPr>
            <a:r>
              <a:rPr lang="fa-IR" altLang="ja-JP" sz="2200">
                <a:solidFill>
                  <a:schemeClr val="tx1"/>
                </a:solidFill>
                <a:cs typeface="B Zar" panose="00000400000000000000" pitchFamily="2" charset="-78"/>
              </a:rPr>
              <a:t>(نرخ استاندارد – نرخ واقعی ) مقدار مصرف واقعی = انحراف نرخ مواد</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                            نامساعد                            231000 = (250 – 260) 21300 = </a:t>
            </a:r>
            <a:endParaRPr lang="en-US" altLang="ja-JP" sz="2200">
              <a:solidFill>
                <a:schemeClr val="tx1"/>
              </a:solidFill>
              <a:ea typeface="MS PGothic" panose="020B0600070205080204" pitchFamily="34" charset="-128"/>
              <a:cs typeface="Arial" panose="020B0604020202020204" pitchFamily="34" charset="0"/>
            </a:endParaRPr>
          </a:p>
          <a:p>
            <a:pPr>
              <a:lnSpc>
                <a:spcPct val="120000"/>
              </a:lnSpc>
              <a:spcBef>
                <a:spcPct val="0"/>
              </a:spcBef>
            </a:pPr>
            <a:r>
              <a:rPr lang="fa-IR" altLang="ja-JP" sz="2200">
                <a:solidFill>
                  <a:schemeClr val="tx1"/>
                </a:solidFill>
                <a:cs typeface="B Zar" panose="00000400000000000000" pitchFamily="2" charset="-78"/>
              </a:rPr>
              <a:t>(مصرف استاندارد برای تولید واقعی – مصرف واقعی ) نرخ استاندارد = انحراف مصرف مواد</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                            مساعد                       </a:t>
            </a:r>
            <a:r>
              <a:rPr lang="fa-IR" altLang="ja-JP" sz="2200" u="sng">
                <a:solidFill>
                  <a:schemeClr val="tx1"/>
                </a:solidFill>
                <a:cs typeface="B Zar" panose="00000400000000000000" pitchFamily="2" charset="-78"/>
              </a:rPr>
              <a:t>75000</a:t>
            </a:r>
            <a:r>
              <a:rPr lang="fa-IR" altLang="ja-JP" sz="2200">
                <a:solidFill>
                  <a:schemeClr val="tx1"/>
                </a:solidFill>
                <a:cs typeface="B Zar" panose="00000400000000000000" pitchFamily="2" charset="-78"/>
              </a:rPr>
              <a:t> = (23400 – 23100) 250 = </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انحراف کل مواد  –  نامساعد  </a:t>
            </a:r>
            <a:r>
              <a:rPr lang="fa-IR" altLang="ja-JP" sz="2200" u="sng">
                <a:solidFill>
                  <a:schemeClr val="tx1"/>
                </a:solidFill>
                <a:cs typeface="B Zar" panose="00000400000000000000" pitchFamily="2" charset="-78"/>
              </a:rPr>
              <a:t>156000</a:t>
            </a:r>
            <a:endParaRPr lang="en-US" altLang="ja-JP" sz="2200" u="sng">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endParaRPr lang="fa-IR" altLang="ja-JP" sz="2200">
              <a:solidFill>
                <a:schemeClr val="tx1"/>
              </a:solidFill>
              <a:cs typeface="B Zar" panose="00000400000000000000" pitchFamily="2" charset="-78"/>
            </a:endParaRPr>
          </a:p>
          <a:p>
            <a:pPr algn="r">
              <a:lnSpc>
                <a:spcPct val="120000"/>
              </a:lnSpc>
              <a:spcBef>
                <a:spcPct val="0"/>
              </a:spcBef>
            </a:pPr>
            <a:r>
              <a:rPr lang="fa-IR" altLang="ja-JP" sz="2200">
                <a:solidFill>
                  <a:schemeClr val="tx1"/>
                </a:solidFill>
                <a:cs typeface="B Zar" panose="00000400000000000000" pitchFamily="2" charset="-78"/>
              </a:rPr>
              <a:t>بند 3 و 4 ) </a:t>
            </a:r>
            <a:r>
              <a:rPr lang="fa-IR" altLang="ja-JP" sz="2000" b="1" u="sng">
                <a:solidFill>
                  <a:schemeClr val="tx1"/>
                </a:solidFill>
                <a:cs typeface="B Zar" panose="00000400000000000000" pitchFamily="2" charset="-78"/>
              </a:rPr>
              <a:t>انحرافات دستمزد مستقیم :</a:t>
            </a:r>
            <a:endParaRPr lang="en-US" altLang="ja-JP" sz="2000" b="1">
              <a:solidFill>
                <a:schemeClr val="tx1"/>
              </a:solidFill>
              <a:ea typeface="MS PGothic" panose="020B0600070205080204" pitchFamily="34" charset="-128"/>
              <a:cs typeface="Arial" panose="020B0604020202020204" pitchFamily="34" charset="0"/>
            </a:endParaRPr>
          </a:p>
          <a:p>
            <a:pPr>
              <a:lnSpc>
                <a:spcPct val="120000"/>
              </a:lnSpc>
              <a:spcBef>
                <a:spcPct val="0"/>
              </a:spcBef>
            </a:pPr>
            <a:r>
              <a:rPr lang="fa-IR" altLang="ja-JP" sz="2200">
                <a:solidFill>
                  <a:schemeClr val="tx1"/>
                </a:solidFill>
                <a:cs typeface="B Zar" panose="00000400000000000000" pitchFamily="2" charset="-78"/>
              </a:rPr>
              <a:t>(نرخ استاندارد – نرخ واقعی ) ساعات کار واقعی = انحراف نرخ دستمزد </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                             مساعد                        802000 = (750 – 730) 40100 =</a:t>
            </a:r>
            <a:endParaRPr lang="en-US" altLang="ja-JP" sz="2200">
              <a:solidFill>
                <a:schemeClr val="tx1"/>
              </a:solidFill>
              <a:ea typeface="MS PGothic" panose="020B0600070205080204" pitchFamily="34" charset="-128"/>
              <a:cs typeface="Arial" panose="020B0604020202020204" pitchFamily="34" charset="0"/>
            </a:endParaRPr>
          </a:p>
          <a:p>
            <a:pPr>
              <a:lnSpc>
                <a:spcPct val="120000"/>
              </a:lnSpc>
              <a:spcBef>
                <a:spcPct val="0"/>
              </a:spcBef>
            </a:pPr>
            <a:r>
              <a:rPr lang="fa-IR" altLang="ja-JP" sz="2200">
                <a:solidFill>
                  <a:schemeClr val="tx1"/>
                </a:solidFill>
                <a:cs typeface="B Zar" panose="00000400000000000000" pitchFamily="2" charset="-78"/>
              </a:rPr>
              <a:t>( ساعت استاندارد برای تولید واقعی – ساعات واقعی ) نرخ استاندارد = انحراف کارآیی دستمزد </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                            نامساعد             </a:t>
            </a:r>
            <a:r>
              <a:rPr lang="fa-IR" altLang="ja-JP" sz="2200" u="sng">
                <a:solidFill>
                  <a:schemeClr val="tx1"/>
                </a:solidFill>
                <a:cs typeface="B Zar" panose="00000400000000000000" pitchFamily="2" charset="-78"/>
              </a:rPr>
              <a:t>825000</a:t>
            </a:r>
            <a:r>
              <a:rPr lang="fa-IR" altLang="ja-JP" sz="2200">
                <a:solidFill>
                  <a:schemeClr val="tx1"/>
                </a:solidFill>
                <a:cs typeface="B Zar" panose="00000400000000000000" pitchFamily="2" charset="-78"/>
              </a:rPr>
              <a:t> = (39000 – 40100) 750 = </a:t>
            </a:r>
            <a:endParaRPr lang="en-US" altLang="ja-JP" sz="2200">
              <a:solidFill>
                <a:schemeClr val="tx1"/>
              </a:solidFill>
              <a:ea typeface="MS PGothic" panose="020B0600070205080204" pitchFamily="34" charset="-128"/>
              <a:cs typeface="Arial" panose="020B0604020202020204" pitchFamily="34" charset="0"/>
            </a:endParaRPr>
          </a:p>
          <a:p>
            <a:pPr algn="r">
              <a:lnSpc>
                <a:spcPct val="120000"/>
              </a:lnSpc>
              <a:spcBef>
                <a:spcPct val="0"/>
              </a:spcBef>
            </a:pPr>
            <a:r>
              <a:rPr lang="fa-IR" altLang="ja-JP" sz="2200">
                <a:solidFill>
                  <a:schemeClr val="tx1"/>
                </a:solidFill>
                <a:cs typeface="B Zar" panose="00000400000000000000" pitchFamily="2" charset="-78"/>
              </a:rPr>
              <a:t>انحراف کل دستمزد – نامساعد       </a:t>
            </a:r>
            <a:r>
              <a:rPr lang="fa-IR" altLang="ja-JP" sz="2200" u="sng">
                <a:solidFill>
                  <a:schemeClr val="tx1"/>
                </a:solidFill>
                <a:cs typeface="B Zar" panose="00000400000000000000" pitchFamily="2" charset="-78"/>
              </a:rPr>
              <a:t>23000</a:t>
            </a:r>
            <a:r>
              <a:rPr lang="fa-IR" altLang="ja-JP" sz="2200">
                <a:solidFill>
                  <a:schemeClr val="tx1"/>
                </a:solidFill>
                <a:cs typeface="B Zar" panose="00000400000000000000" pitchFamily="2" charset="-78"/>
              </a:rPr>
              <a:t> </a:t>
            </a: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633860"/>
                                        </p:tgtEl>
                                        <p:attrNameLst>
                                          <p:attrName>style.visibility</p:attrName>
                                        </p:attrNameLst>
                                      </p:cBhvr>
                                      <p:to>
                                        <p:strVal val="visible"/>
                                      </p:to>
                                    </p:set>
                                    <p:animEffect transition="in" filter="fade">
                                      <p:cBhvr>
                                        <p:cTn id="7" dur="800" decel="100000"/>
                                        <p:tgtEl>
                                          <p:spTgt spid="633860"/>
                                        </p:tgtEl>
                                      </p:cBhvr>
                                    </p:animEffect>
                                    <p:anim calcmode="lin" valueType="num">
                                      <p:cBhvr>
                                        <p:cTn id="8" dur="800" decel="100000" fill="hold"/>
                                        <p:tgtEl>
                                          <p:spTgt spid="633860"/>
                                        </p:tgtEl>
                                        <p:attrNameLst>
                                          <p:attrName>style.rotation</p:attrName>
                                        </p:attrNameLst>
                                      </p:cBhvr>
                                      <p:tavLst>
                                        <p:tav tm="0">
                                          <p:val>
                                            <p:fltVal val="-90"/>
                                          </p:val>
                                        </p:tav>
                                        <p:tav tm="100000">
                                          <p:val>
                                            <p:fltVal val="0"/>
                                          </p:val>
                                        </p:tav>
                                      </p:tavLst>
                                    </p:anim>
                                    <p:anim calcmode="lin" valueType="num">
                                      <p:cBhvr>
                                        <p:cTn id="9" dur="800" decel="100000" fill="hold"/>
                                        <p:tgtEl>
                                          <p:spTgt spid="633860"/>
                                        </p:tgtEl>
                                        <p:attrNameLst>
                                          <p:attrName>ppt_x</p:attrName>
                                        </p:attrNameLst>
                                      </p:cBhvr>
                                      <p:tavLst>
                                        <p:tav tm="0">
                                          <p:val>
                                            <p:strVal val="#ppt_x+0.4"/>
                                          </p:val>
                                        </p:tav>
                                        <p:tav tm="100000">
                                          <p:val>
                                            <p:strVal val="#ppt_x-0.05"/>
                                          </p:val>
                                        </p:tav>
                                      </p:tavLst>
                                    </p:anim>
                                    <p:anim calcmode="lin" valueType="num">
                                      <p:cBhvr>
                                        <p:cTn id="10" dur="800" decel="100000" fill="hold"/>
                                        <p:tgtEl>
                                          <p:spTgt spid="63386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63386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633860"/>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3860" grpId="0"/>
    </p:bldLst>
  </p:timing>
</p:sld>
</file>

<file path=ppt/slides/slide13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35909" name="Rectangle 5"/>
          <p:cNvSpPr>
            <a:spLocks noChangeArrowheads="1"/>
          </p:cNvSpPr>
          <p:nvPr/>
        </p:nvSpPr>
        <p:spPr bwMode="auto">
          <a:xfrm>
            <a:off x="852488" y="430213"/>
            <a:ext cx="78232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spAutoFit/>
          </a:bodyPr>
          <a:lstStyle/>
          <a:p>
            <a:pPr algn="r">
              <a:spcBef>
                <a:spcPct val="0"/>
              </a:spcBef>
            </a:pPr>
            <a:r>
              <a:rPr lang="fa-IR" altLang="ja-JP" sz="2200">
                <a:solidFill>
                  <a:schemeClr val="tx1"/>
                </a:solidFill>
                <a:latin typeface="Times New Roman" panose="02020603050405020304" pitchFamily="18" charset="0"/>
                <a:ea typeface="MS Mincho" panose="02020609040205080304" pitchFamily="49" charset="-128"/>
                <a:cs typeface="B Zar" panose="00000400000000000000" pitchFamily="2" charset="-78"/>
              </a:rPr>
              <a:t>بند 5 و 6 و 7) </a:t>
            </a:r>
            <a:r>
              <a:rPr lang="fa-IR" altLang="ja-JP" sz="2000" b="1" u="sng">
                <a:solidFill>
                  <a:schemeClr val="tx1"/>
                </a:solidFill>
                <a:latin typeface="Times New Roman" panose="02020603050405020304" pitchFamily="18" charset="0"/>
                <a:ea typeface="MS Mincho" panose="02020609040205080304" pitchFamily="49" charset="-128"/>
                <a:cs typeface="B Zar" panose="00000400000000000000" pitchFamily="2" charset="-78"/>
              </a:rPr>
              <a:t>محاسبه انحرافات سربار :</a:t>
            </a:r>
            <a:endParaRPr lang="en-US" altLang="ja-JP" sz="2000" b="1">
              <a:solidFill>
                <a:schemeClr val="tx1"/>
              </a:solidFill>
              <a:ea typeface="MS Mincho" panose="02020609040205080304" pitchFamily="49" charset="-128"/>
              <a:cs typeface="B Zar" panose="00000400000000000000" pitchFamily="2" charset="-78"/>
            </a:endParaRPr>
          </a:p>
          <a:p>
            <a:pPr algn="r" eaLnBrk="0" hangingPunct="0">
              <a:spcBef>
                <a:spcPct val="0"/>
              </a:spcBef>
            </a:pPr>
            <a:endParaRPr lang="en-US" altLang="ja-JP" sz="2000" b="1">
              <a:solidFill>
                <a:schemeClr val="tx1"/>
              </a:solidFill>
              <a:latin typeface="Arial" panose="020B0604020202020204" pitchFamily="34" charset="0"/>
              <a:ea typeface="MS Mincho" panose="02020609040205080304" pitchFamily="49" charset="-128"/>
              <a:cs typeface="B Zar" panose="00000400000000000000" pitchFamily="2" charset="-78"/>
            </a:endParaRPr>
          </a:p>
        </p:txBody>
      </p:sp>
      <p:graphicFrame>
        <p:nvGraphicFramePr>
          <p:cNvPr id="636492" name="Group 588"/>
          <p:cNvGraphicFramePr>
            <a:graphicFrameLocks noGrp="1"/>
          </p:cNvGraphicFramePr>
          <p:nvPr/>
        </p:nvGraphicFramePr>
        <p:xfrm>
          <a:off x="250825" y="1196975"/>
          <a:ext cx="8569325" cy="4652963"/>
        </p:xfrm>
        <a:graphic>
          <a:graphicData uri="http://schemas.openxmlformats.org/drawingml/2006/table">
            <a:tbl>
              <a:tblPr rtl="1"/>
              <a:tblGrid>
                <a:gridCol w="503237">
                  <a:extLst>
                    <a:ext uri="{9D8B030D-6E8A-4147-A177-3AD203B41FA5}">
                      <a16:colId xmlns:a16="http://schemas.microsoft.com/office/drawing/2014/main" val="2370880204"/>
                    </a:ext>
                  </a:extLst>
                </a:gridCol>
                <a:gridCol w="1546225">
                  <a:extLst>
                    <a:ext uri="{9D8B030D-6E8A-4147-A177-3AD203B41FA5}">
                      <a16:colId xmlns:a16="http://schemas.microsoft.com/office/drawing/2014/main" val="1947445693"/>
                    </a:ext>
                  </a:extLst>
                </a:gridCol>
                <a:gridCol w="182563">
                  <a:extLst>
                    <a:ext uri="{9D8B030D-6E8A-4147-A177-3AD203B41FA5}">
                      <a16:colId xmlns:a16="http://schemas.microsoft.com/office/drawing/2014/main" val="4292682727"/>
                    </a:ext>
                  </a:extLst>
                </a:gridCol>
                <a:gridCol w="633412">
                  <a:extLst>
                    <a:ext uri="{9D8B030D-6E8A-4147-A177-3AD203B41FA5}">
                      <a16:colId xmlns:a16="http://schemas.microsoft.com/office/drawing/2014/main" val="203438402"/>
                    </a:ext>
                  </a:extLst>
                </a:gridCol>
                <a:gridCol w="420688">
                  <a:extLst>
                    <a:ext uri="{9D8B030D-6E8A-4147-A177-3AD203B41FA5}">
                      <a16:colId xmlns:a16="http://schemas.microsoft.com/office/drawing/2014/main" val="910555538"/>
                    </a:ext>
                  </a:extLst>
                </a:gridCol>
                <a:gridCol w="1322387">
                  <a:extLst>
                    <a:ext uri="{9D8B030D-6E8A-4147-A177-3AD203B41FA5}">
                      <a16:colId xmlns:a16="http://schemas.microsoft.com/office/drawing/2014/main" val="485593275"/>
                    </a:ext>
                  </a:extLst>
                </a:gridCol>
                <a:gridCol w="215900">
                  <a:extLst>
                    <a:ext uri="{9D8B030D-6E8A-4147-A177-3AD203B41FA5}">
                      <a16:colId xmlns:a16="http://schemas.microsoft.com/office/drawing/2014/main" val="3689916322"/>
                    </a:ext>
                  </a:extLst>
                </a:gridCol>
                <a:gridCol w="431800">
                  <a:extLst>
                    <a:ext uri="{9D8B030D-6E8A-4147-A177-3AD203B41FA5}">
                      <a16:colId xmlns:a16="http://schemas.microsoft.com/office/drawing/2014/main" val="3013313795"/>
                    </a:ext>
                  </a:extLst>
                </a:gridCol>
                <a:gridCol w="1847850">
                  <a:extLst>
                    <a:ext uri="{9D8B030D-6E8A-4147-A177-3AD203B41FA5}">
                      <a16:colId xmlns:a16="http://schemas.microsoft.com/office/drawing/2014/main" val="2336970301"/>
                    </a:ext>
                  </a:extLst>
                </a:gridCol>
                <a:gridCol w="239713">
                  <a:extLst>
                    <a:ext uri="{9D8B030D-6E8A-4147-A177-3AD203B41FA5}">
                      <a16:colId xmlns:a16="http://schemas.microsoft.com/office/drawing/2014/main" val="374381434"/>
                    </a:ext>
                  </a:extLst>
                </a:gridCol>
                <a:gridCol w="1014412">
                  <a:extLst>
                    <a:ext uri="{9D8B030D-6E8A-4147-A177-3AD203B41FA5}">
                      <a16:colId xmlns:a16="http://schemas.microsoft.com/office/drawing/2014/main" val="1689501791"/>
                    </a:ext>
                  </a:extLst>
                </a:gridCol>
                <a:gridCol w="211138">
                  <a:extLst>
                    <a:ext uri="{9D8B030D-6E8A-4147-A177-3AD203B41FA5}">
                      <a16:colId xmlns:a16="http://schemas.microsoft.com/office/drawing/2014/main" val="1884603722"/>
                    </a:ext>
                  </a:extLst>
                </a:gridCol>
              </a:tblGrid>
              <a:tr h="180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(4)</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962148615"/>
                  </a:ext>
                </a:extLst>
              </a:tr>
              <a:tr h="180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جذب شده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بودجه مجاز بر اساس ساعات کار استاندارد برای تولید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بودجه مجاز بر اساس ساعت کار واقعی برای تولید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سربار واقعی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4984150"/>
                  </a:ext>
                </a:extLst>
              </a:tr>
              <a:tr h="180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39000=5×7800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893629641"/>
                  </a:ext>
                </a:extLst>
              </a:tr>
              <a:tr h="1809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15600000=400×39000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16000000=400×40000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16000000=400×40000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4338094"/>
                  </a:ext>
                </a:extLst>
              </a:tr>
              <a:tr h="1809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11700000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=300×39000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11700000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=300×39000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12030000</a:t>
                      </a: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=300×40100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30000000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836622281"/>
                  </a:ext>
                </a:extLst>
              </a:tr>
              <a:tr h="180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27300000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27700000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a:t>
                      </a:r>
                      <a:r>
                        <a:rPr kumimoji="0" lang="fa-IR" altLang="ja-JP" sz="2000" b="0" i="0" u="sng"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28030000</a:t>
                      </a:r>
                      <a:endParaRPr kumimoji="0" lang="en-US" altLang="ja-JP" sz="2000" b="0" i="0" u="none" strike="noStrike" cap="none" normalizeH="0" baseline="0" smtClean="0">
                        <a:ln>
                          <a:noFill/>
                        </a:ln>
                        <a:solidFill>
                          <a:schemeClr val="tx1"/>
                        </a:solidFill>
                        <a:effectLst/>
                        <a:latin typeface="Times New Roman" panose="02020603050405020304" pitchFamily="18" charset="0"/>
                        <a:ea typeface="SimSun" panose="02010600030101010101" pitchFamily="2" charset="-122"/>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366199875"/>
                  </a:ext>
                </a:extLst>
              </a:tr>
              <a:tr h="203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endParaRP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endParaRPr kumimoji="0" lang="fa-IR" altLang="ja-JP"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4051404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(4) – (3)</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(3) – (2) </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(2)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5965168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400000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330000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نامساعد      1970000</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128866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en-US" altLang="zh-CN" sz="2000" b="0" i="0" u="none" strike="noStrike" cap="none" normalizeH="0" baseline="0" smtClean="0">
                          <a:ln>
                            <a:noFill/>
                          </a:ln>
                          <a:solidFill>
                            <a:schemeClr val="tx1"/>
                          </a:solidFill>
                          <a:effectLst/>
                          <a:latin typeface="Arial" panose="020B0604020202020204" pitchFamily="34" charset="0"/>
                          <a:ea typeface="SimSun" panose="02010600030101010101" pitchFamily="2" charset="-122"/>
                          <a:cs typeface="B Zar" panose="00000400000000000000" pitchFamily="2" charset="-78"/>
                        </a:rPr>
                        <a:t> </a:t>
                      </a:r>
                    </a:p>
                  </a:txBody>
                  <a:tcPr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حجم</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کارایی</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انحراف هزینه</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11764332"/>
                  </a:ext>
                </a:extLst>
              </a:tr>
              <a:tr h="27463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انحراف کل سربار – نامساعد</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pPr>
                      <a:r>
                        <a:rPr kumimoji="0" lang="fa-IR" altLang="ja-JP" sz="2000" b="0" i="0" u="none" strike="noStrike" cap="none" normalizeH="0" baseline="0" smtClean="0">
                          <a:ln>
                            <a:noFill/>
                          </a:ln>
                          <a:solidFill>
                            <a:schemeClr val="tx1"/>
                          </a:solidFill>
                          <a:effectLst/>
                          <a:latin typeface="Times New Roman" panose="02020603050405020304" pitchFamily="18" charset="0"/>
                          <a:ea typeface="MS Mincho" panose="02020609040205080304" pitchFamily="49" charset="-128"/>
                          <a:cs typeface="B Zar" panose="00000400000000000000" pitchFamily="2" charset="-78"/>
                        </a:rPr>
                        <a:t>            270000 = (4) – (1)</a:t>
                      </a:r>
                      <a:endParaRPr kumimoji="0" lang="fa-IR" altLang="ja-JP" sz="2000" b="0" i="0" u="none" strike="noStrike" cap="none" normalizeH="0" baseline="0" smtClean="0">
                        <a:ln>
                          <a:noFill/>
                        </a:ln>
                        <a:solidFill>
                          <a:schemeClr val="tx1"/>
                        </a:solidFill>
                        <a:effectLst/>
                        <a:latin typeface="Arial" panose="020B0604020202020204" pitchFamily="34" charset="0"/>
                        <a:ea typeface="MS Mincho" panose="02020609040205080304" pitchFamily="49" charset="-128"/>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693073182"/>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9" presetClass="entr" presetSubtype="0" accel="100000" fill="hold" grpId="0" nodeType="afterEffect">
                                  <p:stCondLst>
                                    <p:cond delay="0"/>
                                  </p:stCondLst>
                                  <p:childTnLst>
                                    <p:set>
                                      <p:cBhvr>
                                        <p:cTn id="6" dur="1" fill="hold">
                                          <p:stCondLst>
                                            <p:cond delay="0"/>
                                          </p:stCondLst>
                                        </p:cTn>
                                        <p:tgtEl>
                                          <p:spTgt spid="635909"/>
                                        </p:tgtEl>
                                        <p:attrNameLst>
                                          <p:attrName>style.visibility</p:attrName>
                                        </p:attrNameLst>
                                      </p:cBhvr>
                                      <p:to>
                                        <p:strVal val="visible"/>
                                      </p:to>
                                    </p:set>
                                    <p:anim calcmode="lin" valueType="num">
                                      <p:cBhvr>
                                        <p:cTn id="7" dur="1000" fill="hold"/>
                                        <p:tgtEl>
                                          <p:spTgt spid="635909"/>
                                        </p:tgtEl>
                                        <p:attrNameLst>
                                          <p:attrName>ppt_h</p:attrName>
                                        </p:attrNameLst>
                                      </p:cBhvr>
                                      <p:tavLst>
                                        <p:tav tm="0">
                                          <p:val>
                                            <p:strVal val="#ppt_h/20"/>
                                          </p:val>
                                        </p:tav>
                                        <p:tav tm="50000">
                                          <p:val>
                                            <p:strVal val="#ppt_h/20"/>
                                          </p:val>
                                        </p:tav>
                                        <p:tav tm="100000">
                                          <p:val>
                                            <p:strVal val="#ppt_h"/>
                                          </p:val>
                                        </p:tav>
                                      </p:tavLst>
                                    </p:anim>
                                    <p:anim calcmode="lin" valueType="num">
                                      <p:cBhvr>
                                        <p:cTn id="8" dur="1000" fill="hold"/>
                                        <p:tgtEl>
                                          <p:spTgt spid="635909"/>
                                        </p:tgtEl>
                                        <p:attrNameLst>
                                          <p:attrName>ppt_w</p:attrName>
                                        </p:attrNameLst>
                                      </p:cBhvr>
                                      <p:tavLst>
                                        <p:tav tm="0">
                                          <p:val>
                                            <p:strVal val="#ppt_w+.3"/>
                                          </p:val>
                                        </p:tav>
                                        <p:tav tm="50000">
                                          <p:val>
                                            <p:strVal val="#ppt_w+.3"/>
                                          </p:val>
                                        </p:tav>
                                        <p:tav tm="100000">
                                          <p:val>
                                            <p:strVal val="#ppt_w"/>
                                          </p:val>
                                        </p:tav>
                                      </p:tavLst>
                                    </p:anim>
                                    <p:anim calcmode="lin" valueType="num">
                                      <p:cBhvr>
                                        <p:cTn id="9" dur="1000" fill="hold"/>
                                        <p:tgtEl>
                                          <p:spTgt spid="635909"/>
                                        </p:tgtEl>
                                        <p:attrNameLst>
                                          <p:attrName>ppt_x</p:attrName>
                                        </p:attrNameLst>
                                      </p:cBhvr>
                                      <p:tavLst>
                                        <p:tav tm="0">
                                          <p:val>
                                            <p:strVal val="#ppt_x-.3"/>
                                          </p:val>
                                        </p:tav>
                                        <p:tav tm="50000">
                                          <p:val>
                                            <p:strVal val="#ppt_x"/>
                                          </p:val>
                                        </p:tav>
                                        <p:tav tm="100000">
                                          <p:val>
                                            <p:strVal val="#ppt_x"/>
                                          </p:val>
                                        </p:tav>
                                      </p:tavLst>
                                    </p:anim>
                                    <p:anim calcmode="lin" valueType="num">
                                      <p:cBhvr>
                                        <p:cTn id="10" dur="1000" fill="hold"/>
                                        <p:tgtEl>
                                          <p:spTgt spid="635909"/>
                                        </p:tgtEl>
                                        <p:attrNameLst>
                                          <p:attrName>ppt_y</p:attrName>
                                        </p:attrNameLst>
                                      </p:cBhvr>
                                      <p:tavLst>
                                        <p:tav tm="0">
                                          <p:val>
                                            <p:strVal val="#ppt_y"/>
                                          </p:val>
                                        </p:tav>
                                        <p:tav tm="100000">
                                          <p:val>
                                            <p:strVal val="#ppt_y"/>
                                          </p:val>
                                        </p:tav>
                                      </p:tavLst>
                                    </p:anim>
                                  </p:childTnLst>
                                </p:cTn>
                              </p:par>
                            </p:childTnLst>
                          </p:cTn>
                        </p:par>
                        <p:par>
                          <p:cTn id="11" fill="hold" nodeType="afterGroup">
                            <p:stCondLst>
                              <p:cond delay="1000"/>
                            </p:stCondLst>
                            <p:childTnLst>
                              <p:par>
                                <p:cTn id="12" presetID="49" presetClass="entr" presetSubtype="0" decel="100000" fill="hold" nodeType="afterEffect">
                                  <p:stCondLst>
                                    <p:cond delay="0"/>
                                  </p:stCondLst>
                                  <p:childTnLst>
                                    <p:set>
                                      <p:cBhvr>
                                        <p:cTn id="13" dur="1" fill="hold">
                                          <p:stCondLst>
                                            <p:cond delay="0"/>
                                          </p:stCondLst>
                                        </p:cTn>
                                        <p:tgtEl>
                                          <p:spTgt spid="636492"/>
                                        </p:tgtEl>
                                        <p:attrNameLst>
                                          <p:attrName>style.visibility</p:attrName>
                                        </p:attrNameLst>
                                      </p:cBhvr>
                                      <p:to>
                                        <p:strVal val="visible"/>
                                      </p:to>
                                    </p:set>
                                    <p:anim calcmode="lin" valueType="num">
                                      <p:cBhvr>
                                        <p:cTn id="14" dur="1000" fill="hold"/>
                                        <p:tgtEl>
                                          <p:spTgt spid="636492"/>
                                        </p:tgtEl>
                                        <p:attrNameLst>
                                          <p:attrName>ppt_w</p:attrName>
                                        </p:attrNameLst>
                                      </p:cBhvr>
                                      <p:tavLst>
                                        <p:tav tm="0">
                                          <p:val>
                                            <p:fltVal val="0"/>
                                          </p:val>
                                        </p:tav>
                                        <p:tav tm="100000">
                                          <p:val>
                                            <p:strVal val="#ppt_w"/>
                                          </p:val>
                                        </p:tav>
                                      </p:tavLst>
                                    </p:anim>
                                    <p:anim calcmode="lin" valueType="num">
                                      <p:cBhvr>
                                        <p:cTn id="15" dur="1000" fill="hold"/>
                                        <p:tgtEl>
                                          <p:spTgt spid="636492"/>
                                        </p:tgtEl>
                                        <p:attrNameLst>
                                          <p:attrName>ppt_h</p:attrName>
                                        </p:attrNameLst>
                                      </p:cBhvr>
                                      <p:tavLst>
                                        <p:tav tm="0">
                                          <p:val>
                                            <p:fltVal val="0"/>
                                          </p:val>
                                        </p:tav>
                                        <p:tav tm="100000">
                                          <p:val>
                                            <p:strVal val="#ppt_h"/>
                                          </p:val>
                                        </p:tav>
                                      </p:tavLst>
                                    </p:anim>
                                    <p:anim calcmode="lin" valueType="num">
                                      <p:cBhvr>
                                        <p:cTn id="16" dur="1000" fill="hold"/>
                                        <p:tgtEl>
                                          <p:spTgt spid="636492"/>
                                        </p:tgtEl>
                                        <p:attrNameLst>
                                          <p:attrName>style.rotation</p:attrName>
                                        </p:attrNameLst>
                                      </p:cBhvr>
                                      <p:tavLst>
                                        <p:tav tm="0">
                                          <p:val>
                                            <p:fltVal val="360"/>
                                          </p:val>
                                        </p:tav>
                                        <p:tav tm="100000">
                                          <p:val>
                                            <p:fltVal val="0"/>
                                          </p:val>
                                        </p:tav>
                                      </p:tavLst>
                                    </p:anim>
                                    <p:animEffect transition="in" filter="fade">
                                      <p:cBhvr>
                                        <p:cTn id="17" dur="1000"/>
                                        <p:tgtEl>
                                          <p:spTgt spid="6364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5909" grpId="0"/>
    </p:bldLst>
  </p:timing>
</p:sld>
</file>

<file path=ppt/slides/slide13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053" name="Rectangle 5"/>
          <p:cNvSpPr>
            <a:spLocks noGrp="1" noChangeArrowheads="1"/>
          </p:cNvSpPr>
          <p:nvPr>
            <p:ph type="ctrTitle"/>
          </p:nvPr>
        </p:nvSpPr>
        <p:spPr>
          <a:xfrm>
            <a:off x="395288" y="-26988"/>
            <a:ext cx="8459787" cy="1152526"/>
          </a:xfrm>
        </p:spPr>
        <p:txBody>
          <a:bodyPr/>
          <a:lstStyle/>
          <a:p>
            <a:pPr algn="r"/>
            <a:r>
              <a:rPr lang="fa-IR" altLang="fa-IR" sz="1600">
                <a:cs typeface="B Nasim" panose="00000700000000000000" pitchFamily="2" charset="-78"/>
              </a:rPr>
              <a:t>حل مساله 17-3 :</a:t>
            </a:r>
            <a:endParaRPr lang="en-US" altLang="fa-IR" sz="1600">
              <a:cs typeface="B Nasim" panose="00000700000000000000" pitchFamily="2" charset="-78"/>
            </a:endParaRPr>
          </a:p>
        </p:txBody>
      </p:sp>
      <p:sp>
        <p:nvSpPr>
          <p:cNvPr id="2054" name="Rectangle 6"/>
          <p:cNvSpPr>
            <a:spLocks noGrp="1" noChangeArrowheads="1"/>
          </p:cNvSpPr>
          <p:nvPr>
            <p:ph type="subTitle" idx="1"/>
          </p:nvPr>
        </p:nvSpPr>
        <p:spPr>
          <a:xfrm>
            <a:off x="0" y="836613"/>
            <a:ext cx="8820150" cy="4608512"/>
          </a:xfrm>
        </p:spPr>
        <p:txBody>
          <a:bodyPr/>
          <a:lstStyle/>
          <a:p>
            <a:pPr algn="r">
              <a:lnSpc>
                <a:spcPct val="40000"/>
              </a:lnSpc>
            </a:pPr>
            <a:r>
              <a:rPr lang="fa-IR" altLang="fa-IR" sz="1800" b="1">
                <a:effectLst/>
                <a:cs typeface="B Zar" panose="00000400000000000000" pitchFamily="2" charset="-78"/>
              </a:rPr>
              <a:t>بند الف:</a:t>
            </a:r>
          </a:p>
          <a:p>
            <a:pPr algn="r">
              <a:lnSpc>
                <a:spcPct val="60000"/>
              </a:lnSpc>
            </a:pPr>
            <a:r>
              <a:rPr lang="fa-IR" altLang="fa-IR" sz="1800">
                <a:effectLst/>
                <a:cs typeface="B Zar" panose="00000400000000000000" pitchFamily="2" charset="-78"/>
              </a:rPr>
              <a:t>                         نرخ کلی جذب سربار× ساعات استاندارد برای تولید واقعی = سربار جذب شده </a:t>
            </a:r>
          </a:p>
          <a:p>
            <a:pPr algn="r"/>
            <a:r>
              <a:rPr lang="fa-IR" altLang="fa-IR" sz="1800">
                <a:effectLst/>
                <a:cs typeface="B Zar" panose="00000400000000000000" pitchFamily="2" charset="-78"/>
              </a:rPr>
              <a:t>                         (200 + 400) × 8000 = 4800000</a:t>
            </a:r>
          </a:p>
          <a:p>
            <a:pPr algn="r">
              <a:lnSpc>
                <a:spcPct val="110000"/>
              </a:lnSpc>
            </a:pPr>
            <a:r>
              <a:rPr lang="fa-IR" altLang="fa-IR" sz="1800" b="1">
                <a:effectLst/>
                <a:cs typeface="B Zar" panose="00000400000000000000" pitchFamily="2" charset="-78"/>
              </a:rPr>
              <a:t>بند ب :</a:t>
            </a:r>
          </a:p>
          <a:p>
            <a:pPr algn="r">
              <a:lnSpc>
                <a:spcPct val="50000"/>
              </a:lnSpc>
            </a:pPr>
            <a:r>
              <a:rPr lang="fa-IR" altLang="fa-IR" sz="1800">
                <a:effectLst/>
                <a:cs typeface="B Zar" panose="00000400000000000000" pitchFamily="2" charset="-78"/>
              </a:rPr>
              <a:t>                         (ساعات استاندارد تولید واقعی – ساعات عادی طبق بودجه ) نرخ استاندارد سربار ثابت = انحراف حجم</a:t>
            </a:r>
          </a:p>
          <a:p>
            <a:pPr algn="r">
              <a:lnSpc>
                <a:spcPct val="110000"/>
              </a:lnSpc>
            </a:pPr>
            <a:r>
              <a:rPr lang="fa-IR" altLang="fa-IR" sz="1800">
                <a:effectLst/>
                <a:cs typeface="B Zar" panose="00000400000000000000" pitchFamily="2" charset="-78"/>
              </a:rPr>
              <a:t>                         (8000 – 10000) 200 = 400000</a:t>
            </a:r>
          </a:p>
          <a:p>
            <a:pPr algn="r">
              <a:lnSpc>
                <a:spcPct val="90000"/>
              </a:lnSpc>
            </a:pPr>
            <a:r>
              <a:rPr lang="fa-IR" altLang="fa-IR" sz="1800" b="1">
                <a:effectLst/>
                <a:cs typeface="B Zar" panose="00000400000000000000" pitchFamily="2" charset="-78"/>
              </a:rPr>
              <a:t>بند ج :</a:t>
            </a:r>
          </a:p>
          <a:p>
            <a:pPr algn="r">
              <a:lnSpc>
                <a:spcPct val="80000"/>
              </a:lnSpc>
            </a:pPr>
            <a:r>
              <a:rPr lang="fa-IR" altLang="fa-IR" sz="1800">
                <a:effectLst/>
                <a:cs typeface="B Zar" panose="00000400000000000000" pitchFamily="2" charset="-78"/>
              </a:rPr>
              <a:t>                         (ساعات کار استاندارد برای تولید واقعی – ساعات کار واقعی ) نرخ استاندارد = انحراف کارآیی دستمزد</a:t>
            </a:r>
          </a:p>
          <a:p>
            <a:pPr algn="r">
              <a:lnSpc>
                <a:spcPct val="70000"/>
              </a:lnSpc>
            </a:pPr>
            <a:r>
              <a:rPr lang="fa-IR" altLang="fa-IR" sz="1800">
                <a:effectLst/>
                <a:cs typeface="B Zar" panose="00000400000000000000" pitchFamily="2" charset="-78"/>
              </a:rPr>
              <a:t>                                                                 4800000 – </a:t>
            </a:r>
            <a:r>
              <a:rPr lang="en-US" altLang="fa-IR" sz="1800">
                <a:effectLst/>
                <a:cs typeface="B Zar" panose="00000400000000000000" pitchFamily="2" charset="-78"/>
              </a:rPr>
              <a:t>x</a:t>
            </a:r>
            <a:r>
              <a:rPr lang="fa-IR" altLang="fa-IR" sz="1800">
                <a:effectLst/>
                <a:cs typeface="B Zar" panose="00000400000000000000" pitchFamily="2" charset="-78"/>
              </a:rPr>
              <a:t> 600 = 600000</a:t>
            </a:r>
          </a:p>
          <a:p>
            <a:pPr algn="r">
              <a:lnSpc>
                <a:spcPct val="70000"/>
              </a:lnSpc>
            </a:pPr>
            <a:r>
              <a:rPr lang="fa-IR" altLang="fa-IR" sz="1800">
                <a:effectLst/>
                <a:cs typeface="B Zar" panose="00000400000000000000" pitchFamily="2" charset="-78"/>
              </a:rPr>
              <a:t>                                                                 ساعات کار واقعی  9000 = </a:t>
            </a:r>
            <a:r>
              <a:rPr lang="en-US" altLang="fa-IR" sz="1800">
                <a:effectLst/>
                <a:cs typeface="B Zar" panose="00000400000000000000" pitchFamily="2" charset="-78"/>
              </a:rPr>
              <a:t>x</a:t>
            </a:r>
          </a:p>
          <a:p>
            <a:pPr algn="r">
              <a:lnSpc>
                <a:spcPct val="80000"/>
              </a:lnSpc>
            </a:pPr>
            <a:r>
              <a:rPr lang="fa-IR" altLang="fa-IR" sz="1800">
                <a:effectLst/>
                <a:cs typeface="B Zar" panose="00000400000000000000" pitchFamily="2" charset="-78"/>
              </a:rPr>
              <a:t>                         (ساعات واقعی × نرخ استاندارد سربار متغیر ) – سربار متغیر واقعی = انحراف هزینه های سربار متغیر </a:t>
            </a:r>
          </a:p>
          <a:p>
            <a:pPr algn="r">
              <a:lnSpc>
                <a:spcPct val="80000"/>
              </a:lnSpc>
            </a:pPr>
            <a:r>
              <a:rPr lang="fa-IR" altLang="fa-IR" sz="1800">
                <a:effectLst/>
                <a:cs typeface="B Zar" panose="00000400000000000000" pitchFamily="2" charset="-78"/>
              </a:rPr>
              <a:t>                         (9000 × 400) – 3230000 = 370000</a:t>
            </a:r>
          </a:p>
          <a:p>
            <a:pPr algn="r">
              <a:lnSpc>
                <a:spcPct val="90000"/>
              </a:lnSpc>
            </a:pPr>
            <a:r>
              <a:rPr lang="fa-IR" altLang="fa-IR" sz="1800" b="1">
                <a:effectLst/>
                <a:cs typeface="B Zar" panose="00000400000000000000" pitchFamily="2" charset="-78"/>
              </a:rPr>
              <a:t>بند د : </a:t>
            </a:r>
          </a:p>
          <a:p>
            <a:pPr algn="r">
              <a:lnSpc>
                <a:spcPct val="70000"/>
              </a:lnSpc>
            </a:pPr>
            <a:r>
              <a:rPr lang="fa-IR" altLang="fa-IR" sz="1800">
                <a:effectLst/>
                <a:cs typeface="B Zar" panose="00000400000000000000" pitchFamily="2" charset="-78"/>
              </a:rPr>
              <a:t>                         (ساعات استاندارد برای تولید واقعی – ساعات واقعی ) نرخ استاندارد سربار متغیر = انحراف کارآیی سربار متغیر </a:t>
            </a:r>
          </a:p>
          <a:p>
            <a:pPr algn="r"/>
            <a:r>
              <a:rPr lang="fa-IR" altLang="fa-IR" sz="1800">
                <a:effectLst/>
                <a:cs typeface="B Zar" panose="00000400000000000000" pitchFamily="2" charset="-78"/>
              </a:rPr>
              <a:t>                                                                   (1000)400= 400000</a:t>
            </a:r>
          </a:p>
          <a:p>
            <a:pPr algn="r">
              <a:lnSpc>
                <a:spcPct val="70000"/>
              </a:lnSpc>
            </a:pPr>
            <a:r>
              <a:rPr lang="fa-IR" altLang="fa-IR" sz="1800" b="1">
                <a:effectLst/>
                <a:cs typeface="B Zar" panose="00000400000000000000" pitchFamily="2" charset="-78"/>
              </a:rPr>
              <a:t>بند هـ : </a:t>
            </a:r>
          </a:p>
          <a:p>
            <a:pPr algn="r">
              <a:lnSpc>
                <a:spcPct val="50000"/>
              </a:lnSpc>
            </a:pPr>
            <a:r>
              <a:rPr lang="fa-IR" altLang="fa-IR" sz="1800">
                <a:effectLst/>
                <a:cs typeface="B Zar" panose="00000400000000000000" pitchFamily="2" charset="-78"/>
              </a:rPr>
              <a:t>                        سربار ثابت واقعی = سربار متغیر واقعی – جمع سربار واقعی </a:t>
            </a:r>
          </a:p>
          <a:p>
            <a:pPr algn="r">
              <a:lnSpc>
                <a:spcPct val="70000"/>
              </a:lnSpc>
            </a:pPr>
            <a:r>
              <a:rPr lang="fa-IR" altLang="fa-IR" sz="1800">
                <a:effectLst/>
                <a:cs typeface="B Zar" panose="00000400000000000000" pitchFamily="2" charset="-78"/>
              </a:rPr>
              <a:t>                                                                  2770000 = 3230000 – 6000000</a:t>
            </a:r>
          </a:p>
          <a:p>
            <a:pPr algn="r">
              <a:lnSpc>
                <a:spcPct val="70000"/>
              </a:lnSpc>
            </a:pPr>
            <a:r>
              <a:rPr lang="fa-IR" altLang="fa-IR" sz="1800" b="1">
                <a:effectLst/>
                <a:cs typeface="B Zar" panose="00000400000000000000" pitchFamily="2" charset="-78"/>
              </a:rPr>
              <a:t>بند و :</a:t>
            </a:r>
          </a:p>
          <a:p>
            <a:pPr algn="r">
              <a:lnSpc>
                <a:spcPct val="50000"/>
              </a:lnSpc>
            </a:pPr>
            <a:r>
              <a:rPr lang="fa-IR" altLang="fa-IR" sz="1800">
                <a:effectLst/>
                <a:cs typeface="B Zar" panose="00000400000000000000" pitchFamily="2" charset="-78"/>
              </a:rPr>
              <a:t>                        ساعات استاندارد برای تولید واقعی = تعداد تولید واقعی × ساعات استاندارد تولید هر واحد</a:t>
            </a:r>
          </a:p>
          <a:p>
            <a:pPr algn="r">
              <a:lnSpc>
                <a:spcPct val="60000"/>
              </a:lnSpc>
            </a:pPr>
            <a:r>
              <a:rPr lang="fa-IR" altLang="fa-IR" sz="1800">
                <a:effectLst/>
                <a:cs typeface="B Zar" panose="00000400000000000000" pitchFamily="2" charset="-78"/>
              </a:rPr>
              <a:t>                                                                                              8000 = </a:t>
            </a:r>
            <a:r>
              <a:rPr lang="en-US" altLang="fa-IR" sz="1800">
                <a:effectLst/>
                <a:cs typeface="B Zar" panose="00000400000000000000" pitchFamily="2" charset="-78"/>
              </a:rPr>
              <a:t>x</a:t>
            </a:r>
            <a:r>
              <a:rPr lang="fa-IR" altLang="fa-IR" sz="1800">
                <a:effectLst/>
                <a:cs typeface="B Zar" panose="00000400000000000000" pitchFamily="2" charset="-78"/>
              </a:rPr>
              <a:t> × 2</a:t>
            </a:r>
          </a:p>
          <a:p>
            <a:pPr algn="r">
              <a:lnSpc>
                <a:spcPct val="60000"/>
              </a:lnSpc>
            </a:pPr>
            <a:r>
              <a:rPr lang="fa-IR" altLang="fa-IR" sz="1800">
                <a:effectLst/>
                <a:cs typeface="B Zar" panose="00000400000000000000" pitchFamily="2" charset="-78"/>
              </a:rPr>
              <a:t>                                                                             تعداد تولید واقعی   4000 = </a:t>
            </a:r>
            <a:r>
              <a:rPr lang="en-US" altLang="fa-IR" sz="1800">
                <a:effectLst/>
                <a:cs typeface="B Zar" panose="00000400000000000000" pitchFamily="2" charset="-78"/>
              </a:rPr>
              <a:t>x</a:t>
            </a: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2053"/>
                                        </p:tgtEl>
                                        <p:attrNameLst>
                                          <p:attrName>style.visibility</p:attrName>
                                        </p:attrNameLst>
                                      </p:cBhvr>
                                      <p:to>
                                        <p:strVal val="visible"/>
                                      </p:to>
                                    </p:set>
                                    <p:animEffect transition="in" filter="fade">
                                      <p:cBhvr>
                                        <p:cTn id="7" dur="800" decel="100000"/>
                                        <p:tgtEl>
                                          <p:spTgt spid="2053"/>
                                        </p:tgtEl>
                                      </p:cBhvr>
                                    </p:animEffect>
                                    <p:anim calcmode="lin" valueType="num">
                                      <p:cBhvr>
                                        <p:cTn id="8" dur="800" decel="100000" fill="hold"/>
                                        <p:tgtEl>
                                          <p:spTgt spid="2053"/>
                                        </p:tgtEl>
                                        <p:attrNameLst>
                                          <p:attrName>style.rotation</p:attrName>
                                        </p:attrNameLst>
                                      </p:cBhvr>
                                      <p:tavLst>
                                        <p:tav tm="0">
                                          <p:val>
                                            <p:fltVal val="-90"/>
                                          </p:val>
                                        </p:tav>
                                        <p:tav tm="100000">
                                          <p:val>
                                            <p:fltVal val="0"/>
                                          </p:val>
                                        </p:tav>
                                      </p:tavLst>
                                    </p:anim>
                                    <p:anim calcmode="lin" valueType="num">
                                      <p:cBhvr>
                                        <p:cTn id="9" dur="800" decel="100000" fill="hold"/>
                                        <p:tgtEl>
                                          <p:spTgt spid="2053"/>
                                        </p:tgtEl>
                                        <p:attrNameLst>
                                          <p:attrName>ppt_x</p:attrName>
                                        </p:attrNameLst>
                                      </p:cBhvr>
                                      <p:tavLst>
                                        <p:tav tm="0">
                                          <p:val>
                                            <p:strVal val="#ppt_x+0.4"/>
                                          </p:val>
                                        </p:tav>
                                        <p:tav tm="100000">
                                          <p:val>
                                            <p:strVal val="#ppt_x-0.05"/>
                                          </p:val>
                                        </p:tav>
                                      </p:tavLst>
                                    </p:anim>
                                    <p:anim calcmode="lin" valueType="num">
                                      <p:cBhvr>
                                        <p:cTn id="10" dur="800" decel="100000" fill="hold"/>
                                        <p:tgtEl>
                                          <p:spTgt spid="2053"/>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053"/>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053"/>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2054">
                                            <p:txEl>
                                              <p:pRg st="0" end="0"/>
                                            </p:txEl>
                                          </p:spTgt>
                                        </p:tgtEl>
                                        <p:attrNameLst>
                                          <p:attrName>style.visibility</p:attrName>
                                        </p:attrNameLst>
                                      </p:cBhvr>
                                      <p:to>
                                        <p:strVal val="visible"/>
                                      </p:to>
                                    </p:set>
                                    <p:animEffect transition="in" filter="fade">
                                      <p:cBhvr>
                                        <p:cTn id="16" dur="500"/>
                                        <p:tgtEl>
                                          <p:spTgt spid="2054">
                                            <p:txEl>
                                              <p:pRg st="0" end="0"/>
                                            </p:txEl>
                                          </p:spTgt>
                                        </p:tgtEl>
                                      </p:cBhvr>
                                    </p:animEffect>
                                    <p:anim calcmode="lin" valueType="num">
                                      <p:cBhvr>
                                        <p:cTn id="17" dur="500" fill="hold"/>
                                        <p:tgtEl>
                                          <p:spTgt spid="2054">
                                            <p:txEl>
                                              <p:pRg st="0" end="0"/>
                                            </p:txEl>
                                          </p:spTgt>
                                        </p:tgtEl>
                                        <p:attrNameLst>
                                          <p:attrName>ppt_x</p:attrName>
                                        </p:attrNameLst>
                                      </p:cBhvr>
                                      <p:tavLst>
                                        <p:tav tm="0">
                                          <p:val>
                                            <p:strVal val="#ppt_x"/>
                                          </p:val>
                                        </p:tav>
                                        <p:tav tm="100000">
                                          <p:val>
                                            <p:strVal val="#ppt_x"/>
                                          </p:val>
                                        </p:tav>
                                      </p:tavLst>
                                    </p:anim>
                                    <p:anim calcmode="lin" valueType="num">
                                      <p:cBhvr>
                                        <p:cTn id="18" dur="500" fill="hold"/>
                                        <p:tgtEl>
                                          <p:spTgt spid="2054">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1500"/>
                            </p:stCondLst>
                            <p:childTnLst>
                              <p:par>
                                <p:cTn id="20" presetID="47" presetClass="entr" presetSubtype="0" fill="hold" grpId="0" nodeType="afterEffect">
                                  <p:stCondLst>
                                    <p:cond delay="0"/>
                                  </p:stCondLst>
                                  <p:childTnLst>
                                    <p:set>
                                      <p:cBhvr>
                                        <p:cTn id="21" dur="1" fill="hold">
                                          <p:stCondLst>
                                            <p:cond delay="0"/>
                                          </p:stCondLst>
                                        </p:cTn>
                                        <p:tgtEl>
                                          <p:spTgt spid="2054">
                                            <p:txEl>
                                              <p:pRg st="1" end="1"/>
                                            </p:txEl>
                                          </p:spTgt>
                                        </p:tgtEl>
                                        <p:attrNameLst>
                                          <p:attrName>style.visibility</p:attrName>
                                        </p:attrNameLst>
                                      </p:cBhvr>
                                      <p:to>
                                        <p:strVal val="visible"/>
                                      </p:to>
                                    </p:set>
                                    <p:animEffect transition="in" filter="fade">
                                      <p:cBhvr>
                                        <p:cTn id="22" dur="500"/>
                                        <p:tgtEl>
                                          <p:spTgt spid="2054">
                                            <p:txEl>
                                              <p:pRg st="1" end="1"/>
                                            </p:txEl>
                                          </p:spTgt>
                                        </p:tgtEl>
                                      </p:cBhvr>
                                    </p:animEffect>
                                    <p:anim calcmode="lin" valueType="num">
                                      <p:cBhvr>
                                        <p:cTn id="23" dur="500" fill="hold"/>
                                        <p:tgtEl>
                                          <p:spTgt spid="2054">
                                            <p:txEl>
                                              <p:pRg st="1" end="1"/>
                                            </p:txEl>
                                          </p:spTgt>
                                        </p:tgtEl>
                                        <p:attrNameLst>
                                          <p:attrName>ppt_x</p:attrName>
                                        </p:attrNameLst>
                                      </p:cBhvr>
                                      <p:tavLst>
                                        <p:tav tm="0">
                                          <p:val>
                                            <p:strVal val="#ppt_x"/>
                                          </p:val>
                                        </p:tav>
                                        <p:tav tm="100000">
                                          <p:val>
                                            <p:strVal val="#ppt_x"/>
                                          </p:val>
                                        </p:tav>
                                      </p:tavLst>
                                    </p:anim>
                                    <p:anim calcmode="lin" valueType="num">
                                      <p:cBhvr>
                                        <p:cTn id="24" dur="500" fill="hold"/>
                                        <p:tgtEl>
                                          <p:spTgt spid="2054">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2000"/>
                            </p:stCondLst>
                            <p:childTnLst>
                              <p:par>
                                <p:cTn id="26" presetID="47" presetClass="entr" presetSubtype="0" fill="hold" grpId="0" nodeType="afterEffect">
                                  <p:stCondLst>
                                    <p:cond delay="0"/>
                                  </p:stCondLst>
                                  <p:childTnLst>
                                    <p:set>
                                      <p:cBhvr>
                                        <p:cTn id="27" dur="1" fill="hold">
                                          <p:stCondLst>
                                            <p:cond delay="0"/>
                                          </p:stCondLst>
                                        </p:cTn>
                                        <p:tgtEl>
                                          <p:spTgt spid="2054">
                                            <p:txEl>
                                              <p:pRg st="2" end="2"/>
                                            </p:txEl>
                                          </p:spTgt>
                                        </p:tgtEl>
                                        <p:attrNameLst>
                                          <p:attrName>style.visibility</p:attrName>
                                        </p:attrNameLst>
                                      </p:cBhvr>
                                      <p:to>
                                        <p:strVal val="visible"/>
                                      </p:to>
                                    </p:set>
                                    <p:animEffect transition="in" filter="fade">
                                      <p:cBhvr>
                                        <p:cTn id="28" dur="500"/>
                                        <p:tgtEl>
                                          <p:spTgt spid="2054">
                                            <p:txEl>
                                              <p:pRg st="2" end="2"/>
                                            </p:txEl>
                                          </p:spTgt>
                                        </p:tgtEl>
                                      </p:cBhvr>
                                    </p:animEffect>
                                    <p:anim calcmode="lin" valueType="num">
                                      <p:cBhvr>
                                        <p:cTn id="29" dur="500" fill="hold"/>
                                        <p:tgtEl>
                                          <p:spTgt spid="2054">
                                            <p:txEl>
                                              <p:pRg st="2" end="2"/>
                                            </p:txEl>
                                          </p:spTgt>
                                        </p:tgtEl>
                                        <p:attrNameLst>
                                          <p:attrName>ppt_x</p:attrName>
                                        </p:attrNameLst>
                                      </p:cBhvr>
                                      <p:tavLst>
                                        <p:tav tm="0">
                                          <p:val>
                                            <p:strVal val="#ppt_x"/>
                                          </p:val>
                                        </p:tav>
                                        <p:tav tm="100000">
                                          <p:val>
                                            <p:strVal val="#ppt_x"/>
                                          </p:val>
                                        </p:tav>
                                      </p:tavLst>
                                    </p:anim>
                                    <p:anim calcmode="lin" valueType="num">
                                      <p:cBhvr>
                                        <p:cTn id="30" dur="500" fill="hold"/>
                                        <p:tgtEl>
                                          <p:spTgt spid="2054">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2500"/>
                            </p:stCondLst>
                            <p:childTnLst>
                              <p:par>
                                <p:cTn id="32" presetID="47" presetClass="entr" presetSubtype="0" fill="hold" grpId="0" nodeType="afterEffect">
                                  <p:stCondLst>
                                    <p:cond delay="0"/>
                                  </p:stCondLst>
                                  <p:childTnLst>
                                    <p:set>
                                      <p:cBhvr>
                                        <p:cTn id="33" dur="1" fill="hold">
                                          <p:stCondLst>
                                            <p:cond delay="0"/>
                                          </p:stCondLst>
                                        </p:cTn>
                                        <p:tgtEl>
                                          <p:spTgt spid="2054">
                                            <p:txEl>
                                              <p:pRg st="3" end="3"/>
                                            </p:txEl>
                                          </p:spTgt>
                                        </p:tgtEl>
                                        <p:attrNameLst>
                                          <p:attrName>style.visibility</p:attrName>
                                        </p:attrNameLst>
                                      </p:cBhvr>
                                      <p:to>
                                        <p:strVal val="visible"/>
                                      </p:to>
                                    </p:set>
                                    <p:animEffect transition="in" filter="fade">
                                      <p:cBhvr>
                                        <p:cTn id="34" dur="500"/>
                                        <p:tgtEl>
                                          <p:spTgt spid="2054">
                                            <p:txEl>
                                              <p:pRg st="3" end="3"/>
                                            </p:txEl>
                                          </p:spTgt>
                                        </p:tgtEl>
                                      </p:cBhvr>
                                    </p:animEffect>
                                    <p:anim calcmode="lin" valueType="num">
                                      <p:cBhvr>
                                        <p:cTn id="35" dur="500" fill="hold"/>
                                        <p:tgtEl>
                                          <p:spTgt spid="2054">
                                            <p:txEl>
                                              <p:pRg st="3" end="3"/>
                                            </p:txEl>
                                          </p:spTgt>
                                        </p:tgtEl>
                                        <p:attrNameLst>
                                          <p:attrName>ppt_x</p:attrName>
                                        </p:attrNameLst>
                                      </p:cBhvr>
                                      <p:tavLst>
                                        <p:tav tm="0">
                                          <p:val>
                                            <p:strVal val="#ppt_x"/>
                                          </p:val>
                                        </p:tav>
                                        <p:tav tm="100000">
                                          <p:val>
                                            <p:strVal val="#ppt_x"/>
                                          </p:val>
                                        </p:tav>
                                      </p:tavLst>
                                    </p:anim>
                                    <p:anim calcmode="lin" valueType="num">
                                      <p:cBhvr>
                                        <p:cTn id="36" dur="500" fill="hold"/>
                                        <p:tgtEl>
                                          <p:spTgt spid="2054">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3000"/>
                            </p:stCondLst>
                            <p:childTnLst>
                              <p:par>
                                <p:cTn id="38" presetID="47" presetClass="entr" presetSubtype="0" fill="hold" grpId="0" nodeType="afterEffect">
                                  <p:stCondLst>
                                    <p:cond delay="0"/>
                                  </p:stCondLst>
                                  <p:childTnLst>
                                    <p:set>
                                      <p:cBhvr>
                                        <p:cTn id="39" dur="1" fill="hold">
                                          <p:stCondLst>
                                            <p:cond delay="0"/>
                                          </p:stCondLst>
                                        </p:cTn>
                                        <p:tgtEl>
                                          <p:spTgt spid="2054">
                                            <p:txEl>
                                              <p:pRg st="4" end="4"/>
                                            </p:txEl>
                                          </p:spTgt>
                                        </p:tgtEl>
                                        <p:attrNameLst>
                                          <p:attrName>style.visibility</p:attrName>
                                        </p:attrNameLst>
                                      </p:cBhvr>
                                      <p:to>
                                        <p:strVal val="visible"/>
                                      </p:to>
                                    </p:set>
                                    <p:animEffect transition="in" filter="fade">
                                      <p:cBhvr>
                                        <p:cTn id="40" dur="500"/>
                                        <p:tgtEl>
                                          <p:spTgt spid="2054">
                                            <p:txEl>
                                              <p:pRg st="4" end="4"/>
                                            </p:txEl>
                                          </p:spTgt>
                                        </p:tgtEl>
                                      </p:cBhvr>
                                    </p:animEffect>
                                    <p:anim calcmode="lin" valueType="num">
                                      <p:cBhvr>
                                        <p:cTn id="41" dur="500" fill="hold"/>
                                        <p:tgtEl>
                                          <p:spTgt spid="2054">
                                            <p:txEl>
                                              <p:pRg st="4" end="4"/>
                                            </p:txEl>
                                          </p:spTgt>
                                        </p:tgtEl>
                                        <p:attrNameLst>
                                          <p:attrName>ppt_x</p:attrName>
                                        </p:attrNameLst>
                                      </p:cBhvr>
                                      <p:tavLst>
                                        <p:tav tm="0">
                                          <p:val>
                                            <p:strVal val="#ppt_x"/>
                                          </p:val>
                                        </p:tav>
                                        <p:tav tm="100000">
                                          <p:val>
                                            <p:strVal val="#ppt_x"/>
                                          </p:val>
                                        </p:tav>
                                      </p:tavLst>
                                    </p:anim>
                                    <p:anim calcmode="lin" valueType="num">
                                      <p:cBhvr>
                                        <p:cTn id="42" dur="500" fill="hold"/>
                                        <p:tgtEl>
                                          <p:spTgt spid="2054">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3500"/>
                            </p:stCondLst>
                            <p:childTnLst>
                              <p:par>
                                <p:cTn id="44" presetID="47" presetClass="entr" presetSubtype="0" fill="hold" grpId="0" nodeType="afterEffect">
                                  <p:stCondLst>
                                    <p:cond delay="0"/>
                                  </p:stCondLst>
                                  <p:childTnLst>
                                    <p:set>
                                      <p:cBhvr>
                                        <p:cTn id="45" dur="1" fill="hold">
                                          <p:stCondLst>
                                            <p:cond delay="0"/>
                                          </p:stCondLst>
                                        </p:cTn>
                                        <p:tgtEl>
                                          <p:spTgt spid="2054">
                                            <p:txEl>
                                              <p:pRg st="5" end="5"/>
                                            </p:txEl>
                                          </p:spTgt>
                                        </p:tgtEl>
                                        <p:attrNameLst>
                                          <p:attrName>style.visibility</p:attrName>
                                        </p:attrNameLst>
                                      </p:cBhvr>
                                      <p:to>
                                        <p:strVal val="visible"/>
                                      </p:to>
                                    </p:set>
                                    <p:animEffect transition="in" filter="fade">
                                      <p:cBhvr>
                                        <p:cTn id="46" dur="500"/>
                                        <p:tgtEl>
                                          <p:spTgt spid="2054">
                                            <p:txEl>
                                              <p:pRg st="5" end="5"/>
                                            </p:txEl>
                                          </p:spTgt>
                                        </p:tgtEl>
                                      </p:cBhvr>
                                    </p:animEffect>
                                    <p:anim calcmode="lin" valueType="num">
                                      <p:cBhvr>
                                        <p:cTn id="47" dur="500" fill="hold"/>
                                        <p:tgtEl>
                                          <p:spTgt spid="2054">
                                            <p:txEl>
                                              <p:pRg st="5" end="5"/>
                                            </p:txEl>
                                          </p:spTgt>
                                        </p:tgtEl>
                                        <p:attrNameLst>
                                          <p:attrName>ppt_x</p:attrName>
                                        </p:attrNameLst>
                                      </p:cBhvr>
                                      <p:tavLst>
                                        <p:tav tm="0">
                                          <p:val>
                                            <p:strVal val="#ppt_x"/>
                                          </p:val>
                                        </p:tav>
                                        <p:tav tm="100000">
                                          <p:val>
                                            <p:strVal val="#ppt_x"/>
                                          </p:val>
                                        </p:tav>
                                      </p:tavLst>
                                    </p:anim>
                                    <p:anim calcmode="lin" valueType="num">
                                      <p:cBhvr>
                                        <p:cTn id="48" dur="500" fill="hold"/>
                                        <p:tgtEl>
                                          <p:spTgt spid="2054">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4000"/>
                            </p:stCondLst>
                            <p:childTnLst>
                              <p:par>
                                <p:cTn id="50" presetID="47" presetClass="entr" presetSubtype="0" fill="hold" grpId="0" nodeType="afterEffect">
                                  <p:stCondLst>
                                    <p:cond delay="0"/>
                                  </p:stCondLst>
                                  <p:childTnLst>
                                    <p:set>
                                      <p:cBhvr>
                                        <p:cTn id="51" dur="1" fill="hold">
                                          <p:stCondLst>
                                            <p:cond delay="0"/>
                                          </p:stCondLst>
                                        </p:cTn>
                                        <p:tgtEl>
                                          <p:spTgt spid="2054">
                                            <p:txEl>
                                              <p:pRg st="6" end="6"/>
                                            </p:txEl>
                                          </p:spTgt>
                                        </p:tgtEl>
                                        <p:attrNameLst>
                                          <p:attrName>style.visibility</p:attrName>
                                        </p:attrNameLst>
                                      </p:cBhvr>
                                      <p:to>
                                        <p:strVal val="visible"/>
                                      </p:to>
                                    </p:set>
                                    <p:animEffect transition="in" filter="fade">
                                      <p:cBhvr>
                                        <p:cTn id="52" dur="500"/>
                                        <p:tgtEl>
                                          <p:spTgt spid="2054">
                                            <p:txEl>
                                              <p:pRg st="6" end="6"/>
                                            </p:txEl>
                                          </p:spTgt>
                                        </p:tgtEl>
                                      </p:cBhvr>
                                    </p:animEffect>
                                    <p:anim calcmode="lin" valueType="num">
                                      <p:cBhvr>
                                        <p:cTn id="53" dur="500" fill="hold"/>
                                        <p:tgtEl>
                                          <p:spTgt spid="2054">
                                            <p:txEl>
                                              <p:pRg st="6" end="6"/>
                                            </p:txEl>
                                          </p:spTgt>
                                        </p:tgtEl>
                                        <p:attrNameLst>
                                          <p:attrName>ppt_x</p:attrName>
                                        </p:attrNameLst>
                                      </p:cBhvr>
                                      <p:tavLst>
                                        <p:tav tm="0">
                                          <p:val>
                                            <p:strVal val="#ppt_x"/>
                                          </p:val>
                                        </p:tav>
                                        <p:tav tm="100000">
                                          <p:val>
                                            <p:strVal val="#ppt_x"/>
                                          </p:val>
                                        </p:tav>
                                      </p:tavLst>
                                    </p:anim>
                                    <p:anim calcmode="lin" valueType="num">
                                      <p:cBhvr>
                                        <p:cTn id="54" dur="500" fill="hold"/>
                                        <p:tgtEl>
                                          <p:spTgt spid="2054">
                                            <p:txEl>
                                              <p:pRg st="6" end="6"/>
                                            </p:txEl>
                                          </p:spTgt>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4500"/>
                            </p:stCondLst>
                            <p:childTnLst>
                              <p:par>
                                <p:cTn id="56" presetID="47" presetClass="entr" presetSubtype="0" fill="hold" grpId="0" nodeType="afterEffect">
                                  <p:stCondLst>
                                    <p:cond delay="0"/>
                                  </p:stCondLst>
                                  <p:childTnLst>
                                    <p:set>
                                      <p:cBhvr>
                                        <p:cTn id="57" dur="1" fill="hold">
                                          <p:stCondLst>
                                            <p:cond delay="0"/>
                                          </p:stCondLst>
                                        </p:cTn>
                                        <p:tgtEl>
                                          <p:spTgt spid="2054">
                                            <p:txEl>
                                              <p:pRg st="7" end="7"/>
                                            </p:txEl>
                                          </p:spTgt>
                                        </p:tgtEl>
                                        <p:attrNameLst>
                                          <p:attrName>style.visibility</p:attrName>
                                        </p:attrNameLst>
                                      </p:cBhvr>
                                      <p:to>
                                        <p:strVal val="visible"/>
                                      </p:to>
                                    </p:set>
                                    <p:animEffect transition="in" filter="fade">
                                      <p:cBhvr>
                                        <p:cTn id="58" dur="500"/>
                                        <p:tgtEl>
                                          <p:spTgt spid="2054">
                                            <p:txEl>
                                              <p:pRg st="7" end="7"/>
                                            </p:txEl>
                                          </p:spTgt>
                                        </p:tgtEl>
                                      </p:cBhvr>
                                    </p:animEffect>
                                    <p:anim calcmode="lin" valueType="num">
                                      <p:cBhvr>
                                        <p:cTn id="59" dur="500" fill="hold"/>
                                        <p:tgtEl>
                                          <p:spTgt spid="2054">
                                            <p:txEl>
                                              <p:pRg st="7" end="7"/>
                                            </p:txEl>
                                          </p:spTgt>
                                        </p:tgtEl>
                                        <p:attrNameLst>
                                          <p:attrName>ppt_x</p:attrName>
                                        </p:attrNameLst>
                                      </p:cBhvr>
                                      <p:tavLst>
                                        <p:tav tm="0">
                                          <p:val>
                                            <p:strVal val="#ppt_x"/>
                                          </p:val>
                                        </p:tav>
                                        <p:tav tm="100000">
                                          <p:val>
                                            <p:strVal val="#ppt_x"/>
                                          </p:val>
                                        </p:tav>
                                      </p:tavLst>
                                    </p:anim>
                                    <p:anim calcmode="lin" valueType="num">
                                      <p:cBhvr>
                                        <p:cTn id="60" dur="500" fill="hold"/>
                                        <p:tgtEl>
                                          <p:spTgt spid="2054">
                                            <p:txEl>
                                              <p:pRg st="7" end="7"/>
                                            </p:txEl>
                                          </p:spTgt>
                                        </p:tgtEl>
                                        <p:attrNameLst>
                                          <p:attrName>ppt_y</p:attrName>
                                        </p:attrNameLst>
                                      </p:cBhvr>
                                      <p:tavLst>
                                        <p:tav tm="0">
                                          <p:val>
                                            <p:strVal val="#ppt_y-.1"/>
                                          </p:val>
                                        </p:tav>
                                        <p:tav tm="100000">
                                          <p:val>
                                            <p:strVal val="#ppt_y"/>
                                          </p:val>
                                        </p:tav>
                                      </p:tavLst>
                                    </p:anim>
                                  </p:childTnLst>
                                </p:cTn>
                              </p:par>
                            </p:childTnLst>
                          </p:cTn>
                        </p:par>
                        <p:par>
                          <p:cTn id="61" fill="hold" nodeType="afterGroup">
                            <p:stCondLst>
                              <p:cond delay="5000"/>
                            </p:stCondLst>
                            <p:childTnLst>
                              <p:par>
                                <p:cTn id="62" presetID="47" presetClass="entr" presetSubtype="0" fill="hold" grpId="0" nodeType="afterEffect">
                                  <p:stCondLst>
                                    <p:cond delay="0"/>
                                  </p:stCondLst>
                                  <p:childTnLst>
                                    <p:set>
                                      <p:cBhvr>
                                        <p:cTn id="63" dur="1" fill="hold">
                                          <p:stCondLst>
                                            <p:cond delay="0"/>
                                          </p:stCondLst>
                                        </p:cTn>
                                        <p:tgtEl>
                                          <p:spTgt spid="2054">
                                            <p:txEl>
                                              <p:pRg st="8" end="8"/>
                                            </p:txEl>
                                          </p:spTgt>
                                        </p:tgtEl>
                                        <p:attrNameLst>
                                          <p:attrName>style.visibility</p:attrName>
                                        </p:attrNameLst>
                                      </p:cBhvr>
                                      <p:to>
                                        <p:strVal val="visible"/>
                                      </p:to>
                                    </p:set>
                                    <p:animEffect transition="in" filter="fade">
                                      <p:cBhvr>
                                        <p:cTn id="64" dur="500"/>
                                        <p:tgtEl>
                                          <p:spTgt spid="2054">
                                            <p:txEl>
                                              <p:pRg st="8" end="8"/>
                                            </p:txEl>
                                          </p:spTgt>
                                        </p:tgtEl>
                                      </p:cBhvr>
                                    </p:animEffect>
                                    <p:anim calcmode="lin" valueType="num">
                                      <p:cBhvr>
                                        <p:cTn id="65" dur="500" fill="hold"/>
                                        <p:tgtEl>
                                          <p:spTgt spid="2054">
                                            <p:txEl>
                                              <p:pRg st="8" end="8"/>
                                            </p:txEl>
                                          </p:spTgt>
                                        </p:tgtEl>
                                        <p:attrNameLst>
                                          <p:attrName>ppt_x</p:attrName>
                                        </p:attrNameLst>
                                      </p:cBhvr>
                                      <p:tavLst>
                                        <p:tav tm="0">
                                          <p:val>
                                            <p:strVal val="#ppt_x"/>
                                          </p:val>
                                        </p:tav>
                                        <p:tav tm="100000">
                                          <p:val>
                                            <p:strVal val="#ppt_x"/>
                                          </p:val>
                                        </p:tav>
                                      </p:tavLst>
                                    </p:anim>
                                    <p:anim calcmode="lin" valueType="num">
                                      <p:cBhvr>
                                        <p:cTn id="66" dur="500" fill="hold"/>
                                        <p:tgtEl>
                                          <p:spTgt spid="2054">
                                            <p:txEl>
                                              <p:pRg st="8" end="8"/>
                                            </p:txEl>
                                          </p:spTgt>
                                        </p:tgtEl>
                                        <p:attrNameLst>
                                          <p:attrName>ppt_y</p:attrName>
                                        </p:attrNameLst>
                                      </p:cBhvr>
                                      <p:tavLst>
                                        <p:tav tm="0">
                                          <p:val>
                                            <p:strVal val="#ppt_y-.1"/>
                                          </p:val>
                                        </p:tav>
                                        <p:tav tm="100000">
                                          <p:val>
                                            <p:strVal val="#ppt_y"/>
                                          </p:val>
                                        </p:tav>
                                      </p:tavLst>
                                    </p:anim>
                                  </p:childTnLst>
                                </p:cTn>
                              </p:par>
                            </p:childTnLst>
                          </p:cTn>
                        </p:par>
                        <p:par>
                          <p:cTn id="67" fill="hold" nodeType="afterGroup">
                            <p:stCondLst>
                              <p:cond delay="5500"/>
                            </p:stCondLst>
                            <p:childTnLst>
                              <p:par>
                                <p:cTn id="68" presetID="47" presetClass="entr" presetSubtype="0" fill="hold" grpId="0" nodeType="afterEffect">
                                  <p:stCondLst>
                                    <p:cond delay="0"/>
                                  </p:stCondLst>
                                  <p:childTnLst>
                                    <p:set>
                                      <p:cBhvr>
                                        <p:cTn id="69" dur="1" fill="hold">
                                          <p:stCondLst>
                                            <p:cond delay="0"/>
                                          </p:stCondLst>
                                        </p:cTn>
                                        <p:tgtEl>
                                          <p:spTgt spid="2054">
                                            <p:txEl>
                                              <p:pRg st="9" end="9"/>
                                            </p:txEl>
                                          </p:spTgt>
                                        </p:tgtEl>
                                        <p:attrNameLst>
                                          <p:attrName>style.visibility</p:attrName>
                                        </p:attrNameLst>
                                      </p:cBhvr>
                                      <p:to>
                                        <p:strVal val="visible"/>
                                      </p:to>
                                    </p:set>
                                    <p:animEffect transition="in" filter="fade">
                                      <p:cBhvr>
                                        <p:cTn id="70" dur="500"/>
                                        <p:tgtEl>
                                          <p:spTgt spid="2054">
                                            <p:txEl>
                                              <p:pRg st="9" end="9"/>
                                            </p:txEl>
                                          </p:spTgt>
                                        </p:tgtEl>
                                      </p:cBhvr>
                                    </p:animEffect>
                                    <p:anim calcmode="lin" valueType="num">
                                      <p:cBhvr>
                                        <p:cTn id="71" dur="500" fill="hold"/>
                                        <p:tgtEl>
                                          <p:spTgt spid="2054">
                                            <p:txEl>
                                              <p:pRg st="9" end="9"/>
                                            </p:txEl>
                                          </p:spTgt>
                                        </p:tgtEl>
                                        <p:attrNameLst>
                                          <p:attrName>ppt_x</p:attrName>
                                        </p:attrNameLst>
                                      </p:cBhvr>
                                      <p:tavLst>
                                        <p:tav tm="0">
                                          <p:val>
                                            <p:strVal val="#ppt_x"/>
                                          </p:val>
                                        </p:tav>
                                        <p:tav tm="100000">
                                          <p:val>
                                            <p:strVal val="#ppt_x"/>
                                          </p:val>
                                        </p:tav>
                                      </p:tavLst>
                                    </p:anim>
                                    <p:anim calcmode="lin" valueType="num">
                                      <p:cBhvr>
                                        <p:cTn id="72" dur="500" fill="hold"/>
                                        <p:tgtEl>
                                          <p:spTgt spid="2054">
                                            <p:txEl>
                                              <p:pRg st="9" end="9"/>
                                            </p:txEl>
                                          </p:spTgt>
                                        </p:tgtEl>
                                        <p:attrNameLst>
                                          <p:attrName>ppt_y</p:attrName>
                                        </p:attrNameLst>
                                      </p:cBhvr>
                                      <p:tavLst>
                                        <p:tav tm="0">
                                          <p:val>
                                            <p:strVal val="#ppt_y-.1"/>
                                          </p:val>
                                        </p:tav>
                                        <p:tav tm="100000">
                                          <p:val>
                                            <p:strVal val="#ppt_y"/>
                                          </p:val>
                                        </p:tav>
                                      </p:tavLst>
                                    </p:anim>
                                  </p:childTnLst>
                                </p:cTn>
                              </p:par>
                            </p:childTnLst>
                          </p:cTn>
                        </p:par>
                        <p:par>
                          <p:cTn id="73" fill="hold" nodeType="afterGroup">
                            <p:stCondLst>
                              <p:cond delay="6000"/>
                            </p:stCondLst>
                            <p:childTnLst>
                              <p:par>
                                <p:cTn id="74" presetID="47" presetClass="entr" presetSubtype="0" fill="hold" grpId="0" nodeType="afterEffect">
                                  <p:stCondLst>
                                    <p:cond delay="0"/>
                                  </p:stCondLst>
                                  <p:childTnLst>
                                    <p:set>
                                      <p:cBhvr>
                                        <p:cTn id="75" dur="1" fill="hold">
                                          <p:stCondLst>
                                            <p:cond delay="0"/>
                                          </p:stCondLst>
                                        </p:cTn>
                                        <p:tgtEl>
                                          <p:spTgt spid="2054">
                                            <p:txEl>
                                              <p:pRg st="10" end="10"/>
                                            </p:txEl>
                                          </p:spTgt>
                                        </p:tgtEl>
                                        <p:attrNameLst>
                                          <p:attrName>style.visibility</p:attrName>
                                        </p:attrNameLst>
                                      </p:cBhvr>
                                      <p:to>
                                        <p:strVal val="visible"/>
                                      </p:to>
                                    </p:set>
                                    <p:animEffect transition="in" filter="fade">
                                      <p:cBhvr>
                                        <p:cTn id="76" dur="500"/>
                                        <p:tgtEl>
                                          <p:spTgt spid="2054">
                                            <p:txEl>
                                              <p:pRg st="10" end="10"/>
                                            </p:txEl>
                                          </p:spTgt>
                                        </p:tgtEl>
                                      </p:cBhvr>
                                    </p:animEffect>
                                    <p:anim calcmode="lin" valueType="num">
                                      <p:cBhvr>
                                        <p:cTn id="77" dur="500" fill="hold"/>
                                        <p:tgtEl>
                                          <p:spTgt spid="2054">
                                            <p:txEl>
                                              <p:pRg st="10" end="10"/>
                                            </p:txEl>
                                          </p:spTgt>
                                        </p:tgtEl>
                                        <p:attrNameLst>
                                          <p:attrName>ppt_x</p:attrName>
                                        </p:attrNameLst>
                                      </p:cBhvr>
                                      <p:tavLst>
                                        <p:tav tm="0">
                                          <p:val>
                                            <p:strVal val="#ppt_x"/>
                                          </p:val>
                                        </p:tav>
                                        <p:tav tm="100000">
                                          <p:val>
                                            <p:strVal val="#ppt_x"/>
                                          </p:val>
                                        </p:tav>
                                      </p:tavLst>
                                    </p:anim>
                                    <p:anim calcmode="lin" valueType="num">
                                      <p:cBhvr>
                                        <p:cTn id="78" dur="500" fill="hold"/>
                                        <p:tgtEl>
                                          <p:spTgt spid="2054">
                                            <p:txEl>
                                              <p:pRg st="10" end="10"/>
                                            </p:txEl>
                                          </p:spTgt>
                                        </p:tgtEl>
                                        <p:attrNameLst>
                                          <p:attrName>ppt_y</p:attrName>
                                        </p:attrNameLst>
                                      </p:cBhvr>
                                      <p:tavLst>
                                        <p:tav tm="0">
                                          <p:val>
                                            <p:strVal val="#ppt_y-.1"/>
                                          </p:val>
                                        </p:tav>
                                        <p:tav tm="100000">
                                          <p:val>
                                            <p:strVal val="#ppt_y"/>
                                          </p:val>
                                        </p:tav>
                                      </p:tavLst>
                                    </p:anim>
                                  </p:childTnLst>
                                </p:cTn>
                              </p:par>
                            </p:childTnLst>
                          </p:cTn>
                        </p:par>
                        <p:par>
                          <p:cTn id="79" fill="hold" nodeType="afterGroup">
                            <p:stCondLst>
                              <p:cond delay="6500"/>
                            </p:stCondLst>
                            <p:childTnLst>
                              <p:par>
                                <p:cTn id="80" presetID="47" presetClass="entr" presetSubtype="0" fill="hold" grpId="0" nodeType="afterEffect">
                                  <p:stCondLst>
                                    <p:cond delay="0"/>
                                  </p:stCondLst>
                                  <p:childTnLst>
                                    <p:set>
                                      <p:cBhvr>
                                        <p:cTn id="81" dur="1" fill="hold">
                                          <p:stCondLst>
                                            <p:cond delay="0"/>
                                          </p:stCondLst>
                                        </p:cTn>
                                        <p:tgtEl>
                                          <p:spTgt spid="2054">
                                            <p:txEl>
                                              <p:pRg st="11" end="11"/>
                                            </p:txEl>
                                          </p:spTgt>
                                        </p:tgtEl>
                                        <p:attrNameLst>
                                          <p:attrName>style.visibility</p:attrName>
                                        </p:attrNameLst>
                                      </p:cBhvr>
                                      <p:to>
                                        <p:strVal val="visible"/>
                                      </p:to>
                                    </p:set>
                                    <p:animEffect transition="in" filter="fade">
                                      <p:cBhvr>
                                        <p:cTn id="82" dur="500"/>
                                        <p:tgtEl>
                                          <p:spTgt spid="2054">
                                            <p:txEl>
                                              <p:pRg st="11" end="11"/>
                                            </p:txEl>
                                          </p:spTgt>
                                        </p:tgtEl>
                                      </p:cBhvr>
                                    </p:animEffect>
                                    <p:anim calcmode="lin" valueType="num">
                                      <p:cBhvr>
                                        <p:cTn id="83" dur="500" fill="hold"/>
                                        <p:tgtEl>
                                          <p:spTgt spid="2054">
                                            <p:txEl>
                                              <p:pRg st="11" end="11"/>
                                            </p:txEl>
                                          </p:spTgt>
                                        </p:tgtEl>
                                        <p:attrNameLst>
                                          <p:attrName>ppt_x</p:attrName>
                                        </p:attrNameLst>
                                      </p:cBhvr>
                                      <p:tavLst>
                                        <p:tav tm="0">
                                          <p:val>
                                            <p:strVal val="#ppt_x"/>
                                          </p:val>
                                        </p:tav>
                                        <p:tav tm="100000">
                                          <p:val>
                                            <p:strVal val="#ppt_x"/>
                                          </p:val>
                                        </p:tav>
                                      </p:tavLst>
                                    </p:anim>
                                    <p:anim calcmode="lin" valueType="num">
                                      <p:cBhvr>
                                        <p:cTn id="84" dur="500" fill="hold"/>
                                        <p:tgtEl>
                                          <p:spTgt spid="2054">
                                            <p:txEl>
                                              <p:pRg st="11" end="11"/>
                                            </p:txEl>
                                          </p:spTgt>
                                        </p:tgtEl>
                                        <p:attrNameLst>
                                          <p:attrName>ppt_y</p:attrName>
                                        </p:attrNameLst>
                                      </p:cBhvr>
                                      <p:tavLst>
                                        <p:tav tm="0">
                                          <p:val>
                                            <p:strVal val="#ppt_y-.1"/>
                                          </p:val>
                                        </p:tav>
                                        <p:tav tm="100000">
                                          <p:val>
                                            <p:strVal val="#ppt_y"/>
                                          </p:val>
                                        </p:tav>
                                      </p:tavLst>
                                    </p:anim>
                                  </p:childTnLst>
                                </p:cTn>
                              </p:par>
                            </p:childTnLst>
                          </p:cTn>
                        </p:par>
                        <p:par>
                          <p:cTn id="85" fill="hold" nodeType="afterGroup">
                            <p:stCondLst>
                              <p:cond delay="7000"/>
                            </p:stCondLst>
                            <p:childTnLst>
                              <p:par>
                                <p:cTn id="86" presetID="47" presetClass="entr" presetSubtype="0" fill="hold" grpId="0" nodeType="afterEffect">
                                  <p:stCondLst>
                                    <p:cond delay="0"/>
                                  </p:stCondLst>
                                  <p:childTnLst>
                                    <p:set>
                                      <p:cBhvr>
                                        <p:cTn id="87" dur="1" fill="hold">
                                          <p:stCondLst>
                                            <p:cond delay="0"/>
                                          </p:stCondLst>
                                        </p:cTn>
                                        <p:tgtEl>
                                          <p:spTgt spid="2054">
                                            <p:txEl>
                                              <p:pRg st="12" end="12"/>
                                            </p:txEl>
                                          </p:spTgt>
                                        </p:tgtEl>
                                        <p:attrNameLst>
                                          <p:attrName>style.visibility</p:attrName>
                                        </p:attrNameLst>
                                      </p:cBhvr>
                                      <p:to>
                                        <p:strVal val="visible"/>
                                      </p:to>
                                    </p:set>
                                    <p:animEffect transition="in" filter="fade">
                                      <p:cBhvr>
                                        <p:cTn id="88" dur="500"/>
                                        <p:tgtEl>
                                          <p:spTgt spid="2054">
                                            <p:txEl>
                                              <p:pRg st="12" end="12"/>
                                            </p:txEl>
                                          </p:spTgt>
                                        </p:tgtEl>
                                      </p:cBhvr>
                                    </p:animEffect>
                                    <p:anim calcmode="lin" valueType="num">
                                      <p:cBhvr>
                                        <p:cTn id="89" dur="500" fill="hold"/>
                                        <p:tgtEl>
                                          <p:spTgt spid="2054">
                                            <p:txEl>
                                              <p:pRg st="12" end="12"/>
                                            </p:txEl>
                                          </p:spTgt>
                                        </p:tgtEl>
                                        <p:attrNameLst>
                                          <p:attrName>ppt_x</p:attrName>
                                        </p:attrNameLst>
                                      </p:cBhvr>
                                      <p:tavLst>
                                        <p:tav tm="0">
                                          <p:val>
                                            <p:strVal val="#ppt_x"/>
                                          </p:val>
                                        </p:tav>
                                        <p:tav tm="100000">
                                          <p:val>
                                            <p:strVal val="#ppt_x"/>
                                          </p:val>
                                        </p:tav>
                                      </p:tavLst>
                                    </p:anim>
                                    <p:anim calcmode="lin" valueType="num">
                                      <p:cBhvr>
                                        <p:cTn id="90" dur="500" fill="hold"/>
                                        <p:tgtEl>
                                          <p:spTgt spid="2054">
                                            <p:txEl>
                                              <p:pRg st="12" end="12"/>
                                            </p:txEl>
                                          </p:spTgt>
                                        </p:tgtEl>
                                        <p:attrNameLst>
                                          <p:attrName>ppt_y</p:attrName>
                                        </p:attrNameLst>
                                      </p:cBhvr>
                                      <p:tavLst>
                                        <p:tav tm="0">
                                          <p:val>
                                            <p:strVal val="#ppt_y-.1"/>
                                          </p:val>
                                        </p:tav>
                                        <p:tav tm="100000">
                                          <p:val>
                                            <p:strVal val="#ppt_y"/>
                                          </p:val>
                                        </p:tav>
                                      </p:tavLst>
                                    </p:anim>
                                  </p:childTnLst>
                                </p:cTn>
                              </p:par>
                            </p:childTnLst>
                          </p:cTn>
                        </p:par>
                        <p:par>
                          <p:cTn id="91" fill="hold" nodeType="afterGroup">
                            <p:stCondLst>
                              <p:cond delay="7500"/>
                            </p:stCondLst>
                            <p:childTnLst>
                              <p:par>
                                <p:cTn id="92" presetID="47" presetClass="entr" presetSubtype="0" fill="hold" grpId="0" nodeType="afterEffect">
                                  <p:stCondLst>
                                    <p:cond delay="0"/>
                                  </p:stCondLst>
                                  <p:childTnLst>
                                    <p:set>
                                      <p:cBhvr>
                                        <p:cTn id="93" dur="1" fill="hold">
                                          <p:stCondLst>
                                            <p:cond delay="0"/>
                                          </p:stCondLst>
                                        </p:cTn>
                                        <p:tgtEl>
                                          <p:spTgt spid="2054">
                                            <p:txEl>
                                              <p:pRg st="13" end="13"/>
                                            </p:txEl>
                                          </p:spTgt>
                                        </p:tgtEl>
                                        <p:attrNameLst>
                                          <p:attrName>style.visibility</p:attrName>
                                        </p:attrNameLst>
                                      </p:cBhvr>
                                      <p:to>
                                        <p:strVal val="visible"/>
                                      </p:to>
                                    </p:set>
                                    <p:animEffect transition="in" filter="fade">
                                      <p:cBhvr>
                                        <p:cTn id="94" dur="500"/>
                                        <p:tgtEl>
                                          <p:spTgt spid="2054">
                                            <p:txEl>
                                              <p:pRg st="13" end="13"/>
                                            </p:txEl>
                                          </p:spTgt>
                                        </p:tgtEl>
                                      </p:cBhvr>
                                    </p:animEffect>
                                    <p:anim calcmode="lin" valueType="num">
                                      <p:cBhvr>
                                        <p:cTn id="95" dur="500" fill="hold"/>
                                        <p:tgtEl>
                                          <p:spTgt spid="2054">
                                            <p:txEl>
                                              <p:pRg st="13" end="13"/>
                                            </p:txEl>
                                          </p:spTgt>
                                        </p:tgtEl>
                                        <p:attrNameLst>
                                          <p:attrName>ppt_x</p:attrName>
                                        </p:attrNameLst>
                                      </p:cBhvr>
                                      <p:tavLst>
                                        <p:tav tm="0">
                                          <p:val>
                                            <p:strVal val="#ppt_x"/>
                                          </p:val>
                                        </p:tav>
                                        <p:tav tm="100000">
                                          <p:val>
                                            <p:strVal val="#ppt_x"/>
                                          </p:val>
                                        </p:tav>
                                      </p:tavLst>
                                    </p:anim>
                                    <p:anim calcmode="lin" valueType="num">
                                      <p:cBhvr>
                                        <p:cTn id="96" dur="500" fill="hold"/>
                                        <p:tgtEl>
                                          <p:spTgt spid="2054">
                                            <p:txEl>
                                              <p:pRg st="13" end="13"/>
                                            </p:txEl>
                                          </p:spTgt>
                                        </p:tgtEl>
                                        <p:attrNameLst>
                                          <p:attrName>ppt_y</p:attrName>
                                        </p:attrNameLst>
                                      </p:cBhvr>
                                      <p:tavLst>
                                        <p:tav tm="0">
                                          <p:val>
                                            <p:strVal val="#ppt_y-.1"/>
                                          </p:val>
                                        </p:tav>
                                        <p:tav tm="100000">
                                          <p:val>
                                            <p:strVal val="#ppt_y"/>
                                          </p:val>
                                        </p:tav>
                                      </p:tavLst>
                                    </p:anim>
                                  </p:childTnLst>
                                </p:cTn>
                              </p:par>
                            </p:childTnLst>
                          </p:cTn>
                        </p:par>
                        <p:par>
                          <p:cTn id="97" fill="hold" nodeType="afterGroup">
                            <p:stCondLst>
                              <p:cond delay="8000"/>
                            </p:stCondLst>
                            <p:childTnLst>
                              <p:par>
                                <p:cTn id="98" presetID="47" presetClass="entr" presetSubtype="0" fill="hold" grpId="0" nodeType="afterEffect">
                                  <p:stCondLst>
                                    <p:cond delay="0"/>
                                  </p:stCondLst>
                                  <p:childTnLst>
                                    <p:set>
                                      <p:cBhvr>
                                        <p:cTn id="99" dur="1" fill="hold">
                                          <p:stCondLst>
                                            <p:cond delay="0"/>
                                          </p:stCondLst>
                                        </p:cTn>
                                        <p:tgtEl>
                                          <p:spTgt spid="2054">
                                            <p:txEl>
                                              <p:pRg st="14" end="14"/>
                                            </p:txEl>
                                          </p:spTgt>
                                        </p:tgtEl>
                                        <p:attrNameLst>
                                          <p:attrName>style.visibility</p:attrName>
                                        </p:attrNameLst>
                                      </p:cBhvr>
                                      <p:to>
                                        <p:strVal val="visible"/>
                                      </p:to>
                                    </p:set>
                                    <p:animEffect transition="in" filter="fade">
                                      <p:cBhvr>
                                        <p:cTn id="100" dur="500"/>
                                        <p:tgtEl>
                                          <p:spTgt spid="2054">
                                            <p:txEl>
                                              <p:pRg st="14" end="14"/>
                                            </p:txEl>
                                          </p:spTgt>
                                        </p:tgtEl>
                                      </p:cBhvr>
                                    </p:animEffect>
                                    <p:anim calcmode="lin" valueType="num">
                                      <p:cBhvr>
                                        <p:cTn id="101" dur="500" fill="hold"/>
                                        <p:tgtEl>
                                          <p:spTgt spid="2054">
                                            <p:txEl>
                                              <p:pRg st="14" end="14"/>
                                            </p:txEl>
                                          </p:spTgt>
                                        </p:tgtEl>
                                        <p:attrNameLst>
                                          <p:attrName>ppt_x</p:attrName>
                                        </p:attrNameLst>
                                      </p:cBhvr>
                                      <p:tavLst>
                                        <p:tav tm="0">
                                          <p:val>
                                            <p:strVal val="#ppt_x"/>
                                          </p:val>
                                        </p:tav>
                                        <p:tav tm="100000">
                                          <p:val>
                                            <p:strVal val="#ppt_x"/>
                                          </p:val>
                                        </p:tav>
                                      </p:tavLst>
                                    </p:anim>
                                    <p:anim calcmode="lin" valueType="num">
                                      <p:cBhvr>
                                        <p:cTn id="102" dur="500" fill="hold"/>
                                        <p:tgtEl>
                                          <p:spTgt spid="2054">
                                            <p:txEl>
                                              <p:pRg st="14" end="14"/>
                                            </p:txEl>
                                          </p:spTgt>
                                        </p:tgtEl>
                                        <p:attrNameLst>
                                          <p:attrName>ppt_y</p:attrName>
                                        </p:attrNameLst>
                                      </p:cBhvr>
                                      <p:tavLst>
                                        <p:tav tm="0">
                                          <p:val>
                                            <p:strVal val="#ppt_y-.1"/>
                                          </p:val>
                                        </p:tav>
                                        <p:tav tm="100000">
                                          <p:val>
                                            <p:strVal val="#ppt_y"/>
                                          </p:val>
                                        </p:tav>
                                      </p:tavLst>
                                    </p:anim>
                                  </p:childTnLst>
                                </p:cTn>
                              </p:par>
                            </p:childTnLst>
                          </p:cTn>
                        </p:par>
                        <p:par>
                          <p:cTn id="103" fill="hold" nodeType="afterGroup">
                            <p:stCondLst>
                              <p:cond delay="8500"/>
                            </p:stCondLst>
                            <p:childTnLst>
                              <p:par>
                                <p:cTn id="104" presetID="47" presetClass="entr" presetSubtype="0" fill="hold" grpId="0" nodeType="afterEffect">
                                  <p:stCondLst>
                                    <p:cond delay="0"/>
                                  </p:stCondLst>
                                  <p:childTnLst>
                                    <p:set>
                                      <p:cBhvr>
                                        <p:cTn id="105" dur="1" fill="hold">
                                          <p:stCondLst>
                                            <p:cond delay="0"/>
                                          </p:stCondLst>
                                        </p:cTn>
                                        <p:tgtEl>
                                          <p:spTgt spid="2054">
                                            <p:txEl>
                                              <p:pRg st="15" end="15"/>
                                            </p:txEl>
                                          </p:spTgt>
                                        </p:tgtEl>
                                        <p:attrNameLst>
                                          <p:attrName>style.visibility</p:attrName>
                                        </p:attrNameLst>
                                      </p:cBhvr>
                                      <p:to>
                                        <p:strVal val="visible"/>
                                      </p:to>
                                    </p:set>
                                    <p:animEffect transition="in" filter="fade">
                                      <p:cBhvr>
                                        <p:cTn id="106" dur="500"/>
                                        <p:tgtEl>
                                          <p:spTgt spid="2054">
                                            <p:txEl>
                                              <p:pRg st="15" end="15"/>
                                            </p:txEl>
                                          </p:spTgt>
                                        </p:tgtEl>
                                      </p:cBhvr>
                                    </p:animEffect>
                                    <p:anim calcmode="lin" valueType="num">
                                      <p:cBhvr>
                                        <p:cTn id="107" dur="500" fill="hold"/>
                                        <p:tgtEl>
                                          <p:spTgt spid="2054">
                                            <p:txEl>
                                              <p:pRg st="15" end="15"/>
                                            </p:txEl>
                                          </p:spTgt>
                                        </p:tgtEl>
                                        <p:attrNameLst>
                                          <p:attrName>ppt_x</p:attrName>
                                        </p:attrNameLst>
                                      </p:cBhvr>
                                      <p:tavLst>
                                        <p:tav tm="0">
                                          <p:val>
                                            <p:strVal val="#ppt_x"/>
                                          </p:val>
                                        </p:tav>
                                        <p:tav tm="100000">
                                          <p:val>
                                            <p:strVal val="#ppt_x"/>
                                          </p:val>
                                        </p:tav>
                                      </p:tavLst>
                                    </p:anim>
                                    <p:anim calcmode="lin" valueType="num">
                                      <p:cBhvr>
                                        <p:cTn id="108" dur="500" fill="hold"/>
                                        <p:tgtEl>
                                          <p:spTgt spid="2054">
                                            <p:txEl>
                                              <p:pRg st="15" end="15"/>
                                            </p:txEl>
                                          </p:spTgt>
                                        </p:tgtEl>
                                        <p:attrNameLst>
                                          <p:attrName>ppt_y</p:attrName>
                                        </p:attrNameLst>
                                      </p:cBhvr>
                                      <p:tavLst>
                                        <p:tav tm="0">
                                          <p:val>
                                            <p:strVal val="#ppt_y-.1"/>
                                          </p:val>
                                        </p:tav>
                                        <p:tav tm="100000">
                                          <p:val>
                                            <p:strVal val="#ppt_y"/>
                                          </p:val>
                                        </p:tav>
                                      </p:tavLst>
                                    </p:anim>
                                  </p:childTnLst>
                                </p:cTn>
                              </p:par>
                            </p:childTnLst>
                          </p:cTn>
                        </p:par>
                        <p:par>
                          <p:cTn id="109" fill="hold" nodeType="afterGroup">
                            <p:stCondLst>
                              <p:cond delay="9000"/>
                            </p:stCondLst>
                            <p:childTnLst>
                              <p:par>
                                <p:cTn id="110" presetID="47" presetClass="entr" presetSubtype="0" fill="hold" grpId="0" nodeType="afterEffect">
                                  <p:stCondLst>
                                    <p:cond delay="0"/>
                                  </p:stCondLst>
                                  <p:childTnLst>
                                    <p:set>
                                      <p:cBhvr>
                                        <p:cTn id="111" dur="1" fill="hold">
                                          <p:stCondLst>
                                            <p:cond delay="0"/>
                                          </p:stCondLst>
                                        </p:cTn>
                                        <p:tgtEl>
                                          <p:spTgt spid="2054">
                                            <p:txEl>
                                              <p:pRg st="16" end="16"/>
                                            </p:txEl>
                                          </p:spTgt>
                                        </p:tgtEl>
                                        <p:attrNameLst>
                                          <p:attrName>style.visibility</p:attrName>
                                        </p:attrNameLst>
                                      </p:cBhvr>
                                      <p:to>
                                        <p:strVal val="visible"/>
                                      </p:to>
                                    </p:set>
                                    <p:animEffect transition="in" filter="fade">
                                      <p:cBhvr>
                                        <p:cTn id="112" dur="500"/>
                                        <p:tgtEl>
                                          <p:spTgt spid="2054">
                                            <p:txEl>
                                              <p:pRg st="16" end="16"/>
                                            </p:txEl>
                                          </p:spTgt>
                                        </p:tgtEl>
                                      </p:cBhvr>
                                    </p:animEffect>
                                    <p:anim calcmode="lin" valueType="num">
                                      <p:cBhvr>
                                        <p:cTn id="113" dur="500" fill="hold"/>
                                        <p:tgtEl>
                                          <p:spTgt spid="2054">
                                            <p:txEl>
                                              <p:pRg st="16" end="16"/>
                                            </p:txEl>
                                          </p:spTgt>
                                        </p:tgtEl>
                                        <p:attrNameLst>
                                          <p:attrName>ppt_x</p:attrName>
                                        </p:attrNameLst>
                                      </p:cBhvr>
                                      <p:tavLst>
                                        <p:tav tm="0">
                                          <p:val>
                                            <p:strVal val="#ppt_x"/>
                                          </p:val>
                                        </p:tav>
                                        <p:tav tm="100000">
                                          <p:val>
                                            <p:strVal val="#ppt_x"/>
                                          </p:val>
                                        </p:tav>
                                      </p:tavLst>
                                    </p:anim>
                                    <p:anim calcmode="lin" valueType="num">
                                      <p:cBhvr>
                                        <p:cTn id="114" dur="500" fill="hold"/>
                                        <p:tgtEl>
                                          <p:spTgt spid="2054">
                                            <p:txEl>
                                              <p:pRg st="16" end="16"/>
                                            </p:txEl>
                                          </p:spTgt>
                                        </p:tgtEl>
                                        <p:attrNameLst>
                                          <p:attrName>ppt_y</p:attrName>
                                        </p:attrNameLst>
                                      </p:cBhvr>
                                      <p:tavLst>
                                        <p:tav tm="0">
                                          <p:val>
                                            <p:strVal val="#ppt_y-.1"/>
                                          </p:val>
                                        </p:tav>
                                        <p:tav tm="100000">
                                          <p:val>
                                            <p:strVal val="#ppt_y"/>
                                          </p:val>
                                        </p:tav>
                                      </p:tavLst>
                                    </p:anim>
                                  </p:childTnLst>
                                </p:cTn>
                              </p:par>
                            </p:childTnLst>
                          </p:cTn>
                        </p:par>
                        <p:par>
                          <p:cTn id="115" fill="hold" nodeType="afterGroup">
                            <p:stCondLst>
                              <p:cond delay="9500"/>
                            </p:stCondLst>
                            <p:childTnLst>
                              <p:par>
                                <p:cTn id="116" presetID="47" presetClass="entr" presetSubtype="0" fill="hold" grpId="0" nodeType="afterEffect">
                                  <p:stCondLst>
                                    <p:cond delay="0"/>
                                  </p:stCondLst>
                                  <p:childTnLst>
                                    <p:set>
                                      <p:cBhvr>
                                        <p:cTn id="117" dur="1" fill="hold">
                                          <p:stCondLst>
                                            <p:cond delay="0"/>
                                          </p:stCondLst>
                                        </p:cTn>
                                        <p:tgtEl>
                                          <p:spTgt spid="2054">
                                            <p:txEl>
                                              <p:pRg st="17" end="17"/>
                                            </p:txEl>
                                          </p:spTgt>
                                        </p:tgtEl>
                                        <p:attrNameLst>
                                          <p:attrName>style.visibility</p:attrName>
                                        </p:attrNameLst>
                                      </p:cBhvr>
                                      <p:to>
                                        <p:strVal val="visible"/>
                                      </p:to>
                                    </p:set>
                                    <p:animEffect transition="in" filter="fade">
                                      <p:cBhvr>
                                        <p:cTn id="118" dur="500"/>
                                        <p:tgtEl>
                                          <p:spTgt spid="2054">
                                            <p:txEl>
                                              <p:pRg st="17" end="17"/>
                                            </p:txEl>
                                          </p:spTgt>
                                        </p:tgtEl>
                                      </p:cBhvr>
                                    </p:animEffect>
                                    <p:anim calcmode="lin" valueType="num">
                                      <p:cBhvr>
                                        <p:cTn id="119" dur="500" fill="hold"/>
                                        <p:tgtEl>
                                          <p:spTgt spid="2054">
                                            <p:txEl>
                                              <p:pRg st="17" end="17"/>
                                            </p:txEl>
                                          </p:spTgt>
                                        </p:tgtEl>
                                        <p:attrNameLst>
                                          <p:attrName>ppt_x</p:attrName>
                                        </p:attrNameLst>
                                      </p:cBhvr>
                                      <p:tavLst>
                                        <p:tav tm="0">
                                          <p:val>
                                            <p:strVal val="#ppt_x"/>
                                          </p:val>
                                        </p:tav>
                                        <p:tav tm="100000">
                                          <p:val>
                                            <p:strVal val="#ppt_x"/>
                                          </p:val>
                                        </p:tav>
                                      </p:tavLst>
                                    </p:anim>
                                    <p:anim calcmode="lin" valueType="num">
                                      <p:cBhvr>
                                        <p:cTn id="120" dur="500" fill="hold"/>
                                        <p:tgtEl>
                                          <p:spTgt spid="2054">
                                            <p:txEl>
                                              <p:pRg st="17" end="17"/>
                                            </p:txEl>
                                          </p:spTgt>
                                        </p:tgtEl>
                                        <p:attrNameLst>
                                          <p:attrName>ppt_y</p:attrName>
                                        </p:attrNameLst>
                                      </p:cBhvr>
                                      <p:tavLst>
                                        <p:tav tm="0">
                                          <p:val>
                                            <p:strVal val="#ppt_y-.1"/>
                                          </p:val>
                                        </p:tav>
                                        <p:tav tm="100000">
                                          <p:val>
                                            <p:strVal val="#ppt_y"/>
                                          </p:val>
                                        </p:tav>
                                      </p:tavLst>
                                    </p:anim>
                                  </p:childTnLst>
                                </p:cTn>
                              </p:par>
                            </p:childTnLst>
                          </p:cTn>
                        </p:par>
                        <p:par>
                          <p:cTn id="121" fill="hold" nodeType="afterGroup">
                            <p:stCondLst>
                              <p:cond delay="10000"/>
                            </p:stCondLst>
                            <p:childTnLst>
                              <p:par>
                                <p:cTn id="122" presetID="47" presetClass="entr" presetSubtype="0" fill="hold" grpId="0" nodeType="afterEffect">
                                  <p:stCondLst>
                                    <p:cond delay="0"/>
                                  </p:stCondLst>
                                  <p:childTnLst>
                                    <p:set>
                                      <p:cBhvr>
                                        <p:cTn id="123" dur="1" fill="hold">
                                          <p:stCondLst>
                                            <p:cond delay="0"/>
                                          </p:stCondLst>
                                        </p:cTn>
                                        <p:tgtEl>
                                          <p:spTgt spid="2054">
                                            <p:txEl>
                                              <p:pRg st="18" end="18"/>
                                            </p:txEl>
                                          </p:spTgt>
                                        </p:tgtEl>
                                        <p:attrNameLst>
                                          <p:attrName>style.visibility</p:attrName>
                                        </p:attrNameLst>
                                      </p:cBhvr>
                                      <p:to>
                                        <p:strVal val="visible"/>
                                      </p:to>
                                    </p:set>
                                    <p:animEffect transition="in" filter="fade">
                                      <p:cBhvr>
                                        <p:cTn id="124" dur="500"/>
                                        <p:tgtEl>
                                          <p:spTgt spid="2054">
                                            <p:txEl>
                                              <p:pRg st="18" end="18"/>
                                            </p:txEl>
                                          </p:spTgt>
                                        </p:tgtEl>
                                      </p:cBhvr>
                                    </p:animEffect>
                                    <p:anim calcmode="lin" valueType="num">
                                      <p:cBhvr>
                                        <p:cTn id="125" dur="500" fill="hold"/>
                                        <p:tgtEl>
                                          <p:spTgt spid="2054">
                                            <p:txEl>
                                              <p:pRg st="18" end="18"/>
                                            </p:txEl>
                                          </p:spTgt>
                                        </p:tgtEl>
                                        <p:attrNameLst>
                                          <p:attrName>ppt_x</p:attrName>
                                        </p:attrNameLst>
                                      </p:cBhvr>
                                      <p:tavLst>
                                        <p:tav tm="0">
                                          <p:val>
                                            <p:strVal val="#ppt_x"/>
                                          </p:val>
                                        </p:tav>
                                        <p:tav tm="100000">
                                          <p:val>
                                            <p:strVal val="#ppt_x"/>
                                          </p:val>
                                        </p:tav>
                                      </p:tavLst>
                                    </p:anim>
                                    <p:anim calcmode="lin" valueType="num">
                                      <p:cBhvr>
                                        <p:cTn id="126" dur="500" fill="hold"/>
                                        <p:tgtEl>
                                          <p:spTgt spid="2054">
                                            <p:txEl>
                                              <p:pRg st="18" end="18"/>
                                            </p:txEl>
                                          </p:spTgt>
                                        </p:tgtEl>
                                        <p:attrNameLst>
                                          <p:attrName>ppt_y</p:attrName>
                                        </p:attrNameLst>
                                      </p:cBhvr>
                                      <p:tavLst>
                                        <p:tav tm="0">
                                          <p:val>
                                            <p:strVal val="#ppt_y-.1"/>
                                          </p:val>
                                        </p:tav>
                                        <p:tav tm="100000">
                                          <p:val>
                                            <p:strVal val="#ppt_y"/>
                                          </p:val>
                                        </p:tav>
                                      </p:tavLst>
                                    </p:anim>
                                  </p:childTnLst>
                                </p:cTn>
                              </p:par>
                            </p:childTnLst>
                          </p:cTn>
                        </p:par>
                        <p:par>
                          <p:cTn id="127" fill="hold" nodeType="afterGroup">
                            <p:stCondLst>
                              <p:cond delay="10500"/>
                            </p:stCondLst>
                            <p:childTnLst>
                              <p:par>
                                <p:cTn id="128" presetID="47" presetClass="entr" presetSubtype="0" fill="hold" grpId="0" nodeType="afterEffect">
                                  <p:stCondLst>
                                    <p:cond delay="0"/>
                                  </p:stCondLst>
                                  <p:childTnLst>
                                    <p:set>
                                      <p:cBhvr>
                                        <p:cTn id="129" dur="1" fill="hold">
                                          <p:stCondLst>
                                            <p:cond delay="0"/>
                                          </p:stCondLst>
                                        </p:cTn>
                                        <p:tgtEl>
                                          <p:spTgt spid="2054">
                                            <p:txEl>
                                              <p:pRg st="19" end="19"/>
                                            </p:txEl>
                                          </p:spTgt>
                                        </p:tgtEl>
                                        <p:attrNameLst>
                                          <p:attrName>style.visibility</p:attrName>
                                        </p:attrNameLst>
                                      </p:cBhvr>
                                      <p:to>
                                        <p:strVal val="visible"/>
                                      </p:to>
                                    </p:set>
                                    <p:animEffect transition="in" filter="fade">
                                      <p:cBhvr>
                                        <p:cTn id="130" dur="500"/>
                                        <p:tgtEl>
                                          <p:spTgt spid="2054">
                                            <p:txEl>
                                              <p:pRg st="19" end="19"/>
                                            </p:txEl>
                                          </p:spTgt>
                                        </p:tgtEl>
                                      </p:cBhvr>
                                    </p:animEffect>
                                    <p:anim calcmode="lin" valueType="num">
                                      <p:cBhvr>
                                        <p:cTn id="131" dur="500" fill="hold"/>
                                        <p:tgtEl>
                                          <p:spTgt spid="2054">
                                            <p:txEl>
                                              <p:pRg st="19" end="19"/>
                                            </p:txEl>
                                          </p:spTgt>
                                        </p:tgtEl>
                                        <p:attrNameLst>
                                          <p:attrName>ppt_x</p:attrName>
                                        </p:attrNameLst>
                                      </p:cBhvr>
                                      <p:tavLst>
                                        <p:tav tm="0">
                                          <p:val>
                                            <p:strVal val="#ppt_x"/>
                                          </p:val>
                                        </p:tav>
                                        <p:tav tm="100000">
                                          <p:val>
                                            <p:strVal val="#ppt_x"/>
                                          </p:val>
                                        </p:tav>
                                      </p:tavLst>
                                    </p:anim>
                                    <p:anim calcmode="lin" valueType="num">
                                      <p:cBhvr>
                                        <p:cTn id="132" dur="500" fill="hold"/>
                                        <p:tgtEl>
                                          <p:spTgt spid="2054">
                                            <p:txEl>
                                              <p:pRg st="19" end="19"/>
                                            </p:txEl>
                                          </p:spTgt>
                                        </p:tgtEl>
                                        <p:attrNameLst>
                                          <p:attrName>ppt_y</p:attrName>
                                        </p:attrNameLst>
                                      </p:cBhvr>
                                      <p:tavLst>
                                        <p:tav tm="0">
                                          <p:val>
                                            <p:strVal val="#ppt_y-.1"/>
                                          </p:val>
                                        </p:tav>
                                        <p:tav tm="100000">
                                          <p:val>
                                            <p:strVal val="#ppt_y"/>
                                          </p:val>
                                        </p:tav>
                                      </p:tavLst>
                                    </p:anim>
                                  </p:childTnLst>
                                </p:cTn>
                              </p:par>
                            </p:childTnLst>
                          </p:cTn>
                        </p:par>
                        <p:par>
                          <p:cTn id="133" fill="hold" nodeType="afterGroup">
                            <p:stCondLst>
                              <p:cond delay="11000"/>
                            </p:stCondLst>
                            <p:childTnLst>
                              <p:par>
                                <p:cTn id="134" presetID="47" presetClass="entr" presetSubtype="0" fill="hold" grpId="0" nodeType="afterEffect">
                                  <p:stCondLst>
                                    <p:cond delay="0"/>
                                  </p:stCondLst>
                                  <p:childTnLst>
                                    <p:set>
                                      <p:cBhvr>
                                        <p:cTn id="135" dur="1" fill="hold">
                                          <p:stCondLst>
                                            <p:cond delay="0"/>
                                          </p:stCondLst>
                                        </p:cTn>
                                        <p:tgtEl>
                                          <p:spTgt spid="2054">
                                            <p:txEl>
                                              <p:pRg st="20" end="20"/>
                                            </p:txEl>
                                          </p:spTgt>
                                        </p:tgtEl>
                                        <p:attrNameLst>
                                          <p:attrName>style.visibility</p:attrName>
                                        </p:attrNameLst>
                                      </p:cBhvr>
                                      <p:to>
                                        <p:strVal val="visible"/>
                                      </p:to>
                                    </p:set>
                                    <p:animEffect transition="in" filter="fade">
                                      <p:cBhvr>
                                        <p:cTn id="136" dur="500"/>
                                        <p:tgtEl>
                                          <p:spTgt spid="2054">
                                            <p:txEl>
                                              <p:pRg st="20" end="20"/>
                                            </p:txEl>
                                          </p:spTgt>
                                        </p:tgtEl>
                                      </p:cBhvr>
                                    </p:animEffect>
                                    <p:anim calcmode="lin" valueType="num">
                                      <p:cBhvr>
                                        <p:cTn id="137" dur="500" fill="hold"/>
                                        <p:tgtEl>
                                          <p:spTgt spid="2054">
                                            <p:txEl>
                                              <p:pRg st="20" end="20"/>
                                            </p:txEl>
                                          </p:spTgt>
                                        </p:tgtEl>
                                        <p:attrNameLst>
                                          <p:attrName>ppt_x</p:attrName>
                                        </p:attrNameLst>
                                      </p:cBhvr>
                                      <p:tavLst>
                                        <p:tav tm="0">
                                          <p:val>
                                            <p:strVal val="#ppt_x"/>
                                          </p:val>
                                        </p:tav>
                                        <p:tav tm="100000">
                                          <p:val>
                                            <p:strVal val="#ppt_x"/>
                                          </p:val>
                                        </p:tav>
                                      </p:tavLst>
                                    </p:anim>
                                    <p:anim calcmode="lin" valueType="num">
                                      <p:cBhvr>
                                        <p:cTn id="138" dur="500" fill="hold"/>
                                        <p:tgtEl>
                                          <p:spTgt spid="2054">
                                            <p:txEl>
                                              <p:pRg st="20" end="20"/>
                                            </p:txEl>
                                          </p:spTgt>
                                        </p:tgtEl>
                                        <p:attrNameLst>
                                          <p:attrName>ppt_y</p:attrName>
                                        </p:attrNameLst>
                                      </p:cBhvr>
                                      <p:tavLst>
                                        <p:tav tm="0">
                                          <p:val>
                                            <p:strVal val="#ppt_y-.1"/>
                                          </p:val>
                                        </p:tav>
                                        <p:tav tm="100000">
                                          <p:val>
                                            <p:strVal val="#ppt_y"/>
                                          </p:val>
                                        </p:tav>
                                      </p:tavLst>
                                    </p:anim>
                                  </p:childTnLst>
                                </p:cTn>
                              </p:par>
                            </p:childTnLst>
                          </p:cTn>
                        </p:par>
                        <p:par>
                          <p:cTn id="139" fill="hold" nodeType="afterGroup">
                            <p:stCondLst>
                              <p:cond delay="11500"/>
                            </p:stCondLst>
                            <p:childTnLst>
                              <p:par>
                                <p:cTn id="140" presetID="47" presetClass="entr" presetSubtype="0" fill="hold" grpId="0" nodeType="afterEffect">
                                  <p:stCondLst>
                                    <p:cond delay="0"/>
                                  </p:stCondLst>
                                  <p:childTnLst>
                                    <p:set>
                                      <p:cBhvr>
                                        <p:cTn id="141" dur="1" fill="hold">
                                          <p:stCondLst>
                                            <p:cond delay="0"/>
                                          </p:stCondLst>
                                        </p:cTn>
                                        <p:tgtEl>
                                          <p:spTgt spid="2054">
                                            <p:txEl>
                                              <p:pRg st="21" end="21"/>
                                            </p:txEl>
                                          </p:spTgt>
                                        </p:tgtEl>
                                        <p:attrNameLst>
                                          <p:attrName>style.visibility</p:attrName>
                                        </p:attrNameLst>
                                      </p:cBhvr>
                                      <p:to>
                                        <p:strVal val="visible"/>
                                      </p:to>
                                    </p:set>
                                    <p:animEffect transition="in" filter="fade">
                                      <p:cBhvr>
                                        <p:cTn id="142" dur="500"/>
                                        <p:tgtEl>
                                          <p:spTgt spid="2054">
                                            <p:txEl>
                                              <p:pRg st="21" end="21"/>
                                            </p:txEl>
                                          </p:spTgt>
                                        </p:tgtEl>
                                      </p:cBhvr>
                                    </p:animEffect>
                                    <p:anim calcmode="lin" valueType="num">
                                      <p:cBhvr>
                                        <p:cTn id="143" dur="500" fill="hold"/>
                                        <p:tgtEl>
                                          <p:spTgt spid="2054">
                                            <p:txEl>
                                              <p:pRg st="21" end="21"/>
                                            </p:txEl>
                                          </p:spTgt>
                                        </p:tgtEl>
                                        <p:attrNameLst>
                                          <p:attrName>ppt_x</p:attrName>
                                        </p:attrNameLst>
                                      </p:cBhvr>
                                      <p:tavLst>
                                        <p:tav tm="0">
                                          <p:val>
                                            <p:strVal val="#ppt_x"/>
                                          </p:val>
                                        </p:tav>
                                        <p:tav tm="100000">
                                          <p:val>
                                            <p:strVal val="#ppt_x"/>
                                          </p:val>
                                        </p:tav>
                                      </p:tavLst>
                                    </p:anim>
                                    <p:anim calcmode="lin" valueType="num">
                                      <p:cBhvr>
                                        <p:cTn id="144" dur="500" fill="hold"/>
                                        <p:tgtEl>
                                          <p:spTgt spid="2054">
                                            <p:txEl>
                                              <p:pRg st="21" end="2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3" grpId="0"/>
      <p:bldP spid="2054" grpId="0" build="p"/>
    </p:bldLst>
  </p:timing>
</p:sld>
</file>

<file path=ppt/slides/slide1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406530" name="Rectangle 2"/>
          <p:cNvSpPr>
            <a:spLocks noGrp="1" noChangeArrowheads="1"/>
          </p:cNvSpPr>
          <p:nvPr>
            <p:ph type="title"/>
          </p:nvPr>
        </p:nvSpPr>
        <p:spPr>
          <a:xfrm>
            <a:off x="519113" y="1460500"/>
            <a:ext cx="8229600" cy="2976563"/>
          </a:xfrm>
        </p:spPr>
        <p:txBody>
          <a:body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اول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406530"/>
                                        </p:tgtEl>
                                        <p:attrNameLst>
                                          <p:attrName>style.visibility</p:attrName>
                                        </p:attrNameLst>
                                      </p:cBhvr>
                                      <p:to>
                                        <p:strVal val="visible"/>
                                      </p:to>
                                    </p:set>
                                    <p:animEffect transition="in" filter="fade">
                                      <p:cBhvr>
                                        <p:cTn id="7" dur="2000"/>
                                        <p:tgtEl>
                                          <p:spTgt spid="406530"/>
                                        </p:tgtEl>
                                      </p:cBhvr>
                                    </p:animEffect>
                                    <p:anim calcmode="lin" valueType="num">
                                      <p:cBhvr>
                                        <p:cTn id="8" dur="2000" fill="hold"/>
                                        <p:tgtEl>
                                          <p:spTgt spid="406530"/>
                                        </p:tgtEl>
                                        <p:attrNameLst>
                                          <p:attrName>ppt_w</p:attrName>
                                        </p:attrNameLst>
                                      </p:cBhvr>
                                      <p:tavLst>
                                        <p:tav tm="0" fmla="#ppt_w*sin(2.5*pi*$)">
                                          <p:val>
                                            <p:fltVal val="0"/>
                                          </p:val>
                                        </p:tav>
                                        <p:tav tm="100000">
                                          <p:val>
                                            <p:fltVal val="1"/>
                                          </p:val>
                                        </p:tav>
                                      </p:tavLst>
                                    </p:anim>
                                    <p:anim calcmode="lin" valueType="num">
                                      <p:cBhvr>
                                        <p:cTn id="9" dur="2000" fill="hold"/>
                                        <p:tgtEl>
                                          <p:spTgt spid="406530"/>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400"/>
                            </p:stCondLst>
                            <p:childTnLst>
                              <p:par>
                                <p:cTn id="11" presetID="8" presetClass="emph" presetSubtype="0" fill="hold" grpId="1" nodeType="afterEffect">
                                  <p:stCondLst>
                                    <p:cond delay="0"/>
                                  </p:stCondLst>
                                  <p:iterate type="lt">
                                    <p:tmPct val="0"/>
                                  </p:iterate>
                                  <p:childTnLst>
                                    <p:animRot by="21600000">
                                      <p:cBhvr>
                                        <p:cTn id="12" dur="2000" fill="hold"/>
                                        <p:tgtEl>
                                          <p:spTgt spid="406530"/>
                                        </p:tgtEl>
                                        <p:attrNameLst>
                                          <p:attrName>r</p:attrName>
                                        </p:attrNameLst>
                                      </p:cBhvr>
                                    </p:animRot>
                                  </p:childTnLst>
                                </p:cTn>
                              </p:par>
                            </p:childTnLst>
                          </p:cTn>
                        </p:par>
                        <p:par>
                          <p:cTn id="13" fill="hold" nodeType="afterGroup">
                            <p:stCondLst>
                              <p:cond delay="7400"/>
                            </p:stCondLst>
                            <p:childTnLst>
                              <p:par>
                                <p:cTn id="14" presetID="41" presetClass="exit" presetSubtype="0" fill="hold" grpId="2" nodeType="afterEffect">
                                  <p:stCondLst>
                                    <p:cond delay="0"/>
                                  </p:stCondLst>
                                  <p:iterate type="lt">
                                    <p:tmPct val="10000"/>
                                  </p:iterate>
                                  <p:childTnLst>
                                    <p:anim calcmode="lin" valueType="num">
                                      <p:cBhvr>
                                        <p:cTn id="15" dur="500"/>
                                        <p:tgtEl>
                                          <p:spTgt spid="406530"/>
                                        </p:tgtEl>
                                        <p:attrNameLst>
                                          <p:attrName>ppt_x</p:attrName>
                                        </p:attrNameLst>
                                      </p:cBhvr>
                                      <p:tavLst>
                                        <p:tav tm="0">
                                          <p:val>
                                            <p:strVal val="ppt_x"/>
                                          </p:val>
                                        </p:tav>
                                        <p:tav tm="50000">
                                          <p:val>
                                            <p:strVal val="ppt_x+.1"/>
                                          </p:val>
                                        </p:tav>
                                        <p:tav tm="100000">
                                          <p:val>
                                            <p:strVal val="ppt_x"/>
                                          </p:val>
                                        </p:tav>
                                      </p:tavLst>
                                    </p:anim>
                                    <p:anim calcmode="lin" valueType="num">
                                      <p:cBhvr>
                                        <p:cTn id="16" dur="500"/>
                                        <p:tgtEl>
                                          <p:spTgt spid="406530"/>
                                        </p:tgtEl>
                                        <p:attrNameLst>
                                          <p:attrName>ppt_y</p:attrName>
                                        </p:attrNameLst>
                                      </p:cBhvr>
                                      <p:tavLst>
                                        <p:tav tm="0">
                                          <p:val>
                                            <p:strVal val="ppt_y"/>
                                          </p:val>
                                        </p:tav>
                                        <p:tav tm="100000">
                                          <p:val>
                                            <p:strVal val="ppt_y"/>
                                          </p:val>
                                        </p:tav>
                                      </p:tavLst>
                                    </p:anim>
                                    <p:anim calcmode="lin" valueType="num">
                                      <p:cBhvr>
                                        <p:cTn id="17" dur="500"/>
                                        <p:tgtEl>
                                          <p:spTgt spid="406530"/>
                                        </p:tgtEl>
                                        <p:attrNameLst>
                                          <p:attrName>ppt_h</p:attrName>
                                        </p:attrNameLst>
                                      </p:cBhvr>
                                      <p:tavLst>
                                        <p:tav tm="0">
                                          <p:val>
                                            <p:strVal val="ppt_h"/>
                                          </p:val>
                                        </p:tav>
                                        <p:tav tm="50000">
                                          <p:val>
                                            <p:strVal val="ppt_h+.01"/>
                                          </p:val>
                                        </p:tav>
                                        <p:tav tm="100000">
                                          <p:val>
                                            <p:strVal val="ppt_h/10"/>
                                          </p:val>
                                        </p:tav>
                                      </p:tavLst>
                                    </p:anim>
                                    <p:anim calcmode="lin" valueType="num">
                                      <p:cBhvr>
                                        <p:cTn id="18" dur="500"/>
                                        <p:tgtEl>
                                          <p:spTgt spid="406530"/>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500" tmFilter="0,0; .5, 0; 1, 1"/>
                                        <p:tgtEl>
                                          <p:spTgt spid="406530"/>
                                        </p:tgtEl>
                                      </p:cBhvr>
                                    </p:animEffect>
                                    <p:set>
                                      <p:cBhvr>
                                        <p:cTn id="20" dur="1" fill="hold">
                                          <p:stCondLst>
                                            <p:cond delay="499"/>
                                          </p:stCondLst>
                                        </p:cTn>
                                        <p:tgtEl>
                                          <p:spTgt spid="4065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6530" grpId="0"/>
      <p:bldP spid="406530" grpId="1"/>
      <p:bldP spid="406530" grpId="2"/>
    </p:bldLst>
  </p:timing>
</p:sld>
</file>

<file path=ppt/slides/slide14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8196" name="Rectangle 4"/>
          <p:cNvSpPr>
            <a:spLocks noGrp="1" noChangeArrowheads="1"/>
          </p:cNvSpPr>
          <p:nvPr>
            <p:ph type="title"/>
          </p:nvPr>
        </p:nvSpPr>
        <p:spPr>
          <a:xfrm>
            <a:off x="457200" y="44450"/>
            <a:ext cx="8229600" cy="1143000"/>
          </a:xfrm>
        </p:spPr>
        <p:txBody>
          <a:bodyPr/>
          <a:lstStyle/>
          <a:p>
            <a:pPr algn="r"/>
            <a:r>
              <a:rPr lang="fa-IR" altLang="fa-IR" sz="1600">
                <a:cs typeface="B Nasim" panose="00000700000000000000" pitchFamily="2" charset="-78"/>
              </a:rPr>
              <a:t>حل مساله 18-3 :</a:t>
            </a:r>
            <a:endParaRPr lang="en-US" altLang="fa-IR" sz="1600">
              <a:cs typeface="B Nasim" panose="00000700000000000000" pitchFamily="2" charset="-78"/>
            </a:endParaRPr>
          </a:p>
        </p:txBody>
      </p:sp>
      <p:graphicFrame>
        <p:nvGraphicFramePr>
          <p:cNvPr id="8620" name="Group 428"/>
          <p:cNvGraphicFramePr>
            <a:graphicFrameLocks noGrp="1"/>
          </p:cNvGraphicFramePr>
          <p:nvPr>
            <p:ph idx="1"/>
          </p:nvPr>
        </p:nvGraphicFramePr>
        <p:xfrm>
          <a:off x="323850" y="750888"/>
          <a:ext cx="8424863" cy="5762625"/>
        </p:xfrm>
        <a:graphic>
          <a:graphicData uri="http://schemas.openxmlformats.org/drawingml/2006/table">
            <a:tbl>
              <a:tblPr rtl="1"/>
              <a:tblGrid>
                <a:gridCol w="1871663">
                  <a:extLst>
                    <a:ext uri="{9D8B030D-6E8A-4147-A177-3AD203B41FA5}">
                      <a16:colId xmlns:a16="http://schemas.microsoft.com/office/drawing/2014/main" val="4191393032"/>
                    </a:ext>
                  </a:extLst>
                </a:gridCol>
                <a:gridCol w="534987">
                  <a:extLst>
                    <a:ext uri="{9D8B030D-6E8A-4147-A177-3AD203B41FA5}">
                      <a16:colId xmlns:a16="http://schemas.microsoft.com/office/drawing/2014/main" val="2605094218"/>
                    </a:ext>
                  </a:extLst>
                </a:gridCol>
                <a:gridCol w="1155700">
                  <a:extLst>
                    <a:ext uri="{9D8B030D-6E8A-4147-A177-3AD203B41FA5}">
                      <a16:colId xmlns:a16="http://schemas.microsoft.com/office/drawing/2014/main" val="712872788"/>
                    </a:ext>
                  </a:extLst>
                </a:gridCol>
                <a:gridCol w="182563">
                  <a:extLst>
                    <a:ext uri="{9D8B030D-6E8A-4147-A177-3AD203B41FA5}">
                      <a16:colId xmlns:a16="http://schemas.microsoft.com/office/drawing/2014/main" val="3611126505"/>
                    </a:ext>
                  </a:extLst>
                </a:gridCol>
                <a:gridCol w="1068387">
                  <a:extLst>
                    <a:ext uri="{9D8B030D-6E8A-4147-A177-3AD203B41FA5}">
                      <a16:colId xmlns:a16="http://schemas.microsoft.com/office/drawing/2014/main" val="1871640541"/>
                    </a:ext>
                  </a:extLst>
                </a:gridCol>
                <a:gridCol w="1595438">
                  <a:extLst>
                    <a:ext uri="{9D8B030D-6E8A-4147-A177-3AD203B41FA5}">
                      <a16:colId xmlns:a16="http://schemas.microsoft.com/office/drawing/2014/main" val="922089448"/>
                    </a:ext>
                  </a:extLst>
                </a:gridCol>
                <a:gridCol w="811212">
                  <a:extLst>
                    <a:ext uri="{9D8B030D-6E8A-4147-A177-3AD203B41FA5}">
                      <a16:colId xmlns:a16="http://schemas.microsoft.com/office/drawing/2014/main" val="4043327570"/>
                    </a:ext>
                  </a:extLst>
                </a:gridCol>
                <a:gridCol w="1204913">
                  <a:extLst>
                    <a:ext uri="{9D8B030D-6E8A-4147-A177-3AD203B41FA5}">
                      <a16:colId xmlns:a16="http://schemas.microsoft.com/office/drawing/2014/main" val="1668415072"/>
                    </a:ext>
                  </a:extLst>
                </a:gridCol>
              </a:tblGrid>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میزناهارخوری</a:t>
                      </a:r>
                      <a:endParaRPr kumimoji="0" lang="en-US"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صندلی</a:t>
                      </a:r>
                      <a:endParaRPr kumimoji="0" lang="en-US"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 اداری</a:t>
                      </a:r>
                      <a:endParaRPr kumimoji="0" lang="en-US"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6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711165291"/>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9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تولید واقعی</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15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15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15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95313190"/>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ساعت استاندارد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77830931"/>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ساعت استاندارد برای تولید واقعی</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2920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09127887"/>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437397002"/>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جذب شده</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بودجه مجاز بر اساس ساعت استاندارد برای تولید واقعی</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بودجه مجاز بر اساس ساعت کارکرد واقعی</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واقعی</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56862280"/>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584000 = 200×2920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600000=200×300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600000=200×300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610000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917001896"/>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1168000</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=400×2920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1168000</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=400×2920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1208000</a:t>
                      </a: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=400×3020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1190000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66184530"/>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1752000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1768000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1808000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1800000</a:t>
                      </a:r>
                      <a:endParaRPr kumimoji="0" lang="en-US" altLang="fa-IR" sz="15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543858630"/>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بودجه ثابت</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17080811"/>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 (3)</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نامساعد  10000=600000 – 610000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267777219"/>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بودجه متغیر</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283358269"/>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 (2) 40000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مساعد  18000 = 1208000 – 1190000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120861654"/>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 نامساعد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کارایی - نامساعد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 (1)</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521374523"/>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 – نامساعد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بودجه – مساعد 8000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99637148"/>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کل سربار - نامساعد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 = 1752000 - 1800000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194912775"/>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8196"/>
                                        </p:tgtEl>
                                        <p:attrNameLst>
                                          <p:attrName>style.visibility</p:attrName>
                                        </p:attrNameLst>
                                      </p:cBhvr>
                                      <p:to>
                                        <p:strVal val="visible"/>
                                      </p:to>
                                    </p:set>
                                    <p:animEffect transition="in" filter="fade">
                                      <p:cBhvr>
                                        <p:cTn id="7" dur="800" decel="100000"/>
                                        <p:tgtEl>
                                          <p:spTgt spid="8196"/>
                                        </p:tgtEl>
                                      </p:cBhvr>
                                    </p:animEffect>
                                    <p:anim calcmode="lin" valueType="num">
                                      <p:cBhvr>
                                        <p:cTn id="8" dur="800" decel="100000" fill="hold"/>
                                        <p:tgtEl>
                                          <p:spTgt spid="8196"/>
                                        </p:tgtEl>
                                        <p:attrNameLst>
                                          <p:attrName>style.rotation</p:attrName>
                                        </p:attrNameLst>
                                      </p:cBhvr>
                                      <p:tavLst>
                                        <p:tav tm="0">
                                          <p:val>
                                            <p:fltVal val="-90"/>
                                          </p:val>
                                        </p:tav>
                                        <p:tav tm="100000">
                                          <p:val>
                                            <p:fltVal val="0"/>
                                          </p:val>
                                        </p:tav>
                                      </p:tavLst>
                                    </p:anim>
                                    <p:anim calcmode="lin" valueType="num">
                                      <p:cBhvr>
                                        <p:cTn id="9" dur="800" decel="100000" fill="hold"/>
                                        <p:tgtEl>
                                          <p:spTgt spid="8196"/>
                                        </p:tgtEl>
                                        <p:attrNameLst>
                                          <p:attrName>ppt_x</p:attrName>
                                        </p:attrNameLst>
                                      </p:cBhvr>
                                      <p:tavLst>
                                        <p:tav tm="0">
                                          <p:val>
                                            <p:strVal val="#ppt_x+0.4"/>
                                          </p:val>
                                        </p:tav>
                                        <p:tav tm="100000">
                                          <p:val>
                                            <p:strVal val="#ppt_x-0.05"/>
                                          </p:val>
                                        </p:tav>
                                      </p:tavLst>
                                    </p:anim>
                                    <p:anim calcmode="lin" valueType="num">
                                      <p:cBhvr>
                                        <p:cTn id="10" dur="800" decel="100000" fill="hold"/>
                                        <p:tgtEl>
                                          <p:spTgt spid="819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819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8196"/>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6" grpId="0"/>
    </p:bldLst>
  </p:timing>
</p:sld>
</file>

<file path=ppt/slides/slide14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7412" name="Rectangle 4"/>
          <p:cNvSpPr>
            <a:spLocks noGrp="1" noChangeArrowheads="1"/>
          </p:cNvSpPr>
          <p:nvPr>
            <p:ph type="title"/>
          </p:nvPr>
        </p:nvSpPr>
        <p:spPr>
          <a:xfrm>
            <a:off x="457200" y="261938"/>
            <a:ext cx="8229600" cy="863600"/>
          </a:xfrm>
        </p:spPr>
        <p:txBody>
          <a:bodyPr/>
          <a:lstStyle/>
          <a:p>
            <a:pPr algn="r"/>
            <a:r>
              <a:rPr lang="fa-IR" altLang="fa-IR" sz="1800">
                <a:cs typeface="B Nasim" panose="00000700000000000000" pitchFamily="2" charset="-78"/>
              </a:rPr>
              <a:t>حل مساله 19-3</a:t>
            </a:r>
            <a:endParaRPr lang="en-US" altLang="fa-IR" sz="1800">
              <a:cs typeface="B Nasim" panose="00000700000000000000" pitchFamily="2" charset="-78"/>
            </a:endParaRPr>
          </a:p>
        </p:txBody>
      </p:sp>
      <p:graphicFrame>
        <p:nvGraphicFramePr>
          <p:cNvPr id="18173" name="Group 765"/>
          <p:cNvGraphicFramePr>
            <a:graphicFrameLocks noGrp="1"/>
          </p:cNvGraphicFramePr>
          <p:nvPr>
            <p:ph idx="1"/>
          </p:nvPr>
        </p:nvGraphicFramePr>
        <p:xfrm>
          <a:off x="-36513" y="1412875"/>
          <a:ext cx="8820151" cy="4325938"/>
        </p:xfrm>
        <a:graphic>
          <a:graphicData uri="http://schemas.openxmlformats.org/drawingml/2006/table">
            <a:tbl>
              <a:tblPr rtl="1"/>
              <a:tblGrid>
                <a:gridCol w="3635375">
                  <a:extLst>
                    <a:ext uri="{9D8B030D-6E8A-4147-A177-3AD203B41FA5}">
                      <a16:colId xmlns:a16="http://schemas.microsoft.com/office/drawing/2014/main" val="3544833580"/>
                    </a:ext>
                  </a:extLst>
                </a:gridCol>
                <a:gridCol w="2376488">
                  <a:extLst>
                    <a:ext uri="{9D8B030D-6E8A-4147-A177-3AD203B41FA5}">
                      <a16:colId xmlns:a16="http://schemas.microsoft.com/office/drawing/2014/main" val="320360754"/>
                    </a:ext>
                  </a:extLst>
                </a:gridCol>
                <a:gridCol w="2808288">
                  <a:extLst>
                    <a:ext uri="{9D8B030D-6E8A-4147-A177-3AD203B41FA5}">
                      <a16:colId xmlns:a16="http://schemas.microsoft.com/office/drawing/2014/main" val="4167961739"/>
                    </a:ext>
                  </a:extLst>
                </a:gridCol>
              </a:tblGrid>
              <a:tr h="706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محاسبه آحاد تکمیل شده :</a:t>
                      </a:r>
                    </a:p>
                    <a:p>
                      <a:pPr marL="0" marR="0" lvl="0" indent="0" algn="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7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602977902"/>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[2500+(100÷1000000)]=12500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11300=(40%- 2500)+10300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4844996"/>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7868657"/>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43906948"/>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8800=(60%×2500)-10300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3995429"/>
                  </a:ext>
                </a:extLst>
              </a:tr>
              <a:tr h="800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 مربوط به موجودی کالای در جریان ساخت اول دوره</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    </a:t>
                      </a: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5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1500</a:t>
                      </a: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60%×2500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35962981"/>
                  </a:ext>
                </a:extLst>
              </a:tr>
              <a:tr h="706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10300</a:t>
                      </a:r>
                    </a:p>
                    <a:p>
                      <a:pPr marL="0" marR="0" lvl="0" indent="0" algn="ct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954225144"/>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7412"/>
                                        </p:tgtEl>
                                        <p:attrNameLst>
                                          <p:attrName>style.visibility</p:attrName>
                                        </p:attrNameLst>
                                      </p:cBhvr>
                                      <p:to>
                                        <p:strVal val="visible"/>
                                      </p:to>
                                    </p:set>
                                    <p:animEffect transition="in" filter="fade">
                                      <p:cBhvr>
                                        <p:cTn id="7" dur="800" decel="100000"/>
                                        <p:tgtEl>
                                          <p:spTgt spid="17412"/>
                                        </p:tgtEl>
                                      </p:cBhvr>
                                    </p:animEffect>
                                    <p:anim calcmode="lin" valueType="num">
                                      <p:cBhvr>
                                        <p:cTn id="8" dur="800" decel="100000" fill="hold"/>
                                        <p:tgtEl>
                                          <p:spTgt spid="17412"/>
                                        </p:tgtEl>
                                        <p:attrNameLst>
                                          <p:attrName>style.rotation</p:attrName>
                                        </p:attrNameLst>
                                      </p:cBhvr>
                                      <p:tavLst>
                                        <p:tav tm="0">
                                          <p:val>
                                            <p:fltVal val="-90"/>
                                          </p:val>
                                        </p:tav>
                                        <p:tav tm="100000">
                                          <p:val>
                                            <p:fltVal val="0"/>
                                          </p:val>
                                        </p:tav>
                                      </p:tavLst>
                                    </p:anim>
                                    <p:anim calcmode="lin" valueType="num">
                                      <p:cBhvr>
                                        <p:cTn id="9" dur="800" decel="100000" fill="hold"/>
                                        <p:tgtEl>
                                          <p:spTgt spid="17412"/>
                                        </p:tgtEl>
                                        <p:attrNameLst>
                                          <p:attrName>ppt_x</p:attrName>
                                        </p:attrNameLst>
                                      </p:cBhvr>
                                      <p:tavLst>
                                        <p:tav tm="0">
                                          <p:val>
                                            <p:strVal val="#ppt_x+0.4"/>
                                          </p:val>
                                        </p:tav>
                                        <p:tav tm="100000">
                                          <p:val>
                                            <p:strVal val="#ppt_x-0.05"/>
                                          </p:val>
                                        </p:tav>
                                      </p:tavLst>
                                    </p:anim>
                                    <p:anim calcmode="lin" valueType="num">
                                      <p:cBhvr>
                                        <p:cTn id="10" dur="800" decel="100000" fill="hold"/>
                                        <p:tgtEl>
                                          <p:spTgt spid="17412"/>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7412"/>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741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2" grpId="0"/>
    </p:bldLst>
  </p:timing>
</p:sld>
</file>

<file path=ppt/slides/slide14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graphicFrame>
        <p:nvGraphicFramePr>
          <p:cNvPr id="654556" name="Group 220"/>
          <p:cNvGraphicFramePr>
            <a:graphicFrameLocks noGrp="1"/>
          </p:cNvGraphicFramePr>
          <p:nvPr/>
        </p:nvGraphicFramePr>
        <p:xfrm>
          <a:off x="395288" y="620713"/>
          <a:ext cx="8374062" cy="5175250"/>
        </p:xfrm>
        <a:graphic>
          <a:graphicData uri="http://schemas.openxmlformats.org/drawingml/2006/table">
            <a:tbl>
              <a:tblPr rtl="1"/>
              <a:tblGrid>
                <a:gridCol w="2719387">
                  <a:extLst>
                    <a:ext uri="{9D8B030D-6E8A-4147-A177-3AD203B41FA5}">
                      <a16:colId xmlns:a16="http://schemas.microsoft.com/office/drawing/2014/main" val="4076953663"/>
                    </a:ext>
                  </a:extLst>
                </a:gridCol>
                <a:gridCol w="830263">
                  <a:extLst>
                    <a:ext uri="{9D8B030D-6E8A-4147-A177-3AD203B41FA5}">
                      <a16:colId xmlns:a16="http://schemas.microsoft.com/office/drawing/2014/main" val="16004993"/>
                    </a:ext>
                  </a:extLst>
                </a:gridCol>
                <a:gridCol w="2519362">
                  <a:extLst>
                    <a:ext uri="{9D8B030D-6E8A-4147-A177-3AD203B41FA5}">
                      <a16:colId xmlns:a16="http://schemas.microsoft.com/office/drawing/2014/main" val="1339479183"/>
                    </a:ext>
                  </a:extLst>
                </a:gridCol>
                <a:gridCol w="2305050">
                  <a:extLst>
                    <a:ext uri="{9D8B030D-6E8A-4147-A177-3AD203B41FA5}">
                      <a16:colId xmlns:a16="http://schemas.microsoft.com/office/drawing/2014/main" val="2171377815"/>
                    </a:ext>
                  </a:extLst>
                </a:gridCol>
              </a:tblGrid>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های استاندارد هر واحد محصول :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633276662"/>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از نظر مواد   (100×1)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52349366"/>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دستمزد مستقیم (40×2)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48778552"/>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سربار ساخت (5/12×2)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79429748"/>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استاندارد یک واحد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08570981"/>
                  </a:ext>
                </a:extLst>
              </a:tr>
              <a:tr h="2492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واقعی یک واحد محصول : (در فروردین ماه):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2396013"/>
                  </a:ext>
                </a:extLst>
              </a:tr>
              <a:tr h="2476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از نظر مواد        (10000÷1210000)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23130020"/>
                  </a:ext>
                </a:extLst>
              </a:tr>
              <a:tr h="2492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از نظر دستمزد مستقیم  (10300÷1055750)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5/102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25280050"/>
                  </a:ext>
                </a:extLst>
              </a:tr>
              <a:tr h="2714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سربار ساخت         (10300÷319300)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35908951"/>
                  </a:ext>
                </a:extLst>
              </a:tr>
              <a:tr h="349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واقعی یک واحد محصول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4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5/254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007999517"/>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nodeType="afterEffect">
                                  <p:stCondLst>
                                    <p:cond delay="0"/>
                                  </p:stCondLst>
                                  <p:childTnLst>
                                    <p:set>
                                      <p:cBhvr>
                                        <p:cTn id="6" dur="1" fill="hold">
                                          <p:stCondLst>
                                            <p:cond delay="0"/>
                                          </p:stCondLst>
                                        </p:cTn>
                                        <p:tgtEl>
                                          <p:spTgt spid="654556"/>
                                        </p:tgtEl>
                                        <p:attrNameLst>
                                          <p:attrName>style.visibility</p:attrName>
                                        </p:attrNameLst>
                                      </p:cBhvr>
                                      <p:to>
                                        <p:strVal val="visible"/>
                                      </p:to>
                                    </p:set>
                                    <p:animEffect transition="in" filter="fade">
                                      <p:cBhvr>
                                        <p:cTn id="7" dur="1000"/>
                                        <p:tgtEl>
                                          <p:spTgt spid="654556"/>
                                        </p:tgtEl>
                                      </p:cBhvr>
                                    </p:animEffect>
                                    <p:anim calcmode="lin" valueType="num">
                                      <p:cBhvr>
                                        <p:cTn id="8" dur="1000" fill="hold"/>
                                        <p:tgtEl>
                                          <p:spTgt spid="654556"/>
                                        </p:tgtEl>
                                        <p:attrNameLst>
                                          <p:attrName>ppt_x</p:attrName>
                                        </p:attrNameLst>
                                      </p:cBhvr>
                                      <p:tavLst>
                                        <p:tav tm="0">
                                          <p:val>
                                            <p:strVal val="#ppt_x"/>
                                          </p:val>
                                        </p:tav>
                                        <p:tav tm="100000">
                                          <p:val>
                                            <p:strVal val="#ppt_x"/>
                                          </p:val>
                                        </p:tav>
                                      </p:tavLst>
                                    </p:anim>
                                    <p:anim calcmode="lin" valueType="num">
                                      <p:cBhvr>
                                        <p:cTn id="9" dur="900" decel="100000" fill="hold"/>
                                        <p:tgtEl>
                                          <p:spTgt spid="654556"/>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65455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650" name="Rectangle 2"/>
          <p:cNvSpPr>
            <a:spLocks noGrp="1" noChangeArrowheads="1"/>
          </p:cNvSpPr>
          <p:nvPr>
            <p:ph type="title"/>
          </p:nvPr>
        </p:nvSpPr>
        <p:spPr>
          <a:xfrm>
            <a:off x="684213" y="115888"/>
            <a:ext cx="8013700" cy="649287"/>
          </a:xfrm>
        </p:spPr>
        <p:txBody>
          <a:bodyPr/>
          <a:lstStyle/>
          <a:p>
            <a:pPr algn="r"/>
            <a:r>
              <a:rPr lang="fa-IR" altLang="fa-IR" sz="1900" b="1">
                <a:solidFill>
                  <a:schemeClr val="tx1"/>
                </a:solidFill>
                <a:effectLst/>
                <a:cs typeface="B Zar" panose="00000400000000000000" pitchFamily="2" charset="-78"/>
              </a:rPr>
              <a:t>قسمت «ب» : انحرافات مواد و دستمزد :</a:t>
            </a:r>
            <a:endParaRPr lang="en-US" altLang="fa-IR" sz="1900" b="1">
              <a:solidFill>
                <a:schemeClr val="tx1"/>
              </a:solidFill>
              <a:effectLst/>
              <a:cs typeface="B Zar" panose="00000400000000000000" pitchFamily="2" charset="-78"/>
            </a:endParaRPr>
          </a:p>
        </p:txBody>
      </p:sp>
      <p:sp>
        <p:nvSpPr>
          <p:cNvPr id="27651" name="Rectangle 3"/>
          <p:cNvSpPr>
            <a:spLocks noGrp="1" noChangeArrowheads="1"/>
          </p:cNvSpPr>
          <p:nvPr>
            <p:ph type="body" idx="1"/>
          </p:nvPr>
        </p:nvSpPr>
        <p:spPr>
          <a:xfrm>
            <a:off x="468313" y="549275"/>
            <a:ext cx="8229600" cy="6551613"/>
          </a:xfrm>
        </p:spPr>
        <p:txBody>
          <a:bodyPr/>
          <a:lstStyle/>
          <a:p>
            <a:pPr algn="l">
              <a:lnSpc>
                <a:spcPct val="90000"/>
              </a:lnSpc>
              <a:buFont typeface="Wingdings" panose="05000000000000000000" pitchFamily="2" charset="2"/>
              <a:buNone/>
            </a:pPr>
            <a:r>
              <a:rPr lang="fa-IR" altLang="fa-IR" sz="1800">
                <a:effectLst/>
                <a:cs typeface="B Zar" panose="00000400000000000000" pitchFamily="2" charset="-78"/>
              </a:rPr>
              <a:t>                                                                          (نرخ استاندارد – نرخ واقعی ) مصرف واقعی = انحراف نرخ مواد </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 نامساعد   110000 = (100-110) 11000</a:t>
            </a:r>
          </a:p>
          <a:p>
            <a:pPr algn="l">
              <a:lnSpc>
                <a:spcPct val="90000"/>
              </a:lnSpc>
              <a:buFont typeface="Wingdings" panose="05000000000000000000" pitchFamily="2" charset="2"/>
              <a:buNone/>
            </a:pPr>
            <a:r>
              <a:rPr lang="fa-IR" altLang="fa-IR" sz="1800">
                <a:effectLst/>
                <a:cs typeface="B Zar" panose="00000400000000000000" pitchFamily="2" charset="-78"/>
              </a:rPr>
              <a:t>   		   (مصرف استاندارد برای تولید واقعی – مصرف واقعی) نرخ استاندارد = انحراف مصرف مواد</a:t>
            </a:r>
          </a:p>
          <a:p>
            <a:pPr>
              <a:lnSpc>
                <a:spcPct val="90000"/>
              </a:lnSpc>
              <a:buFont typeface="Wingdings" panose="05000000000000000000" pitchFamily="2" charset="2"/>
              <a:buNone/>
            </a:pPr>
            <a:r>
              <a:rPr lang="fa-IR" altLang="fa-IR" sz="1800">
                <a:effectLst/>
                <a:cs typeface="B Zar" panose="00000400000000000000" pitchFamily="2" charset="-78"/>
              </a:rPr>
              <a:t>		   انحراف مصرف مواد – نامساعد </a:t>
            </a:r>
            <a:r>
              <a:rPr lang="fa-IR" altLang="fa-IR" sz="1800" u="sng">
                <a:effectLst/>
                <a:cs typeface="B Zar" panose="00000400000000000000" pitchFamily="2" charset="-78"/>
              </a:rPr>
              <a:t>100000</a:t>
            </a:r>
            <a:r>
              <a:rPr lang="fa-IR" altLang="fa-IR" sz="1800">
                <a:effectLst/>
                <a:cs typeface="B Zar" panose="00000400000000000000" pitchFamily="2" charset="-78"/>
              </a:rPr>
              <a:t> = ( 1000000 – 11000) 100</a:t>
            </a:r>
          </a:p>
          <a:p>
            <a:pPr algn="ctr">
              <a:lnSpc>
                <a:spcPct val="20000"/>
              </a:lnSpc>
              <a:buFont typeface="Wingdings" panose="05000000000000000000" pitchFamily="2" charset="2"/>
              <a:buNone/>
            </a:pPr>
            <a:r>
              <a:rPr lang="fa-IR" altLang="fa-IR" sz="1800">
                <a:effectLst/>
                <a:cs typeface="B Zar" panose="00000400000000000000" pitchFamily="2" charset="-78"/>
              </a:rPr>
              <a:t>               100</a:t>
            </a:r>
          </a:p>
          <a:p>
            <a:pPr>
              <a:lnSpc>
                <a:spcPct val="90000"/>
              </a:lnSpc>
              <a:buFont typeface="Wingdings" panose="05000000000000000000" pitchFamily="2" charset="2"/>
              <a:buNone/>
            </a:pPr>
            <a:r>
              <a:rPr lang="fa-IR" altLang="fa-IR" sz="1800">
                <a:effectLst/>
                <a:cs typeface="B Zar" panose="00000400000000000000" pitchFamily="2" charset="-78"/>
              </a:rPr>
              <a:t>		   کل انحراف مواد – نامساعد   </a:t>
            </a:r>
            <a:r>
              <a:rPr lang="fa-IR" altLang="fa-IR" sz="1800" u="sng">
                <a:effectLst/>
                <a:cs typeface="B Zar" panose="00000400000000000000" pitchFamily="2" charset="-78"/>
              </a:rPr>
              <a:t>210000</a:t>
            </a:r>
            <a:r>
              <a:rPr lang="fa-IR" altLang="fa-IR" sz="1800">
                <a:effectLst/>
                <a:cs typeface="B Zar" panose="00000400000000000000" pitchFamily="2" charset="-78"/>
              </a:rPr>
              <a:t> </a:t>
            </a:r>
          </a:p>
          <a:p>
            <a:pPr>
              <a:lnSpc>
                <a:spcPct val="90000"/>
              </a:lnSpc>
              <a:buFont typeface="Wingdings" panose="05000000000000000000" pitchFamily="2" charset="2"/>
              <a:buNone/>
            </a:pPr>
            <a:r>
              <a:rPr lang="fa-IR" altLang="fa-IR" sz="1800">
                <a:effectLst/>
                <a:cs typeface="B Zar" panose="00000400000000000000" pitchFamily="2" charset="-78"/>
              </a:rPr>
              <a:t>			</a:t>
            </a:r>
            <a:r>
              <a:rPr lang="fa-IR" altLang="fa-IR" sz="1800" u="sng">
                <a:effectLst/>
                <a:cs typeface="B Zar" panose="00000400000000000000" pitchFamily="2" charset="-78"/>
              </a:rPr>
              <a:t>انحراف دستمزد :</a:t>
            </a:r>
          </a:p>
          <a:p>
            <a:pPr algn="l">
              <a:lnSpc>
                <a:spcPct val="90000"/>
              </a:lnSpc>
              <a:buFont typeface="Wingdings" panose="05000000000000000000" pitchFamily="2" charset="2"/>
              <a:buNone/>
            </a:pPr>
            <a:r>
              <a:rPr lang="fa-IR" altLang="fa-IR" sz="1800">
                <a:effectLst/>
                <a:cs typeface="B Zar" panose="00000400000000000000" pitchFamily="2" charset="-78"/>
              </a:rPr>
              <a:t>				(نرخ استاندارد – نرخ واقعی ) ساعات کار واقعی = انحراف نرخ دستمزد</a:t>
            </a:r>
          </a:p>
          <a:p>
            <a:pPr>
              <a:lnSpc>
                <a:spcPct val="90000"/>
              </a:lnSpc>
              <a:buFont typeface="Wingdings" panose="05000000000000000000" pitchFamily="2" charset="2"/>
              <a:buNone/>
            </a:pPr>
            <a:r>
              <a:rPr lang="fa-IR" altLang="fa-IR" sz="1800">
                <a:effectLst/>
                <a:cs typeface="B Zar" panose="00000400000000000000" pitchFamily="2" charset="-78"/>
              </a:rPr>
              <a:t>		انحراف نرخ دستمزد – نامساعد  55750 = (40 – 1055750) 25000 = انحراف نرخ دستمزد</a:t>
            </a:r>
          </a:p>
          <a:p>
            <a:pPr algn="ctr">
              <a:lnSpc>
                <a:spcPct val="40000"/>
              </a:lnSpc>
              <a:buFont typeface="Wingdings" panose="05000000000000000000" pitchFamily="2" charset="2"/>
              <a:buNone/>
            </a:pPr>
            <a:r>
              <a:rPr lang="fa-IR" altLang="fa-IR" sz="1800">
                <a:effectLst/>
                <a:cs typeface="B Zar" panose="00000400000000000000" pitchFamily="2" charset="-78"/>
              </a:rPr>
              <a:t>                        25000</a:t>
            </a:r>
          </a:p>
          <a:p>
            <a:pPr algn="l">
              <a:lnSpc>
                <a:spcPct val="90000"/>
              </a:lnSpc>
              <a:buFont typeface="Wingdings" panose="05000000000000000000" pitchFamily="2" charset="2"/>
              <a:buNone/>
            </a:pPr>
            <a:r>
              <a:rPr lang="fa-IR" altLang="fa-IR" sz="1800">
                <a:effectLst/>
                <a:cs typeface="B Zar" panose="00000400000000000000" pitchFamily="2" charset="-78"/>
              </a:rPr>
              <a:t>		(ساعات کار استاندارد برای تولید واقعی – ساعات کار واقعی ) نرخ استاندارد = انحراف کارآیی دستمزد </a:t>
            </a:r>
          </a:p>
          <a:p>
            <a:pPr>
              <a:lnSpc>
                <a:spcPct val="90000"/>
              </a:lnSpc>
              <a:buFont typeface="Wingdings" panose="05000000000000000000" pitchFamily="2" charset="2"/>
              <a:buNone/>
            </a:pPr>
            <a:r>
              <a:rPr lang="fa-IR" altLang="fa-IR" sz="1800">
                <a:effectLst/>
                <a:cs typeface="B Zar" panose="00000400000000000000" pitchFamily="2" charset="-78"/>
              </a:rPr>
              <a:t>					(824000 – 25000) 40 = </a:t>
            </a:r>
          </a:p>
          <a:p>
            <a:pPr algn="ctr">
              <a:lnSpc>
                <a:spcPct val="40000"/>
              </a:lnSpc>
              <a:buFont typeface="Wingdings" panose="05000000000000000000" pitchFamily="2" charset="2"/>
              <a:buNone/>
            </a:pPr>
            <a:r>
              <a:rPr lang="fa-IR" altLang="fa-IR" sz="1800">
                <a:effectLst/>
                <a:cs typeface="B Zar" panose="00000400000000000000" pitchFamily="2" charset="-78"/>
              </a:rPr>
              <a:t>40</a:t>
            </a:r>
          </a:p>
          <a:p>
            <a:pPr>
              <a:lnSpc>
                <a:spcPct val="90000"/>
              </a:lnSpc>
              <a:buFont typeface="Wingdings" panose="05000000000000000000" pitchFamily="2" charset="2"/>
              <a:buNone/>
            </a:pPr>
            <a:r>
              <a:rPr lang="fa-IR" altLang="fa-IR" sz="1800">
                <a:effectLst/>
                <a:cs typeface="B Zar" panose="00000400000000000000" pitchFamily="2" charset="-78"/>
              </a:rPr>
              <a:t>		انحراف کارآیی دستمزد – نامساعد  176000 = (20600 – 25000) 40 = </a:t>
            </a:r>
          </a:p>
          <a:p>
            <a:pPr>
              <a:lnSpc>
                <a:spcPct val="90000"/>
              </a:lnSpc>
              <a:buFont typeface="Wingdings" panose="05000000000000000000" pitchFamily="2" charset="2"/>
              <a:buNone/>
            </a:pPr>
            <a:r>
              <a:rPr lang="fa-IR" altLang="fa-IR" sz="1800">
                <a:effectLst/>
                <a:cs typeface="B Zar" panose="00000400000000000000" pitchFamily="2" charset="-78"/>
              </a:rPr>
              <a:t>		کل انحراف دستمزد – نامساعد   231750</a:t>
            </a:r>
          </a:p>
          <a:p>
            <a:pPr>
              <a:lnSpc>
                <a:spcPct val="90000"/>
              </a:lnSpc>
              <a:buFont typeface="Wingdings" panose="05000000000000000000" pitchFamily="2" charset="2"/>
              <a:buNone/>
            </a:pPr>
            <a:endParaRPr lang="fa-IR" altLang="fa-IR" sz="1800">
              <a:effectLst/>
              <a:cs typeface="B Zar" panose="00000400000000000000" pitchFamily="2" charset="-78"/>
            </a:endParaRPr>
          </a:p>
          <a:p>
            <a:pPr>
              <a:lnSpc>
                <a:spcPct val="90000"/>
              </a:lnSpc>
              <a:buFont typeface="Wingdings" panose="05000000000000000000" pitchFamily="2" charset="2"/>
              <a:buNone/>
            </a:pPr>
            <a:r>
              <a:rPr lang="fa-IR" altLang="fa-IR" sz="1800" b="1">
                <a:effectLst/>
                <a:cs typeface="B Zar" panose="00000400000000000000" pitchFamily="2" charset="-78"/>
              </a:rPr>
              <a:t>پ) محاسبه انحرافات سربار – روش دو انحرافی :</a:t>
            </a:r>
          </a:p>
          <a:p>
            <a:pPr>
              <a:lnSpc>
                <a:spcPct val="90000"/>
              </a:lnSpc>
              <a:buFont typeface="Wingdings" panose="05000000000000000000" pitchFamily="2" charset="2"/>
              <a:buNone/>
            </a:pPr>
            <a:r>
              <a:rPr lang="fa-IR" altLang="fa-IR" sz="1800">
                <a:effectLst/>
                <a:cs typeface="B Zar" panose="00000400000000000000" pitchFamily="2" charset="-78"/>
              </a:rPr>
              <a:t>سربار جذب شده به تولید                بودجه مجاز بر اساس ساعت استاندارد برای تولید واقعی               هزینه سربار واقعی</a:t>
            </a:r>
          </a:p>
          <a:p>
            <a:pPr>
              <a:lnSpc>
                <a:spcPct val="90000"/>
              </a:lnSpc>
              <a:buFont typeface="Wingdings" panose="05000000000000000000" pitchFamily="2" charset="2"/>
              <a:buNone/>
            </a:pPr>
            <a:r>
              <a:rPr lang="fa-IR" altLang="fa-IR" sz="1800">
                <a:effectLst/>
                <a:cs typeface="B Zar" panose="00000400000000000000" pitchFamily="2" charset="-78"/>
              </a:rPr>
              <a:t>257500=[(2×5/12)×10300]                                        300000                                                                 319300</a:t>
            </a:r>
          </a:p>
          <a:p>
            <a:pPr>
              <a:lnSpc>
                <a:spcPct val="90000"/>
              </a:lnSpc>
              <a:buFont typeface="Wingdings" panose="05000000000000000000" pitchFamily="2" charset="2"/>
              <a:buNone/>
            </a:pPr>
            <a:r>
              <a:rPr lang="fa-IR" altLang="fa-IR" sz="1800">
                <a:effectLst/>
                <a:cs typeface="B Zar" panose="00000400000000000000" pitchFamily="2" charset="-78"/>
              </a:rPr>
              <a:t>انحراف حجم -  نامساعد          42500                                                  انحراف بودجه – نامساعد               19300</a:t>
            </a:r>
          </a:p>
          <a:p>
            <a:pPr>
              <a:lnSpc>
                <a:spcPct val="90000"/>
              </a:lnSpc>
              <a:buFont typeface="Wingdings" panose="05000000000000000000" pitchFamily="2" charset="2"/>
              <a:buNone/>
            </a:pPr>
            <a:r>
              <a:rPr lang="fa-IR" altLang="fa-IR" sz="1800">
                <a:effectLst/>
                <a:cs typeface="B Zar" panose="00000400000000000000" pitchFamily="2" charset="-78"/>
              </a:rPr>
              <a:t>انحراف کل سربار ـ  نامساعد                                                                61800 = 257500 - 319300</a:t>
            </a:r>
            <a:endParaRPr lang="en-US" altLang="fa-IR" sz="1800">
              <a:effectLst/>
              <a:cs typeface="B Zar" panose="00000400000000000000" pitchFamily="2" charset="-78"/>
            </a:endParaRPr>
          </a:p>
        </p:txBody>
      </p:sp>
      <p:grpSp>
        <p:nvGrpSpPr>
          <p:cNvPr id="27657" name="Group 9"/>
          <p:cNvGrpSpPr>
            <a:grpSpLocks/>
          </p:cNvGrpSpPr>
          <p:nvPr/>
        </p:nvGrpSpPr>
        <p:grpSpPr bwMode="auto">
          <a:xfrm>
            <a:off x="3779838" y="1700213"/>
            <a:ext cx="1079500" cy="2089150"/>
            <a:chOff x="2381" y="1071"/>
            <a:chExt cx="680" cy="1316"/>
          </a:xfrm>
        </p:grpSpPr>
        <p:sp>
          <p:nvSpPr>
            <p:cNvPr id="27652" name="Line 4"/>
            <p:cNvSpPr>
              <a:spLocks noChangeShapeType="1"/>
            </p:cNvSpPr>
            <p:nvPr/>
          </p:nvSpPr>
          <p:spPr bwMode="auto">
            <a:xfrm>
              <a:off x="2472" y="1071"/>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7653" name="Line 5"/>
            <p:cNvSpPr>
              <a:spLocks noChangeShapeType="1"/>
            </p:cNvSpPr>
            <p:nvPr/>
          </p:nvSpPr>
          <p:spPr bwMode="auto">
            <a:xfrm>
              <a:off x="2381" y="1933"/>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7654" name="Line 6"/>
            <p:cNvSpPr>
              <a:spLocks noChangeShapeType="1"/>
            </p:cNvSpPr>
            <p:nvPr/>
          </p:nvSpPr>
          <p:spPr bwMode="auto">
            <a:xfrm>
              <a:off x="2699" y="2387"/>
              <a:ext cx="3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27650"/>
                                        </p:tgtEl>
                                        <p:attrNameLst>
                                          <p:attrName>style.visibility</p:attrName>
                                        </p:attrNameLst>
                                      </p:cBhvr>
                                      <p:to>
                                        <p:strVal val="visible"/>
                                      </p:to>
                                    </p:set>
                                    <p:animEffect transition="in" filter="fade">
                                      <p:cBhvr>
                                        <p:cTn id="7" dur="800" decel="100000"/>
                                        <p:tgtEl>
                                          <p:spTgt spid="27650"/>
                                        </p:tgtEl>
                                      </p:cBhvr>
                                    </p:animEffect>
                                    <p:anim calcmode="lin" valueType="num">
                                      <p:cBhvr>
                                        <p:cTn id="8" dur="800" decel="100000" fill="hold"/>
                                        <p:tgtEl>
                                          <p:spTgt spid="27650"/>
                                        </p:tgtEl>
                                        <p:attrNameLst>
                                          <p:attrName>style.rotation</p:attrName>
                                        </p:attrNameLst>
                                      </p:cBhvr>
                                      <p:tavLst>
                                        <p:tav tm="0">
                                          <p:val>
                                            <p:fltVal val="-90"/>
                                          </p:val>
                                        </p:tav>
                                        <p:tav tm="100000">
                                          <p:val>
                                            <p:fltVal val="0"/>
                                          </p:val>
                                        </p:tav>
                                      </p:tavLst>
                                    </p:anim>
                                    <p:anim calcmode="lin" valueType="num">
                                      <p:cBhvr>
                                        <p:cTn id="9" dur="800" decel="100000" fill="hold"/>
                                        <p:tgtEl>
                                          <p:spTgt spid="27650"/>
                                        </p:tgtEl>
                                        <p:attrNameLst>
                                          <p:attrName>ppt_x</p:attrName>
                                        </p:attrNameLst>
                                      </p:cBhvr>
                                      <p:tavLst>
                                        <p:tav tm="0">
                                          <p:val>
                                            <p:strVal val="#ppt_x+0.4"/>
                                          </p:val>
                                        </p:tav>
                                        <p:tav tm="100000">
                                          <p:val>
                                            <p:strVal val="#ppt_x-0.05"/>
                                          </p:val>
                                        </p:tav>
                                      </p:tavLst>
                                    </p:anim>
                                    <p:anim calcmode="lin" valueType="num">
                                      <p:cBhvr>
                                        <p:cTn id="10" dur="800" decel="100000" fill="hold"/>
                                        <p:tgtEl>
                                          <p:spTgt spid="2765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765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7650"/>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27651">
                                            <p:txEl>
                                              <p:pRg st="0" end="0"/>
                                            </p:txEl>
                                          </p:spTgt>
                                        </p:tgtEl>
                                        <p:attrNameLst>
                                          <p:attrName>style.visibility</p:attrName>
                                        </p:attrNameLst>
                                      </p:cBhvr>
                                      <p:to>
                                        <p:strVal val="visible"/>
                                      </p:to>
                                    </p:set>
                                    <p:animEffect transition="in" filter="fade">
                                      <p:cBhvr>
                                        <p:cTn id="16" dur="1000"/>
                                        <p:tgtEl>
                                          <p:spTgt spid="27651">
                                            <p:txEl>
                                              <p:pRg st="0" end="0"/>
                                            </p:txEl>
                                          </p:spTgt>
                                        </p:tgtEl>
                                      </p:cBhvr>
                                    </p:animEffect>
                                    <p:anim calcmode="lin" valueType="num">
                                      <p:cBhvr>
                                        <p:cTn id="17" dur="1000" fill="hold"/>
                                        <p:tgtEl>
                                          <p:spTgt spid="27651">
                                            <p:txEl>
                                              <p:pRg st="0" end="0"/>
                                            </p:txEl>
                                          </p:spTgt>
                                        </p:tgtEl>
                                        <p:attrNameLst>
                                          <p:attrName>ppt_x</p:attrName>
                                        </p:attrNameLst>
                                      </p:cBhvr>
                                      <p:tavLst>
                                        <p:tav tm="0">
                                          <p:val>
                                            <p:strVal val="#ppt_x"/>
                                          </p:val>
                                        </p:tav>
                                        <p:tav tm="100000">
                                          <p:val>
                                            <p:strVal val="#ppt_x"/>
                                          </p:val>
                                        </p:tav>
                                      </p:tavLst>
                                    </p:anim>
                                    <p:anim calcmode="lin" valueType="num">
                                      <p:cBhvr>
                                        <p:cTn id="18" dur="1000" fill="hold"/>
                                        <p:tgtEl>
                                          <p:spTgt spid="27651">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2000"/>
                            </p:stCondLst>
                            <p:childTnLst>
                              <p:par>
                                <p:cTn id="20" presetID="47" presetClass="entr" presetSubtype="0" fill="hold" grpId="0" nodeType="afterEffect">
                                  <p:stCondLst>
                                    <p:cond delay="0"/>
                                  </p:stCondLst>
                                  <p:childTnLst>
                                    <p:set>
                                      <p:cBhvr>
                                        <p:cTn id="21" dur="1" fill="hold">
                                          <p:stCondLst>
                                            <p:cond delay="0"/>
                                          </p:stCondLst>
                                        </p:cTn>
                                        <p:tgtEl>
                                          <p:spTgt spid="27651">
                                            <p:txEl>
                                              <p:pRg st="1" end="1"/>
                                            </p:txEl>
                                          </p:spTgt>
                                        </p:tgtEl>
                                        <p:attrNameLst>
                                          <p:attrName>style.visibility</p:attrName>
                                        </p:attrNameLst>
                                      </p:cBhvr>
                                      <p:to>
                                        <p:strVal val="visible"/>
                                      </p:to>
                                    </p:set>
                                    <p:animEffect transition="in" filter="fade">
                                      <p:cBhvr>
                                        <p:cTn id="22" dur="1000"/>
                                        <p:tgtEl>
                                          <p:spTgt spid="27651">
                                            <p:txEl>
                                              <p:pRg st="1" end="1"/>
                                            </p:txEl>
                                          </p:spTgt>
                                        </p:tgtEl>
                                      </p:cBhvr>
                                    </p:animEffect>
                                    <p:anim calcmode="lin" valueType="num">
                                      <p:cBhvr>
                                        <p:cTn id="23" dur="1000" fill="hold"/>
                                        <p:tgtEl>
                                          <p:spTgt spid="27651">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27651">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3000"/>
                            </p:stCondLst>
                            <p:childTnLst>
                              <p:par>
                                <p:cTn id="26" presetID="47" presetClass="entr" presetSubtype="0" fill="hold" grpId="0" nodeType="afterEffect">
                                  <p:stCondLst>
                                    <p:cond delay="0"/>
                                  </p:stCondLst>
                                  <p:childTnLst>
                                    <p:set>
                                      <p:cBhvr>
                                        <p:cTn id="27" dur="1" fill="hold">
                                          <p:stCondLst>
                                            <p:cond delay="0"/>
                                          </p:stCondLst>
                                        </p:cTn>
                                        <p:tgtEl>
                                          <p:spTgt spid="27651">
                                            <p:txEl>
                                              <p:pRg st="2" end="2"/>
                                            </p:txEl>
                                          </p:spTgt>
                                        </p:tgtEl>
                                        <p:attrNameLst>
                                          <p:attrName>style.visibility</p:attrName>
                                        </p:attrNameLst>
                                      </p:cBhvr>
                                      <p:to>
                                        <p:strVal val="visible"/>
                                      </p:to>
                                    </p:set>
                                    <p:animEffect transition="in" filter="fade">
                                      <p:cBhvr>
                                        <p:cTn id="28" dur="1000"/>
                                        <p:tgtEl>
                                          <p:spTgt spid="27651">
                                            <p:txEl>
                                              <p:pRg st="2" end="2"/>
                                            </p:txEl>
                                          </p:spTgt>
                                        </p:tgtEl>
                                      </p:cBhvr>
                                    </p:animEffect>
                                    <p:anim calcmode="lin" valueType="num">
                                      <p:cBhvr>
                                        <p:cTn id="29" dur="1000" fill="hold"/>
                                        <p:tgtEl>
                                          <p:spTgt spid="27651">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27651">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4000"/>
                            </p:stCondLst>
                            <p:childTnLst>
                              <p:par>
                                <p:cTn id="32" presetID="47" presetClass="entr" presetSubtype="0" fill="hold" grpId="0" nodeType="afterEffect">
                                  <p:stCondLst>
                                    <p:cond delay="0"/>
                                  </p:stCondLst>
                                  <p:childTnLst>
                                    <p:set>
                                      <p:cBhvr>
                                        <p:cTn id="33" dur="1" fill="hold">
                                          <p:stCondLst>
                                            <p:cond delay="0"/>
                                          </p:stCondLst>
                                        </p:cTn>
                                        <p:tgtEl>
                                          <p:spTgt spid="27651">
                                            <p:txEl>
                                              <p:pRg st="3" end="3"/>
                                            </p:txEl>
                                          </p:spTgt>
                                        </p:tgtEl>
                                        <p:attrNameLst>
                                          <p:attrName>style.visibility</p:attrName>
                                        </p:attrNameLst>
                                      </p:cBhvr>
                                      <p:to>
                                        <p:strVal val="visible"/>
                                      </p:to>
                                    </p:set>
                                    <p:animEffect transition="in" filter="fade">
                                      <p:cBhvr>
                                        <p:cTn id="34" dur="1000"/>
                                        <p:tgtEl>
                                          <p:spTgt spid="27651">
                                            <p:txEl>
                                              <p:pRg st="3" end="3"/>
                                            </p:txEl>
                                          </p:spTgt>
                                        </p:tgtEl>
                                      </p:cBhvr>
                                    </p:animEffect>
                                    <p:anim calcmode="lin" valueType="num">
                                      <p:cBhvr>
                                        <p:cTn id="35" dur="1000" fill="hold"/>
                                        <p:tgtEl>
                                          <p:spTgt spid="27651">
                                            <p:txEl>
                                              <p:pRg st="3" end="3"/>
                                            </p:txEl>
                                          </p:spTgt>
                                        </p:tgtEl>
                                        <p:attrNameLst>
                                          <p:attrName>ppt_x</p:attrName>
                                        </p:attrNameLst>
                                      </p:cBhvr>
                                      <p:tavLst>
                                        <p:tav tm="0">
                                          <p:val>
                                            <p:strVal val="#ppt_x"/>
                                          </p:val>
                                        </p:tav>
                                        <p:tav tm="100000">
                                          <p:val>
                                            <p:strVal val="#ppt_x"/>
                                          </p:val>
                                        </p:tav>
                                      </p:tavLst>
                                    </p:anim>
                                    <p:anim calcmode="lin" valueType="num">
                                      <p:cBhvr>
                                        <p:cTn id="36" dur="1000" fill="hold"/>
                                        <p:tgtEl>
                                          <p:spTgt spid="27651">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5000"/>
                            </p:stCondLst>
                            <p:childTnLst>
                              <p:par>
                                <p:cTn id="38" presetID="47" presetClass="entr" presetSubtype="0" fill="hold" grpId="0" nodeType="afterEffect">
                                  <p:stCondLst>
                                    <p:cond delay="0"/>
                                  </p:stCondLst>
                                  <p:childTnLst>
                                    <p:set>
                                      <p:cBhvr>
                                        <p:cTn id="39" dur="1" fill="hold">
                                          <p:stCondLst>
                                            <p:cond delay="0"/>
                                          </p:stCondLst>
                                        </p:cTn>
                                        <p:tgtEl>
                                          <p:spTgt spid="27651">
                                            <p:txEl>
                                              <p:pRg st="4" end="4"/>
                                            </p:txEl>
                                          </p:spTgt>
                                        </p:tgtEl>
                                        <p:attrNameLst>
                                          <p:attrName>style.visibility</p:attrName>
                                        </p:attrNameLst>
                                      </p:cBhvr>
                                      <p:to>
                                        <p:strVal val="visible"/>
                                      </p:to>
                                    </p:set>
                                    <p:animEffect transition="in" filter="fade">
                                      <p:cBhvr>
                                        <p:cTn id="40" dur="1000"/>
                                        <p:tgtEl>
                                          <p:spTgt spid="27651">
                                            <p:txEl>
                                              <p:pRg st="4" end="4"/>
                                            </p:txEl>
                                          </p:spTgt>
                                        </p:tgtEl>
                                      </p:cBhvr>
                                    </p:animEffect>
                                    <p:anim calcmode="lin" valueType="num">
                                      <p:cBhvr>
                                        <p:cTn id="41" dur="1000" fill="hold"/>
                                        <p:tgtEl>
                                          <p:spTgt spid="27651">
                                            <p:txEl>
                                              <p:pRg st="4" end="4"/>
                                            </p:txEl>
                                          </p:spTgt>
                                        </p:tgtEl>
                                        <p:attrNameLst>
                                          <p:attrName>ppt_x</p:attrName>
                                        </p:attrNameLst>
                                      </p:cBhvr>
                                      <p:tavLst>
                                        <p:tav tm="0">
                                          <p:val>
                                            <p:strVal val="#ppt_x"/>
                                          </p:val>
                                        </p:tav>
                                        <p:tav tm="100000">
                                          <p:val>
                                            <p:strVal val="#ppt_x"/>
                                          </p:val>
                                        </p:tav>
                                      </p:tavLst>
                                    </p:anim>
                                    <p:anim calcmode="lin" valueType="num">
                                      <p:cBhvr>
                                        <p:cTn id="42" dur="1000" fill="hold"/>
                                        <p:tgtEl>
                                          <p:spTgt spid="27651">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6000"/>
                            </p:stCondLst>
                            <p:childTnLst>
                              <p:par>
                                <p:cTn id="44" presetID="47" presetClass="entr" presetSubtype="0" fill="hold" grpId="0" nodeType="afterEffect">
                                  <p:stCondLst>
                                    <p:cond delay="0"/>
                                  </p:stCondLst>
                                  <p:childTnLst>
                                    <p:set>
                                      <p:cBhvr>
                                        <p:cTn id="45" dur="1" fill="hold">
                                          <p:stCondLst>
                                            <p:cond delay="0"/>
                                          </p:stCondLst>
                                        </p:cTn>
                                        <p:tgtEl>
                                          <p:spTgt spid="27651">
                                            <p:txEl>
                                              <p:pRg st="5" end="5"/>
                                            </p:txEl>
                                          </p:spTgt>
                                        </p:tgtEl>
                                        <p:attrNameLst>
                                          <p:attrName>style.visibility</p:attrName>
                                        </p:attrNameLst>
                                      </p:cBhvr>
                                      <p:to>
                                        <p:strVal val="visible"/>
                                      </p:to>
                                    </p:set>
                                    <p:animEffect transition="in" filter="fade">
                                      <p:cBhvr>
                                        <p:cTn id="46" dur="1000"/>
                                        <p:tgtEl>
                                          <p:spTgt spid="27651">
                                            <p:txEl>
                                              <p:pRg st="5" end="5"/>
                                            </p:txEl>
                                          </p:spTgt>
                                        </p:tgtEl>
                                      </p:cBhvr>
                                    </p:animEffect>
                                    <p:anim calcmode="lin" valueType="num">
                                      <p:cBhvr>
                                        <p:cTn id="47" dur="1000" fill="hold"/>
                                        <p:tgtEl>
                                          <p:spTgt spid="27651">
                                            <p:txEl>
                                              <p:pRg st="5" end="5"/>
                                            </p:txEl>
                                          </p:spTgt>
                                        </p:tgtEl>
                                        <p:attrNameLst>
                                          <p:attrName>ppt_x</p:attrName>
                                        </p:attrNameLst>
                                      </p:cBhvr>
                                      <p:tavLst>
                                        <p:tav tm="0">
                                          <p:val>
                                            <p:strVal val="#ppt_x"/>
                                          </p:val>
                                        </p:tav>
                                        <p:tav tm="100000">
                                          <p:val>
                                            <p:strVal val="#ppt_x"/>
                                          </p:val>
                                        </p:tav>
                                      </p:tavLst>
                                    </p:anim>
                                    <p:anim calcmode="lin" valueType="num">
                                      <p:cBhvr>
                                        <p:cTn id="48" dur="1000" fill="hold"/>
                                        <p:tgtEl>
                                          <p:spTgt spid="27651">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7000"/>
                            </p:stCondLst>
                            <p:childTnLst>
                              <p:par>
                                <p:cTn id="50" presetID="47" presetClass="entr" presetSubtype="0" fill="hold" grpId="0" nodeType="afterEffect">
                                  <p:stCondLst>
                                    <p:cond delay="0"/>
                                  </p:stCondLst>
                                  <p:childTnLst>
                                    <p:set>
                                      <p:cBhvr>
                                        <p:cTn id="51" dur="1" fill="hold">
                                          <p:stCondLst>
                                            <p:cond delay="0"/>
                                          </p:stCondLst>
                                        </p:cTn>
                                        <p:tgtEl>
                                          <p:spTgt spid="27651">
                                            <p:txEl>
                                              <p:pRg st="6" end="6"/>
                                            </p:txEl>
                                          </p:spTgt>
                                        </p:tgtEl>
                                        <p:attrNameLst>
                                          <p:attrName>style.visibility</p:attrName>
                                        </p:attrNameLst>
                                      </p:cBhvr>
                                      <p:to>
                                        <p:strVal val="visible"/>
                                      </p:to>
                                    </p:set>
                                    <p:animEffect transition="in" filter="fade">
                                      <p:cBhvr>
                                        <p:cTn id="52" dur="1000"/>
                                        <p:tgtEl>
                                          <p:spTgt spid="27651">
                                            <p:txEl>
                                              <p:pRg st="6" end="6"/>
                                            </p:txEl>
                                          </p:spTgt>
                                        </p:tgtEl>
                                      </p:cBhvr>
                                    </p:animEffect>
                                    <p:anim calcmode="lin" valueType="num">
                                      <p:cBhvr>
                                        <p:cTn id="53" dur="1000" fill="hold"/>
                                        <p:tgtEl>
                                          <p:spTgt spid="27651">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27651">
                                            <p:txEl>
                                              <p:pRg st="6" end="6"/>
                                            </p:txEl>
                                          </p:spTgt>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8000"/>
                            </p:stCondLst>
                            <p:childTnLst>
                              <p:par>
                                <p:cTn id="56" presetID="47" presetClass="entr" presetSubtype="0" fill="hold" grpId="0" nodeType="afterEffect">
                                  <p:stCondLst>
                                    <p:cond delay="0"/>
                                  </p:stCondLst>
                                  <p:childTnLst>
                                    <p:set>
                                      <p:cBhvr>
                                        <p:cTn id="57" dur="1" fill="hold">
                                          <p:stCondLst>
                                            <p:cond delay="0"/>
                                          </p:stCondLst>
                                        </p:cTn>
                                        <p:tgtEl>
                                          <p:spTgt spid="27651">
                                            <p:txEl>
                                              <p:pRg st="7" end="7"/>
                                            </p:txEl>
                                          </p:spTgt>
                                        </p:tgtEl>
                                        <p:attrNameLst>
                                          <p:attrName>style.visibility</p:attrName>
                                        </p:attrNameLst>
                                      </p:cBhvr>
                                      <p:to>
                                        <p:strVal val="visible"/>
                                      </p:to>
                                    </p:set>
                                    <p:animEffect transition="in" filter="fade">
                                      <p:cBhvr>
                                        <p:cTn id="58" dur="1000"/>
                                        <p:tgtEl>
                                          <p:spTgt spid="27651">
                                            <p:txEl>
                                              <p:pRg st="7" end="7"/>
                                            </p:txEl>
                                          </p:spTgt>
                                        </p:tgtEl>
                                      </p:cBhvr>
                                    </p:animEffect>
                                    <p:anim calcmode="lin" valueType="num">
                                      <p:cBhvr>
                                        <p:cTn id="59" dur="1000" fill="hold"/>
                                        <p:tgtEl>
                                          <p:spTgt spid="27651">
                                            <p:txEl>
                                              <p:pRg st="7" end="7"/>
                                            </p:txEl>
                                          </p:spTgt>
                                        </p:tgtEl>
                                        <p:attrNameLst>
                                          <p:attrName>ppt_x</p:attrName>
                                        </p:attrNameLst>
                                      </p:cBhvr>
                                      <p:tavLst>
                                        <p:tav tm="0">
                                          <p:val>
                                            <p:strVal val="#ppt_x"/>
                                          </p:val>
                                        </p:tav>
                                        <p:tav tm="100000">
                                          <p:val>
                                            <p:strVal val="#ppt_x"/>
                                          </p:val>
                                        </p:tav>
                                      </p:tavLst>
                                    </p:anim>
                                    <p:anim calcmode="lin" valueType="num">
                                      <p:cBhvr>
                                        <p:cTn id="60" dur="1000" fill="hold"/>
                                        <p:tgtEl>
                                          <p:spTgt spid="27651">
                                            <p:txEl>
                                              <p:pRg st="7" end="7"/>
                                            </p:txEl>
                                          </p:spTgt>
                                        </p:tgtEl>
                                        <p:attrNameLst>
                                          <p:attrName>ppt_y</p:attrName>
                                        </p:attrNameLst>
                                      </p:cBhvr>
                                      <p:tavLst>
                                        <p:tav tm="0">
                                          <p:val>
                                            <p:strVal val="#ppt_y-.1"/>
                                          </p:val>
                                        </p:tav>
                                        <p:tav tm="100000">
                                          <p:val>
                                            <p:strVal val="#ppt_y"/>
                                          </p:val>
                                        </p:tav>
                                      </p:tavLst>
                                    </p:anim>
                                  </p:childTnLst>
                                </p:cTn>
                              </p:par>
                            </p:childTnLst>
                          </p:cTn>
                        </p:par>
                        <p:par>
                          <p:cTn id="61" fill="hold" nodeType="afterGroup">
                            <p:stCondLst>
                              <p:cond delay="9000"/>
                            </p:stCondLst>
                            <p:childTnLst>
                              <p:par>
                                <p:cTn id="62" presetID="47" presetClass="entr" presetSubtype="0" fill="hold" grpId="0" nodeType="afterEffect">
                                  <p:stCondLst>
                                    <p:cond delay="0"/>
                                  </p:stCondLst>
                                  <p:childTnLst>
                                    <p:set>
                                      <p:cBhvr>
                                        <p:cTn id="63" dur="1" fill="hold">
                                          <p:stCondLst>
                                            <p:cond delay="0"/>
                                          </p:stCondLst>
                                        </p:cTn>
                                        <p:tgtEl>
                                          <p:spTgt spid="27651">
                                            <p:txEl>
                                              <p:pRg st="8" end="8"/>
                                            </p:txEl>
                                          </p:spTgt>
                                        </p:tgtEl>
                                        <p:attrNameLst>
                                          <p:attrName>style.visibility</p:attrName>
                                        </p:attrNameLst>
                                      </p:cBhvr>
                                      <p:to>
                                        <p:strVal val="visible"/>
                                      </p:to>
                                    </p:set>
                                    <p:animEffect transition="in" filter="fade">
                                      <p:cBhvr>
                                        <p:cTn id="64" dur="1000"/>
                                        <p:tgtEl>
                                          <p:spTgt spid="27651">
                                            <p:txEl>
                                              <p:pRg st="8" end="8"/>
                                            </p:txEl>
                                          </p:spTgt>
                                        </p:tgtEl>
                                      </p:cBhvr>
                                    </p:animEffect>
                                    <p:anim calcmode="lin" valueType="num">
                                      <p:cBhvr>
                                        <p:cTn id="65" dur="1000" fill="hold"/>
                                        <p:tgtEl>
                                          <p:spTgt spid="27651">
                                            <p:txEl>
                                              <p:pRg st="8" end="8"/>
                                            </p:txEl>
                                          </p:spTgt>
                                        </p:tgtEl>
                                        <p:attrNameLst>
                                          <p:attrName>ppt_x</p:attrName>
                                        </p:attrNameLst>
                                      </p:cBhvr>
                                      <p:tavLst>
                                        <p:tav tm="0">
                                          <p:val>
                                            <p:strVal val="#ppt_x"/>
                                          </p:val>
                                        </p:tav>
                                        <p:tav tm="100000">
                                          <p:val>
                                            <p:strVal val="#ppt_x"/>
                                          </p:val>
                                        </p:tav>
                                      </p:tavLst>
                                    </p:anim>
                                    <p:anim calcmode="lin" valueType="num">
                                      <p:cBhvr>
                                        <p:cTn id="66" dur="1000" fill="hold"/>
                                        <p:tgtEl>
                                          <p:spTgt spid="27651">
                                            <p:txEl>
                                              <p:pRg st="8" end="8"/>
                                            </p:txEl>
                                          </p:spTgt>
                                        </p:tgtEl>
                                        <p:attrNameLst>
                                          <p:attrName>ppt_y</p:attrName>
                                        </p:attrNameLst>
                                      </p:cBhvr>
                                      <p:tavLst>
                                        <p:tav tm="0">
                                          <p:val>
                                            <p:strVal val="#ppt_y-.1"/>
                                          </p:val>
                                        </p:tav>
                                        <p:tav tm="100000">
                                          <p:val>
                                            <p:strVal val="#ppt_y"/>
                                          </p:val>
                                        </p:tav>
                                      </p:tavLst>
                                    </p:anim>
                                  </p:childTnLst>
                                </p:cTn>
                              </p:par>
                            </p:childTnLst>
                          </p:cTn>
                        </p:par>
                        <p:par>
                          <p:cTn id="67" fill="hold" nodeType="afterGroup">
                            <p:stCondLst>
                              <p:cond delay="10000"/>
                            </p:stCondLst>
                            <p:childTnLst>
                              <p:par>
                                <p:cTn id="68" presetID="47" presetClass="entr" presetSubtype="0" fill="hold" grpId="0" nodeType="afterEffect">
                                  <p:stCondLst>
                                    <p:cond delay="0"/>
                                  </p:stCondLst>
                                  <p:childTnLst>
                                    <p:set>
                                      <p:cBhvr>
                                        <p:cTn id="69" dur="1" fill="hold">
                                          <p:stCondLst>
                                            <p:cond delay="0"/>
                                          </p:stCondLst>
                                        </p:cTn>
                                        <p:tgtEl>
                                          <p:spTgt spid="27651">
                                            <p:txEl>
                                              <p:pRg st="9" end="9"/>
                                            </p:txEl>
                                          </p:spTgt>
                                        </p:tgtEl>
                                        <p:attrNameLst>
                                          <p:attrName>style.visibility</p:attrName>
                                        </p:attrNameLst>
                                      </p:cBhvr>
                                      <p:to>
                                        <p:strVal val="visible"/>
                                      </p:to>
                                    </p:set>
                                    <p:animEffect transition="in" filter="fade">
                                      <p:cBhvr>
                                        <p:cTn id="70" dur="1000"/>
                                        <p:tgtEl>
                                          <p:spTgt spid="27651">
                                            <p:txEl>
                                              <p:pRg st="9" end="9"/>
                                            </p:txEl>
                                          </p:spTgt>
                                        </p:tgtEl>
                                      </p:cBhvr>
                                    </p:animEffect>
                                    <p:anim calcmode="lin" valueType="num">
                                      <p:cBhvr>
                                        <p:cTn id="71" dur="1000" fill="hold"/>
                                        <p:tgtEl>
                                          <p:spTgt spid="27651">
                                            <p:txEl>
                                              <p:pRg st="9" end="9"/>
                                            </p:txEl>
                                          </p:spTgt>
                                        </p:tgtEl>
                                        <p:attrNameLst>
                                          <p:attrName>ppt_x</p:attrName>
                                        </p:attrNameLst>
                                      </p:cBhvr>
                                      <p:tavLst>
                                        <p:tav tm="0">
                                          <p:val>
                                            <p:strVal val="#ppt_x"/>
                                          </p:val>
                                        </p:tav>
                                        <p:tav tm="100000">
                                          <p:val>
                                            <p:strVal val="#ppt_x"/>
                                          </p:val>
                                        </p:tav>
                                      </p:tavLst>
                                    </p:anim>
                                    <p:anim calcmode="lin" valueType="num">
                                      <p:cBhvr>
                                        <p:cTn id="72" dur="1000" fill="hold"/>
                                        <p:tgtEl>
                                          <p:spTgt spid="27651">
                                            <p:txEl>
                                              <p:pRg st="9" end="9"/>
                                            </p:txEl>
                                          </p:spTgt>
                                        </p:tgtEl>
                                        <p:attrNameLst>
                                          <p:attrName>ppt_y</p:attrName>
                                        </p:attrNameLst>
                                      </p:cBhvr>
                                      <p:tavLst>
                                        <p:tav tm="0">
                                          <p:val>
                                            <p:strVal val="#ppt_y-.1"/>
                                          </p:val>
                                        </p:tav>
                                        <p:tav tm="100000">
                                          <p:val>
                                            <p:strVal val="#ppt_y"/>
                                          </p:val>
                                        </p:tav>
                                      </p:tavLst>
                                    </p:anim>
                                  </p:childTnLst>
                                </p:cTn>
                              </p:par>
                            </p:childTnLst>
                          </p:cTn>
                        </p:par>
                        <p:par>
                          <p:cTn id="73" fill="hold" nodeType="afterGroup">
                            <p:stCondLst>
                              <p:cond delay="11000"/>
                            </p:stCondLst>
                            <p:childTnLst>
                              <p:par>
                                <p:cTn id="74" presetID="47" presetClass="entr" presetSubtype="0" fill="hold" grpId="0" nodeType="afterEffect">
                                  <p:stCondLst>
                                    <p:cond delay="0"/>
                                  </p:stCondLst>
                                  <p:childTnLst>
                                    <p:set>
                                      <p:cBhvr>
                                        <p:cTn id="75" dur="1" fill="hold">
                                          <p:stCondLst>
                                            <p:cond delay="0"/>
                                          </p:stCondLst>
                                        </p:cTn>
                                        <p:tgtEl>
                                          <p:spTgt spid="27651">
                                            <p:txEl>
                                              <p:pRg st="10" end="10"/>
                                            </p:txEl>
                                          </p:spTgt>
                                        </p:tgtEl>
                                        <p:attrNameLst>
                                          <p:attrName>style.visibility</p:attrName>
                                        </p:attrNameLst>
                                      </p:cBhvr>
                                      <p:to>
                                        <p:strVal val="visible"/>
                                      </p:to>
                                    </p:set>
                                    <p:animEffect transition="in" filter="fade">
                                      <p:cBhvr>
                                        <p:cTn id="76" dur="1000"/>
                                        <p:tgtEl>
                                          <p:spTgt spid="27651">
                                            <p:txEl>
                                              <p:pRg st="10" end="10"/>
                                            </p:txEl>
                                          </p:spTgt>
                                        </p:tgtEl>
                                      </p:cBhvr>
                                    </p:animEffect>
                                    <p:anim calcmode="lin" valueType="num">
                                      <p:cBhvr>
                                        <p:cTn id="77" dur="1000" fill="hold"/>
                                        <p:tgtEl>
                                          <p:spTgt spid="27651">
                                            <p:txEl>
                                              <p:pRg st="10" end="10"/>
                                            </p:txEl>
                                          </p:spTgt>
                                        </p:tgtEl>
                                        <p:attrNameLst>
                                          <p:attrName>ppt_x</p:attrName>
                                        </p:attrNameLst>
                                      </p:cBhvr>
                                      <p:tavLst>
                                        <p:tav tm="0">
                                          <p:val>
                                            <p:strVal val="#ppt_x"/>
                                          </p:val>
                                        </p:tav>
                                        <p:tav tm="100000">
                                          <p:val>
                                            <p:strVal val="#ppt_x"/>
                                          </p:val>
                                        </p:tav>
                                      </p:tavLst>
                                    </p:anim>
                                    <p:anim calcmode="lin" valueType="num">
                                      <p:cBhvr>
                                        <p:cTn id="78" dur="1000" fill="hold"/>
                                        <p:tgtEl>
                                          <p:spTgt spid="27651">
                                            <p:txEl>
                                              <p:pRg st="10" end="10"/>
                                            </p:txEl>
                                          </p:spTgt>
                                        </p:tgtEl>
                                        <p:attrNameLst>
                                          <p:attrName>ppt_y</p:attrName>
                                        </p:attrNameLst>
                                      </p:cBhvr>
                                      <p:tavLst>
                                        <p:tav tm="0">
                                          <p:val>
                                            <p:strVal val="#ppt_y-.1"/>
                                          </p:val>
                                        </p:tav>
                                        <p:tav tm="100000">
                                          <p:val>
                                            <p:strVal val="#ppt_y"/>
                                          </p:val>
                                        </p:tav>
                                      </p:tavLst>
                                    </p:anim>
                                  </p:childTnLst>
                                </p:cTn>
                              </p:par>
                            </p:childTnLst>
                          </p:cTn>
                        </p:par>
                        <p:par>
                          <p:cTn id="79" fill="hold" nodeType="afterGroup">
                            <p:stCondLst>
                              <p:cond delay="12000"/>
                            </p:stCondLst>
                            <p:childTnLst>
                              <p:par>
                                <p:cTn id="80" presetID="47" presetClass="entr" presetSubtype="0" fill="hold" grpId="0" nodeType="afterEffect">
                                  <p:stCondLst>
                                    <p:cond delay="0"/>
                                  </p:stCondLst>
                                  <p:childTnLst>
                                    <p:set>
                                      <p:cBhvr>
                                        <p:cTn id="81" dur="1" fill="hold">
                                          <p:stCondLst>
                                            <p:cond delay="0"/>
                                          </p:stCondLst>
                                        </p:cTn>
                                        <p:tgtEl>
                                          <p:spTgt spid="27651">
                                            <p:txEl>
                                              <p:pRg st="11" end="11"/>
                                            </p:txEl>
                                          </p:spTgt>
                                        </p:tgtEl>
                                        <p:attrNameLst>
                                          <p:attrName>style.visibility</p:attrName>
                                        </p:attrNameLst>
                                      </p:cBhvr>
                                      <p:to>
                                        <p:strVal val="visible"/>
                                      </p:to>
                                    </p:set>
                                    <p:animEffect transition="in" filter="fade">
                                      <p:cBhvr>
                                        <p:cTn id="82" dur="1000"/>
                                        <p:tgtEl>
                                          <p:spTgt spid="27651">
                                            <p:txEl>
                                              <p:pRg st="11" end="11"/>
                                            </p:txEl>
                                          </p:spTgt>
                                        </p:tgtEl>
                                      </p:cBhvr>
                                    </p:animEffect>
                                    <p:anim calcmode="lin" valueType="num">
                                      <p:cBhvr>
                                        <p:cTn id="83" dur="1000" fill="hold"/>
                                        <p:tgtEl>
                                          <p:spTgt spid="27651">
                                            <p:txEl>
                                              <p:pRg st="11" end="11"/>
                                            </p:txEl>
                                          </p:spTgt>
                                        </p:tgtEl>
                                        <p:attrNameLst>
                                          <p:attrName>ppt_x</p:attrName>
                                        </p:attrNameLst>
                                      </p:cBhvr>
                                      <p:tavLst>
                                        <p:tav tm="0">
                                          <p:val>
                                            <p:strVal val="#ppt_x"/>
                                          </p:val>
                                        </p:tav>
                                        <p:tav tm="100000">
                                          <p:val>
                                            <p:strVal val="#ppt_x"/>
                                          </p:val>
                                        </p:tav>
                                      </p:tavLst>
                                    </p:anim>
                                    <p:anim calcmode="lin" valueType="num">
                                      <p:cBhvr>
                                        <p:cTn id="84" dur="1000" fill="hold"/>
                                        <p:tgtEl>
                                          <p:spTgt spid="27651">
                                            <p:txEl>
                                              <p:pRg st="11" end="11"/>
                                            </p:txEl>
                                          </p:spTgt>
                                        </p:tgtEl>
                                        <p:attrNameLst>
                                          <p:attrName>ppt_y</p:attrName>
                                        </p:attrNameLst>
                                      </p:cBhvr>
                                      <p:tavLst>
                                        <p:tav tm="0">
                                          <p:val>
                                            <p:strVal val="#ppt_y-.1"/>
                                          </p:val>
                                        </p:tav>
                                        <p:tav tm="100000">
                                          <p:val>
                                            <p:strVal val="#ppt_y"/>
                                          </p:val>
                                        </p:tav>
                                      </p:tavLst>
                                    </p:anim>
                                  </p:childTnLst>
                                </p:cTn>
                              </p:par>
                            </p:childTnLst>
                          </p:cTn>
                        </p:par>
                        <p:par>
                          <p:cTn id="85" fill="hold" nodeType="afterGroup">
                            <p:stCondLst>
                              <p:cond delay="13000"/>
                            </p:stCondLst>
                            <p:childTnLst>
                              <p:par>
                                <p:cTn id="86" presetID="47" presetClass="entr" presetSubtype="0" fill="hold" grpId="0" nodeType="afterEffect">
                                  <p:stCondLst>
                                    <p:cond delay="0"/>
                                  </p:stCondLst>
                                  <p:childTnLst>
                                    <p:set>
                                      <p:cBhvr>
                                        <p:cTn id="87" dur="1" fill="hold">
                                          <p:stCondLst>
                                            <p:cond delay="0"/>
                                          </p:stCondLst>
                                        </p:cTn>
                                        <p:tgtEl>
                                          <p:spTgt spid="27651">
                                            <p:txEl>
                                              <p:pRg st="12" end="12"/>
                                            </p:txEl>
                                          </p:spTgt>
                                        </p:tgtEl>
                                        <p:attrNameLst>
                                          <p:attrName>style.visibility</p:attrName>
                                        </p:attrNameLst>
                                      </p:cBhvr>
                                      <p:to>
                                        <p:strVal val="visible"/>
                                      </p:to>
                                    </p:set>
                                    <p:animEffect transition="in" filter="fade">
                                      <p:cBhvr>
                                        <p:cTn id="88" dur="1000"/>
                                        <p:tgtEl>
                                          <p:spTgt spid="27651">
                                            <p:txEl>
                                              <p:pRg st="12" end="12"/>
                                            </p:txEl>
                                          </p:spTgt>
                                        </p:tgtEl>
                                      </p:cBhvr>
                                    </p:animEffect>
                                    <p:anim calcmode="lin" valueType="num">
                                      <p:cBhvr>
                                        <p:cTn id="89" dur="1000" fill="hold"/>
                                        <p:tgtEl>
                                          <p:spTgt spid="27651">
                                            <p:txEl>
                                              <p:pRg st="12" end="12"/>
                                            </p:txEl>
                                          </p:spTgt>
                                        </p:tgtEl>
                                        <p:attrNameLst>
                                          <p:attrName>ppt_x</p:attrName>
                                        </p:attrNameLst>
                                      </p:cBhvr>
                                      <p:tavLst>
                                        <p:tav tm="0">
                                          <p:val>
                                            <p:strVal val="#ppt_x"/>
                                          </p:val>
                                        </p:tav>
                                        <p:tav tm="100000">
                                          <p:val>
                                            <p:strVal val="#ppt_x"/>
                                          </p:val>
                                        </p:tav>
                                      </p:tavLst>
                                    </p:anim>
                                    <p:anim calcmode="lin" valueType="num">
                                      <p:cBhvr>
                                        <p:cTn id="90" dur="1000" fill="hold"/>
                                        <p:tgtEl>
                                          <p:spTgt spid="27651">
                                            <p:txEl>
                                              <p:pRg st="12" end="12"/>
                                            </p:txEl>
                                          </p:spTgt>
                                        </p:tgtEl>
                                        <p:attrNameLst>
                                          <p:attrName>ppt_y</p:attrName>
                                        </p:attrNameLst>
                                      </p:cBhvr>
                                      <p:tavLst>
                                        <p:tav tm="0">
                                          <p:val>
                                            <p:strVal val="#ppt_y-.1"/>
                                          </p:val>
                                        </p:tav>
                                        <p:tav tm="100000">
                                          <p:val>
                                            <p:strVal val="#ppt_y"/>
                                          </p:val>
                                        </p:tav>
                                      </p:tavLst>
                                    </p:anim>
                                  </p:childTnLst>
                                </p:cTn>
                              </p:par>
                            </p:childTnLst>
                          </p:cTn>
                        </p:par>
                        <p:par>
                          <p:cTn id="91" fill="hold" nodeType="afterGroup">
                            <p:stCondLst>
                              <p:cond delay="14000"/>
                            </p:stCondLst>
                            <p:childTnLst>
                              <p:par>
                                <p:cTn id="92" presetID="47" presetClass="entr" presetSubtype="0" fill="hold" grpId="0" nodeType="afterEffect">
                                  <p:stCondLst>
                                    <p:cond delay="0"/>
                                  </p:stCondLst>
                                  <p:childTnLst>
                                    <p:set>
                                      <p:cBhvr>
                                        <p:cTn id="93" dur="1" fill="hold">
                                          <p:stCondLst>
                                            <p:cond delay="0"/>
                                          </p:stCondLst>
                                        </p:cTn>
                                        <p:tgtEl>
                                          <p:spTgt spid="27651">
                                            <p:txEl>
                                              <p:pRg st="13" end="13"/>
                                            </p:txEl>
                                          </p:spTgt>
                                        </p:tgtEl>
                                        <p:attrNameLst>
                                          <p:attrName>style.visibility</p:attrName>
                                        </p:attrNameLst>
                                      </p:cBhvr>
                                      <p:to>
                                        <p:strVal val="visible"/>
                                      </p:to>
                                    </p:set>
                                    <p:animEffect transition="in" filter="fade">
                                      <p:cBhvr>
                                        <p:cTn id="94" dur="1000"/>
                                        <p:tgtEl>
                                          <p:spTgt spid="27651">
                                            <p:txEl>
                                              <p:pRg st="13" end="13"/>
                                            </p:txEl>
                                          </p:spTgt>
                                        </p:tgtEl>
                                      </p:cBhvr>
                                    </p:animEffect>
                                    <p:anim calcmode="lin" valueType="num">
                                      <p:cBhvr>
                                        <p:cTn id="95" dur="1000" fill="hold"/>
                                        <p:tgtEl>
                                          <p:spTgt spid="27651">
                                            <p:txEl>
                                              <p:pRg st="13" end="13"/>
                                            </p:txEl>
                                          </p:spTgt>
                                        </p:tgtEl>
                                        <p:attrNameLst>
                                          <p:attrName>ppt_x</p:attrName>
                                        </p:attrNameLst>
                                      </p:cBhvr>
                                      <p:tavLst>
                                        <p:tav tm="0">
                                          <p:val>
                                            <p:strVal val="#ppt_x"/>
                                          </p:val>
                                        </p:tav>
                                        <p:tav tm="100000">
                                          <p:val>
                                            <p:strVal val="#ppt_x"/>
                                          </p:val>
                                        </p:tav>
                                      </p:tavLst>
                                    </p:anim>
                                    <p:anim calcmode="lin" valueType="num">
                                      <p:cBhvr>
                                        <p:cTn id="96" dur="1000" fill="hold"/>
                                        <p:tgtEl>
                                          <p:spTgt spid="27651">
                                            <p:txEl>
                                              <p:pRg st="13" end="13"/>
                                            </p:txEl>
                                          </p:spTgt>
                                        </p:tgtEl>
                                        <p:attrNameLst>
                                          <p:attrName>ppt_y</p:attrName>
                                        </p:attrNameLst>
                                      </p:cBhvr>
                                      <p:tavLst>
                                        <p:tav tm="0">
                                          <p:val>
                                            <p:strVal val="#ppt_y-.1"/>
                                          </p:val>
                                        </p:tav>
                                        <p:tav tm="100000">
                                          <p:val>
                                            <p:strVal val="#ppt_y"/>
                                          </p:val>
                                        </p:tav>
                                      </p:tavLst>
                                    </p:anim>
                                  </p:childTnLst>
                                </p:cTn>
                              </p:par>
                            </p:childTnLst>
                          </p:cTn>
                        </p:par>
                        <p:par>
                          <p:cTn id="97" fill="hold" nodeType="afterGroup">
                            <p:stCondLst>
                              <p:cond delay="15000"/>
                            </p:stCondLst>
                            <p:childTnLst>
                              <p:par>
                                <p:cTn id="98" presetID="47" presetClass="entr" presetSubtype="0" fill="hold" grpId="0" nodeType="afterEffect">
                                  <p:stCondLst>
                                    <p:cond delay="0"/>
                                  </p:stCondLst>
                                  <p:childTnLst>
                                    <p:set>
                                      <p:cBhvr>
                                        <p:cTn id="99" dur="1" fill="hold">
                                          <p:stCondLst>
                                            <p:cond delay="0"/>
                                          </p:stCondLst>
                                        </p:cTn>
                                        <p:tgtEl>
                                          <p:spTgt spid="27651">
                                            <p:txEl>
                                              <p:pRg st="14" end="14"/>
                                            </p:txEl>
                                          </p:spTgt>
                                        </p:tgtEl>
                                        <p:attrNameLst>
                                          <p:attrName>style.visibility</p:attrName>
                                        </p:attrNameLst>
                                      </p:cBhvr>
                                      <p:to>
                                        <p:strVal val="visible"/>
                                      </p:to>
                                    </p:set>
                                    <p:animEffect transition="in" filter="fade">
                                      <p:cBhvr>
                                        <p:cTn id="100" dur="1000"/>
                                        <p:tgtEl>
                                          <p:spTgt spid="27651">
                                            <p:txEl>
                                              <p:pRg st="14" end="14"/>
                                            </p:txEl>
                                          </p:spTgt>
                                        </p:tgtEl>
                                      </p:cBhvr>
                                    </p:animEffect>
                                    <p:anim calcmode="lin" valueType="num">
                                      <p:cBhvr>
                                        <p:cTn id="101" dur="1000" fill="hold"/>
                                        <p:tgtEl>
                                          <p:spTgt spid="27651">
                                            <p:txEl>
                                              <p:pRg st="14" end="14"/>
                                            </p:txEl>
                                          </p:spTgt>
                                        </p:tgtEl>
                                        <p:attrNameLst>
                                          <p:attrName>ppt_x</p:attrName>
                                        </p:attrNameLst>
                                      </p:cBhvr>
                                      <p:tavLst>
                                        <p:tav tm="0">
                                          <p:val>
                                            <p:strVal val="#ppt_x"/>
                                          </p:val>
                                        </p:tav>
                                        <p:tav tm="100000">
                                          <p:val>
                                            <p:strVal val="#ppt_x"/>
                                          </p:val>
                                        </p:tav>
                                      </p:tavLst>
                                    </p:anim>
                                    <p:anim calcmode="lin" valueType="num">
                                      <p:cBhvr>
                                        <p:cTn id="102" dur="1000" fill="hold"/>
                                        <p:tgtEl>
                                          <p:spTgt spid="27651">
                                            <p:txEl>
                                              <p:pRg st="14" end="14"/>
                                            </p:txEl>
                                          </p:spTgt>
                                        </p:tgtEl>
                                        <p:attrNameLst>
                                          <p:attrName>ppt_y</p:attrName>
                                        </p:attrNameLst>
                                      </p:cBhvr>
                                      <p:tavLst>
                                        <p:tav tm="0">
                                          <p:val>
                                            <p:strVal val="#ppt_y-.1"/>
                                          </p:val>
                                        </p:tav>
                                        <p:tav tm="100000">
                                          <p:val>
                                            <p:strVal val="#ppt_y"/>
                                          </p:val>
                                        </p:tav>
                                      </p:tavLst>
                                    </p:anim>
                                  </p:childTnLst>
                                </p:cTn>
                              </p:par>
                            </p:childTnLst>
                          </p:cTn>
                        </p:par>
                        <p:par>
                          <p:cTn id="103" fill="hold" nodeType="afterGroup">
                            <p:stCondLst>
                              <p:cond delay="16000"/>
                            </p:stCondLst>
                            <p:childTnLst>
                              <p:par>
                                <p:cTn id="104" presetID="47" presetClass="entr" presetSubtype="0" fill="hold" grpId="0" nodeType="afterEffect">
                                  <p:stCondLst>
                                    <p:cond delay="0"/>
                                  </p:stCondLst>
                                  <p:childTnLst>
                                    <p:set>
                                      <p:cBhvr>
                                        <p:cTn id="105" dur="1" fill="hold">
                                          <p:stCondLst>
                                            <p:cond delay="0"/>
                                          </p:stCondLst>
                                        </p:cTn>
                                        <p:tgtEl>
                                          <p:spTgt spid="27651">
                                            <p:txEl>
                                              <p:pRg st="16" end="16"/>
                                            </p:txEl>
                                          </p:spTgt>
                                        </p:tgtEl>
                                        <p:attrNameLst>
                                          <p:attrName>style.visibility</p:attrName>
                                        </p:attrNameLst>
                                      </p:cBhvr>
                                      <p:to>
                                        <p:strVal val="visible"/>
                                      </p:to>
                                    </p:set>
                                    <p:animEffect transition="in" filter="fade">
                                      <p:cBhvr>
                                        <p:cTn id="106" dur="1000"/>
                                        <p:tgtEl>
                                          <p:spTgt spid="27651">
                                            <p:txEl>
                                              <p:pRg st="16" end="16"/>
                                            </p:txEl>
                                          </p:spTgt>
                                        </p:tgtEl>
                                      </p:cBhvr>
                                    </p:animEffect>
                                    <p:anim calcmode="lin" valueType="num">
                                      <p:cBhvr>
                                        <p:cTn id="107" dur="1000" fill="hold"/>
                                        <p:tgtEl>
                                          <p:spTgt spid="27651">
                                            <p:txEl>
                                              <p:pRg st="16" end="16"/>
                                            </p:txEl>
                                          </p:spTgt>
                                        </p:tgtEl>
                                        <p:attrNameLst>
                                          <p:attrName>ppt_x</p:attrName>
                                        </p:attrNameLst>
                                      </p:cBhvr>
                                      <p:tavLst>
                                        <p:tav tm="0">
                                          <p:val>
                                            <p:strVal val="#ppt_x"/>
                                          </p:val>
                                        </p:tav>
                                        <p:tav tm="100000">
                                          <p:val>
                                            <p:strVal val="#ppt_x"/>
                                          </p:val>
                                        </p:tav>
                                      </p:tavLst>
                                    </p:anim>
                                    <p:anim calcmode="lin" valueType="num">
                                      <p:cBhvr>
                                        <p:cTn id="108" dur="1000" fill="hold"/>
                                        <p:tgtEl>
                                          <p:spTgt spid="27651">
                                            <p:txEl>
                                              <p:pRg st="16" end="16"/>
                                            </p:txEl>
                                          </p:spTgt>
                                        </p:tgtEl>
                                        <p:attrNameLst>
                                          <p:attrName>ppt_y</p:attrName>
                                        </p:attrNameLst>
                                      </p:cBhvr>
                                      <p:tavLst>
                                        <p:tav tm="0">
                                          <p:val>
                                            <p:strVal val="#ppt_y-.1"/>
                                          </p:val>
                                        </p:tav>
                                        <p:tav tm="100000">
                                          <p:val>
                                            <p:strVal val="#ppt_y"/>
                                          </p:val>
                                        </p:tav>
                                      </p:tavLst>
                                    </p:anim>
                                  </p:childTnLst>
                                </p:cTn>
                              </p:par>
                            </p:childTnLst>
                          </p:cTn>
                        </p:par>
                        <p:par>
                          <p:cTn id="109" fill="hold" nodeType="afterGroup">
                            <p:stCondLst>
                              <p:cond delay="17000"/>
                            </p:stCondLst>
                            <p:childTnLst>
                              <p:par>
                                <p:cTn id="110" presetID="47" presetClass="entr" presetSubtype="0" fill="hold" grpId="0" nodeType="afterEffect">
                                  <p:stCondLst>
                                    <p:cond delay="0"/>
                                  </p:stCondLst>
                                  <p:childTnLst>
                                    <p:set>
                                      <p:cBhvr>
                                        <p:cTn id="111" dur="1" fill="hold">
                                          <p:stCondLst>
                                            <p:cond delay="0"/>
                                          </p:stCondLst>
                                        </p:cTn>
                                        <p:tgtEl>
                                          <p:spTgt spid="27651">
                                            <p:txEl>
                                              <p:pRg st="17" end="17"/>
                                            </p:txEl>
                                          </p:spTgt>
                                        </p:tgtEl>
                                        <p:attrNameLst>
                                          <p:attrName>style.visibility</p:attrName>
                                        </p:attrNameLst>
                                      </p:cBhvr>
                                      <p:to>
                                        <p:strVal val="visible"/>
                                      </p:to>
                                    </p:set>
                                    <p:animEffect transition="in" filter="fade">
                                      <p:cBhvr>
                                        <p:cTn id="112" dur="1000"/>
                                        <p:tgtEl>
                                          <p:spTgt spid="27651">
                                            <p:txEl>
                                              <p:pRg st="17" end="17"/>
                                            </p:txEl>
                                          </p:spTgt>
                                        </p:tgtEl>
                                      </p:cBhvr>
                                    </p:animEffect>
                                    <p:anim calcmode="lin" valueType="num">
                                      <p:cBhvr>
                                        <p:cTn id="113" dur="1000" fill="hold"/>
                                        <p:tgtEl>
                                          <p:spTgt spid="27651">
                                            <p:txEl>
                                              <p:pRg st="17" end="17"/>
                                            </p:txEl>
                                          </p:spTgt>
                                        </p:tgtEl>
                                        <p:attrNameLst>
                                          <p:attrName>ppt_x</p:attrName>
                                        </p:attrNameLst>
                                      </p:cBhvr>
                                      <p:tavLst>
                                        <p:tav tm="0">
                                          <p:val>
                                            <p:strVal val="#ppt_x"/>
                                          </p:val>
                                        </p:tav>
                                        <p:tav tm="100000">
                                          <p:val>
                                            <p:strVal val="#ppt_x"/>
                                          </p:val>
                                        </p:tav>
                                      </p:tavLst>
                                    </p:anim>
                                    <p:anim calcmode="lin" valueType="num">
                                      <p:cBhvr>
                                        <p:cTn id="114" dur="1000" fill="hold"/>
                                        <p:tgtEl>
                                          <p:spTgt spid="27651">
                                            <p:txEl>
                                              <p:pRg st="17" end="17"/>
                                            </p:txEl>
                                          </p:spTgt>
                                        </p:tgtEl>
                                        <p:attrNameLst>
                                          <p:attrName>ppt_y</p:attrName>
                                        </p:attrNameLst>
                                      </p:cBhvr>
                                      <p:tavLst>
                                        <p:tav tm="0">
                                          <p:val>
                                            <p:strVal val="#ppt_y-.1"/>
                                          </p:val>
                                        </p:tav>
                                        <p:tav tm="100000">
                                          <p:val>
                                            <p:strVal val="#ppt_y"/>
                                          </p:val>
                                        </p:tav>
                                      </p:tavLst>
                                    </p:anim>
                                  </p:childTnLst>
                                </p:cTn>
                              </p:par>
                            </p:childTnLst>
                          </p:cTn>
                        </p:par>
                        <p:par>
                          <p:cTn id="115" fill="hold" nodeType="afterGroup">
                            <p:stCondLst>
                              <p:cond delay="18000"/>
                            </p:stCondLst>
                            <p:childTnLst>
                              <p:par>
                                <p:cTn id="116" presetID="47" presetClass="entr" presetSubtype="0" fill="hold" grpId="0" nodeType="afterEffect">
                                  <p:stCondLst>
                                    <p:cond delay="0"/>
                                  </p:stCondLst>
                                  <p:childTnLst>
                                    <p:set>
                                      <p:cBhvr>
                                        <p:cTn id="117" dur="1" fill="hold">
                                          <p:stCondLst>
                                            <p:cond delay="0"/>
                                          </p:stCondLst>
                                        </p:cTn>
                                        <p:tgtEl>
                                          <p:spTgt spid="27651">
                                            <p:txEl>
                                              <p:pRg st="18" end="18"/>
                                            </p:txEl>
                                          </p:spTgt>
                                        </p:tgtEl>
                                        <p:attrNameLst>
                                          <p:attrName>style.visibility</p:attrName>
                                        </p:attrNameLst>
                                      </p:cBhvr>
                                      <p:to>
                                        <p:strVal val="visible"/>
                                      </p:to>
                                    </p:set>
                                    <p:animEffect transition="in" filter="fade">
                                      <p:cBhvr>
                                        <p:cTn id="118" dur="1000"/>
                                        <p:tgtEl>
                                          <p:spTgt spid="27651">
                                            <p:txEl>
                                              <p:pRg st="18" end="18"/>
                                            </p:txEl>
                                          </p:spTgt>
                                        </p:tgtEl>
                                      </p:cBhvr>
                                    </p:animEffect>
                                    <p:anim calcmode="lin" valueType="num">
                                      <p:cBhvr>
                                        <p:cTn id="119" dur="1000" fill="hold"/>
                                        <p:tgtEl>
                                          <p:spTgt spid="27651">
                                            <p:txEl>
                                              <p:pRg st="18" end="18"/>
                                            </p:txEl>
                                          </p:spTgt>
                                        </p:tgtEl>
                                        <p:attrNameLst>
                                          <p:attrName>ppt_x</p:attrName>
                                        </p:attrNameLst>
                                      </p:cBhvr>
                                      <p:tavLst>
                                        <p:tav tm="0">
                                          <p:val>
                                            <p:strVal val="#ppt_x"/>
                                          </p:val>
                                        </p:tav>
                                        <p:tav tm="100000">
                                          <p:val>
                                            <p:strVal val="#ppt_x"/>
                                          </p:val>
                                        </p:tav>
                                      </p:tavLst>
                                    </p:anim>
                                    <p:anim calcmode="lin" valueType="num">
                                      <p:cBhvr>
                                        <p:cTn id="120" dur="1000" fill="hold"/>
                                        <p:tgtEl>
                                          <p:spTgt spid="27651">
                                            <p:txEl>
                                              <p:pRg st="18" end="18"/>
                                            </p:txEl>
                                          </p:spTgt>
                                        </p:tgtEl>
                                        <p:attrNameLst>
                                          <p:attrName>ppt_y</p:attrName>
                                        </p:attrNameLst>
                                      </p:cBhvr>
                                      <p:tavLst>
                                        <p:tav tm="0">
                                          <p:val>
                                            <p:strVal val="#ppt_y-.1"/>
                                          </p:val>
                                        </p:tav>
                                        <p:tav tm="100000">
                                          <p:val>
                                            <p:strVal val="#ppt_y"/>
                                          </p:val>
                                        </p:tav>
                                      </p:tavLst>
                                    </p:anim>
                                  </p:childTnLst>
                                </p:cTn>
                              </p:par>
                            </p:childTnLst>
                          </p:cTn>
                        </p:par>
                        <p:par>
                          <p:cTn id="121" fill="hold" nodeType="afterGroup">
                            <p:stCondLst>
                              <p:cond delay="19000"/>
                            </p:stCondLst>
                            <p:childTnLst>
                              <p:par>
                                <p:cTn id="122" presetID="47" presetClass="entr" presetSubtype="0" fill="hold" grpId="0" nodeType="afterEffect">
                                  <p:stCondLst>
                                    <p:cond delay="0"/>
                                  </p:stCondLst>
                                  <p:childTnLst>
                                    <p:set>
                                      <p:cBhvr>
                                        <p:cTn id="123" dur="1" fill="hold">
                                          <p:stCondLst>
                                            <p:cond delay="0"/>
                                          </p:stCondLst>
                                        </p:cTn>
                                        <p:tgtEl>
                                          <p:spTgt spid="27651">
                                            <p:txEl>
                                              <p:pRg st="19" end="19"/>
                                            </p:txEl>
                                          </p:spTgt>
                                        </p:tgtEl>
                                        <p:attrNameLst>
                                          <p:attrName>style.visibility</p:attrName>
                                        </p:attrNameLst>
                                      </p:cBhvr>
                                      <p:to>
                                        <p:strVal val="visible"/>
                                      </p:to>
                                    </p:set>
                                    <p:animEffect transition="in" filter="fade">
                                      <p:cBhvr>
                                        <p:cTn id="124" dur="1000"/>
                                        <p:tgtEl>
                                          <p:spTgt spid="27651">
                                            <p:txEl>
                                              <p:pRg st="19" end="19"/>
                                            </p:txEl>
                                          </p:spTgt>
                                        </p:tgtEl>
                                      </p:cBhvr>
                                    </p:animEffect>
                                    <p:anim calcmode="lin" valueType="num">
                                      <p:cBhvr>
                                        <p:cTn id="125" dur="1000" fill="hold"/>
                                        <p:tgtEl>
                                          <p:spTgt spid="27651">
                                            <p:txEl>
                                              <p:pRg st="19" end="19"/>
                                            </p:txEl>
                                          </p:spTgt>
                                        </p:tgtEl>
                                        <p:attrNameLst>
                                          <p:attrName>ppt_x</p:attrName>
                                        </p:attrNameLst>
                                      </p:cBhvr>
                                      <p:tavLst>
                                        <p:tav tm="0">
                                          <p:val>
                                            <p:strVal val="#ppt_x"/>
                                          </p:val>
                                        </p:tav>
                                        <p:tav tm="100000">
                                          <p:val>
                                            <p:strVal val="#ppt_x"/>
                                          </p:val>
                                        </p:tav>
                                      </p:tavLst>
                                    </p:anim>
                                    <p:anim calcmode="lin" valueType="num">
                                      <p:cBhvr>
                                        <p:cTn id="126" dur="1000" fill="hold"/>
                                        <p:tgtEl>
                                          <p:spTgt spid="27651">
                                            <p:txEl>
                                              <p:pRg st="19" end="19"/>
                                            </p:txEl>
                                          </p:spTgt>
                                        </p:tgtEl>
                                        <p:attrNameLst>
                                          <p:attrName>ppt_y</p:attrName>
                                        </p:attrNameLst>
                                      </p:cBhvr>
                                      <p:tavLst>
                                        <p:tav tm="0">
                                          <p:val>
                                            <p:strVal val="#ppt_y-.1"/>
                                          </p:val>
                                        </p:tav>
                                        <p:tav tm="100000">
                                          <p:val>
                                            <p:strVal val="#ppt_y"/>
                                          </p:val>
                                        </p:tav>
                                      </p:tavLst>
                                    </p:anim>
                                  </p:childTnLst>
                                </p:cTn>
                              </p:par>
                            </p:childTnLst>
                          </p:cTn>
                        </p:par>
                        <p:par>
                          <p:cTn id="127" fill="hold" nodeType="afterGroup">
                            <p:stCondLst>
                              <p:cond delay="20000"/>
                            </p:stCondLst>
                            <p:childTnLst>
                              <p:par>
                                <p:cTn id="128" presetID="47" presetClass="entr" presetSubtype="0" fill="hold" grpId="0" nodeType="afterEffect">
                                  <p:stCondLst>
                                    <p:cond delay="0"/>
                                  </p:stCondLst>
                                  <p:childTnLst>
                                    <p:set>
                                      <p:cBhvr>
                                        <p:cTn id="129" dur="1" fill="hold">
                                          <p:stCondLst>
                                            <p:cond delay="0"/>
                                          </p:stCondLst>
                                        </p:cTn>
                                        <p:tgtEl>
                                          <p:spTgt spid="27651">
                                            <p:txEl>
                                              <p:pRg st="20" end="20"/>
                                            </p:txEl>
                                          </p:spTgt>
                                        </p:tgtEl>
                                        <p:attrNameLst>
                                          <p:attrName>style.visibility</p:attrName>
                                        </p:attrNameLst>
                                      </p:cBhvr>
                                      <p:to>
                                        <p:strVal val="visible"/>
                                      </p:to>
                                    </p:set>
                                    <p:animEffect transition="in" filter="fade">
                                      <p:cBhvr>
                                        <p:cTn id="130" dur="1000"/>
                                        <p:tgtEl>
                                          <p:spTgt spid="27651">
                                            <p:txEl>
                                              <p:pRg st="20" end="20"/>
                                            </p:txEl>
                                          </p:spTgt>
                                        </p:tgtEl>
                                      </p:cBhvr>
                                    </p:animEffect>
                                    <p:anim calcmode="lin" valueType="num">
                                      <p:cBhvr>
                                        <p:cTn id="131" dur="1000" fill="hold"/>
                                        <p:tgtEl>
                                          <p:spTgt spid="27651">
                                            <p:txEl>
                                              <p:pRg st="20" end="20"/>
                                            </p:txEl>
                                          </p:spTgt>
                                        </p:tgtEl>
                                        <p:attrNameLst>
                                          <p:attrName>ppt_x</p:attrName>
                                        </p:attrNameLst>
                                      </p:cBhvr>
                                      <p:tavLst>
                                        <p:tav tm="0">
                                          <p:val>
                                            <p:strVal val="#ppt_x"/>
                                          </p:val>
                                        </p:tav>
                                        <p:tav tm="100000">
                                          <p:val>
                                            <p:strVal val="#ppt_x"/>
                                          </p:val>
                                        </p:tav>
                                      </p:tavLst>
                                    </p:anim>
                                    <p:anim calcmode="lin" valueType="num">
                                      <p:cBhvr>
                                        <p:cTn id="132" dur="1000" fill="hold"/>
                                        <p:tgtEl>
                                          <p:spTgt spid="27651">
                                            <p:txEl>
                                              <p:pRg st="20" end="20"/>
                                            </p:txEl>
                                          </p:spTgt>
                                        </p:tgtEl>
                                        <p:attrNameLst>
                                          <p:attrName>ppt_y</p:attrName>
                                        </p:attrNameLst>
                                      </p:cBhvr>
                                      <p:tavLst>
                                        <p:tav tm="0">
                                          <p:val>
                                            <p:strVal val="#ppt_y-.1"/>
                                          </p:val>
                                        </p:tav>
                                        <p:tav tm="100000">
                                          <p:val>
                                            <p:strVal val="#ppt_y"/>
                                          </p:val>
                                        </p:tav>
                                      </p:tavLst>
                                    </p:anim>
                                  </p:childTnLst>
                                </p:cTn>
                              </p:par>
                              <p:par>
                                <p:cTn id="133" presetID="58" presetClass="entr" presetSubtype="0" accel="100000" fill="hold" nodeType="withEffect">
                                  <p:stCondLst>
                                    <p:cond delay="0"/>
                                  </p:stCondLst>
                                  <p:childTnLst>
                                    <p:set>
                                      <p:cBhvr>
                                        <p:cTn id="134" dur="1" fill="hold">
                                          <p:stCondLst>
                                            <p:cond delay="0"/>
                                          </p:stCondLst>
                                        </p:cTn>
                                        <p:tgtEl>
                                          <p:spTgt spid="27657"/>
                                        </p:tgtEl>
                                        <p:attrNameLst>
                                          <p:attrName>style.visibility</p:attrName>
                                        </p:attrNameLst>
                                      </p:cBhvr>
                                      <p:to>
                                        <p:strVal val="visible"/>
                                      </p:to>
                                    </p:set>
                                    <p:anim calcmode="lin" valueType="num">
                                      <p:cBhvr>
                                        <p:cTn id="135" dur="2000" fill="hold"/>
                                        <p:tgtEl>
                                          <p:spTgt spid="27657"/>
                                        </p:tgtEl>
                                        <p:attrNameLst>
                                          <p:attrName>ppt_w</p:attrName>
                                        </p:attrNameLst>
                                      </p:cBhvr>
                                      <p:tavLst>
                                        <p:tav tm="0">
                                          <p:val>
                                            <p:strVal val="#ppt_w*2.5"/>
                                          </p:val>
                                        </p:tav>
                                        <p:tav tm="100000">
                                          <p:val>
                                            <p:strVal val="#ppt_w"/>
                                          </p:val>
                                        </p:tav>
                                      </p:tavLst>
                                    </p:anim>
                                    <p:anim calcmode="lin" valueType="num">
                                      <p:cBhvr>
                                        <p:cTn id="136" dur="2000" fill="hold"/>
                                        <p:tgtEl>
                                          <p:spTgt spid="27657"/>
                                        </p:tgtEl>
                                        <p:attrNameLst>
                                          <p:attrName>ppt_h</p:attrName>
                                        </p:attrNameLst>
                                      </p:cBhvr>
                                      <p:tavLst>
                                        <p:tav tm="0">
                                          <p:val>
                                            <p:strVal val="#ppt_h*0.01"/>
                                          </p:val>
                                        </p:tav>
                                        <p:tav tm="100000">
                                          <p:val>
                                            <p:strVal val="#ppt_h"/>
                                          </p:val>
                                        </p:tav>
                                      </p:tavLst>
                                    </p:anim>
                                    <p:anim calcmode="lin" valueType="num">
                                      <p:cBhvr>
                                        <p:cTn id="137" dur="2000" fill="hold"/>
                                        <p:tgtEl>
                                          <p:spTgt spid="27657"/>
                                        </p:tgtEl>
                                        <p:attrNameLst>
                                          <p:attrName>ppt_x</p:attrName>
                                        </p:attrNameLst>
                                      </p:cBhvr>
                                      <p:tavLst>
                                        <p:tav tm="0">
                                          <p:val>
                                            <p:strVal val="#ppt_x"/>
                                          </p:val>
                                        </p:tav>
                                        <p:tav tm="100000">
                                          <p:val>
                                            <p:strVal val="#ppt_x"/>
                                          </p:val>
                                        </p:tav>
                                      </p:tavLst>
                                    </p:anim>
                                    <p:anim calcmode="lin" valueType="num">
                                      <p:cBhvr>
                                        <p:cTn id="138" dur="2000" fill="hold"/>
                                        <p:tgtEl>
                                          <p:spTgt spid="27657"/>
                                        </p:tgtEl>
                                        <p:attrNameLst>
                                          <p:attrName>ppt_y</p:attrName>
                                        </p:attrNameLst>
                                      </p:cBhvr>
                                      <p:tavLst>
                                        <p:tav tm="0">
                                          <p:val>
                                            <p:strVal val="#ppt_h+1"/>
                                          </p:val>
                                        </p:tav>
                                        <p:tav tm="100000">
                                          <p:val>
                                            <p:strVal val="#ppt_y"/>
                                          </p:val>
                                        </p:tav>
                                      </p:tavLst>
                                    </p:anim>
                                    <p:animEffect transition="in" filter="fade">
                                      <p:cBhvr>
                                        <p:cTn id="139" dur="2000"/>
                                        <p:tgtEl>
                                          <p:spTgt spid="276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p:bldP spid="27651" grpId="0" build="p"/>
    </p:bldLst>
  </p:timing>
</p:sld>
</file>

<file path=ppt/slides/slide14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a:xfrm>
            <a:off x="468313" y="260350"/>
            <a:ext cx="8081962" cy="827088"/>
          </a:xfrm>
        </p:spPr>
        <p:txBody>
          <a:bodyPr/>
          <a:lstStyle/>
          <a:p>
            <a:pPr algn="r"/>
            <a:r>
              <a:rPr lang="fa-IR" altLang="fa-IR" sz="1800">
                <a:cs typeface="B Nasim" panose="00000700000000000000" pitchFamily="2" charset="-78"/>
              </a:rPr>
              <a:t>حل مساله (20-3)</a:t>
            </a:r>
            <a:endParaRPr lang="en-US" altLang="fa-IR" sz="1800">
              <a:cs typeface="B Nasim" panose="00000700000000000000" pitchFamily="2" charset="-78"/>
            </a:endParaRPr>
          </a:p>
        </p:txBody>
      </p:sp>
      <p:sp>
        <p:nvSpPr>
          <p:cNvPr id="28675" name="Rectangle 3"/>
          <p:cNvSpPr>
            <a:spLocks noGrp="1" noChangeArrowheads="1"/>
          </p:cNvSpPr>
          <p:nvPr>
            <p:ph type="body" idx="1"/>
          </p:nvPr>
        </p:nvSpPr>
        <p:spPr>
          <a:xfrm>
            <a:off x="-36513" y="981075"/>
            <a:ext cx="9144001" cy="5949950"/>
          </a:xfrm>
        </p:spPr>
        <p:txBody>
          <a:bodyPr/>
          <a:lstStyle/>
          <a:p>
            <a:pPr algn="ctr">
              <a:lnSpc>
                <a:spcPct val="140000"/>
              </a:lnSpc>
              <a:buFont typeface="Wingdings" panose="05000000000000000000" pitchFamily="2" charset="2"/>
              <a:buNone/>
            </a:pPr>
            <a:r>
              <a:rPr lang="fa-IR" altLang="fa-IR" sz="2400">
                <a:effectLst/>
                <a:cs typeface="B Zar" panose="00000400000000000000" pitchFamily="2" charset="-78"/>
              </a:rPr>
              <a:t>نرخ استاندارد سربار ثابت × ساعات استاندارد برای تولید واقعی = سربار ثابت جذب شده به تولید</a:t>
            </a:r>
          </a:p>
          <a:p>
            <a:pPr algn="ctr">
              <a:lnSpc>
                <a:spcPct val="140000"/>
              </a:lnSpc>
              <a:buFont typeface="Wingdings" panose="05000000000000000000" pitchFamily="2" charset="2"/>
              <a:buNone/>
            </a:pPr>
            <a:r>
              <a:rPr lang="fa-IR" altLang="fa-IR" sz="2400">
                <a:effectLst/>
                <a:cs typeface="B Zar" panose="00000400000000000000" pitchFamily="2" charset="-78"/>
              </a:rPr>
              <a:t>الف – 1) 50 × 45000 = 2250000</a:t>
            </a:r>
          </a:p>
          <a:p>
            <a:pPr algn="ctr">
              <a:lnSpc>
                <a:spcPct val="140000"/>
              </a:lnSpc>
              <a:buFont typeface="Wingdings" panose="05000000000000000000" pitchFamily="2" charset="2"/>
              <a:buNone/>
            </a:pPr>
            <a:r>
              <a:rPr lang="fa-IR" altLang="fa-IR" sz="2400">
                <a:effectLst/>
                <a:cs typeface="B Zar" panose="00000400000000000000" pitchFamily="2" charset="-78"/>
              </a:rPr>
              <a:t>ساعات استاندارد برای تولید یک واحد × تعداد تولید واقعی = ساعات استاندارد برای تولید واقعی </a:t>
            </a:r>
          </a:p>
          <a:p>
            <a:pPr algn="ctr">
              <a:lnSpc>
                <a:spcPct val="140000"/>
              </a:lnSpc>
              <a:buFont typeface="Wingdings" panose="05000000000000000000" pitchFamily="2" charset="2"/>
              <a:buNone/>
            </a:pPr>
            <a:r>
              <a:rPr lang="fa-IR" altLang="fa-IR" sz="2400">
                <a:effectLst/>
                <a:cs typeface="B Zar" panose="00000400000000000000" pitchFamily="2" charset="-78"/>
              </a:rPr>
              <a:t>الف – 2) تعداد تولید واقعی   15000 = </a:t>
            </a:r>
            <a:r>
              <a:rPr lang="en-US" altLang="fa-IR" sz="2400">
                <a:effectLst/>
                <a:cs typeface="B Zar" panose="00000400000000000000" pitchFamily="2" charset="-78"/>
              </a:rPr>
              <a:t>x</a:t>
            </a:r>
            <a:r>
              <a:rPr lang="fa-IR" altLang="fa-IR" sz="2400">
                <a:effectLst/>
                <a:cs typeface="B Zar" panose="00000400000000000000" pitchFamily="2" charset="-78"/>
              </a:rPr>
              <a:t>               3 × </a:t>
            </a:r>
            <a:r>
              <a:rPr lang="en-US" altLang="fa-IR" sz="2400">
                <a:effectLst/>
                <a:cs typeface="B Zar" panose="00000400000000000000" pitchFamily="2" charset="-78"/>
              </a:rPr>
              <a:t>x</a:t>
            </a:r>
            <a:r>
              <a:rPr lang="fa-IR" altLang="fa-IR" sz="2400">
                <a:effectLst/>
                <a:cs typeface="B Zar" panose="00000400000000000000" pitchFamily="2" charset="-78"/>
              </a:rPr>
              <a:t> = 45000 </a:t>
            </a:r>
          </a:p>
          <a:p>
            <a:pPr algn="ctr">
              <a:lnSpc>
                <a:spcPct val="140000"/>
              </a:lnSpc>
              <a:buFont typeface="Wingdings" panose="05000000000000000000" pitchFamily="2" charset="2"/>
              <a:buNone/>
            </a:pPr>
            <a:r>
              <a:rPr lang="fa-IR" altLang="fa-IR" sz="2400">
                <a:effectLst/>
                <a:cs typeface="B Zar" panose="00000400000000000000" pitchFamily="2" charset="-78"/>
              </a:rPr>
              <a:t>انحراف حجم مساعد – سربار ثابت جذب شده = مبلغ سربار ثابت طبق بودجه</a:t>
            </a:r>
          </a:p>
          <a:p>
            <a:pPr algn="ctr">
              <a:lnSpc>
                <a:spcPct val="140000"/>
              </a:lnSpc>
              <a:buFont typeface="Wingdings" panose="05000000000000000000" pitchFamily="2" charset="2"/>
              <a:buNone/>
            </a:pPr>
            <a:r>
              <a:rPr lang="fa-IR" altLang="fa-IR" sz="2400">
                <a:effectLst/>
                <a:cs typeface="B Zar" panose="00000400000000000000" pitchFamily="2" charset="-78"/>
              </a:rPr>
              <a:t>الف – 3) 50000 – 2250000 = 2200000</a:t>
            </a:r>
          </a:p>
          <a:p>
            <a:pPr>
              <a:lnSpc>
                <a:spcPct val="140000"/>
              </a:lnSpc>
              <a:buFont typeface="Wingdings" panose="05000000000000000000" pitchFamily="2" charset="2"/>
              <a:buNone/>
            </a:pPr>
            <a:r>
              <a:rPr lang="fa-IR" altLang="fa-IR" sz="2200">
                <a:effectLst/>
                <a:cs typeface="B Zar" panose="00000400000000000000" pitchFamily="2" charset="-78"/>
              </a:rPr>
              <a:t>الف – 4) 44000 = </a:t>
            </a:r>
            <a:r>
              <a:rPr lang="en-US" altLang="fa-IR" sz="2200">
                <a:effectLst/>
                <a:cs typeface="B Zar" panose="00000400000000000000" pitchFamily="2" charset="-78"/>
              </a:rPr>
              <a:t>x</a:t>
            </a:r>
            <a:r>
              <a:rPr lang="fa-IR" altLang="fa-IR" sz="2200">
                <a:effectLst/>
                <a:cs typeface="B Zar" panose="00000400000000000000" pitchFamily="2" charset="-78"/>
              </a:rPr>
              <a:t>         50 = 2200000 =           سربار ثابت طبق بودجه         = نرخ استاندارد سربار ثابت </a:t>
            </a:r>
          </a:p>
          <a:p>
            <a:pPr>
              <a:lnSpc>
                <a:spcPct val="40000"/>
              </a:lnSpc>
              <a:buFont typeface="Wingdings" panose="05000000000000000000" pitchFamily="2" charset="2"/>
              <a:buNone/>
            </a:pPr>
            <a:r>
              <a:rPr lang="fa-IR" altLang="fa-IR" sz="2200">
                <a:effectLst/>
                <a:cs typeface="B Zar" panose="00000400000000000000" pitchFamily="2" charset="-78"/>
              </a:rPr>
              <a:t>                                                         </a:t>
            </a:r>
            <a:r>
              <a:rPr lang="en-US" altLang="fa-IR" sz="2200">
                <a:effectLst/>
                <a:cs typeface="B Zar" panose="00000400000000000000" pitchFamily="2" charset="-78"/>
              </a:rPr>
              <a:t>x</a:t>
            </a:r>
            <a:r>
              <a:rPr lang="fa-IR" altLang="fa-IR" sz="2200">
                <a:effectLst/>
                <a:cs typeface="B Zar" panose="00000400000000000000" pitchFamily="2" charset="-78"/>
              </a:rPr>
              <a:t>         ظرفیت بودجه ای ساعات کار ماشین</a:t>
            </a:r>
          </a:p>
          <a:p>
            <a:pPr algn="ctr">
              <a:lnSpc>
                <a:spcPct val="200000"/>
              </a:lnSpc>
              <a:buFont typeface="Wingdings" panose="05000000000000000000" pitchFamily="2" charset="2"/>
              <a:buNone/>
            </a:pPr>
            <a:r>
              <a:rPr lang="fa-IR" altLang="fa-IR" sz="2400">
                <a:effectLst/>
                <a:cs typeface="B Zar" panose="00000400000000000000" pitchFamily="2" charset="-78"/>
              </a:rPr>
              <a:t>سربار ثابت طبق بودجه – سربار ثابت واقعی = انحراف هزینه سربار ثابت </a:t>
            </a:r>
          </a:p>
          <a:p>
            <a:pPr algn="ctr">
              <a:lnSpc>
                <a:spcPct val="140000"/>
              </a:lnSpc>
              <a:buFont typeface="Wingdings" panose="05000000000000000000" pitchFamily="2" charset="2"/>
              <a:buNone/>
            </a:pPr>
            <a:r>
              <a:rPr lang="fa-IR" altLang="fa-IR" sz="2400">
                <a:effectLst/>
                <a:cs typeface="B Zar" panose="00000400000000000000" pitchFamily="2" charset="-78"/>
              </a:rPr>
              <a:t>الف – 5) نامساعد 200000 = 2200000 – 2400000 = انحراف هزینه سربار ثابت </a:t>
            </a:r>
          </a:p>
        </p:txBody>
      </p:sp>
      <p:grpSp>
        <p:nvGrpSpPr>
          <p:cNvPr id="28683" name="Group 11"/>
          <p:cNvGrpSpPr>
            <a:grpSpLocks/>
          </p:cNvGrpSpPr>
          <p:nvPr/>
        </p:nvGrpSpPr>
        <p:grpSpPr bwMode="auto">
          <a:xfrm>
            <a:off x="2411413" y="2997200"/>
            <a:ext cx="4752975" cy="1871663"/>
            <a:chOff x="1519" y="1888"/>
            <a:chExt cx="2994" cy="1179"/>
          </a:xfrm>
        </p:grpSpPr>
        <p:sp>
          <p:nvSpPr>
            <p:cNvPr id="28676" name="Line 4"/>
            <p:cNvSpPr>
              <a:spLocks noChangeShapeType="1"/>
            </p:cNvSpPr>
            <p:nvPr/>
          </p:nvSpPr>
          <p:spPr bwMode="auto">
            <a:xfrm>
              <a:off x="2063" y="1888"/>
              <a:ext cx="227" cy="0"/>
            </a:xfrm>
            <a:prstGeom prst="line">
              <a:avLst/>
            </a:prstGeom>
            <a:noFill/>
            <a:ln w="31750" cmpd="dbl">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679" name="Line 7"/>
            <p:cNvSpPr>
              <a:spLocks noChangeShapeType="1"/>
            </p:cNvSpPr>
            <p:nvPr/>
          </p:nvSpPr>
          <p:spPr bwMode="auto">
            <a:xfrm>
              <a:off x="1519" y="3067"/>
              <a:ext cx="176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680" name="Line 8"/>
            <p:cNvSpPr>
              <a:spLocks noChangeShapeType="1"/>
            </p:cNvSpPr>
            <p:nvPr/>
          </p:nvSpPr>
          <p:spPr bwMode="auto">
            <a:xfrm>
              <a:off x="3470" y="3067"/>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681" name="Line 9"/>
            <p:cNvSpPr>
              <a:spLocks noChangeShapeType="1"/>
            </p:cNvSpPr>
            <p:nvPr/>
          </p:nvSpPr>
          <p:spPr bwMode="auto">
            <a:xfrm>
              <a:off x="4286" y="2976"/>
              <a:ext cx="227" cy="0"/>
            </a:xfrm>
            <a:prstGeom prst="line">
              <a:avLst/>
            </a:prstGeom>
            <a:noFill/>
            <a:ln w="31750" cmpd="dbl">
              <a:solidFill>
                <a:schemeClr val="tx1"/>
              </a:solidFill>
              <a:round/>
              <a:headEnd/>
              <a:tailEnd type="arrow"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28674"/>
                                        </p:tgtEl>
                                        <p:attrNameLst>
                                          <p:attrName>style.visibility</p:attrName>
                                        </p:attrNameLst>
                                      </p:cBhvr>
                                      <p:to>
                                        <p:strVal val="visible"/>
                                      </p:to>
                                    </p:set>
                                    <p:animEffect transition="in" filter="fade">
                                      <p:cBhvr>
                                        <p:cTn id="7" dur="800" decel="100000"/>
                                        <p:tgtEl>
                                          <p:spTgt spid="28674"/>
                                        </p:tgtEl>
                                      </p:cBhvr>
                                    </p:animEffect>
                                    <p:anim calcmode="lin" valueType="num">
                                      <p:cBhvr>
                                        <p:cTn id="8" dur="800" decel="100000" fill="hold"/>
                                        <p:tgtEl>
                                          <p:spTgt spid="28674"/>
                                        </p:tgtEl>
                                        <p:attrNameLst>
                                          <p:attrName>style.rotation</p:attrName>
                                        </p:attrNameLst>
                                      </p:cBhvr>
                                      <p:tavLst>
                                        <p:tav tm="0">
                                          <p:val>
                                            <p:fltVal val="-90"/>
                                          </p:val>
                                        </p:tav>
                                        <p:tav tm="100000">
                                          <p:val>
                                            <p:fltVal val="0"/>
                                          </p:val>
                                        </p:tav>
                                      </p:tavLst>
                                    </p:anim>
                                    <p:anim calcmode="lin" valueType="num">
                                      <p:cBhvr>
                                        <p:cTn id="9" dur="800" decel="100000" fill="hold"/>
                                        <p:tgtEl>
                                          <p:spTgt spid="28674"/>
                                        </p:tgtEl>
                                        <p:attrNameLst>
                                          <p:attrName>ppt_x</p:attrName>
                                        </p:attrNameLst>
                                      </p:cBhvr>
                                      <p:tavLst>
                                        <p:tav tm="0">
                                          <p:val>
                                            <p:strVal val="#ppt_x+0.4"/>
                                          </p:val>
                                        </p:tav>
                                        <p:tav tm="100000">
                                          <p:val>
                                            <p:strVal val="#ppt_x-0.05"/>
                                          </p:val>
                                        </p:tav>
                                      </p:tavLst>
                                    </p:anim>
                                    <p:anim calcmode="lin" valueType="num">
                                      <p:cBhvr>
                                        <p:cTn id="10" dur="800" decel="100000" fill="hold"/>
                                        <p:tgtEl>
                                          <p:spTgt spid="2867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2867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28674"/>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28675">
                                            <p:txEl>
                                              <p:pRg st="0" end="0"/>
                                            </p:txEl>
                                          </p:spTgt>
                                        </p:tgtEl>
                                        <p:attrNameLst>
                                          <p:attrName>style.visibility</p:attrName>
                                        </p:attrNameLst>
                                      </p:cBhvr>
                                      <p:to>
                                        <p:strVal val="visible"/>
                                      </p:to>
                                    </p:set>
                                    <p:animEffect transition="in" filter="fade">
                                      <p:cBhvr>
                                        <p:cTn id="16" dur="1000"/>
                                        <p:tgtEl>
                                          <p:spTgt spid="28675">
                                            <p:txEl>
                                              <p:pRg st="0" end="0"/>
                                            </p:txEl>
                                          </p:spTgt>
                                        </p:tgtEl>
                                      </p:cBhvr>
                                    </p:animEffect>
                                    <p:anim calcmode="lin" valueType="num">
                                      <p:cBhvr>
                                        <p:cTn id="17" dur="1000" fill="hold"/>
                                        <p:tgtEl>
                                          <p:spTgt spid="28675">
                                            <p:txEl>
                                              <p:pRg st="0" end="0"/>
                                            </p:txEl>
                                          </p:spTgt>
                                        </p:tgtEl>
                                        <p:attrNameLst>
                                          <p:attrName>ppt_x</p:attrName>
                                        </p:attrNameLst>
                                      </p:cBhvr>
                                      <p:tavLst>
                                        <p:tav tm="0">
                                          <p:val>
                                            <p:strVal val="#ppt_x"/>
                                          </p:val>
                                        </p:tav>
                                        <p:tav tm="100000">
                                          <p:val>
                                            <p:strVal val="#ppt_x"/>
                                          </p:val>
                                        </p:tav>
                                      </p:tavLst>
                                    </p:anim>
                                    <p:anim calcmode="lin" valueType="num">
                                      <p:cBhvr>
                                        <p:cTn id="18" dur="1000" fill="hold"/>
                                        <p:tgtEl>
                                          <p:spTgt spid="28675">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2000"/>
                            </p:stCondLst>
                            <p:childTnLst>
                              <p:par>
                                <p:cTn id="20" presetID="47" presetClass="entr" presetSubtype="0" fill="hold" grpId="0" nodeType="afterEffect">
                                  <p:stCondLst>
                                    <p:cond delay="0"/>
                                  </p:stCondLst>
                                  <p:childTnLst>
                                    <p:set>
                                      <p:cBhvr>
                                        <p:cTn id="21" dur="1" fill="hold">
                                          <p:stCondLst>
                                            <p:cond delay="0"/>
                                          </p:stCondLst>
                                        </p:cTn>
                                        <p:tgtEl>
                                          <p:spTgt spid="28675">
                                            <p:txEl>
                                              <p:pRg st="1" end="1"/>
                                            </p:txEl>
                                          </p:spTgt>
                                        </p:tgtEl>
                                        <p:attrNameLst>
                                          <p:attrName>style.visibility</p:attrName>
                                        </p:attrNameLst>
                                      </p:cBhvr>
                                      <p:to>
                                        <p:strVal val="visible"/>
                                      </p:to>
                                    </p:set>
                                    <p:animEffect transition="in" filter="fade">
                                      <p:cBhvr>
                                        <p:cTn id="22" dur="1000"/>
                                        <p:tgtEl>
                                          <p:spTgt spid="28675">
                                            <p:txEl>
                                              <p:pRg st="1" end="1"/>
                                            </p:txEl>
                                          </p:spTgt>
                                        </p:tgtEl>
                                      </p:cBhvr>
                                    </p:animEffect>
                                    <p:anim calcmode="lin" valueType="num">
                                      <p:cBhvr>
                                        <p:cTn id="23" dur="1000" fill="hold"/>
                                        <p:tgtEl>
                                          <p:spTgt spid="28675">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28675">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3000"/>
                            </p:stCondLst>
                            <p:childTnLst>
                              <p:par>
                                <p:cTn id="26" presetID="47" presetClass="entr" presetSubtype="0" fill="hold" grpId="0" nodeType="afterEffect">
                                  <p:stCondLst>
                                    <p:cond delay="0"/>
                                  </p:stCondLst>
                                  <p:childTnLst>
                                    <p:set>
                                      <p:cBhvr>
                                        <p:cTn id="27" dur="1" fill="hold">
                                          <p:stCondLst>
                                            <p:cond delay="0"/>
                                          </p:stCondLst>
                                        </p:cTn>
                                        <p:tgtEl>
                                          <p:spTgt spid="28675">
                                            <p:txEl>
                                              <p:pRg st="2" end="2"/>
                                            </p:txEl>
                                          </p:spTgt>
                                        </p:tgtEl>
                                        <p:attrNameLst>
                                          <p:attrName>style.visibility</p:attrName>
                                        </p:attrNameLst>
                                      </p:cBhvr>
                                      <p:to>
                                        <p:strVal val="visible"/>
                                      </p:to>
                                    </p:set>
                                    <p:animEffect transition="in" filter="fade">
                                      <p:cBhvr>
                                        <p:cTn id="28" dur="1000"/>
                                        <p:tgtEl>
                                          <p:spTgt spid="28675">
                                            <p:txEl>
                                              <p:pRg st="2" end="2"/>
                                            </p:txEl>
                                          </p:spTgt>
                                        </p:tgtEl>
                                      </p:cBhvr>
                                    </p:animEffect>
                                    <p:anim calcmode="lin" valueType="num">
                                      <p:cBhvr>
                                        <p:cTn id="29" dur="1000" fill="hold"/>
                                        <p:tgtEl>
                                          <p:spTgt spid="28675">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28675">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4000"/>
                            </p:stCondLst>
                            <p:childTnLst>
                              <p:par>
                                <p:cTn id="32" presetID="47" presetClass="entr" presetSubtype="0" fill="hold" grpId="0" nodeType="afterEffect">
                                  <p:stCondLst>
                                    <p:cond delay="0"/>
                                  </p:stCondLst>
                                  <p:childTnLst>
                                    <p:set>
                                      <p:cBhvr>
                                        <p:cTn id="33" dur="1" fill="hold">
                                          <p:stCondLst>
                                            <p:cond delay="0"/>
                                          </p:stCondLst>
                                        </p:cTn>
                                        <p:tgtEl>
                                          <p:spTgt spid="28675">
                                            <p:txEl>
                                              <p:pRg st="3" end="3"/>
                                            </p:txEl>
                                          </p:spTgt>
                                        </p:tgtEl>
                                        <p:attrNameLst>
                                          <p:attrName>style.visibility</p:attrName>
                                        </p:attrNameLst>
                                      </p:cBhvr>
                                      <p:to>
                                        <p:strVal val="visible"/>
                                      </p:to>
                                    </p:set>
                                    <p:animEffect transition="in" filter="fade">
                                      <p:cBhvr>
                                        <p:cTn id="34" dur="1000"/>
                                        <p:tgtEl>
                                          <p:spTgt spid="28675">
                                            <p:txEl>
                                              <p:pRg st="3" end="3"/>
                                            </p:txEl>
                                          </p:spTgt>
                                        </p:tgtEl>
                                      </p:cBhvr>
                                    </p:animEffect>
                                    <p:anim calcmode="lin" valueType="num">
                                      <p:cBhvr>
                                        <p:cTn id="35" dur="1000" fill="hold"/>
                                        <p:tgtEl>
                                          <p:spTgt spid="28675">
                                            <p:txEl>
                                              <p:pRg st="3" end="3"/>
                                            </p:txEl>
                                          </p:spTgt>
                                        </p:tgtEl>
                                        <p:attrNameLst>
                                          <p:attrName>ppt_x</p:attrName>
                                        </p:attrNameLst>
                                      </p:cBhvr>
                                      <p:tavLst>
                                        <p:tav tm="0">
                                          <p:val>
                                            <p:strVal val="#ppt_x"/>
                                          </p:val>
                                        </p:tav>
                                        <p:tav tm="100000">
                                          <p:val>
                                            <p:strVal val="#ppt_x"/>
                                          </p:val>
                                        </p:tav>
                                      </p:tavLst>
                                    </p:anim>
                                    <p:anim calcmode="lin" valueType="num">
                                      <p:cBhvr>
                                        <p:cTn id="36" dur="1000" fill="hold"/>
                                        <p:tgtEl>
                                          <p:spTgt spid="28675">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5000"/>
                            </p:stCondLst>
                            <p:childTnLst>
                              <p:par>
                                <p:cTn id="38" presetID="47" presetClass="entr" presetSubtype="0" fill="hold" grpId="0" nodeType="afterEffect">
                                  <p:stCondLst>
                                    <p:cond delay="0"/>
                                  </p:stCondLst>
                                  <p:childTnLst>
                                    <p:set>
                                      <p:cBhvr>
                                        <p:cTn id="39" dur="1" fill="hold">
                                          <p:stCondLst>
                                            <p:cond delay="0"/>
                                          </p:stCondLst>
                                        </p:cTn>
                                        <p:tgtEl>
                                          <p:spTgt spid="28675">
                                            <p:txEl>
                                              <p:pRg st="4" end="4"/>
                                            </p:txEl>
                                          </p:spTgt>
                                        </p:tgtEl>
                                        <p:attrNameLst>
                                          <p:attrName>style.visibility</p:attrName>
                                        </p:attrNameLst>
                                      </p:cBhvr>
                                      <p:to>
                                        <p:strVal val="visible"/>
                                      </p:to>
                                    </p:set>
                                    <p:animEffect transition="in" filter="fade">
                                      <p:cBhvr>
                                        <p:cTn id="40" dur="1000"/>
                                        <p:tgtEl>
                                          <p:spTgt spid="28675">
                                            <p:txEl>
                                              <p:pRg st="4" end="4"/>
                                            </p:txEl>
                                          </p:spTgt>
                                        </p:tgtEl>
                                      </p:cBhvr>
                                    </p:animEffect>
                                    <p:anim calcmode="lin" valueType="num">
                                      <p:cBhvr>
                                        <p:cTn id="41" dur="1000" fill="hold"/>
                                        <p:tgtEl>
                                          <p:spTgt spid="28675">
                                            <p:txEl>
                                              <p:pRg st="4" end="4"/>
                                            </p:txEl>
                                          </p:spTgt>
                                        </p:tgtEl>
                                        <p:attrNameLst>
                                          <p:attrName>ppt_x</p:attrName>
                                        </p:attrNameLst>
                                      </p:cBhvr>
                                      <p:tavLst>
                                        <p:tav tm="0">
                                          <p:val>
                                            <p:strVal val="#ppt_x"/>
                                          </p:val>
                                        </p:tav>
                                        <p:tav tm="100000">
                                          <p:val>
                                            <p:strVal val="#ppt_x"/>
                                          </p:val>
                                        </p:tav>
                                      </p:tavLst>
                                    </p:anim>
                                    <p:anim calcmode="lin" valueType="num">
                                      <p:cBhvr>
                                        <p:cTn id="42" dur="1000" fill="hold"/>
                                        <p:tgtEl>
                                          <p:spTgt spid="28675">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6000"/>
                            </p:stCondLst>
                            <p:childTnLst>
                              <p:par>
                                <p:cTn id="44" presetID="47" presetClass="entr" presetSubtype="0" fill="hold" grpId="0" nodeType="afterEffect">
                                  <p:stCondLst>
                                    <p:cond delay="0"/>
                                  </p:stCondLst>
                                  <p:childTnLst>
                                    <p:set>
                                      <p:cBhvr>
                                        <p:cTn id="45" dur="1" fill="hold">
                                          <p:stCondLst>
                                            <p:cond delay="0"/>
                                          </p:stCondLst>
                                        </p:cTn>
                                        <p:tgtEl>
                                          <p:spTgt spid="28675">
                                            <p:txEl>
                                              <p:pRg st="5" end="5"/>
                                            </p:txEl>
                                          </p:spTgt>
                                        </p:tgtEl>
                                        <p:attrNameLst>
                                          <p:attrName>style.visibility</p:attrName>
                                        </p:attrNameLst>
                                      </p:cBhvr>
                                      <p:to>
                                        <p:strVal val="visible"/>
                                      </p:to>
                                    </p:set>
                                    <p:animEffect transition="in" filter="fade">
                                      <p:cBhvr>
                                        <p:cTn id="46" dur="1000"/>
                                        <p:tgtEl>
                                          <p:spTgt spid="28675">
                                            <p:txEl>
                                              <p:pRg st="5" end="5"/>
                                            </p:txEl>
                                          </p:spTgt>
                                        </p:tgtEl>
                                      </p:cBhvr>
                                    </p:animEffect>
                                    <p:anim calcmode="lin" valueType="num">
                                      <p:cBhvr>
                                        <p:cTn id="47" dur="1000" fill="hold"/>
                                        <p:tgtEl>
                                          <p:spTgt spid="28675">
                                            <p:txEl>
                                              <p:pRg st="5" end="5"/>
                                            </p:txEl>
                                          </p:spTgt>
                                        </p:tgtEl>
                                        <p:attrNameLst>
                                          <p:attrName>ppt_x</p:attrName>
                                        </p:attrNameLst>
                                      </p:cBhvr>
                                      <p:tavLst>
                                        <p:tav tm="0">
                                          <p:val>
                                            <p:strVal val="#ppt_x"/>
                                          </p:val>
                                        </p:tav>
                                        <p:tav tm="100000">
                                          <p:val>
                                            <p:strVal val="#ppt_x"/>
                                          </p:val>
                                        </p:tav>
                                      </p:tavLst>
                                    </p:anim>
                                    <p:anim calcmode="lin" valueType="num">
                                      <p:cBhvr>
                                        <p:cTn id="48" dur="1000" fill="hold"/>
                                        <p:tgtEl>
                                          <p:spTgt spid="28675">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7000"/>
                            </p:stCondLst>
                            <p:childTnLst>
                              <p:par>
                                <p:cTn id="50" presetID="47" presetClass="entr" presetSubtype="0" fill="hold" grpId="0" nodeType="afterEffect">
                                  <p:stCondLst>
                                    <p:cond delay="0"/>
                                  </p:stCondLst>
                                  <p:childTnLst>
                                    <p:set>
                                      <p:cBhvr>
                                        <p:cTn id="51" dur="1" fill="hold">
                                          <p:stCondLst>
                                            <p:cond delay="0"/>
                                          </p:stCondLst>
                                        </p:cTn>
                                        <p:tgtEl>
                                          <p:spTgt spid="28675">
                                            <p:txEl>
                                              <p:pRg st="6" end="6"/>
                                            </p:txEl>
                                          </p:spTgt>
                                        </p:tgtEl>
                                        <p:attrNameLst>
                                          <p:attrName>style.visibility</p:attrName>
                                        </p:attrNameLst>
                                      </p:cBhvr>
                                      <p:to>
                                        <p:strVal val="visible"/>
                                      </p:to>
                                    </p:set>
                                    <p:animEffect transition="in" filter="fade">
                                      <p:cBhvr>
                                        <p:cTn id="52" dur="1000"/>
                                        <p:tgtEl>
                                          <p:spTgt spid="28675">
                                            <p:txEl>
                                              <p:pRg st="6" end="6"/>
                                            </p:txEl>
                                          </p:spTgt>
                                        </p:tgtEl>
                                      </p:cBhvr>
                                    </p:animEffect>
                                    <p:anim calcmode="lin" valueType="num">
                                      <p:cBhvr>
                                        <p:cTn id="53" dur="1000" fill="hold"/>
                                        <p:tgtEl>
                                          <p:spTgt spid="28675">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28675">
                                            <p:txEl>
                                              <p:pRg st="6" end="6"/>
                                            </p:txEl>
                                          </p:spTgt>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8000"/>
                            </p:stCondLst>
                            <p:childTnLst>
                              <p:par>
                                <p:cTn id="56" presetID="47" presetClass="entr" presetSubtype="0" fill="hold" grpId="0" nodeType="afterEffect">
                                  <p:stCondLst>
                                    <p:cond delay="0"/>
                                  </p:stCondLst>
                                  <p:childTnLst>
                                    <p:set>
                                      <p:cBhvr>
                                        <p:cTn id="57" dur="1" fill="hold">
                                          <p:stCondLst>
                                            <p:cond delay="0"/>
                                          </p:stCondLst>
                                        </p:cTn>
                                        <p:tgtEl>
                                          <p:spTgt spid="28675">
                                            <p:txEl>
                                              <p:pRg st="7" end="7"/>
                                            </p:txEl>
                                          </p:spTgt>
                                        </p:tgtEl>
                                        <p:attrNameLst>
                                          <p:attrName>style.visibility</p:attrName>
                                        </p:attrNameLst>
                                      </p:cBhvr>
                                      <p:to>
                                        <p:strVal val="visible"/>
                                      </p:to>
                                    </p:set>
                                    <p:animEffect transition="in" filter="fade">
                                      <p:cBhvr>
                                        <p:cTn id="58" dur="1000"/>
                                        <p:tgtEl>
                                          <p:spTgt spid="28675">
                                            <p:txEl>
                                              <p:pRg st="7" end="7"/>
                                            </p:txEl>
                                          </p:spTgt>
                                        </p:tgtEl>
                                      </p:cBhvr>
                                    </p:animEffect>
                                    <p:anim calcmode="lin" valueType="num">
                                      <p:cBhvr>
                                        <p:cTn id="59" dur="1000" fill="hold"/>
                                        <p:tgtEl>
                                          <p:spTgt spid="28675">
                                            <p:txEl>
                                              <p:pRg st="7" end="7"/>
                                            </p:txEl>
                                          </p:spTgt>
                                        </p:tgtEl>
                                        <p:attrNameLst>
                                          <p:attrName>ppt_x</p:attrName>
                                        </p:attrNameLst>
                                      </p:cBhvr>
                                      <p:tavLst>
                                        <p:tav tm="0">
                                          <p:val>
                                            <p:strVal val="#ppt_x"/>
                                          </p:val>
                                        </p:tav>
                                        <p:tav tm="100000">
                                          <p:val>
                                            <p:strVal val="#ppt_x"/>
                                          </p:val>
                                        </p:tav>
                                      </p:tavLst>
                                    </p:anim>
                                    <p:anim calcmode="lin" valueType="num">
                                      <p:cBhvr>
                                        <p:cTn id="60" dur="1000" fill="hold"/>
                                        <p:tgtEl>
                                          <p:spTgt spid="28675">
                                            <p:txEl>
                                              <p:pRg st="7" end="7"/>
                                            </p:txEl>
                                          </p:spTgt>
                                        </p:tgtEl>
                                        <p:attrNameLst>
                                          <p:attrName>ppt_y</p:attrName>
                                        </p:attrNameLst>
                                      </p:cBhvr>
                                      <p:tavLst>
                                        <p:tav tm="0">
                                          <p:val>
                                            <p:strVal val="#ppt_y-.1"/>
                                          </p:val>
                                        </p:tav>
                                        <p:tav tm="100000">
                                          <p:val>
                                            <p:strVal val="#ppt_y"/>
                                          </p:val>
                                        </p:tav>
                                      </p:tavLst>
                                    </p:anim>
                                  </p:childTnLst>
                                </p:cTn>
                              </p:par>
                            </p:childTnLst>
                          </p:cTn>
                        </p:par>
                        <p:par>
                          <p:cTn id="61" fill="hold" nodeType="afterGroup">
                            <p:stCondLst>
                              <p:cond delay="9000"/>
                            </p:stCondLst>
                            <p:childTnLst>
                              <p:par>
                                <p:cTn id="62" presetID="47" presetClass="entr" presetSubtype="0" fill="hold" grpId="0" nodeType="afterEffect">
                                  <p:stCondLst>
                                    <p:cond delay="0"/>
                                  </p:stCondLst>
                                  <p:childTnLst>
                                    <p:set>
                                      <p:cBhvr>
                                        <p:cTn id="63" dur="1" fill="hold">
                                          <p:stCondLst>
                                            <p:cond delay="0"/>
                                          </p:stCondLst>
                                        </p:cTn>
                                        <p:tgtEl>
                                          <p:spTgt spid="28675">
                                            <p:txEl>
                                              <p:pRg st="8" end="8"/>
                                            </p:txEl>
                                          </p:spTgt>
                                        </p:tgtEl>
                                        <p:attrNameLst>
                                          <p:attrName>style.visibility</p:attrName>
                                        </p:attrNameLst>
                                      </p:cBhvr>
                                      <p:to>
                                        <p:strVal val="visible"/>
                                      </p:to>
                                    </p:set>
                                    <p:animEffect transition="in" filter="fade">
                                      <p:cBhvr>
                                        <p:cTn id="64" dur="1000"/>
                                        <p:tgtEl>
                                          <p:spTgt spid="28675">
                                            <p:txEl>
                                              <p:pRg st="8" end="8"/>
                                            </p:txEl>
                                          </p:spTgt>
                                        </p:tgtEl>
                                      </p:cBhvr>
                                    </p:animEffect>
                                    <p:anim calcmode="lin" valueType="num">
                                      <p:cBhvr>
                                        <p:cTn id="65" dur="1000" fill="hold"/>
                                        <p:tgtEl>
                                          <p:spTgt spid="28675">
                                            <p:txEl>
                                              <p:pRg st="8" end="8"/>
                                            </p:txEl>
                                          </p:spTgt>
                                        </p:tgtEl>
                                        <p:attrNameLst>
                                          <p:attrName>ppt_x</p:attrName>
                                        </p:attrNameLst>
                                      </p:cBhvr>
                                      <p:tavLst>
                                        <p:tav tm="0">
                                          <p:val>
                                            <p:strVal val="#ppt_x"/>
                                          </p:val>
                                        </p:tav>
                                        <p:tav tm="100000">
                                          <p:val>
                                            <p:strVal val="#ppt_x"/>
                                          </p:val>
                                        </p:tav>
                                      </p:tavLst>
                                    </p:anim>
                                    <p:anim calcmode="lin" valueType="num">
                                      <p:cBhvr>
                                        <p:cTn id="66" dur="1000" fill="hold"/>
                                        <p:tgtEl>
                                          <p:spTgt spid="28675">
                                            <p:txEl>
                                              <p:pRg st="8" end="8"/>
                                            </p:txEl>
                                          </p:spTgt>
                                        </p:tgtEl>
                                        <p:attrNameLst>
                                          <p:attrName>ppt_y</p:attrName>
                                        </p:attrNameLst>
                                      </p:cBhvr>
                                      <p:tavLst>
                                        <p:tav tm="0">
                                          <p:val>
                                            <p:strVal val="#ppt_y-.1"/>
                                          </p:val>
                                        </p:tav>
                                        <p:tav tm="100000">
                                          <p:val>
                                            <p:strVal val="#ppt_y"/>
                                          </p:val>
                                        </p:tav>
                                      </p:tavLst>
                                    </p:anim>
                                  </p:childTnLst>
                                </p:cTn>
                              </p:par>
                            </p:childTnLst>
                          </p:cTn>
                        </p:par>
                        <p:par>
                          <p:cTn id="67" fill="hold" nodeType="afterGroup">
                            <p:stCondLst>
                              <p:cond delay="10000"/>
                            </p:stCondLst>
                            <p:childTnLst>
                              <p:par>
                                <p:cTn id="68" presetID="47" presetClass="entr" presetSubtype="0" fill="hold" grpId="0" nodeType="afterEffect">
                                  <p:stCondLst>
                                    <p:cond delay="0"/>
                                  </p:stCondLst>
                                  <p:childTnLst>
                                    <p:set>
                                      <p:cBhvr>
                                        <p:cTn id="69" dur="1" fill="hold">
                                          <p:stCondLst>
                                            <p:cond delay="0"/>
                                          </p:stCondLst>
                                        </p:cTn>
                                        <p:tgtEl>
                                          <p:spTgt spid="28675">
                                            <p:txEl>
                                              <p:pRg st="9" end="9"/>
                                            </p:txEl>
                                          </p:spTgt>
                                        </p:tgtEl>
                                        <p:attrNameLst>
                                          <p:attrName>style.visibility</p:attrName>
                                        </p:attrNameLst>
                                      </p:cBhvr>
                                      <p:to>
                                        <p:strVal val="visible"/>
                                      </p:to>
                                    </p:set>
                                    <p:animEffect transition="in" filter="fade">
                                      <p:cBhvr>
                                        <p:cTn id="70" dur="1000"/>
                                        <p:tgtEl>
                                          <p:spTgt spid="28675">
                                            <p:txEl>
                                              <p:pRg st="9" end="9"/>
                                            </p:txEl>
                                          </p:spTgt>
                                        </p:tgtEl>
                                      </p:cBhvr>
                                    </p:animEffect>
                                    <p:anim calcmode="lin" valueType="num">
                                      <p:cBhvr>
                                        <p:cTn id="71" dur="1000" fill="hold"/>
                                        <p:tgtEl>
                                          <p:spTgt spid="28675">
                                            <p:txEl>
                                              <p:pRg st="9" end="9"/>
                                            </p:txEl>
                                          </p:spTgt>
                                        </p:tgtEl>
                                        <p:attrNameLst>
                                          <p:attrName>ppt_x</p:attrName>
                                        </p:attrNameLst>
                                      </p:cBhvr>
                                      <p:tavLst>
                                        <p:tav tm="0">
                                          <p:val>
                                            <p:strVal val="#ppt_x"/>
                                          </p:val>
                                        </p:tav>
                                        <p:tav tm="100000">
                                          <p:val>
                                            <p:strVal val="#ppt_x"/>
                                          </p:val>
                                        </p:tav>
                                      </p:tavLst>
                                    </p:anim>
                                    <p:anim calcmode="lin" valueType="num">
                                      <p:cBhvr>
                                        <p:cTn id="72" dur="1000" fill="hold"/>
                                        <p:tgtEl>
                                          <p:spTgt spid="28675">
                                            <p:txEl>
                                              <p:pRg st="9" end="9"/>
                                            </p:txEl>
                                          </p:spTgt>
                                        </p:tgtEl>
                                        <p:attrNameLst>
                                          <p:attrName>ppt_y</p:attrName>
                                        </p:attrNameLst>
                                      </p:cBhvr>
                                      <p:tavLst>
                                        <p:tav tm="0">
                                          <p:val>
                                            <p:strVal val="#ppt_y-.1"/>
                                          </p:val>
                                        </p:tav>
                                        <p:tav tm="100000">
                                          <p:val>
                                            <p:strVal val="#ppt_y"/>
                                          </p:val>
                                        </p:tav>
                                      </p:tavLst>
                                    </p:anim>
                                  </p:childTnLst>
                                </p:cTn>
                              </p:par>
                            </p:childTnLst>
                          </p:cTn>
                        </p:par>
                        <p:par>
                          <p:cTn id="73" fill="hold" nodeType="afterGroup">
                            <p:stCondLst>
                              <p:cond delay="11000"/>
                            </p:stCondLst>
                            <p:childTnLst>
                              <p:par>
                                <p:cTn id="74" presetID="34" presetClass="entr" presetSubtype="0" fill="hold" nodeType="afterEffect">
                                  <p:stCondLst>
                                    <p:cond delay="0"/>
                                  </p:stCondLst>
                                  <p:childTnLst>
                                    <p:set>
                                      <p:cBhvr>
                                        <p:cTn id="75" dur="1" fill="hold">
                                          <p:stCondLst>
                                            <p:cond delay="0"/>
                                          </p:stCondLst>
                                        </p:cTn>
                                        <p:tgtEl>
                                          <p:spTgt spid="28683"/>
                                        </p:tgtEl>
                                        <p:attrNameLst>
                                          <p:attrName>style.visibility</p:attrName>
                                        </p:attrNameLst>
                                      </p:cBhvr>
                                      <p:to>
                                        <p:strVal val="visible"/>
                                      </p:to>
                                    </p:set>
                                    <p:anim from="(-#ppt_w/2)" to="(#ppt_x)" calcmode="lin" valueType="num">
                                      <p:cBhvr>
                                        <p:cTn id="76" dur="600" fill="hold">
                                          <p:stCondLst>
                                            <p:cond delay="0"/>
                                          </p:stCondLst>
                                        </p:cTn>
                                        <p:tgtEl>
                                          <p:spTgt spid="28683"/>
                                        </p:tgtEl>
                                        <p:attrNameLst>
                                          <p:attrName>ppt_x</p:attrName>
                                        </p:attrNameLst>
                                      </p:cBhvr>
                                    </p:anim>
                                    <p:anim from="0" to="-1.0" calcmode="lin" valueType="num">
                                      <p:cBhvr>
                                        <p:cTn id="77" dur="200" decel="50000" autoRev="1" fill="hold">
                                          <p:stCondLst>
                                            <p:cond delay="600"/>
                                          </p:stCondLst>
                                        </p:cTn>
                                        <p:tgtEl>
                                          <p:spTgt spid="28683"/>
                                        </p:tgtEl>
                                        <p:attrNameLst>
                                          <p:attrName>xshear</p:attrName>
                                        </p:attrNameLst>
                                      </p:cBhvr>
                                    </p:anim>
                                    <p:animScale>
                                      <p:cBhvr>
                                        <p:cTn id="78" dur="200" decel="100000" autoRev="1" fill="hold">
                                          <p:stCondLst>
                                            <p:cond delay="600"/>
                                          </p:stCondLst>
                                        </p:cTn>
                                        <p:tgtEl>
                                          <p:spTgt spid="28683"/>
                                        </p:tgtEl>
                                      </p:cBhvr>
                                      <p:from x="100000" y="100000"/>
                                      <p:to x="80000" y="100000"/>
                                    </p:animScale>
                                    <p:anim by="(#ppt_h/3+#ppt_w*0.1)" calcmode="lin" valueType="num">
                                      <p:cBhvr additive="sum">
                                        <p:cTn id="79" dur="200" decel="100000" autoRev="1" fill="hold">
                                          <p:stCondLst>
                                            <p:cond delay="600"/>
                                          </p:stCondLst>
                                        </p:cTn>
                                        <p:tgtEl>
                                          <p:spTgt spid="28683"/>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4" grpId="0"/>
      <p:bldP spid="28675" grpId="0" build="p"/>
    </p:bldLst>
  </p:timing>
</p:sld>
</file>

<file path=ppt/slides/slide14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41027" name="Rectangle 3"/>
          <p:cNvSpPr>
            <a:spLocks noGrp="1" noChangeArrowheads="1"/>
          </p:cNvSpPr>
          <p:nvPr>
            <p:ph type="body" idx="1"/>
          </p:nvPr>
        </p:nvSpPr>
        <p:spPr>
          <a:xfrm>
            <a:off x="0" y="549275"/>
            <a:ext cx="8999538" cy="5975350"/>
          </a:xfrm>
        </p:spPr>
        <p:txBody>
          <a:bodyPr/>
          <a:lstStyle/>
          <a:p>
            <a:pPr>
              <a:lnSpc>
                <a:spcPct val="120000"/>
              </a:lnSpc>
              <a:buFont typeface="Wingdings" panose="05000000000000000000" pitchFamily="2" charset="2"/>
              <a:buNone/>
            </a:pPr>
            <a:r>
              <a:rPr lang="fa-IR" altLang="fa-IR" sz="2000">
                <a:effectLst/>
                <a:cs typeface="B Zar" panose="00000400000000000000" pitchFamily="2" charset="-78"/>
              </a:rPr>
              <a:t>الف -6) (150000) = 50000 + (200000) = انحراف سربار ثابت +  انحراف سربار ثابت = جمع انحراف سربار ثابت</a:t>
            </a:r>
          </a:p>
          <a:p>
            <a:pPr>
              <a:lnSpc>
                <a:spcPct val="120000"/>
              </a:lnSpc>
              <a:buFont typeface="Wingdings" panose="05000000000000000000" pitchFamily="2" charset="2"/>
              <a:buNone/>
            </a:pPr>
            <a:r>
              <a:rPr lang="fa-IR" altLang="fa-IR" sz="2000">
                <a:effectLst/>
                <a:cs typeface="B Zar" panose="00000400000000000000" pitchFamily="2" charset="-78"/>
              </a:rPr>
              <a:t>                                                             محاسبه شده در انحراف      محاسبه شده در انحراف جرم </a:t>
            </a:r>
          </a:p>
          <a:p>
            <a:pPr>
              <a:lnSpc>
                <a:spcPct val="120000"/>
              </a:lnSpc>
              <a:buFont typeface="Wingdings" panose="05000000000000000000" pitchFamily="2" charset="2"/>
              <a:buNone/>
            </a:pPr>
            <a:r>
              <a:rPr lang="fa-IR" altLang="fa-IR" sz="2000">
                <a:effectLst/>
                <a:cs typeface="B Zar" panose="00000400000000000000" pitchFamily="2" charset="-78"/>
              </a:rPr>
              <a:t>                                                            هزینه سربار ثابت</a:t>
            </a:r>
          </a:p>
          <a:p>
            <a:pPr>
              <a:lnSpc>
                <a:spcPct val="120000"/>
              </a:lnSpc>
              <a:buFont typeface="Wingdings" panose="05000000000000000000" pitchFamily="2" charset="2"/>
              <a:buNone/>
            </a:pPr>
            <a:r>
              <a:rPr lang="fa-IR" altLang="fa-IR" sz="1900">
                <a:effectLst/>
                <a:cs typeface="B Zar" panose="00000400000000000000" pitchFamily="2" charset="-78"/>
              </a:rPr>
              <a:t>ب – 1) 3600000 = 0 ×45000  = نرخ استاندارد سربار متغیر × ساعات استاندارد برای تولید واقعی = سربار متغیر جذب شده</a:t>
            </a:r>
          </a:p>
          <a:p>
            <a:pPr>
              <a:lnSpc>
                <a:spcPct val="120000"/>
              </a:lnSpc>
              <a:buFont typeface="Wingdings" panose="05000000000000000000" pitchFamily="2" charset="2"/>
              <a:buNone/>
            </a:pPr>
            <a:r>
              <a:rPr lang="fa-IR" altLang="fa-IR" sz="2000">
                <a:effectLst/>
                <a:cs typeface="B Zar" panose="00000400000000000000" pitchFamily="2" charset="-78"/>
              </a:rPr>
              <a:t>ب – 2) 200000 = 100000 + 100000 = انحراف کارایی سربار متغیر + انحراف هزینه سربار متغیر = جمع انحراف</a:t>
            </a:r>
          </a:p>
          <a:p>
            <a:pPr algn="ctr">
              <a:lnSpc>
                <a:spcPct val="120000"/>
              </a:lnSpc>
              <a:buFont typeface="Wingdings" panose="05000000000000000000" pitchFamily="2" charset="2"/>
              <a:buNone/>
            </a:pPr>
            <a:r>
              <a:rPr lang="fa-IR" altLang="fa-IR" sz="2000">
                <a:effectLst/>
                <a:cs typeface="B Zar" panose="00000400000000000000" pitchFamily="2" charset="-78"/>
              </a:rPr>
              <a:t>                                                                                                                                                سربار متغیر</a:t>
            </a:r>
          </a:p>
          <a:p>
            <a:pPr>
              <a:lnSpc>
                <a:spcPct val="120000"/>
              </a:lnSpc>
              <a:buFont typeface="Wingdings" panose="05000000000000000000" pitchFamily="2" charset="2"/>
              <a:buNone/>
            </a:pPr>
            <a:r>
              <a:rPr lang="fa-IR" altLang="fa-IR" sz="2000">
                <a:effectLst/>
                <a:cs typeface="B Zar" panose="00000400000000000000" pitchFamily="2" charset="-78"/>
              </a:rPr>
              <a:t>ب – 4) 100000= (45000 – 43750)80 = (ساعات استاندارد – ساعات واقعی) نرخ استاندارد = انحراف کارایی سربار</a:t>
            </a:r>
          </a:p>
          <a:p>
            <a:pPr>
              <a:lnSpc>
                <a:spcPct val="120000"/>
              </a:lnSpc>
              <a:buFont typeface="Wingdings" panose="05000000000000000000" pitchFamily="2" charset="2"/>
              <a:buNone/>
            </a:pPr>
            <a:r>
              <a:rPr lang="fa-IR" altLang="fa-IR" sz="2000">
                <a:effectLst/>
                <a:cs typeface="B Zar" panose="00000400000000000000" pitchFamily="2" charset="-78"/>
              </a:rPr>
              <a:t>               مساعد                                           برای تولید واقعی          تولید            سربار متغیر                  (متغیر)</a:t>
            </a:r>
          </a:p>
          <a:p>
            <a:pPr algn="ctr">
              <a:lnSpc>
                <a:spcPct val="120000"/>
              </a:lnSpc>
              <a:buFont typeface="Wingdings" panose="05000000000000000000" pitchFamily="2" charset="2"/>
              <a:buNone/>
            </a:pPr>
            <a:r>
              <a:rPr lang="fa-IR" altLang="fa-IR" sz="2000">
                <a:effectLst/>
                <a:cs typeface="B Zar" panose="00000400000000000000" pitchFamily="2" charset="-78"/>
              </a:rPr>
              <a:t>(4500 – </a:t>
            </a:r>
            <a:r>
              <a:rPr lang="en-US" altLang="fa-IR" sz="2000">
                <a:effectLst/>
                <a:cs typeface="B Zar" panose="00000400000000000000" pitchFamily="2" charset="-78"/>
              </a:rPr>
              <a:t>x</a:t>
            </a:r>
            <a:r>
              <a:rPr lang="fa-IR" altLang="fa-IR" sz="2000">
                <a:effectLst/>
                <a:cs typeface="B Zar" panose="00000400000000000000" pitchFamily="2" charset="-78"/>
              </a:rPr>
              <a:t>) 80</a:t>
            </a:r>
          </a:p>
          <a:p>
            <a:pPr algn="l">
              <a:lnSpc>
                <a:spcPct val="120000"/>
              </a:lnSpc>
              <a:buFont typeface="Wingdings" panose="05000000000000000000" pitchFamily="2" charset="2"/>
              <a:buNone/>
            </a:pPr>
            <a:r>
              <a:rPr lang="fa-IR" altLang="fa-IR" sz="2000">
                <a:effectLst/>
                <a:cs typeface="B Zar" panose="00000400000000000000" pitchFamily="2" charset="-78"/>
              </a:rPr>
              <a:t>(ساعات واقعی × نرخ استاندارد سربار متغیر ) – سربار متغیر واقعی = انحراف هزینه سربار متغیر</a:t>
            </a:r>
          </a:p>
          <a:p>
            <a:pPr algn="ctr">
              <a:lnSpc>
                <a:spcPct val="120000"/>
              </a:lnSpc>
              <a:buFont typeface="Wingdings" panose="05000000000000000000" pitchFamily="2" charset="2"/>
              <a:buNone/>
            </a:pPr>
            <a:r>
              <a:rPr lang="fa-IR" altLang="fa-IR" sz="2000">
                <a:effectLst/>
                <a:cs typeface="B Zar" panose="00000400000000000000" pitchFamily="2" charset="-78"/>
              </a:rPr>
              <a:t>ب – 3) 43750 = 3500000            (ساعات واقعی </a:t>
            </a:r>
            <a:r>
              <a:rPr lang="en-US" altLang="fa-IR" sz="2000">
                <a:effectLst/>
                <a:cs typeface="B Zar" panose="00000400000000000000" pitchFamily="2" charset="-78"/>
              </a:rPr>
              <a:t>x </a:t>
            </a:r>
            <a:r>
              <a:rPr lang="fa-IR" altLang="fa-IR" sz="2000">
                <a:effectLst/>
                <a:cs typeface="B Zar" panose="00000400000000000000" pitchFamily="2" charset="-78"/>
              </a:rPr>
              <a:t> × 80) – 3400000 = 100000 مساعد</a:t>
            </a:r>
          </a:p>
          <a:p>
            <a:pPr>
              <a:lnSpc>
                <a:spcPct val="50000"/>
              </a:lnSpc>
              <a:buFont typeface="Wingdings" panose="05000000000000000000" pitchFamily="2" charset="2"/>
              <a:buNone/>
            </a:pPr>
            <a:r>
              <a:rPr lang="fa-IR" altLang="fa-IR" sz="2000">
                <a:effectLst/>
                <a:cs typeface="B Zar" panose="00000400000000000000" pitchFamily="2" charset="-78"/>
              </a:rPr>
              <a:t>                                                    80</a:t>
            </a:r>
          </a:p>
          <a:p>
            <a:pPr>
              <a:lnSpc>
                <a:spcPct val="120000"/>
              </a:lnSpc>
              <a:buFont typeface="Wingdings" panose="05000000000000000000" pitchFamily="2" charset="2"/>
              <a:buNone/>
            </a:pPr>
            <a:r>
              <a:rPr lang="fa-IR" altLang="fa-IR" sz="2000">
                <a:effectLst/>
                <a:cs typeface="B Zar" panose="00000400000000000000" pitchFamily="2" charset="-78"/>
              </a:rPr>
              <a:t>                                   ساعات واقعی تولید </a:t>
            </a:r>
            <a:endParaRPr lang="en-US" altLang="fa-IR" sz="2000">
              <a:effectLst/>
              <a:cs typeface="B Zar" panose="00000400000000000000" pitchFamily="2" charset="-78"/>
            </a:endParaRPr>
          </a:p>
          <a:p>
            <a:pPr>
              <a:lnSpc>
                <a:spcPct val="80000"/>
              </a:lnSpc>
            </a:pPr>
            <a:endParaRPr lang="en-US" altLang="fa-IR" sz="2000">
              <a:effectLst/>
              <a:cs typeface="B Zar" panose="00000400000000000000" pitchFamily="2" charset="-78"/>
            </a:endParaRPr>
          </a:p>
        </p:txBody>
      </p:sp>
      <p:grpSp>
        <p:nvGrpSpPr>
          <p:cNvPr id="641030" name="Group 6"/>
          <p:cNvGrpSpPr>
            <a:grpSpLocks/>
          </p:cNvGrpSpPr>
          <p:nvPr/>
        </p:nvGrpSpPr>
        <p:grpSpPr bwMode="auto">
          <a:xfrm>
            <a:off x="5364163" y="5013325"/>
            <a:ext cx="1152525" cy="73025"/>
            <a:chOff x="3379" y="2341"/>
            <a:chExt cx="726" cy="46"/>
          </a:xfrm>
        </p:grpSpPr>
        <p:sp>
          <p:nvSpPr>
            <p:cNvPr id="641028" name="Line 4"/>
            <p:cNvSpPr>
              <a:spLocks noChangeShapeType="1"/>
            </p:cNvSpPr>
            <p:nvPr/>
          </p:nvSpPr>
          <p:spPr bwMode="auto">
            <a:xfrm>
              <a:off x="3379" y="2341"/>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1029" name="Line 5"/>
            <p:cNvSpPr>
              <a:spLocks noChangeShapeType="1"/>
            </p:cNvSpPr>
            <p:nvPr/>
          </p:nvSpPr>
          <p:spPr bwMode="auto">
            <a:xfrm>
              <a:off x="3696" y="2387"/>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641027">
                                            <p:txEl>
                                              <p:pRg st="0" end="0"/>
                                            </p:txEl>
                                          </p:spTgt>
                                        </p:tgtEl>
                                        <p:attrNameLst>
                                          <p:attrName>style.visibility</p:attrName>
                                        </p:attrNameLst>
                                      </p:cBhvr>
                                      <p:to>
                                        <p:strVal val="visible"/>
                                      </p:to>
                                    </p:set>
                                    <p:animEffect transition="in" filter="fade">
                                      <p:cBhvr>
                                        <p:cTn id="7" dur="1000"/>
                                        <p:tgtEl>
                                          <p:spTgt spid="641027">
                                            <p:txEl>
                                              <p:pRg st="0" end="0"/>
                                            </p:txEl>
                                          </p:spTgt>
                                        </p:tgtEl>
                                      </p:cBhvr>
                                    </p:animEffect>
                                    <p:anim calcmode="lin" valueType="num">
                                      <p:cBhvr>
                                        <p:cTn id="8" dur="1000" fill="hold"/>
                                        <p:tgtEl>
                                          <p:spTgt spid="64102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641027">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641027">
                                            <p:txEl>
                                              <p:pRg st="1" end="1"/>
                                            </p:txEl>
                                          </p:spTgt>
                                        </p:tgtEl>
                                        <p:attrNameLst>
                                          <p:attrName>style.visibility</p:attrName>
                                        </p:attrNameLst>
                                      </p:cBhvr>
                                      <p:to>
                                        <p:strVal val="visible"/>
                                      </p:to>
                                    </p:set>
                                    <p:animEffect transition="in" filter="fade">
                                      <p:cBhvr>
                                        <p:cTn id="13" dur="1000"/>
                                        <p:tgtEl>
                                          <p:spTgt spid="641027">
                                            <p:txEl>
                                              <p:pRg st="1" end="1"/>
                                            </p:txEl>
                                          </p:spTgt>
                                        </p:tgtEl>
                                      </p:cBhvr>
                                    </p:animEffect>
                                    <p:anim calcmode="lin" valueType="num">
                                      <p:cBhvr>
                                        <p:cTn id="14" dur="1000" fill="hold"/>
                                        <p:tgtEl>
                                          <p:spTgt spid="641027">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641027">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641027">
                                            <p:txEl>
                                              <p:pRg st="2" end="2"/>
                                            </p:txEl>
                                          </p:spTgt>
                                        </p:tgtEl>
                                        <p:attrNameLst>
                                          <p:attrName>style.visibility</p:attrName>
                                        </p:attrNameLst>
                                      </p:cBhvr>
                                      <p:to>
                                        <p:strVal val="visible"/>
                                      </p:to>
                                    </p:set>
                                    <p:animEffect transition="in" filter="fade">
                                      <p:cBhvr>
                                        <p:cTn id="19" dur="1000"/>
                                        <p:tgtEl>
                                          <p:spTgt spid="641027">
                                            <p:txEl>
                                              <p:pRg st="2" end="2"/>
                                            </p:txEl>
                                          </p:spTgt>
                                        </p:tgtEl>
                                      </p:cBhvr>
                                    </p:animEffect>
                                    <p:anim calcmode="lin" valueType="num">
                                      <p:cBhvr>
                                        <p:cTn id="20" dur="1000" fill="hold"/>
                                        <p:tgtEl>
                                          <p:spTgt spid="641027">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641027">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7" presetClass="entr" presetSubtype="0" fill="hold" grpId="0" nodeType="afterEffect">
                                  <p:stCondLst>
                                    <p:cond delay="0"/>
                                  </p:stCondLst>
                                  <p:childTnLst>
                                    <p:set>
                                      <p:cBhvr>
                                        <p:cTn id="24" dur="1" fill="hold">
                                          <p:stCondLst>
                                            <p:cond delay="0"/>
                                          </p:stCondLst>
                                        </p:cTn>
                                        <p:tgtEl>
                                          <p:spTgt spid="641027">
                                            <p:txEl>
                                              <p:pRg st="3" end="3"/>
                                            </p:txEl>
                                          </p:spTgt>
                                        </p:tgtEl>
                                        <p:attrNameLst>
                                          <p:attrName>style.visibility</p:attrName>
                                        </p:attrNameLst>
                                      </p:cBhvr>
                                      <p:to>
                                        <p:strVal val="visible"/>
                                      </p:to>
                                    </p:set>
                                    <p:animEffect transition="in" filter="fade">
                                      <p:cBhvr>
                                        <p:cTn id="25" dur="1000"/>
                                        <p:tgtEl>
                                          <p:spTgt spid="641027">
                                            <p:txEl>
                                              <p:pRg st="3" end="3"/>
                                            </p:txEl>
                                          </p:spTgt>
                                        </p:tgtEl>
                                      </p:cBhvr>
                                    </p:animEffect>
                                    <p:anim calcmode="lin" valueType="num">
                                      <p:cBhvr>
                                        <p:cTn id="26" dur="1000" fill="hold"/>
                                        <p:tgtEl>
                                          <p:spTgt spid="641027">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641027">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7" presetClass="entr" presetSubtype="0" fill="hold" grpId="0" nodeType="afterEffect">
                                  <p:stCondLst>
                                    <p:cond delay="0"/>
                                  </p:stCondLst>
                                  <p:childTnLst>
                                    <p:set>
                                      <p:cBhvr>
                                        <p:cTn id="30" dur="1" fill="hold">
                                          <p:stCondLst>
                                            <p:cond delay="0"/>
                                          </p:stCondLst>
                                        </p:cTn>
                                        <p:tgtEl>
                                          <p:spTgt spid="641027">
                                            <p:txEl>
                                              <p:pRg st="4" end="4"/>
                                            </p:txEl>
                                          </p:spTgt>
                                        </p:tgtEl>
                                        <p:attrNameLst>
                                          <p:attrName>style.visibility</p:attrName>
                                        </p:attrNameLst>
                                      </p:cBhvr>
                                      <p:to>
                                        <p:strVal val="visible"/>
                                      </p:to>
                                    </p:set>
                                    <p:animEffect transition="in" filter="fade">
                                      <p:cBhvr>
                                        <p:cTn id="31" dur="1000"/>
                                        <p:tgtEl>
                                          <p:spTgt spid="641027">
                                            <p:txEl>
                                              <p:pRg st="4" end="4"/>
                                            </p:txEl>
                                          </p:spTgt>
                                        </p:tgtEl>
                                      </p:cBhvr>
                                    </p:animEffect>
                                    <p:anim calcmode="lin" valueType="num">
                                      <p:cBhvr>
                                        <p:cTn id="32" dur="1000" fill="hold"/>
                                        <p:tgtEl>
                                          <p:spTgt spid="641027">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641027">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7" presetClass="entr" presetSubtype="0" fill="hold" grpId="0" nodeType="afterEffect">
                                  <p:stCondLst>
                                    <p:cond delay="0"/>
                                  </p:stCondLst>
                                  <p:childTnLst>
                                    <p:set>
                                      <p:cBhvr>
                                        <p:cTn id="36" dur="1" fill="hold">
                                          <p:stCondLst>
                                            <p:cond delay="0"/>
                                          </p:stCondLst>
                                        </p:cTn>
                                        <p:tgtEl>
                                          <p:spTgt spid="641027">
                                            <p:txEl>
                                              <p:pRg st="5" end="5"/>
                                            </p:txEl>
                                          </p:spTgt>
                                        </p:tgtEl>
                                        <p:attrNameLst>
                                          <p:attrName>style.visibility</p:attrName>
                                        </p:attrNameLst>
                                      </p:cBhvr>
                                      <p:to>
                                        <p:strVal val="visible"/>
                                      </p:to>
                                    </p:set>
                                    <p:animEffect transition="in" filter="fade">
                                      <p:cBhvr>
                                        <p:cTn id="37" dur="1000"/>
                                        <p:tgtEl>
                                          <p:spTgt spid="641027">
                                            <p:txEl>
                                              <p:pRg st="5" end="5"/>
                                            </p:txEl>
                                          </p:spTgt>
                                        </p:tgtEl>
                                      </p:cBhvr>
                                    </p:animEffect>
                                    <p:anim calcmode="lin" valueType="num">
                                      <p:cBhvr>
                                        <p:cTn id="38" dur="1000" fill="hold"/>
                                        <p:tgtEl>
                                          <p:spTgt spid="641027">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641027">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7" presetClass="entr" presetSubtype="0" fill="hold" grpId="0" nodeType="afterEffect">
                                  <p:stCondLst>
                                    <p:cond delay="0"/>
                                  </p:stCondLst>
                                  <p:childTnLst>
                                    <p:set>
                                      <p:cBhvr>
                                        <p:cTn id="42" dur="1" fill="hold">
                                          <p:stCondLst>
                                            <p:cond delay="0"/>
                                          </p:stCondLst>
                                        </p:cTn>
                                        <p:tgtEl>
                                          <p:spTgt spid="641027">
                                            <p:txEl>
                                              <p:pRg st="6" end="6"/>
                                            </p:txEl>
                                          </p:spTgt>
                                        </p:tgtEl>
                                        <p:attrNameLst>
                                          <p:attrName>style.visibility</p:attrName>
                                        </p:attrNameLst>
                                      </p:cBhvr>
                                      <p:to>
                                        <p:strVal val="visible"/>
                                      </p:to>
                                    </p:set>
                                    <p:animEffect transition="in" filter="fade">
                                      <p:cBhvr>
                                        <p:cTn id="43" dur="1000"/>
                                        <p:tgtEl>
                                          <p:spTgt spid="641027">
                                            <p:txEl>
                                              <p:pRg st="6" end="6"/>
                                            </p:txEl>
                                          </p:spTgt>
                                        </p:tgtEl>
                                      </p:cBhvr>
                                    </p:animEffect>
                                    <p:anim calcmode="lin" valueType="num">
                                      <p:cBhvr>
                                        <p:cTn id="44" dur="1000" fill="hold"/>
                                        <p:tgtEl>
                                          <p:spTgt spid="641027">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641027">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7" presetClass="entr" presetSubtype="0" fill="hold" grpId="0" nodeType="afterEffect">
                                  <p:stCondLst>
                                    <p:cond delay="0"/>
                                  </p:stCondLst>
                                  <p:childTnLst>
                                    <p:set>
                                      <p:cBhvr>
                                        <p:cTn id="48" dur="1" fill="hold">
                                          <p:stCondLst>
                                            <p:cond delay="0"/>
                                          </p:stCondLst>
                                        </p:cTn>
                                        <p:tgtEl>
                                          <p:spTgt spid="641027">
                                            <p:txEl>
                                              <p:pRg st="7" end="7"/>
                                            </p:txEl>
                                          </p:spTgt>
                                        </p:tgtEl>
                                        <p:attrNameLst>
                                          <p:attrName>style.visibility</p:attrName>
                                        </p:attrNameLst>
                                      </p:cBhvr>
                                      <p:to>
                                        <p:strVal val="visible"/>
                                      </p:to>
                                    </p:set>
                                    <p:animEffect transition="in" filter="fade">
                                      <p:cBhvr>
                                        <p:cTn id="49" dur="1000"/>
                                        <p:tgtEl>
                                          <p:spTgt spid="641027">
                                            <p:txEl>
                                              <p:pRg st="7" end="7"/>
                                            </p:txEl>
                                          </p:spTgt>
                                        </p:tgtEl>
                                      </p:cBhvr>
                                    </p:animEffect>
                                    <p:anim calcmode="lin" valueType="num">
                                      <p:cBhvr>
                                        <p:cTn id="50" dur="1000" fill="hold"/>
                                        <p:tgtEl>
                                          <p:spTgt spid="641027">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641027">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7" presetClass="entr" presetSubtype="0" fill="hold" grpId="0" nodeType="afterEffect">
                                  <p:stCondLst>
                                    <p:cond delay="0"/>
                                  </p:stCondLst>
                                  <p:childTnLst>
                                    <p:set>
                                      <p:cBhvr>
                                        <p:cTn id="54" dur="1" fill="hold">
                                          <p:stCondLst>
                                            <p:cond delay="0"/>
                                          </p:stCondLst>
                                        </p:cTn>
                                        <p:tgtEl>
                                          <p:spTgt spid="641027">
                                            <p:txEl>
                                              <p:pRg st="8" end="8"/>
                                            </p:txEl>
                                          </p:spTgt>
                                        </p:tgtEl>
                                        <p:attrNameLst>
                                          <p:attrName>style.visibility</p:attrName>
                                        </p:attrNameLst>
                                      </p:cBhvr>
                                      <p:to>
                                        <p:strVal val="visible"/>
                                      </p:to>
                                    </p:set>
                                    <p:animEffect transition="in" filter="fade">
                                      <p:cBhvr>
                                        <p:cTn id="55" dur="1000"/>
                                        <p:tgtEl>
                                          <p:spTgt spid="641027">
                                            <p:txEl>
                                              <p:pRg st="8" end="8"/>
                                            </p:txEl>
                                          </p:spTgt>
                                        </p:tgtEl>
                                      </p:cBhvr>
                                    </p:animEffect>
                                    <p:anim calcmode="lin" valueType="num">
                                      <p:cBhvr>
                                        <p:cTn id="56" dur="1000" fill="hold"/>
                                        <p:tgtEl>
                                          <p:spTgt spid="641027">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641027">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7" presetClass="entr" presetSubtype="0" fill="hold" grpId="0" nodeType="afterEffect">
                                  <p:stCondLst>
                                    <p:cond delay="0"/>
                                  </p:stCondLst>
                                  <p:childTnLst>
                                    <p:set>
                                      <p:cBhvr>
                                        <p:cTn id="60" dur="1" fill="hold">
                                          <p:stCondLst>
                                            <p:cond delay="0"/>
                                          </p:stCondLst>
                                        </p:cTn>
                                        <p:tgtEl>
                                          <p:spTgt spid="641027">
                                            <p:txEl>
                                              <p:pRg st="9" end="9"/>
                                            </p:txEl>
                                          </p:spTgt>
                                        </p:tgtEl>
                                        <p:attrNameLst>
                                          <p:attrName>style.visibility</p:attrName>
                                        </p:attrNameLst>
                                      </p:cBhvr>
                                      <p:to>
                                        <p:strVal val="visible"/>
                                      </p:to>
                                    </p:set>
                                    <p:animEffect transition="in" filter="fade">
                                      <p:cBhvr>
                                        <p:cTn id="61" dur="1000"/>
                                        <p:tgtEl>
                                          <p:spTgt spid="641027">
                                            <p:txEl>
                                              <p:pRg st="9" end="9"/>
                                            </p:txEl>
                                          </p:spTgt>
                                        </p:tgtEl>
                                      </p:cBhvr>
                                    </p:animEffect>
                                    <p:anim calcmode="lin" valueType="num">
                                      <p:cBhvr>
                                        <p:cTn id="62" dur="1000" fill="hold"/>
                                        <p:tgtEl>
                                          <p:spTgt spid="641027">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641027">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7" presetClass="entr" presetSubtype="0" fill="hold" grpId="0" nodeType="afterEffect">
                                  <p:stCondLst>
                                    <p:cond delay="0"/>
                                  </p:stCondLst>
                                  <p:childTnLst>
                                    <p:set>
                                      <p:cBhvr>
                                        <p:cTn id="66" dur="1" fill="hold">
                                          <p:stCondLst>
                                            <p:cond delay="0"/>
                                          </p:stCondLst>
                                        </p:cTn>
                                        <p:tgtEl>
                                          <p:spTgt spid="641027">
                                            <p:txEl>
                                              <p:pRg st="10" end="10"/>
                                            </p:txEl>
                                          </p:spTgt>
                                        </p:tgtEl>
                                        <p:attrNameLst>
                                          <p:attrName>style.visibility</p:attrName>
                                        </p:attrNameLst>
                                      </p:cBhvr>
                                      <p:to>
                                        <p:strVal val="visible"/>
                                      </p:to>
                                    </p:set>
                                    <p:animEffect transition="in" filter="fade">
                                      <p:cBhvr>
                                        <p:cTn id="67" dur="1000"/>
                                        <p:tgtEl>
                                          <p:spTgt spid="641027">
                                            <p:txEl>
                                              <p:pRg st="10" end="10"/>
                                            </p:txEl>
                                          </p:spTgt>
                                        </p:tgtEl>
                                      </p:cBhvr>
                                    </p:animEffect>
                                    <p:anim calcmode="lin" valueType="num">
                                      <p:cBhvr>
                                        <p:cTn id="68" dur="1000" fill="hold"/>
                                        <p:tgtEl>
                                          <p:spTgt spid="641027">
                                            <p:txEl>
                                              <p:pRg st="10" end="10"/>
                                            </p:txEl>
                                          </p:spTgt>
                                        </p:tgtEl>
                                        <p:attrNameLst>
                                          <p:attrName>ppt_x</p:attrName>
                                        </p:attrNameLst>
                                      </p:cBhvr>
                                      <p:tavLst>
                                        <p:tav tm="0">
                                          <p:val>
                                            <p:strVal val="#ppt_x"/>
                                          </p:val>
                                        </p:tav>
                                        <p:tav tm="100000">
                                          <p:val>
                                            <p:strVal val="#ppt_x"/>
                                          </p:val>
                                        </p:tav>
                                      </p:tavLst>
                                    </p:anim>
                                    <p:anim calcmode="lin" valueType="num">
                                      <p:cBhvr>
                                        <p:cTn id="69" dur="1000" fill="hold"/>
                                        <p:tgtEl>
                                          <p:spTgt spid="641027">
                                            <p:txEl>
                                              <p:pRg st="10" end="10"/>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7" presetClass="entr" presetSubtype="0" fill="hold" grpId="0" nodeType="afterEffect">
                                  <p:stCondLst>
                                    <p:cond delay="0"/>
                                  </p:stCondLst>
                                  <p:childTnLst>
                                    <p:set>
                                      <p:cBhvr>
                                        <p:cTn id="72" dur="1" fill="hold">
                                          <p:stCondLst>
                                            <p:cond delay="0"/>
                                          </p:stCondLst>
                                        </p:cTn>
                                        <p:tgtEl>
                                          <p:spTgt spid="641027">
                                            <p:txEl>
                                              <p:pRg st="11" end="11"/>
                                            </p:txEl>
                                          </p:spTgt>
                                        </p:tgtEl>
                                        <p:attrNameLst>
                                          <p:attrName>style.visibility</p:attrName>
                                        </p:attrNameLst>
                                      </p:cBhvr>
                                      <p:to>
                                        <p:strVal val="visible"/>
                                      </p:to>
                                    </p:set>
                                    <p:animEffect transition="in" filter="fade">
                                      <p:cBhvr>
                                        <p:cTn id="73" dur="1000"/>
                                        <p:tgtEl>
                                          <p:spTgt spid="641027">
                                            <p:txEl>
                                              <p:pRg st="11" end="11"/>
                                            </p:txEl>
                                          </p:spTgt>
                                        </p:tgtEl>
                                      </p:cBhvr>
                                    </p:animEffect>
                                    <p:anim calcmode="lin" valueType="num">
                                      <p:cBhvr>
                                        <p:cTn id="74" dur="1000" fill="hold"/>
                                        <p:tgtEl>
                                          <p:spTgt spid="641027">
                                            <p:txEl>
                                              <p:pRg st="11" end="11"/>
                                            </p:txEl>
                                          </p:spTgt>
                                        </p:tgtEl>
                                        <p:attrNameLst>
                                          <p:attrName>ppt_x</p:attrName>
                                        </p:attrNameLst>
                                      </p:cBhvr>
                                      <p:tavLst>
                                        <p:tav tm="0">
                                          <p:val>
                                            <p:strVal val="#ppt_x"/>
                                          </p:val>
                                        </p:tav>
                                        <p:tav tm="100000">
                                          <p:val>
                                            <p:strVal val="#ppt_x"/>
                                          </p:val>
                                        </p:tav>
                                      </p:tavLst>
                                    </p:anim>
                                    <p:anim calcmode="lin" valueType="num">
                                      <p:cBhvr>
                                        <p:cTn id="75" dur="1000" fill="hold"/>
                                        <p:tgtEl>
                                          <p:spTgt spid="641027">
                                            <p:txEl>
                                              <p:pRg st="11" end="11"/>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7" presetClass="entr" presetSubtype="0" fill="hold" grpId="0" nodeType="afterEffect">
                                  <p:stCondLst>
                                    <p:cond delay="0"/>
                                  </p:stCondLst>
                                  <p:childTnLst>
                                    <p:set>
                                      <p:cBhvr>
                                        <p:cTn id="78" dur="1" fill="hold">
                                          <p:stCondLst>
                                            <p:cond delay="0"/>
                                          </p:stCondLst>
                                        </p:cTn>
                                        <p:tgtEl>
                                          <p:spTgt spid="641027">
                                            <p:txEl>
                                              <p:pRg st="12" end="12"/>
                                            </p:txEl>
                                          </p:spTgt>
                                        </p:tgtEl>
                                        <p:attrNameLst>
                                          <p:attrName>style.visibility</p:attrName>
                                        </p:attrNameLst>
                                      </p:cBhvr>
                                      <p:to>
                                        <p:strVal val="visible"/>
                                      </p:to>
                                    </p:set>
                                    <p:animEffect transition="in" filter="fade">
                                      <p:cBhvr>
                                        <p:cTn id="79" dur="1000"/>
                                        <p:tgtEl>
                                          <p:spTgt spid="641027">
                                            <p:txEl>
                                              <p:pRg st="12" end="12"/>
                                            </p:txEl>
                                          </p:spTgt>
                                        </p:tgtEl>
                                      </p:cBhvr>
                                    </p:animEffect>
                                    <p:anim calcmode="lin" valueType="num">
                                      <p:cBhvr>
                                        <p:cTn id="80" dur="1000" fill="hold"/>
                                        <p:tgtEl>
                                          <p:spTgt spid="641027">
                                            <p:txEl>
                                              <p:pRg st="12" end="12"/>
                                            </p:txEl>
                                          </p:spTgt>
                                        </p:tgtEl>
                                        <p:attrNameLst>
                                          <p:attrName>ppt_x</p:attrName>
                                        </p:attrNameLst>
                                      </p:cBhvr>
                                      <p:tavLst>
                                        <p:tav tm="0">
                                          <p:val>
                                            <p:strVal val="#ppt_x"/>
                                          </p:val>
                                        </p:tav>
                                        <p:tav tm="100000">
                                          <p:val>
                                            <p:strVal val="#ppt_x"/>
                                          </p:val>
                                        </p:tav>
                                      </p:tavLst>
                                    </p:anim>
                                    <p:anim calcmode="lin" valueType="num">
                                      <p:cBhvr>
                                        <p:cTn id="81" dur="1000" fill="hold"/>
                                        <p:tgtEl>
                                          <p:spTgt spid="641027">
                                            <p:txEl>
                                              <p:pRg st="12" end="12"/>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13000"/>
                            </p:stCondLst>
                            <p:childTnLst>
                              <p:par>
                                <p:cTn id="83" presetID="49" presetClass="entr" presetSubtype="0" decel="100000" fill="hold" nodeType="afterEffect">
                                  <p:stCondLst>
                                    <p:cond delay="0"/>
                                  </p:stCondLst>
                                  <p:childTnLst>
                                    <p:set>
                                      <p:cBhvr>
                                        <p:cTn id="84" dur="1" fill="hold">
                                          <p:stCondLst>
                                            <p:cond delay="0"/>
                                          </p:stCondLst>
                                        </p:cTn>
                                        <p:tgtEl>
                                          <p:spTgt spid="641030"/>
                                        </p:tgtEl>
                                        <p:attrNameLst>
                                          <p:attrName>style.visibility</p:attrName>
                                        </p:attrNameLst>
                                      </p:cBhvr>
                                      <p:to>
                                        <p:strVal val="visible"/>
                                      </p:to>
                                    </p:set>
                                    <p:anim calcmode="lin" valueType="num">
                                      <p:cBhvr>
                                        <p:cTn id="85" dur="500" fill="hold"/>
                                        <p:tgtEl>
                                          <p:spTgt spid="641030"/>
                                        </p:tgtEl>
                                        <p:attrNameLst>
                                          <p:attrName>ppt_w</p:attrName>
                                        </p:attrNameLst>
                                      </p:cBhvr>
                                      <p:tavLst>
                                        <p:tav tm="0">
                                          <p:val>
                                            <p:fltVal val="0"/>
                                          </p:val>
                                        </p:tav>
                                        <p:tav tm="100000">
                                          <p:val>
                                            <p:strVal val="#ppt_w"/>
                                          </p:val>
                                        </p:tav>
                                      </p:tavLst>
                                    </p:anim>
                                    <p:anim calcmode="lin" valueType="num">
                                      <p:cBhvr>
                                        <p:cTn id="86" dur="500" fill="hold"/>
                                        <p:tgtEl>
                                          <p:spTgt spid="641030"/>
                                        </p:tgtEl>
                                        <p:attrNameLst>
                                          <p:attrName>ppt_h</p:attrName>
                                        </p:attrNameLst>
                                      </p:cBhvr>
                                      <p:tavLst>
                                        <p:tav tm="0">
                                          <p:val>
                                            <p:fltVal val="0"/>
                                          </p:val>
                                        </p:tav>
                                        <p:tav tm="100000">
                                          <p:val>
                                            <p:strVal val="#ppt_h"/>
                                          </p:val>
                                        </p:tav>
                                      </p:tavLst>
                                    </p:anim>
                                    <p:anim calcmode="lin" valueType="num">
                                      <p:cBhvr>
                                        <p:cTn id="87" dur="500" fill="hold"/>
                                        <p:tgtEl>
                                          <p:spTgt spid="641030"/>
                                        </p:tgtEl>
                                        <p:attrNameLst>
                                          <p:attrName>style.rotation</p:attrName>
                                        </p:attrNameLst>
                                      </p:cBhvr>
                                      <p:tavLst>
                                        <p:tav tm="0">
                                          <p:val>
                                            <p:fltVal val="360"/>
                                          </p:val>
                                        </p:tav>
                                        <p:tav tm="100000">
                                          <p:val>
                                            <p:fltVal val="0"/>
                                          </p:val>
                                        </p:tav>
                                      </p:tavLst>
                                    </p:anim>
                                    <p:animEffect transition="in" filter="fade">
                                      <p:cBhvr>
                                        <p:cTn id="88" dur="500"/>
                                        <p:tgtEl>
                                          <p:spTgt spid="6410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1027" grpId="0" build="p"/>
    </p:bldLst>
  </p:timing>
</p:sld>
</file>

<file path=ppt/slides/slide14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748" name="Rectangle 4"/>
          <p:cNvSpPr>
            <a:spLocks noGrp="1" noChangeArrowheads="1"/>
          </p:cNvSpPr>
          <p:nvPr>
            <p:ph type="title"/>
          </p:nvPr>
        </p:nvSpPr>
        <p:spPr>
          <a:xfrm>
            <a:off x="457200" y="341313"/>
            <a:ext cx="8229600" cy="1143000"/>
          </a:xfrm>
        </p:spPr>
        <p:txBody>
          <a:bodyPr/>
          <a:lstStyle/>
          <a:p>
            <a:pPr algn="r">
              <a:lnSpc>
                <a:spcPct val="70000"/>
              </a:lnSpc>
            </a:pPr>
            <a:r>
              <a:rPr lang="fa-IR" altLang="fa-IR" sz="1600">
                <a:cs typeface="B Nasim" panose="00000700000000000000" pitchFamily="2" charset="-78"/>
              </a:rPr>
              <a:t>حل مساله 21-3:</a:t>
            </a:r>
            <a:br>
              <a:rPr lang="fa-IR" altLang="fa-IR" sz="1600">
                <a:cs typeface="B Nasim" panose="00000700000000000000" pitchFamily="2" charset="-78"/>
              </a:rPr>
            </a:br>
            <a:r>
              <a:rPr lang="fa-IR" altLang="fa-IR" sz="1600">
                <a:cs typeface="B Nasim" panose="00000700000000000000" pitchFamily="2" charset="-78"/>
              </a:rPr>
              <a:t/>
            </a:r>
            <a:br>
              <a:rPr lang="fa-IR" altLang="fa-IR" sz="1600">
                <a:cs typeface="B Nasim" panose="00000700000000000000" pitchFamily="2" charset="-78"/>
              </a:rPr>
            </a:br>
            <a:endParaRPr lang="en-US" altLang="fa-IR" sz="1600">
              <a:cs typeface="B Nasim" panose="00000700000000000000" pitchFamily="2" charset="-78"/>
            </a:endParaRPr>
          </a:p>
        </p:txBody>
      </p:sp>
      <p:graphicFrame>
        <p:nvGraphicFramePr>
          <p:cNvPr id="31874" name="Group 130"/>
          <p:cNvGraphicFramePr>
            <a:graphicFrameLocks noGrp="1"/>
          </p:cNvGraphicFramePr>
          <p:nvPr>
            <p:ph sz="half" idx="1"/>
          </p:nvPr>
        </p:nvGraphicFramePr>
        <p:xfrm>
          <a:off x="755650" y="1268413"/>
          <a:ext cx="7439025" cy="4729162"/>
        </p:xfrm>
        <a:graphic>
          <a:graphicData uri="http://schemas.openxmlformats.org/drawingml/2006/table">
            <a:tbl>
              <a:tblPr rtl="1"/>
              <a:tblGrid>
                <a:gridCol w="3070225">
                  <a:extLst>
                    <a:ext uri="{9D8B030D-6E8A-4147-A177-3AD203B41FA5}">
                      <a16:colId xmlns:a16="http://schemas.microsoft.com/office/drawing/2014/main" val="920015279"/>
                    </a:ext>
                  </a:extLst>
                </a:gridCol>
                <a:gridCol w="1489075">
                  <a:extLst>
                    <a:ext uri="{9D8B030D-6E8A-4147-A177-3AD203B41FA5}">
                      <a16:colId xmlns:a16="http://schemas.microsoft.com/office/drawing/2014/main" val="274537382"/>
                    </a:ext>
                  </a:extLst>
                </a:gridCol>
                <a:gridCol w="2879725">
                  <a:extLst>
                    <a:ext uri="{9D8B030D-6E8A-4147-A177-3AD203B41FA5}">
                      <a16:colId xmlns:a16="http://schemas.microsoft.com/office/drawing/2014/main" val="3159017209"/>
                    </a:ext>
                  </a:extLst>
                </a:gridCol>
              </a:tblGrid>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569235142"/>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تفاوت</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سال 70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سال 71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94976188"/>
                  </a:ext>
                </a:extLst>
              </a:tr>
              <a:tr h="4826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1140000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2610000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3750000 دستمزد غیر مستقیم</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56180630"/>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23750 ÷ </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68750  فعالیت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21023829"/>
                  </a:ext>
                </a:extLst>
              </a:tr>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 </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نرخ متغیر دستمزد مستقیم</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79393288"/>
                  </a:ext>
                </a:extLst>
              </a:tr>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2880000 = 48 × 60000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26487880"/>
                  </a:ext>
                </a:extLst>
              </a:tr>
              <a:tr h="4445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غیر مستقیم متغیر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25688761"/>
                  </a:ext>
                </a:extLst>
              </a:tr>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477000 = 288000 - 3357000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21316255"/>
                  </a:ext>
                </a:extLst>
              </a:tr>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غیر مستقیم ثابت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00059974"/>
                  </a:ext>
                </a:extLst>
              </a:tr>
            </a:tbl>
          </a:graphicData>
        </a:graphic>
      </p:graphicFrame>
      <p:sp>
        <p:nvSpPr>
          <p:cNvPr id="31790" name="Line 46"/>
          <p:cNvSpPr>
            <a:spLocks noChangeShapeType="1"/>
          </p:cNvSpPr>
          <p:nvPr/>
        </p:nvSpPr>
        <p:spPr bwMode="auto">
          <a:xfrm>
            <a:off x="7164388" y="3644900"/>
            <a:ext cx="431800"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31748"/>
                                        </p:tgtEl>
                                        <p:attrNameLst>
                                          <p:attrName>style.visibility</p:attrName>
                                        </p:attrNameLst>
                                      </p:cBhvr>
                                      <p:to>
                                        <p:strVal val="visible"/>
                                      </p:to>
                                    </p:set>
                                    <p:animEffect transition="in" filter="fade">
                                      <p:cBhvr>
                                        <p:cTn id="7" dur="800" decel="100000"/>
                                        <p:tgtEl>
                                          <p:spTgt spid="31748"/>
                                        </p:tgtEl>
                                      </p:cBhvr>
                                    </p:animEffect>
                                    <p:anim calcmode="lin" valueType="num">
                                      <p:cBhvr>
                                        <p:cTn id="8" dur="800" decel="100000" fill="hold"/>
                                        <p:tgtEl>
                                          <p:spTgt spid="31748"/>
                                        </p:tgtEl>
                                        <p:attrNameLst>
                                          <p:attrName>style.rotation</p:attrName>
                                        </p:attrNameLst>
                                      </p:cBhvr>
                                      <p:tavLst>
                                        <p:tav tm="0">
                                          <p:val>
                                            <p:fltVal val="-90"/>
                                          </p:val>
                                        </p:tav>
                                        <p:tav tm="100000">
                                          <p:val>
                                            <p:fltVal val="0"/>
                                          </p:val>
                                        </p:tav>
                                      </p:tavLst>
                                    </p:anim>
                                    <p:anim calcmode="lin" valueType="num">
                                      <p:cBhvr>
                                        <p:cTn id="9" dur="800" decel="100000" fill="hold"/>
                                        <p:tgtEl>
                                          <p:spTgt spid="31748"/>
                                        </p:tgtEl>
                                        <p:attrNameLst>
                                          <p:attrName>ppt_x</p:attrName>
                                        </p:attrNameLst>
                                      </p:cBhvr>
                                      <p:tavLst>
                                        <p:tav tm="0">
                                          <p:val>
                                            <p:strVal val="#ppt_x+0.4"/>
                                          </p:val>
                                        </p:tav>
                                        <p:tav tm="100000">
                                          <p:val>
                                            <p:strVal val="#ppt_x-0.05"/>
                                          </p:val>
                                        </p:tav>
                                      </p:tavLst>
                                    </p:anim>
                                    <p:anim calcmode="lin" valueType="num">
                                      <p:cBhvr>
                                        <p:cTn id="10" dur="800" decel="100000" fill="hold"/>
                                        <p:tgtEl>
                                          <p:spTgt spid="3174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174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1748"/>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8" grpId="0"/>
    </p:bldLst>
  </p:timing>
</p:sld>
</file>

<file path=ppt/slides/slide14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43076" name="Rectangle 4"/>
          <p:cNvSpPr>
            <a:spLocks noChangeArrowheads="1"/>
          </p:cNvSpPr>
          <p:nvPr/>
        </p:nvSpPr>
        <p:spPr bwMode="auto">
          <a:xfrm>
            <a:off x="0" y="476250"/>
            <a:ext cx="8964613" cy="59769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742950" indent="-285750"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143000" indent="-2286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600200" indent="-228600"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057400" indent="-228600"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5146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29718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4290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38862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nSpc>
                <a:spcPct val="80000"/>
              </a:lnSpc>
              <a:buFont typeface="Wingdings" panose="05000000000000000000" pitchFamily="2" charset="2"/>
              <a:buNone/>
            </a:pPr>
            <a:r>
              <a:rPr lang="fa-IR" altLang="fa-IR" sz="2200">
                <a:effectLst/>
                <a:cs typeface="B Zar" panose="00000400000000000000" pitchFamily="2" charset="-78"/>
              </a:rPr>
              <a:t>ب ) </a:t>
            </a:r>
          </a:p>
          <a:p>
            <a:pPr>
              <a:lnSpc>
                <a:spcPct val="130000"/>
              </a:lnSpc>
              <a:buFont typeface="Wingdings" panose="05000000000000000000" pitchFamily="2" charset="2"/>
              <a:buNone/>
            </a:pPr>
            <a:r>
              <a:rPr lang="fa-IR" altLang="fa-IR" sz="2000" b="1">
                <a:effectLst/>
                <a:cs typeface="B Zar" panose="00000400000000000000" pitchFamily="2" charset="-78"/>
              </a:rPr>
              <a:t>     انحرافات سربار ثابت :</a:t>
            </a:r>
          </a:p>
          <a:p>
            <a:pPr>
              <a:lnSpc>
                <a:spcPct val="130000"/>
              </a:lnSpc>
              <a:buFont typeface="Wingdings" panose="05000000000000000000" pitchFamily="2" charset="2"/>
              <a:buNone/>
            </a:pPr>
            <a:r>
              <a:rPr lang="fa-IR" altLang="fa-IR" sz="2200">
                <a:effectLst/>
                <a:cs typeface="B Zar" panose="00000400000000000000" pitchFamily="2" charset="-78"/>
              </a:rPr>
              <a:t>	                    		سربار ثابت طبق بودجه – سربار ثابت واقعی = انحراف هزینه سربار ثابت </a:t>
            </a:r>
          </a:p>
          <a:p>
            <a:pPr>
              <a:lnSpc>
                <a:spcPct val="130000"/>
              </a:lnSpc>
              <a:buFont typeface="Wingdings" panose="05000000000000000000" pitchFamily="2" charset="2"/>
              <a:buNone/>
            </a:pPr>
            <a:r>
              <a:rPr lang="fa-IR" altLang="fa-IR" sz="2200">
                <a:effectLst/>
                <a:cs typeface="B Zar" panose="00000400000000000000" pitchFamily="2" charset="-78"/>
              </a:rPr>
              <a:t>			                     (40 × 68750) – (2300000 + 477000) =</a:t>
            </a:r>
          </a:p>
          <a:p>
            <a:pPr>
              <a:lnSpc>
                <a:spcPct val="130000"/>
              </a:lnSpc>
              <a:buFont typeface="Wingdings" panose="05000000000000000000" pitchFamily="2" charset="2"/>
              <a:buNone/>
            </a:pPr>
            <a:r>
              <a:rPr lang="fa-IR" altLang="fa-IR" sz="2200">
                <a:effectLst/>
                <a:cs typeface="B Zar" panose="00000400000000000000" pitchFamily="2" charset="-78"/>
              </a:rPr>
              <a:t>			                       2750000 – 2777000 = 27000 نامساعد</a:t>
            </a:r>
          </a:p>
          <a:p>
            <a:pPr>
              <a:lnSpc>
                <a:spcPct val="130000"/>
              </a:lnSpc>
              <a:buFont typeface="Wingdings" panose="05000000000000000000" pitchFamily="2" charset="2"/>
              <a:buNone/>
            </a:pPr>
            <a:r>
              <a:rPr lang="fa-IR" altLang="fa-IR" sz="2200">
                <a:effectLst/>
                <a:cs typeface="B Zar" panose="00000400000000000000" pitchFamily="2" charset="-78"/>
              </a:rPr>
              <a:t>(ساعات استاندارد برای تولید واقعی – ساعات عادی طبق بودجه) نرخ استاندارد سربار ثابت = انحراف حجم</a:t>
            </a:r>
          </a:p>
          <a:p>
            <a:pPr>
              <a:lnSpc>
                <a:spcPct val="130000"/>
              </a:lnSpc>
              <a:buFont typeface="Wingdings" panose="05000000000000000000" pitchFamily="2" charset="2"/>
              <a:buNone/>
            </a:pPr>
            <a:r>
              <a:rPr lang="fa-IR" altLang="fa-IR" sz="2200">
                <a:effectLst/>
                <a:cs typeface="B Zar" panose="00000400000000000000" pitchFamily="2" charset="-78"/>
              </a:rPr>
              <a:t>	   	                   [(8×7300) – 68750] 40 = 414000 نامساعد</a:t>
            </a:r>
          </a:p>
          <a:p>
            <a:pPr>
              <a:lnSpc>
                <a:spcPct val="130000"/>
              </a:lnSpc>
              <a:buFont typeface="Wingdings" panose="05000000000000000000" pitchFamily="2" charset="2"/>
              <a:buNone/>
            </a:pPr>
            <a:r>
              <a:rPr lang="fa-IR" altLang="fa-IR" sz="2000" b="1">
                <a:effectLst/>
                <a:cs typeface="B Zar" panose="00000400000000000000" pitchFamily="2" charset="-78"/>
              </a:rPr>
              <a:t>     انحرافات سربار متغیر :</a:t>
            </a:r>
          </a:p>
          <a:p>
            <a:pPr>
              <a:lnSpc>
                <a:spcPct val="130000"/>
              </a:lnSpc>
              <a:buFont typeface="Wingdings" panose="05000000000000000000" pitchFamily="2" charset="2"/>
              <a:buNone/>
            </a:pPr>
            <a:r>
              <a:rPr lang="fa-IR" altLang="fa-IR" sz="2200">
                <a:effectLst/>
                <a:cs typeface="B Zar" panose="00000400000000000000" pitchFamily="2" charset="-78"/>
              </a:rPr>
              <a:t>(ساعات استاندارد تولید واقعی – ساعات واقعی ) نرخ استاندارد سربار متغیر = انحراف کارآیی سربار (متغیر)</a:t>
            </a:r>
          </a:p>
          <a:p>
            <a:pPr>
              <a:lnSpc>
                <a:spcPct val="130000"/>
              </a:lnSpc>
              <a:buFont typeface="Wingdings" panose="05000000000000000000" pitchFamily="2" charset="2"/>
              <a:buNone/>
            </a:pPr>
            <a:r>
              <a:rPr lang="fa-IR" altLang="fa-IR" sz="2200">
                <a:effectLst/>
                <a:cs typeface="B Zar" panose="00000400000000000000" pitchFamily="2" charset="-78"/>
              </a:rPr>
              <a:t>		                (58400 – 60000 ) 60 = 96000 نامساعد</a:t>
            </a:r>
          </a:p>
          <a:p>
            <a:pPr>
              <a:lnSpc>
                <a:spcPct val="130000"/>
              </a:lnSpc>
              <a:buFont typeface="Wingdings" panose="05000000000000000000" pitchFamily="2" charset="2"/>
              <a:buNone/>
            </a:pPr>
            <a:r>
              <a:rPr lang="fa-IR" altLang="fa-IR" sz="2200">
                <a:effectLst/>
                <a:cs typeface="B Zar" panose="00000400000000000000" pitchFamily="2" charset="-78"/>
              </a:rPr>
              <a:t>( ساعات واقعی × نرخ استاندارد سربار متغیر ) – سربار متغیر واقعی = انحراف هزینه سربار متغیر</a:t>
            </a:r>
          </a:p>
          <a:p>
            <a:pPr>
              <a:lnSpc>
                <a:spcPct val="130000"/>
              </a:lnSpc>
              <a:buFont typeface="Wingdings" panose="05000000000000000000" pitchFamily="2" charset="2"/>
              <a:buNone/>
            </a:pPr>
            <a:r>
              <a:rPr lang="fa-IR" altLang="fa-IR" sz="2200">
                <a:effectLst/>
                <a:cs typeface="B Zar" panose="00000400000000000000" pitchFamily="2" charset="-78"/>
              </a:rPr>
              <a:t>	                                      (60000 × 60 ) – (705000 + 2880000) = 15000 مساعد </a:t>
            </a:r>
            <a:endParaRPr lang="en-US" altLang="fa-IR" sz="2200">
              <a:effectLst/>
              <a:cs typeface="B Zar" panose="00000400000000000000" pitchFamily="2" charset="-78"/>
            </a:endParaRPr>
          </a:p>
        </p:txBody>
      </p:sp>
    </p:spTree>
  </p:cSld>
  <p:clrMapOvr>
    <a:masterClrMapping/>
  </p:clrMapOvr>
  <p:transition>
    <p:comb/>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a:xfrm>
            <a:off x="457200" y="-26988"/>
            <a:ext cx="8229600" cy="1143001"/>
          </a:xfrm>
        </p:spPr>
        <p:txBody>
          <a:bodyPr/>
          <a:lstStyle/>
          <a:p>
            <a:pPr algn="r"/>
            <a:r>
              <a:rPr lang="fa-IR" altLang="fa-IR" sz="1600">
                <a:cs typeface="B Nasim" panose="00000700000000000000" pitchFamily="2" charset="-78"/>
              </a:rPr>
              <a:t>حل مساله 22-3 :</a:t>
            </a:r>
            <a:endParaRPr lang="en-US" altLang="fa-IR" sz="1600">
              <a:cs typeface="B Nasim" panose="00000700000000000000" pitchFamily="2" charset="-78"/>
            </a:endParaRPr>
          </a:p>
        </p:txBody>
      </p:sp>
      <p:sp>
        <p:nvSpPr>
          <p:cNvPr id="36867" name="Rectangle 3"/>
          <p:cNvSpPr>
            <a:spLocks noGrp="1" noChangeArrowheads="1"/>
          </p:cNvSpPr>
          <p:nvPr>
            <p:ph type="body" idx="1"/>
          </p:nvPr>
        </p:nvSpPr>
        <p:spPr>
          <a:xfrm>
            <a:off x="133350" y="692150"/>
            <a:ext cx="8686800" cy="6094413"/>
          </a:xfrm>
        </p:spPr>
        <p:txBody>
          <a:bodyPr/>
          <a:lstStyle/>
          <a:p>
            <a:pPr>
              <a:lnSpc>
                <a:spcPct val="110000"/>
              </a:lnSpc>
              <a:buFont typeface="Wingdings" panose="05000000000000000000" pitchFamily="2" charset="2"/>
              <a:buNone/>
            </a:pPr>
            <a:r>
              <a:rPr lang="fa-IR" altLang="fa-IR" sz="2000">
                <a:effectLst/>
                <a:cs typeface="B Zar" panose="00000400000000000000" pitchFamily="2" charset="-78"/>
              </a:rPr>
              <a:t>الف ) :  2 صحیح است .</a:t>
            </a:r>
          </a:p>
          <a:p>
            <a:pPr>
              <a:lnSpc>
                <a:spcPct val="110000"/>
              </a:lnSpc>
              <a:buFont typeface="Wingdings" panose="05000000000000000000" pitchFamily="2" charset="2"/>
              <a:buNone/>
            </a:pPr>
            <a:r>
              <a:rPr lang="fa-IR" altLang="fa-IR" sz="2000">
                <a:effectLst/>
                <a:cs typeface="B Zar" panose="00000400000000000000" pitchFamily="2" charset="-78"/>
              </a:rPr>
              <a:t>جمع هزینه های استاندارد                                                        21250000 = 2500 × 8500</a:t>
            </a:r>
          </a:p>
          <a:p>
            <a:pPr>
              <a:lnSpc>
                <a:spcPct val="110000"/>
              </a:lnSpc>
              <a:buFont typeface="Wingdings" panose="05000000000000000000" pitchFamily="2" charset="2"/>
              <a:buNone/>
            </a:pPr>
            <a:r>
              <a:rPr lang="fa-IR" altLang="fa-IR" sz="2000">
                <a:effectLst/>
                <a:cs typeface="B Zar" panose="00000400000000000000" pitchFamily="2" charset="-78"/>
              </a:rPr>
              <a:t>جمع هزینه های واقعی                                                            </a:t>
            </a:r>
            <a:r>
              <a:rPr lang="fa-IR" altLang="fa-IR" sz="2000" u="sng">
                <a:effectLst/>
                <a:cs typeface="B Zar" panose="00000400000000000000" pitchFamily="2" charset="-78"/>
              </a:rPr>
              <a:t>24270000</a:t>
            </a:r>
          </a:p>
          <a:p>
            <a:pPr>
              <a:lnSpc>
                <a:spcPct val="110000"/>
              </a:lnSpc>
              <a:buFont typeface="Wingdings" panose="05000000000000000000" pitchFamily="2" charset="2"/>
              <a:buNone/>
            </a:pPr>
            <a:r>
              <a:rPr lang="fa-IR" altLang="fa-IR" sz="2000">
                <a:effectLst/>
                <a:cs typeface="B Zar" panose="00000400000000000000" pitchFamily="2" charset="-78"/>
              </a:rPr>
              <a:t>کل انحراف هزینه های تولید / نامساعد                                   </a:t>
            </a:r>
            <a:r>
              <a:rPr lang="fa-IR" altLang="fa-IR" sz="2000" u="sng">
                <a:effectLst/>
                <a:cs typeface="B Zar" panose="00000400000000000000" pitchFamily="2" charset="-78"/>
              </a:rPr>
              <a:t>3020000</a:t>
            </a:r>
            <a:r>
              <a:rPr lang="fa-IR" altLang="fa-IR" sz="2000">
                <a:effectLst/>
                <a:cs typeface="B Zar" panose="00000400000000000000" pitchFamily="2" charset="-78"/>
              </a:rPr>
              <a:t> </a:t>
            </a:r>
          </a:p>
          <a:p>
            <a:pPr>
              <a:lnSpc>
                <a:spcPct val="110000"/>
              </a:lnSpc>
              <a:buFont typeface="Wingdings" panose="05000000000000000000" pitchFamily="2" charset="2"/>
              <a:buNone/>
            </a:pPr>
            <a:r>
              <a:rPr lang="fa-IR" altLang="fa-IR" sz="2000">
                <a:effectLst/>
                <a:cs typeface="B Zar" panose="00000400000000000000" pitchFamily="2" charset="-78"/>
              </a:rPr>
              <a:t>ب) : 1 صحیح است . </a:t>
            </a:r>
          </a:p>
          <a:p>
            <a:pPr>
              <a:lnSpc>
                <a:spcPct val="110000"/>
              </a:lnSpc>
              <a:buFont typeface="Wingdings" panose="05000000000000000000" pitchFamily="2" charset="2"/>
              <a:buNone/>
            </a:pPr>
            <a:r>
              <a:rPr lang="fa-IR" altLang="fa-IR" sz="2000">
                <a:effectLst/>
                <a:cs typeface="B Zar" panose="00000400000000000000" pitchFamily="2" charset="-78"/>
              </a:rPr>
              <a:t>				 سربار ثابت طبق بودجه – سربار ثابت واقعی = انحراف هزینه سربار ثابت</a:t>
            </a:r>
          </a:p>
          <a:p>
            <a:pPr>
              <a:lnSpc>
                <a:spcPct val="110000"/>
              </a:lnSpc>
              <a:buFont typeface="Wingdings" panose="05000000000000000000" pitchFamily="2" charset="2"/>
              <a:buNone/>
            </a:pPr>
            <a:r>
              <a:rPr lang="fa-IR" altLang="fa-IR" sz="2000">
                <a:effectLst/>
                <a:cs typeface="B Zar" panose="00000400000000000000" pitchFamily="2" charset="-78"/>
              </a:rPr>
              <a:t>				                       (1200 × </a:t>
            </a:r>
            <a:r>
              <a:rPr lang="fa-IR" altLang="fa-IR" sz="2000" u="sng">
                <a:effectLst/>
                <a:cs typeface="B Zar" panose="00000400000000000000" pitchFamily="2" charset="-78"/>
              </a:rPr>
              <a:t>30000</a:t>
            </a:r>
            <a:r>
              <a:rPr lang="fa-IR" altLang="fa-IR" sz="2000">
                <a:effectLst/>
                <a:cs typeface="B Zar" panose="00000400000000000000" pitchFamily="2" charset="-78"/>
              </a:rPr>
              <a:t> ) 3100000 = انحراف هزینه سربار ثابت</a:t>
            </a:r>
          </a:p>
          <a:p>
            <a:pPr>
              <a:lnSpc>
                <a:spcPct val="110000"/>
              </a:lnSpc>
              <a:buFont typeface="Wingdings" panose="05000000000000000000" pitchFamily="2" charset="2"/>
              <a:buNone/>
            </a:pPr>
            <a:r>
              <a:rPr lang="fa-IR" altLang="fa-IR" sz="2000">
                <a:effectLst/>
                <a:cs typeface="B Zar" panose="00000400000000000000" pitchFamily="2" charset="-78"/>
              </a:rPr>
              <a:t>                                                                                                 12</a:t>
            </a:r>
          </a:p>
          <a:p>
            <a:pPr>
              <a:lnSpc>
                <a:spcPct val="110000"/>
              </a:lnSpc>
              <a:buFont typeface="Wingdings" panose="05000000000000000000" pitchFamily="2" charset="2"/>
              <a:buNone/>
            </a:pPr>
            <a:r>
              <a:rPr lang="fa-IR" altLang="fa-IR" sz="2000">
                <a:effectLst/>
                <a:cs typeface="B Zar" panose="00000400000000000000" pitchFamily="2" charset="-78"/>
              </a:rPr>
              <a:t>			                100000 = 3000000 – 3100000 = انحراف هزینه سر بار ثابت – نامساعد </a:t>
            </a:r>
          </a:p>
          <a:p>
            <a:pPr>
              <a:lnSpc>
                <a:spcPct val="110000"/>
              </a:lnSpc>
              <a:buFont typeface="Wingdings" panose="05000000000000000000" pitchFamily="2" charset="2"/>
              <a:buNone/>
            </a:pPr>
            <a:r>
              <a:rPr lang="fa-IR" altLang="fa-IR" sz="2000">
                <a:effectLst/>
                <a:cs typeface="B Zar" panose="00000400000000000000" pitchFamily="2" charset="-78"/>
              </a:rPr>
              <a:t>ج) : 2 صحیح است . </a:t>
            </a:r>
          </a:p>
          <a:p>
            <a:pPr>
              <a:lnSpc>
                <a:spcPct val="110000"/>
              </a:lnSpc>
              <a:buFont typeface="Wingdings" panose="05000000000000000000" pitchFamily="2" charset="2"/>
              <a:buNone/>
            </a:pPr>
            <a:r>
              <a:rPr lang="fa-IR" altLang="fa-IR" sz="2000">
                <a:effectLst/>
                <a:cs typeface="B Zar" panose="00000400000000000000" pitchFamily="2" charset="-78"/>
              </a:rPr>
              <a:t>                            2700 = 400 + 2300 = ساعات اضافه کاری + ساعات عادی کار = کل ساعات کار مستقیم </a:t>
            </a:r>
          </a:p>
          <a:p>
            <a:pPr>
              <a:lnSpc>
                <a:spcPct val="110000"/>
              </a:lnSpc>
              <a:buFont typeface="Wingdings" panose="05000000000000000000" pitchFamily="2" charset="2"/>
              <a:buNone/>
            </a:pPr>
            <a:r>
              <a:rPr lang="fa-IR" altLang="fa-IR" sz="2000">
                <a:effectLst/>
                <a:cs typeface="B Zar" panose="00000400000000000000" pitchFamily="2" charset="-78"/>
              </a:rPr>
              <a:t>د) : 3 صحیح است . </a:t>
            </a:r>
          </a:p>
          <a:p>
            <a:pPr>
              <a:lnSpc>
                <a:spcPct val="110000"/>
              </a:lnSpc>
              <a:buFont typeface="Wingdings" panose="05000000000000000000" pitchFamily="2" charset="2"/>
              <a:buNone/>
            </a:pPr>
            <a:r>
              <a:rPr lang="fa-IR" altLang="fa-IR" sz="2000">
                <a:effectLst/>
                <a:cs typeface="B Zar" panose="00000400000000000000" pitchFamily="2" charset="-78"/>
              </a:rPr>
              <a:t>                             	    (نرخ واقعی – نرخ استاندارد ) ساعات واقعی = انحراف نرخ دستمزد ساعات عادی</a:t>
            </a:r>
          </a:p>
          <a:p>
            <a:pPr>
              <a:lnSpc>
                <a:spcPct val="110000"/>
              </a:lnSpc>
              <a:buFont typeface="Wingdings" panose="05000000000000000000" pitchFamily="2" charset="2"/>
              <a:buNone/>
            </a:pPr>
            <a:r>
              <a:rPr lang="fa-IR" altLang="fa-IR" sz="2000">
                <a:effectLst/>
                <a:cs typeface="B Zar" panose="00000400000000000000" pitchFamily="2" charset="-78"/>
              </a:rPr>
              <a:t>                                           	          0 = (4000 – 4000 ) 2300 = انحراف نرخ دستمزد ساعات عادی</a:t>
            </a:r>
          </a:p>
          <a:p>
            <a:pPr>
              <a:lnSpc>
                <a:spcPct val="110000"/>
              </a:lnSpc>
              <a:buFont typeface="Wingdings" panose="05000000000000000000" pitchFamily="2" charset="2"/>
              <a:buNone/>
            </a:pPr>
            <a:r>
              <a:rPr lang="fa-IR" altLang="fa-IR" sz="2000">
                <a:effectLst/>
                <a:cs typeface="B Zar" panose="00000400000000000000" pitchFamily="2" charset="-78"/>
              </a:rPr>
              <a:t>	                                      نامساعد   800000 = (6000 – 4000 ) 400 = انحراف نرخ دستمزد اضافه کاری</a:t>
            </a: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36866"/>
                                        </p:tgtEl>
                                        <p:attrNameLst>
                                          <p:attrName>style.visibility</p:attrName>
                                        </p:attrNameLst>
                                      </p:cBhvr>
                                      <p:to>
                                        <p:strVal val="visible"/>
                                      </p:to>
                                    </p:set>
                                    <p:animEffect transition="in" filter="fade">
                                      <p:cBhvr>
                                        <p:cTn id="7" dur="800" decel="100000"/>
                                        <p:tgtEl>
                                          <p:spTgt spid="36866"/>
                                        </p:tgtEl>
                                      </p:cBhvr>
                                    </p:animEffect>
                                    <p:anim calcmode="lin" valueType="num">
                                      <p:cBhvr>
                                        <p:cTn id="8" dur="800" decel="100000" fill="hold"/>
                                        <p:tgtEl>
                                          <p:spTgt spid="36866"/>
                                        </p:tgtEl>
                                        <p:attrNameLst>
                                          <p:attrName>style.rotation</p:attrName>
                                        </p:attrNameLst>
                                      </p:cBhvr>
                                      <p:tavLst>
                                        <p:tav tm="0">
                                          <p:val>
                                            <p:fltVal val="-90"/>
                                          </p:val>
                                        </p:tav>
                                        <p:tav tm="100000">
                                          <p:val>
                                            <p:fltVal val="0"/>
                                          </p:val>
                                        </p:tav>
                                      </p:tavLst>
                                    </p:anim>
                                    <p:anim calcmode="lin" valueType="num">
                                      <p:cBhvr>
                                        <p:cTn id="9" dur="800" decel="100000" fill="hold"/>
                                        <p:tgtEl>
                                          <p:spTgt spid="36866"/>
                                        </p:tgtEl>
                                        <p:attrNameLst>
                                          <p:attrName>ppt_x</p:attrName>
                                        </p:attrNameLst>
                                      </p:cBhvr>
                                      <p:tavLst>
                                        <p:tav tm="0">
                                          <p:val>
                                            <p:strVal val="#ppt_x+0.4"/>
                                          </p:val>
                                        </p:tav>
                                        <p:tav tm="100000">
                                          <p:val>
                                            <p:strVal val="#ppt_x-0.05"/>
                                          </p:val>
                                        </p:tav>
                                      </p:tavLst>
                                    </p:anim>
                                    <p:anim calcmode="lin" valueType="num">
                                      <p:cBhvr>
                                        <p:cTn id="10" dur="800" decel="100000" fill="hold"/>
                                        <p:tgtEl>
                                          <p:spTgt spid="3686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686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6866"/>
                                        </p:tgtEl>
                                        <p:attrNameLst>
                                          <p:attrName>ppt_y</p:attrName>
                                        </p:attrNameLst>
                                      </p:cBhvr>
                                      <p:tavLst>
                                        <p:tav tm="0">
                                          <p:val>
                                            <p:strVal val="#ppt_y+0.1"/>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36867">
                                            <p:txEl>
                                              <p:pRg st="0" end="0"/>
                                            </p:txEl>
                                          </p:spTgt>
                                        </p:tgtEl>
                                        <p:attrNameLst>
                                          <p:attrName>style.visibility</p:attrName>
                                        </p:attrNameLst>
                                      </p:cBhvr>
                                      <p:to>
                                        <p:strVal val="visible"/>
                                      </p:to>
                                    </p:set>
                                    <p:animEffect transition="in" filter="fade">
                                      <p:cBhvr>
                                        <p:cTn id="15" dur="1000"/>
                                        <p:tgtEl>
                                          <p:spTgt spid="36867">
                                            <p:txEl>
                                              <p:pRg st="0" end="0"/>
                                            </p:txEl>
                                          </p:spTgt>
                                        </p:tgtEl>
                                      </p:cBhvr>
                                    </p:animEffect>
                                    <p:anim calcmode="lin" valueType="num">
                                      <p:cBhvr>
                                        <p:cTn id="16" dur="1000" fill="hold"/>
                                        <p:tgtEl>
                                          <p:spTgt spid="36867">
                                            <p:txEl>
                                              <p:pRg st="0" end="0"/>
                                            </p:txEl>
                                          </p:spTgt>
                                        </p:tgtEl>
                                        <p:attrNameLst>
                                          <p:attrName>ppt_x</p:attrName>
                                        </p:attrNameLst>
                                      </p:cBhvr>
                                      <p:tavLst>
                                        <p:tav tm="0">
                                          <p:val>
                                            <p:strVal val="#ppt_x"/>
                                          </p:val>
                                        </p:tav>
                                        <p:tav tm="100000">
                                          <p:val>
                                            <p:strVal val="#ppt_x"/>
                                          </p:val>
                                        </p:tav>
                                      </p:tavLst>
                                    </p:anim>
                                    <p:anim calcmode="lin" valueType="num">
                                      <p:cBhvr>
                                        <p:cTn id="17" dur="1000" fill="hold"/>
                                        <p:tgtEl>
                                          <p:spTgt spid="36867">
                                            <p:txEl>
                                              <p:pRg st="0" end="0"/>
                                            </p:txEl>
                                          </p:spTgt>
                                        </p:tgtEl>
                                        <p:attrNameLst>
                                          <p:attrName>ppt_y</p:attrName>
                                        </p:attrNameLst>
                                      </p:cBhvr>
                                      <p:tavLst>
                                        <p:tav tm="0">
                                          <p:val>
                                            <p:strVal val="#ppt_y-.1"/>
                                          </p:val>
                                        </p:tav>
                                        <p:tav tm="100000">
                                          <p:val>
                                            <p:strVal val="#ppt_y"/>
                                          </p:val>
                                        </p:tav>
                                      </p:tavLst>
                                    </p:anim>
                                  </p:childTnLst>
                                </p:cTn>
                              </p:par>
                              <p:par>
                                <p:cTn id="18" presetID="47" presetClass="entr" presetSubtype="0" fill="hold" grpId="0" nodeType="withEffect">
                                  <p:stCondLst>
                                    <p:cond delay="0"/>
                                  </p:stCondLst>
                                  <p:childTnLst>
                                    <p:set>
                                      <p:cBhvr>
                                        <p:cTn id="19" dur="1" fill="hold">
                                          <p:stCondLst>
                                            <p:cond delay="0"/>
                                          </p:stCondLst>
                                        </p:cTn>
                                        <p:tgtEl>
                                          <p:spTgt spid="36867">
                                            <p:txEl>
                                              <p:pRg st="1" end="1"/>
                                            </p:txEl>
                                          </p:spTgt>
                                        </p:tgtEl>
                                        <p:attrNameLst>
                                          <p:attrName>style.visibility</p:attrName>
                                        </p:attrNameLst>
                                      </p:cBhvr>
                                      <p:to>
                                        <p:strVal val="visible"/>
                                      </p:to>
                                    </p:set>
                                    <p:animEffect transition="in" filter="fade">
                                      <p:cBhvr>
                                        <p:cTn id="20" dur="1000"/>
                                        <p:tgtEl>
                                          <p:spTgt spid="36867">
                                            <p:txEl>
                                              <p:pRg st="1" end="1"/>
                                            </p:txEl>
                                          </p:spTgt>
                                        </p:tgtEl>
                                      </p:cBhvr>
                                    </p:animEffect>
                                    <p:anim calcmode="lin" valueType="num">
                                      <p:cBhvr>
                                        <p:cTn id="21" dur="1000" fill="hold"/>
                                        <p:tgtEl>
                                          <p:spTgt spid="36867">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36867">
                                            <p:txEl>
                                              <p:pRg st="1" end="1"/>
                                            </p:txEl>
                                          </p:spTgt>
                                        </p:tgtEl>
                                        <p:attrNameLst>
                                          <p:attrName>ppt_y</p:attrName>
                                        </p:attrNameLst>
                                      </p:cBhvr>
                                      <p:tavLst>
                                        <p:tav tm="0">
                                          <p:val>
                                            <p:strVal val="#ppt_y-.1"/>
                                          </p:val>
                                        </p:tav>
                                        <p:tav tm="100000">
                                          <p:val>
                                            <p:strVal val="#ppt_y"/>
                                          </p:val>
                                        </p:tav>
                                      </p:tavLst>
                                    </p:anim>
                                  </p:childTnLst>
                                </p:cTn>
                              </p:par>
                              <p:par>
                                <p:cTn id="23" presetID="47" presetClass="entr" presetSubtype="0" fill="hold" grpId="0" nodeType="withEffect">
                                  <p:stCondLst>
                                    <p:cond delay="0"/>
                                  </p:stCondLst>
                                  <p:childTnLst>
                                    <p:set>
                                      <p:cBhvr>
                                        <p:cTn id="24" dur="1" fill="hold">
                                          <p:stCondLst>
                                            <p:cond delay="0"/>
                                          </p:stCondLst>
                                        </p:cTn>
                                        <p:tgtEl>
                                          <p:spTgt spid="36867">
                                            <p:txEl>
                                              <p:pRg st="2" end="2"/>
                                            </p:txEl>
                                          </p:spTgt>
                                        </p:tgtEl>
                                        <p:attrNameLst>
                                          <p:attrName>style.visibility</p:attrName>
                                        </p:attrNameLst>
                                      </p:cBhvr>
                                      <p:to>
                                        <p:strVal val="visible"/>
                                      </p:to>
                                    </p:set>
                                    <p:animEffect transition="in" filter="fade">
                                      <p:cBhvr>
                                        <p:cTn id="25" dur="1000"/>
                                        <p:tgtEl>
                                          <p:spTgt spid="36867">
                                            <p:txEl>
                                              <p:pRg st="2" end="2"/>
                                            </p:txEl>
                                          </p:spTgt>
                                        </p:tgtEl>
                                      </p:cBhvr>
                                    </p:animEffect>
                                    <p:anim calcmode="lin" valueType="num">
                                      <p:cBhvr>
                                        <p:cTn id="26" dur="1000" fill="hold"/>
                                        <p:tgtEl>
                                          <p:spTgt spid="36867">
                                            <p:txEl>
                                              <p:pRg st="2" end="2"/>
                                            </p:txEl>
                                          </p:spTgt>
                                        </p:tgtEl>
                                        <p:attrNameLst>
                                          <p:attrName>ppt_x</p:attrName>
                                        </p:attrNameLst>
                                      </p:cBhvr>
                                      <p:tavLst>
                                        <p:tav tm="0">
                                          <p:val>
                                            <p:strVal val="#ppt_x"/>
                                          </p:val>
                                        </p:tav>
                                        <p:tav tm="100000">
                                          <p:val>
                                            <p:strVal val="#ppt_x"/>
                                          </p:val>
                                        </p:tav>
                                      </p:tavLst>
                                    </p:anim>
                                    <p:anim calcmode="lin" valueType="num">
                                      <p:cBhvr>
                                        <p:cTn id="27" dur="1000" fill="hold"/>
                                        <p:tgtEl>
                                          <p:spTgt spid="36867">
                                            <p:txEl>
                                              <p:pRg st="2" end="2"/>
                                            </p:txEl>
                                          </p:spTgt>
                                        </p:tgtEl>
                                        <p:attrNameLst>
                                          <p:attrName>ppt_y</p:attrName>
                                        </p:attrNameLst>
                                      </p:cBhvr>
                                      <p:tavLst>
                                        <p:tav tm="0">
                                          <p:val>
                                            <p:strVal val="#ppt_y-.1"/>
                                          </p:val>
                                        </p:tav>
                                        <p:tav tm="100000">
                                          <p:val>
                                            <p:strVal val="#ppt_y"/>
                                          </p:val>
                                        </p:tav>
                                      </p:tavLst>
                                    </p:anim>
                                  </p:childTnLst>
                                </p:cTn>
                              </p:par>
                              <p:par>
                                <p:cTn id="28" presetID="47" presetClass="entr" presetSubtype="0" fill="hold" grpId="0" nodeType="withEffect">
                                  <p:stCondLst>
                                    <p:cond delay="0"/>
                                  </p:stCondLst>
                                  <p:childTnLst>
                                    <p:set>
                                      <p:cBhvr>
                                        <p:cTn id="29" dur="1" fill="hold">
                                          <p:stCondLst>
                                            <p:cond delay="0"/>
                                          </p:stCondLst>
                                        </p:cTn>
                                        <p:tgtEl>
                                          <p:spTgt spid="36867">
                                            <p:txEl>
                                              <p:pRg st="3" end="3"/>
                                            </p:txEl>
                                          </p:spTgt>
                                        </p:tgtEl>
                                        <p:attrNameLst>
                                          <p:attrName>style.visibility</p:attrName>
                                        </p:attrNameLst>
                                      </p:cBhvr>
                                      <p:to>
                                        <p:strVal val="visible"/>
                                      </p:to>
                                    </p:set>
                                    <p:animEffect transition="in" filter="fade">
                                      <p:cBhvr>
                                        <p:cTn id="30" dur="1000"/>
                                        <p:tgtEl>
                                          <p:spTgt spid="36867">
                                            <p:txEl>
                                              <p:pRg st="3" end="3"/>
                                            </p:txEl>
                                          </p:spTgt>
                                        </p:tgtEl>
                                      </p:cBhvr>
                                    </p:animEffect>
                                    <p:anim calcmode="lin" valueType="num">
                                      <p:cBhvr>
                                        <p:cTn id="31" dur="1000" fill="hold"/>
                                        <p:tgtEl>
                                          <p:spTgt spid="36867">
                                            <p:txEl>
                                              <p:pRg st="3" end="3"/>
                                            </p:txEl>
                                          </p:spTgt>
                                        </p:tgtEl>
                                        <p:attrNameLst>
                                          <p:attrName>ppt_x</p:attrName>
                                        </p:attrNameLst>
                                      </p:cBhvr>
                                      <p:tavLst>
                                        <p:tav tm="0">
                                          <p:val>
                                            <p:strVal val="#ppt_x"/>
                                          </p:val>
                                        </p:tav>
                                        <p:tav tm="100000">
                                          <p:val>
                                            <p:strVal val="#ppt_x"/>
                                          </p:val>
                                        </p:tav>
                                      </p:tavLst>
                                    </p:anim>
                                    <p:anim calcmode="lin" valueType="num">
                                      <p:cBhvr>
                                        <p:cTn id="32" dur="1000" fill="hold"/>
                                        <p:tgtEl>
                                          <p:spTgt spid="36867">
                                            <p:txEl>
                                              <p:pRg st="3" end="3"/>
                                            </p:txEl>
                                          </p:spTgt>
                                        </p:tgtEl>
                                        <p:attrNameLst>
                                          <p:attrName>ppt_y</p:attrName>
                                        </p:attrNameLst>
                                      </p:cBhvr>
                                      <p:tavLst>
                                        <p:tav tm="0">
                                          <p:val>
                                            <p:strVal val="#ppt_y-.1"/>
                                          </p:val>
                                        </p:tav>
                                        <p:tav tm="100000">
                                          <p:val>
                                            <p:strVal val="#ppt_y"/>
                                          </p:val>
                                        </p:tav>
                                      </p:tavLst>
                                    </p:anim>
                                  </p:childTnLst>
                                </p:cTn>
                              </p:par>
                              <p:par>
                                <p:cTn id="33" presetID="47" presetClass="entr" presetSubtype="0" fill="hold" grpId="0" nodeType="withEffect">
                                  <p:stCondLst>
                                    <p:cond delay="0"/>
                                  </p:stCondLst>
                                  <p:childTnLst>
                                    <p:set>
                                      <p:cBhvr>
                                        <p:cTn id="34" dur="1" fill="hold">
                                          <p:stCondLst>
                                            <p:cond delay="0"/>
                                          </p:stCondLst>
                                        </p:cTn>
                                        <p:tgtEl>
                                          <p:spTgt spid="36867">
                                            <p:txEl>
                                              <p:pRg st="4" end="4"/>
                                            </p:txEl>
                                          </p:spTgt>
                                        </p:tgtEl>
                                        <p:attrNameLst>
                                          <p:attrName>style.visibility</p:attrName>
                                        </p:attrNameLst>
                                      </p:cBhvr>
                                      <p:to>
                                        <p:strVal val="visible"/>
                                      </p:to>
                                    </p:set>
                                    <p:animEffect transition="in" filter="fade">
                                      <p:cBhvr>
                                        <p:cTn id="35" dur="1000"/>
                                        <p:tgtEl>
                                          <p:spTgt spid="36867">
                                            <p:txEl>
                                              <p:pRg st="4" end="4"/>
                                            </p:txEl>
                                          </p:spTgt>
                                        </p:tgtEl>
                                      </p:cBhvr>
                                    </p:animEffect>
                                    <p:anim calcmode="lin" valueType="num">
                                      <p:cBhvr>
                                        <p:cTn id="36" dur="1000" fill="hold"/>
                                        <p:tgtEl>
                                          <p:spTgt spid="36867">
                                            <p:txEl>
                                              <p:pRg st="4" end="4"/>
                                            </p:txEl>
                                          </p:spTgt>
                                        </p:tgtEl>
                                        <p:attrNameLst>
                                          <p:attrName>ppt_x</p:attrName>
                                        </p:attrNameLst>
                                      </p:cBhvr>
                                      <p:tavLst>
                                        <p:tav tm="0">
                                          <p:val>
                                            <p:strVal val="#ppt_x"/>
                                          </p:val>
                                        </p:tav>
                                        <p:tav tm="100000">
                                          <p:val>
                                            <p:strVal val="#ppt_x"/>
                                          </p:val>
                                        </p:tav>
                                      </p:tavLst>
                                    </p:anim>
                                    <p:anim calcmode="lin" valueType="num">
                                      <p:cBhvr>
                                        <p:cTn id="37" dur="1000" fill="hold"/>
                                        <p:tgtEl>
                                          <p:spTgt spid="36867">
                                            <p:txEl>
                                              <p:pRg st="4" end="4"/>
                                            </p:txEl>
                                          </p:spTgt>
                                        </p:tgtEl>
                                        <p:attrNameLst>
                                          <p:attrName>ppt_y</p:attrName>
                                        </p:attrNameLst>
                                      </p:cBhvr>
                                      <p:tavLst>
                                        <p:tav tm="0">
                                          <p:val>
                                            <p:strVal val="#ppt_y-.1"/>
                                          </p:val>
                                        </p:tav>
                                        <p:tav tm="100000">
                                          <p:val>
                                            <p:strVal val="#ppt_y"/>
                                          </p:val>
                                        </p:tav>
                                      </p:tavLst>
                                    </p:anim>
                                  </p:childTnLst>
                                </p:cTn>
                              </p:par>
                              <p:par>
                                <p:cTn id="38" presetID="47" presetClass="entr" presetSubtype="0" fill="hold" grpId="0" nodeType="withEffect">
                                  <p:stCondLst>
                                    <p:cond delay="0"/>
                                  </p:stCondLst>
                                  <p:childTnLst>
                                    <p:set>
                                      <p:cBhvr>
                                        <p:cTn id="39" dur="1" fill="hold">
                                          <p:stCondLst>
                                            <p:cond delay="0"/>
                                          </p:stCondLst>
                                        </p:cTn>
                                        <p:tgtEl>
                                          <p:spTgt spid="36867">
                                            <p:txEl>
                                              <p:pRg st="5" end="5"/>
                                            </p:txEl>
                                          </p:spTgt>
                                        </p:tgtEl>
                                        <p:attrNameLst>
                                          <p:attrName>style.visibility</p:attrName>
                                        </p:attrNameLst>
                                      </p:cBhvr>
                                      <p:to>
                                        <p:strVal val="visible"/>
                                      </p:to>
                                    </p:set>
                                    <p:animEffect transition="in" filter="fade">
                                      <p:cBhvr>
                                        <p:cTn id="40" dur="1000"/>
                                        <p:tgtEl>
                                          <p:spTgt spid="36867">
                                            <p:txEl>
                                              <p:pRg st="5" end="5"/>
                                            </p:txEl>
                                          </p:spTgt>
                                        </p:tgtEl>
                                      </p:cBhvr>
                                    </p:animEffect>
                                    <p:anim calcmode="lin" valueType="num">
                                      <p:cBhvr>
                                        <p:cTn id="41" dur="1000" fill="hold"/>
                                        <p:tgtEl>
                                          <p:spTgt spid="36867">
                                            <p:txEl>
                                              <p:pRg st="5" end="5"/>
                                            </p:txEl>
                                          </p:spTgt>
                                        </p:tgtEl>
                                        <p:attrNameLst>
                                          <p:attrName>ppt_x</p:attrName>
                                        </p:attrNameLst>
                                      </p:cBhvr>
                                      <p:tavLst>
                                        <p:tav tm="0">
                                          <p:val>
                                            <p:strVal val="#ppt_x"/>
                                          </p:val>
                                        </p:tav>
                                        <p:tav tm="100000">
                                          <p:val>
                                            <p:strVal val="#ppt_x"/>
                                          </p:val>
                                        </p:tav>
                                      </p:tavLst>
                                    </p:anim>
                                    <p:anim calcmode="lin" valueType="num">
                                      <p:cBhvr>
                                        <p:cTn id="42" dur="1000" fill="hold"/>
                                        <p:tgtEl>
                                          <p:spTgt spid="36867">
                                            <p:txEl>
                                              <p:pRg st="5" end="5"/>
                                            </p:txEl>
                                          </p:spTgt>
                                        </p:tgtEl>
                                        <p:attrNameLst>
                                          <p:attrName>ppt_y</p:attrName>
                                        </p:attrNameLst>
                                      </p:cBhvr>
                                      <p:tavLst>
                                        <p:tav tm="0">
                                          <p:val>
                                            <p:strVal val="#ppt_y-.1"/>
                                          </p:val>
                                        </p:tav>
                                        <p:tav tm="100000">
                                          <p:val>
                                            <p:strVal val="#ppt_y"/>
                                          </p:val>
                                        </p:tav>
                                      </p:tavLst>
                                    </p:anim>
                                  </p:childTnLst>
                                </p:cTn>
                              </p:par>
                              <p:par>
                                <p:cTn id="43" presetID="47" presetClass="entr" presetSubtype="0" fill="hold" grpId="0" nodeType="withEffect">
                                  <p:stCondLst>
                                    <p:cond delay="0"/>
                                  </p:stCondLst>
                                  <p:childTnLst>
                                    <p:set>
                                      <p:cBhvr>
                                        <p:cTn id="44" dur="1" fill="hold">
                                          <p:stCondLst>
                                            <p:cond delay="0"/>
                                          </p:stCondLst>
                                        </p:cTn>
                                        <p:tgtEl>
                                          <p:spTgt spid="36867">
                                            <p:txEl>
                                              <p:pRg st="6" end="6"/>
                                            </p:txEl>
                                          </p:spTgt>
                                        </p:tgtEl>
                                        <p:attrNameLst>
                                          <p:attrName>style.visibility</p:attrName>
                                        </p:attrNameLst>
                                      </p:cBhvr>
                                      <p:to>
                                        <p:strVal val="visible"/>
                                      </p:to>
                                    </p:set>
                                    <p:animEffect transition="in" filter="fade">
                                      <p:cBhvr>
                                        <p:cTn id="45" dur="1000"/>
                                        <p:tgtEl>
                                          <p:spTgt spid="36867">
                                            <p:txEl>
                                              <p:pRg st="6" end="6"/>
                                            </p:txEl>
                                          </p:spTgt>
                                        </p:tgtEl>
                                      </p:cBhvr>
                                    </p:animEffect>
                                    <p:anim calcmode="lin" valueType="num">
                                      <p:cBhvr>
                                        <p:cTn id="46" dur="1000" fill="hold"/>
                                        <p:tgtEl>
                                          <p:spTgt spid="36867">
                                            <p:txEl>
                                              <p:pRg st="6" end="6"/>
                                            </p:txEl>
                                          </p:spTgt>
                                        </p:tgtEl>
                                        <p:attrNameLst>
                                          <p:attrName>ppt_x</p:attrName>
                                        </p:attrNameLst>
                                      </p:cBhvr>
                                      <p:tavLst>
                                        <p:tav tm="0">
                                          <p:val>
                                            <p:strVal val="#ppt_x"/>
                                          </p:val>
                                        </p:tav>
                                        <p:tav tm="100000">
                                          <p:val>
                                            <p:strVal val="#ppt_x"/>
                                          </p:val>
                                        </p:tav>
                                      </p:tavLst>
                                    </p:anim>
                                    <p:anim calcmode="lin" valueType="num">
                                      <p:cBhvr>
                                        <p:cTn id="47" dur="1000" fill="hold"/>
                                        <p:tgtEl>
                                          <p:spTgt spid="36867">
                                            <p:txEl>
                                              <p:pRg st="6" end="6"/>
                                            </p:txEl>
                                          </p:spTgt>
                                        </p:tgtEl>
                                        <p:attrNameLst>
                                          <p:attrName>ppt_y</p:attrName>
                                        </p:attrNameLst>
                                      </p:cBhvr>
                                      <p:tavLst>
                                        <p:tav tm="0">
                                          <p:val>
                                            <p:strVal val="#ppt_y-.1"/>
                                          </p:val>
                                        </p:tav>
                                        <p:tav tm="100000">
                                          <p:val>
                                            <p:strVal val="#ppt_y"/>
                                          </p:val>
                                        </p:tav>
                                      </p:tavLst>
                                    </p:anim>
                                  </p:childTnLst>
                                </p:cTn>
                              </p:par>
                              <p:par>
                                <p:cTn id="48" presetID="47" presetClass="entr" presetSubtype="0" fill="hold" grpId="0" nodeType="withEffect">
                                  <p:stCondLst>
                                    <p:cond delay="0"/>
                                  </p:stCondLst>
                                  <p:childTnLst>
                                    <p:set>
                                      <p:cBhvr>
                                        <p:cTn id="49" dur="1" fill="hold">
                                          <p:stCondLst>
                                            <p:cond delay="0"/>
                                          </p:stCondLst>
                                        </p:cTn>
                                        <p:tgtEl>
                                          <p:spTgt spid="36867">
                                            <p:txEl>
                                              <p:pRg st="7" end="7"/>
                                            </p:txEl>
                                          </p:spTgt>
                                        </p:tgtEl>
                                        <p:attrNameLst>
                                          <p:attrName>style.visibility</p:attrName>
                                        </p:attrNameLst>
                                      </p:cBhvr>
                                      <p:to>
                                        <p:strVal val="visible"/>
                                      </p:to>
                                    </p:set>
                                    <p:animEffect transition="in" filter="fade">
                                      <p:cBhvr>
                                        <p:cTn id="50" dur="1000"/>
                                        <p:tgtEl>
                                          <p:spTgt spid="36867">
                                            <p:txEl>
                                              <p:pRg st="7" end="7"/>
                                            </p:txEl>
                                          </p:spTgt>
                                        </p:tgtEl>
                                      </p:cBhvr>
                                    </p:animEffect>
                                    <p:anim calcmode="lin" valueType="num">
                                      <p:cBhvr>
                                        <p:cTn id="51" dur="1000" fill="hold"/>
                                        <p:tgtEl>
                                          <p:spTgt spid="36867">
                                            <p:txEl>
                                              <p:pRg st="7" end="7"/>
                                            </p:txEl>
                                          </p:spTgt>
                                        </p:tgtEl>
                                        <p:attrNameLst>
                                          <p:attrName>ppt_x</p:attrName>
                                        </p:attrNameLst>
                                      </p:cBhvr>
                                      <p:tavLst>
                                        <p:tav tm="0">
                                          <p:val>
                                            <p:strVal val="#ppt_x"/>
                                          </p:val>
                                        </p:tav>
                                        <p:tav tm="100000">
                                          <p:val>
                                            <p:strVal val="#ppt_x"/>
                                          </p:val>
                                        </p:tav>
                                      </p:tavLst>
                                    </p:anim>
                                    <p:anim calcmode="lin" valueType="num">
                                      <p:cBhvr>
                                        <p:cTn id="52" dur="1000" fill="hold"/>
                                        <p:tgtEl>
                                          <p:spTgt spid="36867">
                                            <p:txEl>
                                              <p:pRg st="7" end="7"/>
                                            </p:txEl>
                                          </p:spTgt>
                                        </p:tgtEl>
                                        <p:attrNameLst>
                                          <p:attrName>ppt_y</p:attrName>
                                        </p:attrNameLst>
                                      </p:cBhvr>
                                      <p:tavLst>
                                        <p:tav tm="0">
                                          <p:val>
                                            <p:strVal val="#ppt_y-.1"/>
                                          </p:val>
                                        </p:tav>
                                        <p:tav tm="100000">
                                          <p:val>
                                            <p:strVal val="#ppt_y"/>
                                          </p:val>
                                        </p:tav>
                                      </p:tavLst>
                                    </p:anim>
                                  </p:childTnLst>
                                </p:cTn>
                              </p:par>
                              <p:par>
                                <p:cTn id="53" presetID="47" presetClass="entr" presetSubtype="0" fill="hold" grpId="0" nodeType="withEffect">
                                  <p:stCondLst>
                                    <p:cond delay="0"/>
                                  </p:stCondLst>
                                  <p:childTnLst>
                                    <p:set>
                                      <p:cBhvr>
                                        <p:cTn id="54" dur="1" fill="hold">
                                          <p:stCondLst>
                                            <p:cond delay="0"/>
                                          </p:stCondLst>
                                        </p:cTn>
                                        <p:tgtEl>
                                          <p:spTgt spid="36867">
                                            <p:txEl>
                                              <p:pRg st="8" end="8"/>
                                            </p:txEl>
                                          </p:spTgt>
                                        </p:tgtEl>
                                        <p:attrNameLst>
                                          <p:attrName>style.visibility</p:attrName>
                                        </p:attrNameLst>
                                      </p:cBhvr>
                                      <p:to>
                                        <p:strVal val="visible"/>
                                      </p:to>
                                    </p:set>
                                    <p:animEffect transition="in" filter="fade">
                                      <p:cBhvr>
                                        <p:cTn id="55" dur="1000"/>
                                        <p:tgtEl>
                                          <p:spTgt spid="36867">
                                            <p:txEl>
                                              <p:pRg st="8" end="8"/>
                                            </p:txEl>
                                          </p:spTgt>
                                        </p:tgtEl>
                                      </p:cBhvr>
                                    </p:animEffect>
                                    <p:anim calcmode="lin" valueType="num">
                                      <p:cBhvr>
                                        <p:cTn id="56" dur="1000" fill="hold"/>
                                        <p:tgtEl>
                                          <p:spTgt spid="36867">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36867">
                                            <p:txEl>
                                              <p:pRg st="8" end="8"/>
                                            </p:txEl>
                                          </p:spTgt>
                                        </p:tgtEl>
                                        <p:attrNameLst>
                                          <p:attrName>ppt_y</p:attrName>
                                        </p:attrNameLst>
                                      </p:cBhvr>
                                      <p:tavLst>
                                        <p:tav tm="0">
                                          <p:val>
                                            <p:strVal val="#ppt_y-.1"/>
                                          </p:val>
                                        </p:tav>
                                        <p:tav tm="100000">
                                          <p:val>
                                            <p:strVal val="#ppt_y"/>
                                          </p:val>
                                        </p:tav>
                                      </p:tavLst>
                                    </p:anim>
                                  </p:childTnLst>
                                </p:cTn>
                              </p:par>
                              <p:par>
                                <p:cTn id="58" presetID="47" presetClass="entr" presetSubtype="0" fill="hold" grpId="0" nodeType="withEffect">
                                  <p:stCondLst>
                                    <p:cond delay="0"/>
                                  </p:stCondLst>
                                  <p:childTnLst>
                                    <p:set>
                                      <p:cBhvr>
                                        <p:cTn id="59" dur="1" fill="hold">
                                          <p:stCondLst>
                                            <p:cond delay="0"/>
                                          </p:stCondLst>
                                        </p:cTn>
                                        <p:tgtEl>
                                          <p:spTgt spid="36867">
                                            <p:txEl>
                                              <p:pRg st="9" end="9"/>
                                            </p:txEl>
                                          </p:spTgt>
                                        </p:tgtEl>
                                        <p:attrNameLst>
                                          <p:attrName>style.visibility</p:attrName>
                                        </p:attrNameLst>
                                      </p:cBhvr>
                                      <p:to>
                                        <p:strVal val="visible"/>
                                      </p:to>
                                    </p:set>
                                    <p:animEffect transition="in" filter="fade">
                                      <p:cBhvr>
                                        <p:cTn id="60" dur="1000"/>
                                        <p:tgtEl>
                                          <p:spTgt spid="36867">
                                            <p:txEl>
                                              <p:pRg st="9" end="9"/>
                                            </p:txEl>
                                          </p:spTgt>
                                        </p:tgtEl>
                                      </p:cBhvr>
                                    </p:animEffect>
                                    <p:anim calcmode="lin" valueType="num">
                                      <p:cBhvr>
                                        <p:cTn id="61" dur="1000" fill="hold"/>
                                        <p:tgtEl>
                                          <p:spTgt spid="36867">
                                            <p:txEl>
                                              <p:pRg st="9" end="9"/>
                                            </p:txEl>
                                          </p:spTgt>
                                        </p:tgtEl>
                                        <p:attrNameLst>
                                          <p:attrName>ppt_x</p:attrName>
                                        </p:attrNameLst>
                                      </p:cBhvr>
                                      <p:tavLst>
                                        <p:tav tm="0">
                                          <p:val>
                                            <p:strVal val="#ppt_x"/>
                                          </p:val>
                                        </p:tav>
                                        <p:tav tm="100000">
                                          <p:val>
                                            <p:strVal val="#ppt_x"/>
                                          </p:val>
                                        </p:tav>
                                      </p:tavLst>
                                    </p:anim>
                                    <p:anim calcmode="lin" valueType="num">
                                      <p:cBhvr>
                                        <p:cTn id="62" dur="1000" fill="hold"/>
                                        <p:tgtEl>
                                          <p:spTgt spid="36867">
                                            <p:txEl>
                                              <p:pRg st="9" end="9"/>
                                            </p:txEl>
                                          </p:spTgt>
                                        </p:tgtEl>
                                        <p:attrNameLst>
                                          <p:attrName>ppt_y</p:attrName>
                                        </p:attrNameLst>
                                      </p:cBhvr>
                                      <p:tavLst>
                                        <p:tav tm="0">
                                          <p:val>
                                            <p:strVal val="#ppt_y-.1"/>
                                          </p:val>
                                        </p:tav>
                                        <p:tav tm="100000">
                                          <p:val>
                                            <p:strVal val="#ppt_y"/>
                                          </p:val>
                                        </p:tav>
                                      </p:tavLst>
                                    </p:anim>
                                  </p:childTnLst>
                                </p:cTn>
                              </p:par>
                              <p:par>
                                <p:cTn id="63" presetID="47" presetClass="entr" presetSubtype="0" fill="hold" grpId="0" nodeType="withEffect">
                                  <p:stCondLst>
                                    <p:cond delay="0"/>
                                  </p:stCondLst>
                                  <p:childTnLst>
                                    <p:set>
                                      <p:cBhvr>
                                        <p:cTn id="64" dur="1" fill="hold">
                                          <p:stCondLst>
                                            <p:cond delay="0"/>
                                          </p:stCondLst>
                                        </p:cTn>
                                        <p:tgtEl>
                                          <p:spTgt spid="36867">
                                            <p:txEl>
                                              <p:pRg st="10" end="10"/>
                                            </p:txEl>
                                          </p:spTgt>
                                        </p:tgtEl>
                                        <p:attrNameLst>
                                          <p:attrName>style.visibility</p:attrName>
                                        </p:attrNameLst>
                                      </p:cBhvr>
                                      <p:to>
                                        <p:strVal val="visible"/>
                                      </p:to>
                                    </p:set>
                                    <p:animEffect transition="in" filter="fade">
                                      <p:cBhvr>
                                        <p:cTn id="65" dur="1000"/>
                                        <p:tgtEl>
                                          <p:spTgt spid="36867">
                                            <p:txEl>
                                              <p:pRg st="10" end="10"/>
                                            </p:txEl>
                                          </p:spTgt>
                                        </p:tgtEl>
                                      </p:cBhvr>
                                    </p:animEffect>
                                    <p:anim calcmode="lin" valueType="num">
                                      <p:cBhvr>
                                        <p:cTn id="66" dur="1000" fill="hold"/>
                                        <p:tgtEl>
                                          <p:spTgt spid="36867">
                                            <p:txEl>
                                              <p:pRg st="10" end="10"/>
                                            </p:txEl>
                                          </p:spTgt>
                                        </p:tgtEl>
                                        <p:attrNameLst>
                                          <p:attrName>ppt_x</p:attrName>
                                        </p:attrNameLst>
                                      </p:cBhvr>
                                      <p:tavLst>
                                        <p:tav tm="0">
                                          <p:val>
                                            <p:strVal val="#ppt_x"/>
                                          </p:val>
                                        </p:tav>
                                        <p:tav tm="100000">
                                          <p:val>
                                            <p:strVal val="#ppt_x"/>
                                          </p:val>
                                        </p:tav>
                                      </p:tavLst>
                                    </p:anim>
                                    <p:anim calcmode="lin" valueType="num">
                                      <p:cBhvr>
                                        <p:cTn id="67" dur="1000" fill="hold"/>
                                        <p:tgtEl>
                                          <p:spTgt spid="36867">
                                            <p:txEl>
                                              <p:pRg st="10" end="10"/>
                                            </p:txEl>
                                          </p:spTgt>
                                        </p:tgtEl>
                                        <p:attrNameLst>
                                          <p:attrName>ppt_y</p:attrName>
                                        </p:attrNameLst>
                                      </p:cBhvr>
                                      <p:tavLst>
                                        <p:tav tm="0">
                                          <p:val>
                                            <p:strVal val="#ppt_y-.1"/>
                                          </p:val>
                                        </p:tav>
                                        <p:tav tm="100000">
                                          <p:val>
                                            <p:strVal val="#ppt_y"/>
                                          </p:val>
                                        </p:tav>
                                      </p:tavLst>
                                    </p:anim>
                                  </p:childTnLst>
                                </p:cTn>
                              </p:par>
                              <p:par>
                                <p:cTn id="68" presetID="47" presetClass="entr" presetSubtype="0" fill="hold" grpId="0" nodeType="withEffect">
                                  <p:stCondLst>
                                    <p:cond delay="0"/>
                                  </p:stCondLst>
                                  <p:childTnLst>
                                    <p:set>
                                      <p:cBhvr>
                                        <p:cTn id="69" dur="1" fill="hold">
                                          <p:stCondLst>
                                            <p:cond delay="0"/>
                                          </p:stCondLst>
                                        </p:cTn>
                                        <p:tgtEl>
                                          <p:spTgt spid="36867">
                                            <p:txEl>
                                              <p:pRg st="11" end="11"/>
                                            </p:txEl>
                                          </p:spTgt>
                                        </p:tgtEl>
                                        <p:attrNameLst>
                                          <p:attrName>style.visibility</p:attrName>
                                        </p:attrNameLst>
                                      </p:cBhvr>
                                      <p:to>
                                        <p:strVal val="visible"/>
                                      </p:to>
                                    </p:set>
                                    <p:animEffect transition="in" filter="fade">
                                      <p:cBhvr>
                                        <p:cTn id="70" dur="1000"/>
                                        <p:tgtEl>
                                          <p:spTgt spid="36867">
                                            <p:txEl>
                                              <p:pRg st="11" end="11"/>
                                            </p:txEl>
                                          </p:spTgt>
                                        </p:tgtEl>
                                      </p:cBhvr>
                                    </p:animEffect>
                                    <p:anim calcmode="lin" valueType="num">
                                      <p:cBhvr>
                                        <p:cTn id="71" dur="1000" fill="hold"/>
                                        <p:tgtEl>
                                          <p:spTgt spid="36867">
                                            <p:txEl>
                                              <p:pRg st="11" end="11"/>
                                            </p:txEl>
                                          </p:spTgt>
                                        </p:tgtEl>
                                        <p:attrNameLst>
                                          <p:attrName>ppt_x</p:attrName>
                                        </p:attrNameLst>
                                      </p:cBhvr>
                                      <p:tavLst>
                                        <p:tav tm="0">
                                          <p:val>
                                            <p:strVal val="#ppt_x"/>
                                          </p:val>
                                        </p:tav>
                                        <p:tav tm="100000">
                                          <p:val>
                                            <p:strVal val="#ppt_x"/>
                                          </p:val>
                                        </p:tav>
                                      </p:tavLst>
                                    </p:anim>
                                    <p:anim calcmode="lin" valueType="num">
                                      <p:cBhvr>
                                        <p:cTn id="72" dur="1000" fill="hold"/>
                                        <p:tgtEl>
                                          <p:spTgt spid="36867">
                                            <p:txEl>
                                              <p:pRg st="11" end="11"/>
                                            </p:txEl>
                                          </p:spTgt>
                                        </p:tgtEl>
                                        <p:attrNameLst>
                                          <p:attrName>ppt_y</p:attrName>
                                        </p:attrNameLst>
                                      </p:cBhvr>
                                      <p:tavLst>
                                        <p:tav tm="0">
                                          <p:val>
                                            <p:strVal val="#ppt_y-.1"/>
                                          </p:val>
                                        </p:tav>
                                        <p:tav tm="100000">
                                          <p:val>
                                            <p:strVal val="#ppt_y"/>
                                          </p:val>
                                        </p:tav>
                                      </p:tavLst>
                                    </p:anim>
                                  </p:childTnLst>
                                </p:cTn>
                              </p:par>
                              <p:par>
                                <p:cTn id="73" presetID="47" presetClass="entr" presetSubtype="0" fill="hold" grpId="0" nodeType="withEffect">
                                  <p:stCondLst>
                                    <p:cond delay="0"/>
                                  </p:stCondLst>
                                  <p:childTnLst>
                                    <p:set>
                                      <p:cBhvr>
                                        <p:cTn id="74" dur="1" fill="hold">
                                          <p:stCondLst>
                                            <p:cond delay="0"/>
                                          </p:stCondLst>
                                        </p:cTn>
                                        <p:tgtEl>
                                          <p:spTgt spid="36867">
                                            <p:txEl>
                                              <p:pRg st="12" end="12"/>
                                            </p:txEl>
                                          </p:spTgt>
                                        </p:tgtEl>
                                        <p:attrNameLst>
                                          <p:attrName>style.visibility</p:attrName>
                                        </p:attrNameLst>
                                      </p:cBhvr>
                                      <p:to>
                                        <p:strVal val="visible"/>
                                      </p:to>
                                    </p:set>
                                    <p:animEffect transition="in" filter="fade">
                                      <p:cBhvr>
                                        <p:cTn id="75" dur="1000"/>
                                        <p:tgtEl>
                                          <p:spTgt spid="36867">
                                            <p:txEl>
                                              <p:pRg st="12" end="12"/>
                                            </p:txEl>
                                          </p:spTgt>
                                        </p:tgtEl>
                                      </p:cBhvr>
                                    </p:animEffect>
                                    <p:anim calcmode="lin" valueType="num">
                                      <p:cBhvr>
                                        <p:cTn id="76" dur="1000" fill="hold"/>
                                        <p:tgtEl>
                                          <p:spTgt spid="36867">
                                            <p:txEl>
                                              <p:pRg st="12" end="12"/>
                                            </p:txEl>
                                          </p:spTgt>
                                        </p:tgtEl>
                                        <p:attrNameLst>
                                          <p:attrName>ppt_x</p:attrName>
                                        </p:attrNameLst>
                                      </p:cBhvr>
                                      <p:tavLst>
                                        <p:tav tm="0">
                                          <p:val>
                                            <p:strVal val="#ppt_x"/>
                                          </p:val>
                                        </p:tav>
                                        <p:tav tm="100000">
                                          <p:val>
                                            <p:strVal val="#ppt_x"/>
                                          </p:val>
                                        </p:tav>
                                      </p:tavLst>
                                    </p:anim>
                                    <p:anim calcmode="lin" valueType="num">
                                      <p:cBhvr>
                                        <p:cTn id="77" dur="1000" fill="hold"/>
                                        <p:tgtEl>
                                          <p:spTgt spid="36867">
                                            <p:txEl>
                                              <p:pRg st="12" end="12"/>
                                            </p:txEl>
                                          </p:spTgt>
                                        </p:tgtEl>
                                        <p:attrNameLst>
                                          <p:attrName>ppt_y</p:attrName>
                                        </p:attrNameLst>
                                      </p:cBhvr>
                                      <p:tavLst>
                                        <p:tav tm="0">
                                          <p:val>
                                            <p:strVal val="#ppt_y-.1"/>
                                          </p:val>
                                        </p:tav>
                                        <p:tav tm="100000">
                                          <p:val>
                                            <p:strVal val="#ppt_y"/>
                                          </p:val>
                                        </p:tav>
                                      </p:tavLst>
                                    </p:anim>
                                  </p:childTnLst>
                                </p:cTn>
                              </p:par>
                              <p:par>
                                <p:cTn id="78" presetID="47" presetClass="entr" presetSubtype="0" fill="hold" grpId="0" nodeType="withEffect">
                                  <p:stCondLst>
                                    <p:cond delay="0"/>
                                  </p:stCondLst>
                                  <p:childTnLst>
                                    <p:set>
                                      <p:cBhvr>
                                        <p:cTn id="79" dur="1" fill="hold">
                                          <p:stCondLst>
                                            <p:cond delay="0"/>
                                          </p:stCondLst>
                                        </p:cTn>
                                        <p:tgtEl>
                                          <p:spTgt spid="36867">
                                            <p:txEl>
                                              <p:pRg st="13" end="13"/>
                                            </p:txEl>
                                          </p:spTgt>
                                        </p:tgtEl>
                                        <p:attrNameLst>
                                          <p:attrName>style.visibility</p:attrName>
                                        </p:attrNameLst>
                                      </p:cBhvr>
                                      <p:to>
                                        <p:strVal val="visible"/>
                                      </p:to>
                                    </p:set>
                                    <p:animEffect transition="in" filter="fade">
                                      <p:cBhvr>
                                        <p:cTn id="80" dur="1000"/>
                                        <p:tgtEl>
                                          <p:spTgt spid="36867">
                                            <p:txEl>
                                              <p:pRg st="13" end="13"/>
                                            </p:txEl>
                                          </p:spTgt>
                                        </p:tgtEl>
                                      </p:cBhvr>
                                    </p:animEffect>
                                    <p:anim calcmode="lin" valueType="num">
                                      <p:cBhvr>
                                        <p:cTn id="81" dur="1000" fill="hold"/>
                                        <p:tgtEl>
                                          <p:spTgt spid="36867">
                                            <p:txEl>
                                              <p:pRg st="13" end="13"/>
                                            </p:txEl>
                                          </p:spTgt>
                                        </p:tgtEl>
                                        <p:attrNameLst>
                                          <p:attrName>ppt_x</p:attrName>
                                        </p:attrNameLst>
                                      </p:cBhvr>
                                      <p:tavLst>
                                        <p:tav tm="0">
                                          <p:val>
                                            <p:strVal val="#ppt_x"/>
                                          </p:val>
                                        </p:tav>
                                        <p:tav tm="100000">
                                          <p:val>
                                            <p:strVal val="#ppt_x"/>
                                          </p:val>
                                        </p:tav>
                                      </p:tavLst>
                                    </p:anim>
                                    <p:anim calcmode="lin" valueType="num">
                                      <p:cBhvr>
                                        <p:cTn id="82" dur="1000" fill="hold"/>
                                        <p:tgtEl>
                                          <p:spTgt spid="36867">
                                            <p:txEl>
                                              <p:pRg st="13" end="13"/>
                                            </p:txEl>
                                          </p:spTgt>
                                        </p:tgtEl>
                                        <p:attrNameLst>
                                          <p:attrName>ppt_y</p:attrName>
                                        </p:attrNameLst>
                                      </p:cBhvr>
                                      <p:tavLst>
                                        <p:tav tm="0">
                                          <p:val>
                                            <p:strVal val="#ppt_y-.1"/>
                                          </p:val>
                                        </p:tav>
                                        <p:tav tm="100000">
                                          <p:val>
                                            <p:strVal val="#ppt_y"/>
                                          </p:val>
                                        </p:tav>
                                      </p:tavLst>
                                    </p:anim>
                                  </p:childTnLst>
                                </p:cTn>
                              </p:par>
                              <p:par>
                                <p:cTn id="83" presetID="47" presetClass="entr" presetSubtype="0" fill="hold" grpId="0" nodeType="withEffect">
                                  <p:stCondLst>
                                    <p:cond delay="0"/>
                                  </p:stCondLst>
                                  <p:childTnLst>
                                    <p:set>
                                      <p:cBhvr>
                                        <p:cTn id="84" dur="1" fill="hold">
                                          <p:stCondLst>
                                            <p:cond delay="0"/>
                                          </p:stCondLst>
                                        </p:cTn>
                                        <p:tgtEl>
                                          <p:spTgt spid="36867">
                                            <p:txEl>
                                              <p:pRg st="14" end="14"/>
                                            </p:txEl>
                                          </p:spTgt>
                                        </p:tgtEl>
                                        <p:attrNameLst>
                                          <p:attrName>style.visibility</p:attrName>
                                        </p:attrNameLst>
                                      </p:cBhvr>
                                      <p:to>
                                        <p:strVal val="visible"/>
                                      </p:to>
                                    </p:set>
                                    <p:animEffect transition="in" filter="fade">
                                      <p:cBhvr>
                                        <p:cTn id="85" dur="1000"/>
                                        <p:tgtEl>
                                          <p:spTgt spid="36867">
                                            <p:txEl>
                                              <p:pRg st="14" end="14"/>
                                            </p:txEl>
                                          </p:spTgt>
                                        </p:tgtEl>
                                      </p:cBhvr>
                                    </p:animEffect>
                                    <p:anim calcmode="lin" valueType="num">
                                      <p:cBhvr>
                                        <p:cTn id="86" dur="1000" fill="hold"/>
                                        <p:tgtEl>
                                          <p:spTgt spid="36867">
                                            <p:txEl>
                                              <p:pRg st="14" end="14"/>
                                            </p:txEl>
                                          </p:spTgt>
                                        </p:tgtEl>
                                        <p:attrNameLst>
                                          <p:attrName>ppt_x</p:attrName>
                                        </p:attrNameLst>
                                      </p:cBhvr>
                                      <p:tavLst>
                                        <p:tav tm="0">
                                          <p:val>
                                            <p:strVal val="#ppt_x"/>
                                          </p:val>
                                        </p:tav>
                                        <p:tav tm="100000">
                                          <p:val>
                                            <p:strVal val="#ppt_x"/>
                                          </p:val>
                                        </p:tav>
                                      </p:tavLst>
                                    </p:anim>
                                    <p:anim calcmode="lin" valueType="num">
                                      <p:cBhvr>
                                        <p:cTn id="87" dur="1000" fill="hold"/>
                                        <p:tgtEl>
                                          <p:spTgt spid="36867">
                                            <p:txEl>
                                              <p:pRg st="14" end="1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p:bldP spid="36867" grpId="0" build="p"/>
    </p:bldLst>
  </p:timing>
</p:sld>
</file>

<file path=ppt/slides/slide14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1427" name="Rectangle 3"/>
          <p:cNvSpPr>
            <a:spLocks noGrp="1" noChangeArrowheads="1"/>
          </p:cNvSpPr>
          <p:nvPr>
            <p:ph type="body" idx="1"/>
          </p:nvPr>
        </p:nvSpPr>
        <p:spPr>
          <a:xfrm>
            <a:off x="0" y="476250"/>
            <a:ext cx="9144000" cy="5649913"/>
          </a:xfrm>
        </p:spPr>
        <p:txBody>
          <a:bodyPr/>
          <a:lstStyle/>
          <a:p>
            <a:pPr>
              <a:lnSpc>
                <a:spcPct val="140000"/>
              </a:lnSpc>
              <a:buFont typeface="Wingdings" panose="05000000000000000000" pitchFamily="2" charset="2"/>
              <a:buNone/>
            </a:pPr>
            <a:r>
              <a:rPr lang="fa-IR" altLang="fa-IR" sz="2200">
                <a:effectLst/>
                <a:cs typeface="B Zar" panose="00000400000000000000" pitchFamily="2" charset="-78"/>
              </a:rPr>
              <a:t>          هـ ) : 1 صحیح است . </a:t>
            </a:r>
          </a:p>
          <a:p>
            <a:pPr>
              <a:lnSpc>
                <a:spcPct val="140000"/>
              </a:lnSpc>
              <a:buFont typeface="Wingdings" panose="05000000000000000000" pitchFamily="2" charset="2"/>
              <a:buNone/>
            </a:pPr>
            <a:r>
              <a:rPr lang="fa-IR" altLang="fa-IR" sz="1700">
                <a:effectLst/>
                <a:cs typeface="B Zar" panose="00000400000000000000" pitchFamily="2" charset="-78"/>
              </a:rPr>
              <a:t>[(ساعات استاندارد برای تولید واقعی × نرخ استاندارد سربار متغیر )+ هزینه سربار ثابت بودجه ای ] – هزینه سربار واقعی = انحراف قابل کنترل</a:t>
            </a:r>
          </a:p>
          <a:p>
            <a:pPr>
              <a:lnSpc>
                <a:spcPct val="140000"/>
              </a:lnSpc>
              <a:buFont typeface="Wingdings" panose="05000000000000000000" pitchFamily="2" charset="2"/>
              <a:buNone/>
            </a:pPr>
            <a:r>
              <a:rPr lang="fa-IR" altLang="fa-IR" sz="2000">
                <a:effectLst/>
                <a:cs typeface="B Zar" panose="00000400000000000000" pitchFamily="2" charset="-78"/>
              </a:rPr>
              <a:t>(ساعات استاندارد تولید واقعی × نرخ استاندارد سربار متغیر) – سربار متغیر واقعی = انحراف قابل کنترل برای سربار متغیر</a:t>
            </a:r>
          </a:p>
          <a:p>
            <a:pPr>
              <a:lnSpc>
                <a:spcPct val="140000"/>
              </a:lnSpc>
              <a:buFont typeface="Wingdings" panose="05000000000000000000" pitchFamily="2" charset="2"/>
              <a:buNone/>
            </a:pPr>
            <a:r>
              <a:rPr lang="fa-IR" altLang="fa-IR" sz="2200">
                <a:effectLst/>
                <a:cs typeface="B Zar" panose="00000400000000000000" pitchFamily="2" charset="-78"/>
              </a:rPr>
              <a:t>                	                                 [ ( 3/0 × 8500) × 1600 ] – 5200000 = 1120000 نامساعد</a:t>
            </a:r>
          </a:p>
          <a:p>
            <a:pPr>
              <a:lnSpc>
                <a:spcPct val="140000"/>
              </a:lnSpc>
              <a:buFont typeface="Wingdings" panose="05000000000000000000" pitchFamily="2" charset="2"/>
              <a:buNone/>
            </a:pPr>
            <a:r>
              <a:rPr lang="fa-IR" altLang="fa-IR" sz="2200">
                <a:effectLst/>
                <a:cs typeface="B Zar" panose="00000400000000000000" pitchFamily="2" charset="-78"/>
              </a:rPr>
              <a:t>           و) : 1 صحیح است . </a:t>
            </a:r>
          </a:p>
          <a:p>
            <a:pPr>
              <a:lnSpc>
                <a:spcPct val="140000"/>
              </a:lnSpc>
              <a:buFont typeface="Wingdings" panose="05000000000000000000" pitchFamily="2" charset="2"/>
              <a:buNone/>
            </a:pPr>
            <a:r>
              <a:rPr lang="fa-IR" altLang="fa-IR" sz="2200">
                <a:effectLst/>
                <a:cs typeface="B Zar" panose="00000400000000000000" pitchFamily="2" charset="-78"/>
              </a:rPr>
              <a:t>         	   ( نرخ استاندارد – نرخ واقعی ) مقدار مواد خریداری شده = انحراف نرخ مواد خریداری شده </a:t>
            </a:r>
          </a:p>
          <a:p>
            <a:pPr>
              <a:lnSpc>
                <a:spcPct val="140000"/>
              </a:lnSpc>
              <a:buFont typeface="Wingdings" panose="05000000000000000000" pitchFamily="2" charset="2"/>
              <a:buNone/>
            </a:pPr>
            <a:r>
              <a:rPr lang="fa-IR" altLang="fa-IR" sz="2200">
                <a:effectLst/>
                <a:cs typeface="B Zar" panose="00000400000000000000" pitchFamily="2" charset="-78"/>
              </a:rPr>
              <a:t>    نامساعد   144000 = (400 – 480) 1800 = انحراف نرخ آلومینیوم </a:t>
            </a:r>
          </a:p>
          <a:p>
            <a:pPr>
              <a:lnSpc>
                <a:spcPct val="140000"/>
              </a:lnSpc>
              <a:buFont typeface="Wingdings" panose="05000000000000000000" pitchFamily="2" charset="2"/>
              <a:buNone/>
            </a:pPr>
            <a:r>
              <a:rPr lang="fa-IR" altLang="fa-IR" sz="2200">
                <a:effectLst/>
                <a:cs typeface="B Zar" panose="00000400000000000000" pitchFamily="2" charset="-78"/>
              </a:rPr>
              <a:t>    نامساعد    360000 = (380 – 500) 3000 = انحراف نرخ پلاستیک درجه یک</a:t>
            </a:r>
          </a:p>
          <a:p>
            <a:pPr>
              <a:lnSpc>
                <a:spcPct val="140000"/>
              </a:lnSpc>
              <a:buFont typeface="Wingdings" panose="05000000000000000000" pitchFamily="2" charset="2"/>
              <a:buNone/>
            </a:pPr>
            <a:r>
              <a:rPr lang="fa-IR" altLang="fa-IR" sz="2200">
                <a:effectLst/>
                <a:cs typeface="B Zar" panose="00000400000000000000" pitchFamily="2" charset="-78"/>
              </a:rPr>
              <a:t>    مساعد  </a:t>
            </a:r>
            <a:r>
              <a:rPr lang="fa-IR" altLang="fa-IR" sz="2200" u="sng">
                <a:effectLst/>
                <a:cs typeface="B Zar" panose="00000400000000000000" pitchFamily="2" charset="-78"/>
              </a:rPr>
              <a:t>540000</a:t>
            </a:r>
            <a:r>
              <a:rPr lang="fa-IR" altLang="fa-IR" sz="2200">
                <a:effectLst/>
                <a:cs typeface="B Zar" panose="00000400000000000000" pitchFamily="2" charset="-78"/>
              </a:rPr>
              <a:t> = (380 – 290) 6000 = انحراف نرخ پلاستیک درجه پائین </a:t>
            </a:r>
          </a:p>
          <a:p>
            <a:pPr>
              <a:lnSpc>
                <a:spcPct val="140000"/>
              </a:lnSpc>
              <a:buFont typeface="Wingdings" panose="05000000000000000000" pitchFamily="2" charset="2"/>
              <a:buNone/>
            </a:pPr>
            <a:r>
              <a:rPr lang="fa-IR" altLang="fa-IR" sz="2200">
                <a:effectLst/>
                <a:cs typeface="B Zar" panose="00000400000000000000" pitchFamily="2" charset="-78"/>
              </a:rPr>
              <a:t>    کل انحراف نرخ مواد اولیه   </a:t>
            </a:r>
            <a:r>
              <a:rPr lang="fa-IR" altLang="fa-IR" sz="2200" u="sng">
                <a:effectLst/>
                <a:cs typeface="B Zar" panose="00000400000000000000" pitchFamily="2" charset="-78"/>
              </a:rPr>
              <a:t>36000</a:t>
            </a:r>
            <a:endParaRPr lang="en-US" altLang="fa-IR" sz="2200" u="sng">
              <a:effectLst/>
              <a:cs typeface="B Zar" panose="00000400000000000000" pitchFamily="2" charset="-78"/>
            </a:endParaRPr>
          </a:p>
          <a:p>
            <a:pPr>
              <a:lnSpc>
                <a:spcPct val="110000"/>
              </a:lnSpc>
              <a:buFont typeface="Wingdings" panose="05000000000000000000" pitchFamily="2" charset="2"/>
              <a:buNone/>
            </a:pPr>
            <a:endParaRPr lang="en-US" altLang="fa-IR" sz="2200">
              <a:effectLst/>
            </a:endParaRP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withEffect">
                                  <p:stCondLst>
                                    <p:cond delay="0"/>
                                  </p:stCondLst>
                                  <p:childTnLst>
                                    <p:set>
                                      <p:cBhvr>
                                        <p:cTn id="6" dur="1" fill="hold">
                                          <p:stCondLst>
                                            <p:cond delay="0"/>
                                          </p:stCondLst>
                                        </p:cTn>
                                        <p:tgtEl>
                                          <p:spTgt spid="231427">
                                            <p:txEl>
                                              <p:pRg st="0" end="0"/>
                                            </p:txEl>
                                          </p:spTgt>
                                        </p:tgtEl>
                                        <p:attrNameLst>
                                          <p:attrName>style.visibility</p:attrName>
                                        </p:attrNameLst>
                                      </p:cBhvr>
                                      <p:to>
                                        <p:strVal val="visible"/>
                                      </p:to>
                                    </p:set>
                                    <p:animEffect transition="in" filter="fade">
                                      <p:cBhvr>
                                        <p:cTn id="7" dur="1000"/>
                                        <p:tgtEl>
                                          <p:spTgt spid="231427">
                                            <p:txEl>
                                              <p:pRg st="0" end="0"/>
                                            </p:txEl>
                                          </p:spTgt>
                                        </p:tgtEl>
                                      </p:cBhvr>
                                    </p:animEffect>
                                    <p:anim calcmode="lin" valueType="num">
                                      <p:cBhvr>
                                        <p:cTn id="8" dur="1000" fill="hold"/>
                                        <p:tgtEl>
                                          <p:spTgt spid="23142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231427">
                                            <p:txEl>
                                              <p:pRg st="0" end="0"/>
                                            </p:txEl>
                                          </p:spTgt>
                                        </p:tgtEl>
                                        <p:attrNameLst>
                                          <p:attrName>ppt_y</p:attrName>
                                        </p:attrNameLst>
                                      </p:cBhvr>
                                      <p:tavLst>
                                        <p:tav tm="0">
                                          <p:val>
                                            <p:strVal val="#ppt_y-.1"/>
                                          </p:val>
                                        </p:tav>
                                        <p:tav tm="100000">
                                          <p:val>
                                            <p:strVal val="#ppt_y"/>
                                          </p:val>
                                        </p:tav>
                                      </p:tavLst>
                                    </p:anim>
                                  </p:childTnLst>
                                </p:cTn>
                              </p:par>
                              <p:par>
                                <p:cTn id="10" presetID="47" presetClass="entr" presetSubtype="0" fill="hold" grpId="0" nodeType="withEffect">
                                  <p:stCondLst>
                                    <p:cond delay="0"/>
                                  </p:stCondLst>
                                  <p:childTnLst>
                                    <p:set>
                                      <p:cBhvr>
                                        <p:cTn id="11" dur="1" fill="hold">
                                          <p:stCondLst>
                                            <p:cond delay="0"/>
                                          </p:stCondLst>
                                        </p:cTn>
                                        <p:tgtEl>
                                          <p:spTgt spid="231427">
                                            <p:txEl>
                                              <p:pRg st="1" end="1"/>
                                            </p:txEl>
                                          </p:spTgt>
                                        </p:tgtEl>
                                        <p:attrNameLst>
                                          <p:attrName>style.visibility</p:attrName>
                                        </p:attrNameLst>
                                      </p:cBhvr>
                                      <p:to>
                                        <p:strVal val="visible"/>
                                      </p:to>
                                    </p:set>
                                    <p:animEffect transition="in" filter="fade">
                                      <p:cBhvr>
                                        <p:cTn id="12" dur="1000"/>
                                        <p:tgtEl>
                                          <p:spTgt spid="231427">
                                            <p:txEl>
                                              <p:pRg st="1" end="1"/>
                                            </p:txEl>
                                          </p:spTgt>
                                        </p:tgtEl>
                                      </p:cBhvr>
                                    </p:animEffect>
                                    <p:anim calcmode="lin" valueType="num">
                                      <p:cBhvr>
                                        <p:cTn id="13" dur="1000" fill="hold"/>
                                        <p:tgtEl>
                                          <p:spTgt spid="231427">
                                            <p:txEl>
                                              <p:pRg st="1" end="1"/>
                                            </p:txEl>
                                          </p:spTgt>
                                        </p:tgtEl>
                                        <p:attrNameLst>
                                          <p:attrName>ppt_x</p:attrName>
                                        </p:attrNameLst>
                                      </p:cBhvr>
                                      <p:tavLst>
                                        <p:tav tm="0">
                                          <p:val>
                                            <p:strVal val="#ppt_x"/>
                                          </p:val>
                                        </p:tav>
                                        <p:tav tm="100000">
                                          <p:val>
                                            <p:strVal val="#ppt_x"/>
                                          </p:val>
                                        </p:tav>
                                      </p:tavLst>
                                    </p:anim>
                                    <p:anim calcmode="lin" valueType="num">
                                      <p:cBhvr>
                                        <p:cTn id="14" dur="1000" fill="hold"/>
                                        <p:tgtEl>
                                          <p:spTgt spid="231427">
                                            <p:txEl>
                                              <p:pRg st="1" end="1"/>
                                            </p:txEl>
                                          </p:spTgt>
                                        </p:tgtEl>
                                        <p:attrNameLst>
                                          <p:attrName>ppt_y</p:attrName>
                                        </p:attrNameLst>
                                      </p:cBhvr>
                                      <p:tavLst>
                                        <p:tav tm="0">
                                          <p:val>
                                            <p:strVal val="#ppt_y-.1"/>
                                          </p:val>
                                        </p:tav>
                                        <p:tav tm="100000">
                                          <p:val>
                                            <p:strVal val="#ppt_y"/>
                                          </p:val>
                                        </p:tav>
                                      </p:tavLst>
                                    </p:anim>
                                  </p:childTnLst>
                                </p:cTn>
                              </p:par>
                              <p:par>
                                <p:cTn id="15" presetID="47" presetClass="entr" presetSubtype="0" fill="hold" grpId="0" nodeType="withEffect">
                                  <p:stCondLst>
                                    <p:cond delay="0"/>
                                  </p:stCondLst>
                                  <p:childTnLst>
                                    <p:set>
                                      <p:cBhvr>
                                        <p:cTn id="16" dur="1" fill="hold">
                                          <p:stCondLst>
                                            <p:cond delay="0"/>
                                          </p:stCondLst>
                                        </p:cTn>
                                        <p:tgtEl>
                                          <p:spTgt spid="231427">
                                            <p:txEl>
                                              <p:pRg st="2" end="2"/>
                                            </p:txEl>
                                          </p:spTgt>
                                        </p:tgtEl>
                                        <p:attrNameLst>
                                          <p:attrName>style.visibility</p:attrName>
                                        </p:attrNameLst>
                                      </p:cBhvr>
                                      <p:to>
                                        <p:strVal val="visible"/>
                                      </p:to>
                                    </p:set>
                                    <p:animEffect transition="in" filter="fade">
                                      <p:cBhvr>
                                        <p:cTn id="17" dur="1000"/>
                                        <p:tgtEl>
                                          <p:spTgt spid="231427">
                                            <p:txEl>
                                              <p:pRg st="2" end="2"/>
                                            </p:txEl>
                                          </p:spTgt>
                                        </p:tgtEl>
                                      </p:cBhvr>
                                    </p:animEffect>
                                    <p:anim calcmode="lin" valueType="num">
                                      <p:cBhvr>
                                        <p:cTn id="18" dur="1000" fill="hold"/>
                                        <p:tgtEl>
                                          <p:spTgt spid="231427">
                                            <p:txEl>
                                              <p:pRg st="2" end="2"/>
                                            </p:txEl>
                                          </p:spTgt>
                                        </p:tgtEl>
                                        <p:attrNameLst>
                                          <p:attrName>ppt_x</p:attrName>
                                        </p:attrNameLst>
                                      </p:cBhvr>
                                      <p:tavLst>
                                        <p:tav tm="0">
                                          <p:val>
                                            <p:strVal val="#ppt_x"/>
                                          </p:val>
                                        </p:tav>
                                        <p:tav tm="100000">
                                          <p:val>
                                            <p:strVal val="#ppt_x"/>
                                          </p:val>
                                        </p:tav>
                                      </p:tavLst>
                                    </p:anim>
                                    <p:anim calcmode="lin" valueType="num">
                                      <p:cBhvr>
                                        <p:cTn id="19" dur="1000" fill="hold"/>
                                        <p:tgtEl>
                                          <p:spTgt spid="231427">
                                            <p:txEl>
                                              <p:pRg st="2" end="2"/>
                                            </p:txEl>
                                          </p:spTgt>
                                        </p:tgtEl>
                                        <p:attrNameLst>
                                          <p:attrName>ppt_y</p:attrName>
                                        </p:attrNameLst>
                                      </p:cBhvr>
                                      <p:tavLst>
                                        <p:tav tm="0">
                                          <p:val>
                                            <p:strVal val="#ppt_y-.1"/>
                                          </p:val>
                                        </p:tav>
                                        <p:tav tm="100000">
                                          <p:val>
                                            <p:strVal val="#ppt_y"/>
                                          </p:val>
                                        </p:tav>
                                      </p:tavLst>
                                    </p:anim>
                                  </p:childTnLst>
                                </p:cTn>
                              </p:par>
                              <p:par>
                                <p:cTn id="20" presetID="47" presetClass="entr" presetSubtype="0" fill="hold" grpId="0" nodeType="withEffect">
                                  <p:stCondLst>
                                    <p:cond delay="0"/>
                                  </p:stCondLst>
                                  <p:childTnLst>
                                    <p:set>
                                      <p:cBhvr>
                                        <p:cTn id="21" dur="1" fill="hold">
                                          <p:stCondLst>
                                            <p:cond delay="0"/>
                                          </p:stCondLst>
                                        </p:cTn>
                                        <p:tgtEl>
                                          <p:spTgt spid="231427">
                                            <p:txEl>
                                              <p:pRg st="3" end="3"/>
                                            </p:txEl>
                                          </p:spTgt>
                                        </p:tgtEl>
                                        <p:attrNameLst>
                                          <p:attrName>style.visibility</p:attrName>
                                        </p:attrNameLst>
                                      </p:cBhvr>
                                      <p:to>
                                        <p:strVal val="visible"/>
                                      </p:to>
                                    </p:set>
                                    <p:animEffect transition="in" filter="fade">
                                      <p:cBhvr>
                                        <p:cTn id="22" dur="1000"/>
                                        <p:tgtEl>
                                          <p:spTgt spid="231427">
                                            <p:txEl>
                                              <p:pRg st="3" end="3"/>
                                            </p:txEl>
                                          </p:spTgt>
                                        </p:tgtEl>
                                      </p:cBhvr>
                                    </p:animEffect>
                                    <p:anim calcmode="lin" valueType="num">
                                      <p:cBhvr>
                                        <p:cTn id="23" dur="1000" fill="hold"/>
                                        <p:tgtEl>
                                          <p:spTgt spid="231427">
                                            <p:txEl>
                                              <p:pRg st="3" end="3"/>
                                            </p:txEl>
                                          </p:spTgt>
                                        </p:tgtEl>
                                        <p:attrNameLst>
                                          <p:attrName>ppt_x</p:attrName>
                                        </p:attrNameLst>
                                      </p:cBhvr>
                                      <p:tavLst>
                                        <p:tav tm="0">
                                          <p:val>
                                            <p:strVal val="#ppt_x"/>
                                          </p:val>
                                        </p:tav>
                                        <p:tav tm="100000">
                                          <p:val>
                                            <p:strVal val="#ppt_x"/>
                                          </p:val>
                                        </p:tav>
                                      </p:tavLst>
                                    </p:anim>
                                    <p:anim calcmode="lin" valueType="num">
                                      <p:cBhvr>
                                        <p:cTn id="24" dur="1000" fill="hold"/>
                                        <p:tgtEl>
                                          <p:spTgt spid="231427">
                                            <p:txEl>
                                              <p:pRg st="3" end="3"/>
                                            </p:txEl>
                                          </p:spTgt>
                                        </p:tgtEl>
                                        <p:attrNameLst>
                                          <p:attrName>ppt_y</p:attrName>
                                        </p:attrNameLst>
                                      </p:cBhvr>
                                      <p:tavLst>
                                        <p:tav tm="0">
                                          <p:val>
                                            <p:strVal val="#ppt_y-.1"/>
                                          </p:val>
                                        </p:tav>
                                        <p:tav tm="100000">
                                          <p:val>
                                            <p:strVal val="#ppt_y"/>
                                          </p:val>
                                        </p:tav>
                                      </p:tavLst>
                                    </p:anim>
                                  </p:childTnLst>
                                </p:cTn>
                              </p:par>
                              <p:par>
                                <p:cTn id="25" presetID="47" presetClass="entr" presetSubtype="0" fill="hold" grpId="0" nodeType="withEffect">
                                  <p:stCondLst>
                                    <p:cond delay="0"/>
                                  </p:stCondLst>
                                  <p:childTnLst>
                                    <p:set>
                                      <p:cBhvr>
                                        <p:cTn id="26" dur="1" fill="hold">
                                          <p:stCondLst>
                                            <p:cond delay="0"/>
                                          </p:stCondLst>
                                        </p:cTn>
                                        <p:tgtEl>
                                          <p:spTgt spid="231427">
                                            <p:txEl>
                                              <p:pRg st="4" end="4"/>
                                            </p:txEl>
                                          </p:spTgt>
                                        </p:tgtEl>
                                        <p:attrNameLst>
                                          <p:attrName>style.visibility</p:attrName>
                                        </p:attrNameLst>
                                      </p:cBhvr>
                                      <p:to>
                                        <p:strVal val="visible"/>
                                      </p:to>
                                    </p:set>
                                    <p:animEffect transition="in" filter="fade">
                                      <p:cBhvr>
                                        <p:cTn id="27" dur="1000"/>
                                        <p:tgtEl>
                                          <p:spTgt spid="231427">
                                            <p:txEl>
                                              <p:pRg st="4" end="4"/>
                                            </p:txEl>
                                          </p:spTgt>
                                        </p:tgtEl>
                                      </p:cBhvr>
                                    </p:animEffect>
                                    <p:anim calcmode="lin" valueType="num">
                                      <p:cBhvr>
                                        <p:cTn id="28" dur="1000" fill="hold"/>
                                        <p:tgtEl>
                                          <p:spTgt spid="231427">
                                            <p:txEl>
                                              <p:pRg st="4" end="4"/>
                                            </p:txEl>
                                          </p:spTgt>
                                        </p:tgtEl>
                                        <p:attrNameLst>
                                          <p:attrName>ppt_x</p:attrName>
                                        </p:attrNameLst>
                                      </p:cBhvr>
                                      <p:tavLst>
                                        <p:tav tm="0">
                                          <p:val>
                                            <p:strVal val="#ppt_x"/>
                                          </p:val>
                                        </p:tav>
                                        <p:tav tm="100000">
                                          <p:val>
                                            <p:strVal val="#ppt_x"/>
                                          </p:val>
                                        </p:tav>
                                      </p:tavLst>
                                    </p:anim>
                                    <p:anim calcmode="lin" valueType="num">
                                      <p:cBhvr>
                                        <p:cTn id="29" dur="1000" fill="hold"/>
                                        <p:tgtEl>
                                          <p:spTgt spid="231427">
                                            <p:txEl>
                                              <p:pRg st="4" end="4"/>
                                            </p:txEl>
                                          </p:spTgt>
                                        </p:tgtEl>
                                        <p:attrNameLst>
                                          <p:attrName>ppt_y</p:attrName>
                                        </p:attrNameLst>
                                      </p:cBhvr>
                                      <p:tavLst>
                                        <p:tav tm="0">
                                          <p:val>
                                            <p:strVal val="#ppt_y-.1"/>
                                          </p:val>
                                        </p:tav>
                                        <p:tav tm="100000">
                                          <p:val>
                                            <p:strVal val="#ppt_y"/>
                                          </p:val>
                                        </p:tav>
                                      </p:tavLst>
                                    </p:anim>
                                  </p:childTnLst>
                                </p:cTn>
                              </p:par>
                              <p:par>
                                <p:cTn id="30" presetID="47" presetClass="entr" presetSubtype="0" fill="hold" grpId="0" nodeType="withEffect">
                                  <p:stCondLst>
                                    <p:cond delay="0"/>
                                  </p:stCondLst>
                                  <p:childTnLst>
                                    <p:set>
                                      <p:cBhvr>
                                        <p:cTn id="31" dur="1" fill="hold">
                                          <p:stCondLst>
                                            <p:cond delay="0"/>
                                          </p:stCondLst>
                                        </p:cTn>
                                        <p:tgtEl>
                                          <p:spTgt spid="231427">
                                            <p:txEl>
                                              <p:pRg st="5" end="5"/>
                                            </p:txEl>
                                          </p:spTgt>
                                        </p:tgtEl>
                                        <p:attrNameLst>
                                          <p:attrName>style.visibility</p:attrName>
                                        </p:attrNameLst>
                                      </p:cBhvr>
                                      <p:to>
                                        <p:strVal val="visible"/>
                                      </p:to>
                                    </p:set>
                                    <p:animEffect transition="in" filter="fade">
                                      <p:cBhvr>
                                        <p:cTn id="32" dur="1000"/>
                                        <p:tgtEl>
                                          <p:spTgt spid="231427">
                                            <p:txEl>
                                              <p:pRg st="5" end="5"/>
                                            </p:txEl>
                                          </p:spTgt>
                                        </p:tgtEl>
                                      </p:cBhvr>
                                    </p:animEffect>
                                    <p:anim calcmode="lin" valueType="num">
                                      <p:cBhvr>
                                        <p:cTn id="33" dur="1000" fill="hold"/>
                                        <p:tgtEl>
                                          <p:spTgt spid="231427">
                                            <p:txEl>
                                              <p:pRg st="5" end="5"/>
                                            </p:txEl>
                                          </p:spTgt>
                                        </p:tgtEl>
                                        <p:attrNameLst>
                                          <p:attrName>ppt_x</p:attrName>
                                        </p:attrNameLst>
                                      </p:cBhvr>
                                      <p:tavLst>
                                        <p:tav tm="0">
                                          <p:val>
                                            <p:strVal val="#ppt_x"/>
                                          </p:val>
                                        </p:tav>
                                        <p:tav tm="100000">
                                          <p:val>
                                            <p:strVal val="#ppt_x"/>
                                          </p:val>
                                        </p:tav>
                                      </p:tavLst>
                                    </p:anim>
                                    <p:anim calcmode="lin" valueType="num">
                                      <p:cBhvr>
                                        <p:cTn id="34" dur="1000" fill="hold"/>
                                        <p:tgtEl>
                                          <p:spTgt spid="231427">
                                            <p:txEl>
                                              <p:pRg st="5" end="5"/>
                                            </p:txEl>
                                          </p:spTgt>
                                        </p:tgtEl>
                                        <p:attrNameLst>
                                          <p:attrName>ppt_y</p:attrName>
                                        </p:attrNameLst>
                                      </p:cBhvr>
                                      <p:tavLst>
                                        <p:tav tm="0">
                                          <p:val>
                                            <p:strVal val="#ppt_y-.1"/>
                                          </p:val>
                                        </p:tav>
                                        <p:tav tm="100000">
                                          <p:val>
                                            <p:strVal val="#ppt_y"/>
                                          </p:val>
                                        </p:tav>
                                      </p:tavLst>
                                    </p:anim>
                                  </p:childTnLst>
                                </p:cTn>
                              </p:par>
                              <p:par>
                                <p:cTn id="35" presetID="47" presetClass="entr" presetSubtype="0" fill="hold" grpId="0" nodeType="withEffect">
                                  <p:stCondLst>
                                    <p:cond delay="0"/>
                                  </p:stCondLst>
                                  <p:childTnLst>
                                    <p:set>
                                      <p:cBhvr>
                                        <p:cTn id="36" dur="1" fill="hold">
                                          <p:stCondLst>
                                            <p:cond delay="0"/>
                                          </p:stCondLst>
                                        </p:cTn>
                                        <p:tgtEl>
                                          <p:spTgt spid="231427">
                                            <p:txEl>
                                              <p:pRg st="6" end="6"/>
                                            </p:txEl>
                                          </p:spTgt>
                                        </p:tgtEl>
                                        <p:attrNameLst>
                                          <p:attrName>style.visibility</p:attrName>
                                        </p:attrNameLst>
                                      </p:cBhvr>
                                      <p:to>
                                        <p:strVal val="visible"/>
                                      </p:to>
                                    </p:set>
                                    <p:animEffect transition="in" filter="fade">
                                      <p:cBhvr>
                                        <p:cTn id="37" dur="1000"/>
                                        <p:tgtEl>
                                          <p:spTgt spid="231427">
                                            <p:txEl>
                                              <p:pRg st="6" end="6"/>
                                            </p:txEl>
                                          </p:spTgt>
                                        </p:tgtEl>
                                      </p:cBhvr>
                                    </p:animEffect>
                                    <p:anim calcmode="lin" valueType="num">
                                      <p:cBhvr>
                                        <p:cTn id="38" dur="1000" fill="hold"/>
                                        <p:tgtEl>
                                          <p:spTgt spid="231427">
                                            <p:txEl>
                                              <p:pRg st="6" end="6"/>
                                            </p:txEl>
                                          </p:spTgt>
                                        </p:tgtEl>
                                        <p:attrNameLst>
                                          <p:attrName>ppt_x</p:attrName>
                                        </p:attrNameLst>
                                      </p:cBhvr>
                                      <p:tavLst>
                                        <p:tav tm="0">
                                          <p:val>
                                            <p:strVal val="#ppt_x"/>
                                          </p:val>
                                        </p:tav>
                                        <p:tav tm="100000">
                                          <p:val>
                                            <p:strVal val="#ppt_x"/>
                                          </p:val>
                                        </p:tav>
                                      </p:tavLst>
                                    </p:anim>
                                    <p:anim calcmode="lin" valueType="num">
                                      <p:cBhvr>
                                        <p:cTn id="39" dur="1000" fill="hold"/>
                                        <p:tgtEl>
                                          <p:spTgt spid="231427">
                                            <p:txEl>
                                              <p:pRg st="6" end="6"/>
                                            </p:txEl>
                                          </p:spTgt>
                                        </p:tgtEl>
                                        <p:attrNameLst>
                                          <p:attrName>ppt_y</p:attrName>
                                        </p:attrNameLst>
                                      </p:cBhvr>
                                      <p:tavLst>
                                        <p:tav tm="0">
                                          <p:val>
                                            <p:strVal val="#ppt_y-.1"/>
                                          </p:val>
                                        </p:tav>
                                        <p:tav tm="100000">
                                          <p:val>
                                            <p:strVal val="#ppt_y"/>
                                          </p:val>
                                        </p:tav>
                                      </p:tavLst>
                                    </p:anim>
                                  </p:childTnLst>
                                </p:cTn>
                              </p:par>
                              <p:par>
                                <p:cTn id="40" presetID="47" presetClass="entr" presetSubtype="0" fill="hold" grpId="0" nodeType="withEffect">
                                  <p:stCondLst>
                                    <p:cond delay="0"/>
                                  </p:stCondLst>
                                  <p:childTnLst>
                                    <p:set>
                                      <p:cBhvr>
                                        <p:cTn id="41" dur="1" fill="hold">
                                          <p:stCondLst>
                                            <p:cond delay="0"/>
                                          </p:stCondLst>
                                        </p:cTn>
                                        <p:tgtEl>
                                          <p:spTgt spid="231427">
                                            <p:txEl>
                                              <p:pRg st="7" end="7"/>
                                            </p:txEl>
                                          </p:spTgt>
                                        </p:tgtEl>
                                        <p:attrNameLst>
                                          <p:attrName>style.visibility</p:attrName>
                                        </p:attrNameLst>
                                      </p:cBhvr>
                                      <p:to>
                                        <p:strVal val="visible"/>
                                      </p:to>
                                    </p:set>
                                    <p:animEffect transition="in" filter="fade">
                                      <p:cBhvr>
                                        <p:cTn id="42" dur="1000"/>
                                        <p:tgtEl>
                                          <p:spTgt spid="231427">
                                            <p:txEl>
                                              <p:pRg st="7" end="7"/>
                                            </p:txEl>
                                          </p:spTgt>
                                        </p:tgtEl>
                                      </p:cBhvr>
                                    </p:animEffect>
                                    <p:anim calcmode="lin" valueType="num">
                                      <p:cBhvr>
                                        <p:cTn id="43" dur="1000" fill="hold"/>
                                        <p:tgtEl>
                                          <p:spTgt spid="231427">
                                            <p:txEl>
                                              <p:pRg st="7" end="7"/>
                                            </p:txEl>
                                          </p:spTgt>
                                        </p:tgtEl>
                                        <p:attrNameLst>
                                          <p:attrName>ppt_x</p:attrName>
                                        </p:attrNameLst>
                                      </p:cBhvr>
                                      <p:tavLst>
                                        <p:tav tm="0">
                                          <p:val>
                                            <p:strVal val="#ppt_x"/>
                                          </p:val>
                                        </p:tav>
                                        <p:tav tm="100000">
                                          <p:val>
                                            <p:strVal val="#ppt_x"/>
                                          </p:val>
                                        </p:tav>
                                      </p:tavLst>
                                    </p:anim>
                                    <p:anim calcmode="lin" valueType="num">
                                      <p:cBhvr>
                                        <p:cTn id="44" dur="1000" fill="hold"/>
                                        <p:tgtEl>
                                          <p:spTgt spid="231427">
                                            <p:txEl>
                                              <p:pRg st="7" end="7"/>
                                            </p:txEl>
                                          </p:spTgt>
                                        </p:tgtEl>
                                        <p:attrNameLst>
                                          <p:attrName>ppt_y</p:attrName>
                                        </p:attrNameLst>
                                      </p:cBhvr>
                                      <p:tavLst>
                                        <p:tav tm="0">
                                          <p:val>
                                            <p:strVal val="#ppt_y-.1"/>
                                          </p:val>
                                        </p:tav>
                                        <p:tav tm="100000">
                                          <p:val>
                                            <p:strVal val="#ppt_y"/>
                                          </p:val>
                                        </p:tav>
                                      </p:tavLst>
                                    </p:anim>
                                  </p:childTnLst>
                                </p:cTn>
                              </p:par>
                              <p:par>
                                <p:cTn id="45" presetID="47" presetClass="entr" presetSubtype="0" fill="hold" grpId="0" nodeType="withEffect">
                                  <p:stCondLst>
                                    <p:cond delay="0"/>
                                  </p:stCondLst>
                                  <p:childTnLst>
                                    <p:set>
                                      <p:cBhvr>
                                        <p:cTn id="46" dur="1" fill="hold">
                                          <p:stCondLst>
                                            <p:cond delay="0"/>
                                          </p:stCondLst>
                                        </p:cTn>
                                        <p:tgtEl>
                                          <p:spTgt spid="231427">
                                            <p:txEl>
                                              <p:pRg st="8" end="8"/>
                                            </p:txEl>
                                          </p:spTgt>
                                        </p:tgtEl>
                                        <p:attrNameLst>
                                          <p:attrName>style.visibility</p:attrName>
                                        </p:attrNameLst>
                                      </p:cBhvr>
                                      <p:to>
                                        <p:strVal val="visible"/>
                                      </p:to>
                                    </p:set>
                                    <p:animEffect transition="in" filter="fade">
                                      <p:cBhvr>
                                        <p:cTn id="47" dur="1000"/>
                                        <p:tgtEl>
                                          <p:spTgt spid="231427">
                                            <p:txEl>
                                              <p:pRg st="8" end="8"/>
                                            </p:txEl>
                                          </p:spTgt>
                                        </p:tgtEl>
                                      </p:cBhvr>
                                    </p:animEffect>
                                    <p:anim calcmode="lin" valueType="num">
                                      <p:cBhvr>
                                        <p:cTn id="48" dur="1000" fill="hold"/>
                                        <p:tgtEl>
                                          <p:spTgt spid="231427">
                                            <p:txEl>
                                              <p:pRg st="8" end="8"/>
                                            </p:txEl>
                                          </p:spTgt>
                                        </p:tgtEl>
                                        <p:attrNameLst>
                                          <p:attrName>ppt_x</p:attrName>
                                        </p:attrNameLst>
                                      </p:cBhvr>
                                      <p:tavLst>
                                        <p:tav tm="0">
                                          <p:val>
                                            <p:strVal val="#ppt_x"/>
                                          </p:val>
                                        </p:tav>
                                        <p:tav tm="100000">
                                          <p:val>
                                            <p:strVal val="#ppt_x"/>
                                          </p:val>
                                        </p:tav>
                                      </p:tavLst>
                                    </p:anim>
                                    <p:anim calcmode="lin" valueType="num">
                                      <p:cBhvr>
                                        <p:cTn id="49" dur="1000" fill="hold"/>
                                        <p:tgtEl>
                                          <p:spTgt spid="231427">
                                            <p:txEl>
                                              <p:pRg st="8" end="8"/>
                                            </p:txEl>
                                          </p:spTgt>
                                        </p:tgtEl>
                                        <p:attrNameLst>
                                          <p:attrName>ppt_y</p:attrName>
                                        </p:attrNameLst>
                                      </p:cBhvr>
                                      <p:tavLst>
                                        <p:tav tm="0">
                                          <p:val>
                                            <p:strVal val="#ppt_y-.1"/>
                                          </p:val>
                                        </p:tav>
                                        <p:tav tm="100000">
                                          <p:val>
                                            <p:strVal val="#ppt_y"/>
                                          </p:val>
                                        </p:tav>
                                      </p:tavLst>
                                    </p:anim>
                                  </p:childTnLst>
                                </p:cTn>
                              </p:par>
                              <p:par>
                                <p:cTn id="50" presetID="47" presetClass="entr" presetSubtype="0" fill="hold" grpId="0" nodeType="withEffect">
                                  <p:stCondLst>
                                    <p:cond delay="0"/>
                                  </p:stCondLst>
                                  <p:childTnLst>
                                    <p:set>
                                      <p:cBhvr>
                                        <p:cTn id="51" dur="1" fill="hold">
                                          <p:stCondLst>
                                            <p:cond delay="0"/>
                                          </p:stCondLst>
                                        </p:cTn>
                                        <p:tgtEl>
                                          <p:spTgt spid="231427">
                                            <p:txEl>
                                              <p:pRg st="9" end="9"/>
                                            </p:txEl>
                                          </p:spTgt>
                                        </p:tgtEl>
                                        <p:attrNameLst>
                                          <p:attrName>style.visibility</p:attrName>
                                        </p:attrNameLst>
                                      </p:cBhvr>
                                      <p:to>
                                        <p:strVal val="visible"/>
                                      </p:to>
                                    </p:set>
                                    <p:animEffect transition="in" filter="fade">
                                      <p:cBhvr>
                                        <p:cTn id="52" dur="1000"/>
                                        <p:tgtEl>
                                          <p:spTgt spid="231427">
                                            <p:txEl>
                                              <p:pRg st="9" end="9"/>
                                            </p:txEl>
                                          </p:spTgt>
                                        </p:tgtEl>
                                      </p:cBhvr>
                                    </p:animEffect>
                                    <p:anim calcmode="lin" valueType="num">
                                      <p:cBhvr>
                                        <p:cTn id="53" dur="1000" fill="hold"/>
                                        <p:tgtEl>
                                          <p:spTgt spid="231427">
                                            <p:txEl>
                                              <p:pRg st="9" end="9"/>
                                            </p:txEl>
                                          </p:spTgt>
                                        </p:tgtEl>
                                        <p:attrNameLst>
                                          <p:attrName>ppt_x</p:attrName>
                                        </p:attrNameLst>
                                      </p:cBhvr>
                                      <p:tavLst>
                                        <p:tav tm="0">
                                          <p:val>
                                            <p:strVal val="#ppt_x"/>
                                          </p:val>
                                        </p:tav>
                                        <p:tav tm="100000">
                                          <p:val>
                                            <p:strVal val="#ppt_x"/>
                                          </p:val>
                                        </p:tav>
                                      </p:tavLst>
                                    </p:anim>
                                    <p:anim calcmode="lin" valueType="num">
                                      <p:cBhvr>
                                        <p:cTn id="54" dur="1000" fill="hold"/>
                                        <p:tgtEl>
                                          <p:spTgt spid="231427">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1427" grpId="0" build="p"/>
    </p:bldLst>
  </p:timing>
</p:sld>
</file>

<file path=ppt/slides/slide1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23938" name="Rectangle 2"/>
          <p:cNvSpPr>
            <a:spLocks noGrp="1" noChangeArrowheads="1"/>
          </p:cNvSpPr>
          <p:nvPr>
            <p:ph type="title"/>
          </p:nvPr>
        </p:nvSpPr>
        <p:spPr>
          <a:xfrm>
            <a:off x="457200" y="188913"/>
            <a:ext cx="8229600" cy="744537"/>
          </a:xfrm>
        </p:spPr>
        <p:txBody>
          <a:bodyPr/>
          <a:lstStyle/>
          <a:p>
            <a:pPr algn="r"/>
            <a:r>
              <a:rPr lang="fa-IR" altLang="fa-IR" sz="2000">
                <a:effectLst/>
                <a:cs typeface="B Nasim" panose="00000700000000000000" pitchFamily="2" charset="-78"/>
              </a:rPr>
              <a:t>حل مساله 11-1 </a:t>
            </a:r>
            <a:endParaRPr lang="en-US" altLang="fa-IR" sz="2000">
              <a:effectLst/>
              <a:cs typeface="B Nasim" panose="00000700000000000000" pitchFamily="2" charset="-78"/>
            </a:endParaRPr>
          </a:p>
        </p:txBody>
      </p:sp>
      <p:graphicFrame>
        <p:nvGraphicFramePr>
          <p:cNvPr id="424017" name="Group 81"/>
          <p:cNvGraphicFramePr>
            <a:graphicFrameLocks noGrp="1"/>
          </p:cNvGraphicFramePr>
          <p:nvPr/>
        </p:nvGraphicFramePr>
        <p:xfrm>
          <a:off x="539750" y="981075"/>
          <a:ext cx="8229600" cy="5503863"/>
        </p:xfrm>
        <a:graphic>
          <a:graphicData uri="http://schemas.openxmlformats.org/drawingml/2006/table">
            <a:tbl>
              <a:tblPr rtl="1"/>
              <a:tblGrid>
                <a:gridCol w="4054475">
                  <a:extLst>
                    <a:ext uri="{9D8B030D-6E8A-4147-A177-3AD203B41FA5}">
                      <a16:colId xmlns:a16="http://schemas.microsoft.com/office/drawing/2014/main" val="1133888395"/>
                    </a:ext>
                  </a:extLst>
                </a:gridCol>
                <a:gridCol w="1431925">
                  <a:extLst>
                    <a:ext uri="{9D8B030D-6E8A-4147-A177-3AD203B41FA5}">
                      <a16:colId xmlns:a16="http://schemas.microsoft.com/office/drawing/2014/main" val="790494785"/>
                    </a:ext>
                  </a:extLst>
                </a:gridCol>
                <a:gridCol w="2743200">
                  <a:extLst>
                    <a:ext uri="{9D8B030D-6E8A-4147-A177-3AD203B41FA5}">
                      <a16:colId xmlns:a16="http://schemas.microsoft.com/office/drawing/2014/main" val="588669686"/>
                    </a:ext>
                  </a:extLst>
                </a:gridCol>
              </a:tblGrid>
              <a:tr h="1524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400" b="1" i="0" u="none" strike="noStrike" cap="none" normalizeH="0" baseline="0" smtClean="0">
                          <a:ln>
                            <a:noFill/>
                          </a:ln>
                          <a:solidFill>
                            <a:schemeClr val="tx1"/>
                          </a:solidFill>
                          <a:effectLst/>
                          <a:latin typeface="Arial" panose="020B0604020202020204" pitchFamily="34" charset="0"/>
                          <a:cs typeface="B Zar" panose="00000400000000000000" pitchFamily="2" charset="-78"/>
                        </a:rPr>
                        <a:t>گزارش هزینه تولید</a:t>
                      </a:r>
                      <a:endParaRPr kumimoji="0" lang="en-US" altLang="fa-IR" sz="2400" b="1"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fa-IR" sz="2400" b="1"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79907122"/>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الف – جدول مقداری تولید</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تعداد</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12982021"/>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موجودی اول دوره 30% تکمیل</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33034766"/>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آحاد وارده به تولید</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10000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44472437"/>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11000</a:t>
                      </a: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94908170"/>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ب – جدول معادل آحاد تکمیل شده</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از نظر مواد</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 از نظر هزینه های تبدیل</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38426009"/>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تکمیل شده در طی دوره</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8000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8000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8932964"/>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ضایعات (درانتهای جریان تولید مشخص می گردند)</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2298740"/>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موجودی کالای در جریان ساخت(60% تکمیل)</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1200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62804604"/>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11000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10200</a:t>
                      </a: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83275669"/>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ج- هزینه های به حساب منظور شده</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ریال</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ریال</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37876080"/>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موجودی کالای در جریان ساخت اول دوره</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900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63293740"/>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fa-IR"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هزینه های به حساب آمده طی دوره</a:t>
                      </a: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20000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29700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42639641"/>
                  </a:ext>
                </a:extLst>
              </a:tr>
              <a:tr h="152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22000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fa-IR"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30600</a:t>
                      </a:r>
                      <a:endParaRPr kumimoji="0" lang="en-US"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213418590"/>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23938"/>
                                        </p:tgtEl>
                                        <p:attrNameLst>
                                          <p:attrName>style.visibility</p:attrName>
                                        </p:attrNameLst>
                                      </p:cBhvr>
                                      <p:to>
                                        <p:strVal val="visible"/>
                                      </p:to>
                                    </p:set>
                                    <p:animEffect transition="in" filter="fade">
                                      <p:cBhvr>
                                        <p:cTn id="7" dur="1000"/>
                                        <p:tgtEl>
                                          <p:spTgt spid="423938"/>
                                        </p:tgtEl>
                                      </p:cBhvr>
                                    </p:animEffect>
                                    <p:anim calcmode="lin" valueType="num">
                                      <p:cBhvr>
                                        <p:cTn id="8" dur="1000" fill="hold"/>
                                        <p:tgtEl>
                                          <p:spTgt spid="423938"/>
                                        </p:tgtEl>
                                        <p:attrNameLst>
                                          <p:attrName>ppt_x</p:attrName>
                                        </p:attrNameLst>
                                      </p:cBhvr>
                                      <p:tavLst>
                                        <p:tav tm="0">
                                          <p:val>
                                            <p:strVal val="#ppt_x"/>
                                          </p:val>
                                        </p:tav>
                                        <p:tav tm="100000">
                                          <p:val>
                                            <p:strVal val="#ppt_x"/>
                                          </p:val>
                                        </p:tav>
                                      </p:tavLst>
                                    </p:anim>
                                    <p:anim calcmode="lin" valueType="num">
                                      <p:cBhvr>
                                        <p:cTn id="9" dur="898" decel="100000" fill="hold"/>
                                        <p:tgtEl>
                                          <p:spTgt spid="423938"/>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2393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3938" grpId="0"/>
    </p:bldLst>
  </p:timing>
</p:sld>
</file>

<file path=ppt/slides/slide15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a:xfrm>
            <a:off x="539750" y="188913"/>
            <a:ext cx="8229600" cy="600075"/>
          </a:xfrm>
        </p:spPr>
        <p:txBody>
          <a:bodyPr/>
          <a:lstStyle/>
          <a:p>
            <a:pPr algn="r"/>
            <a:r>
              <a:rPr lang="fa-IR" altLang="fa-IR" sz="1600">
                <a:cs typeface="B Nasim" panose="00000700000000000000" pitchFamily="2" charset="-78"/>
              </a:rPr>
              <a:t>حل مساله 23-3 :</a:t>
            </a:r>
            <a:endParaRPr lang="en-US" altLang="fa-IR" sz="1600">
              <a:cs typeface="B Nasim" panose="00000700000000000000" pitchFamily="2" charset="-78"/>
            </a:endParaRPr>
          </a:p>
        </p:txBody>
      </p:sp>
      <p:sp>
        <p:nvSpPr>
          <p:cNvPr id="37891" name="Rectangle 3"/>
          <p:cNvSpPr>
            <a:spLocks noGrp="1" noChangeArrowheads="1"/>
          </p:cNvSpPr>
          <p:nvPr>
            <p:ph type="body" idx="1"/>
          </p:nvPr>
        </p:nvSpPr>
        <p:spPr>
          <a:xfrm>
            <a:off x="468313" y="719138"/>
            <a:ext cx="8280400" cy="6165850"/>
          </a:xfrm>
        </p:spPr>
        <p:txBody>
          <a:bodyPr/>
          <a:lstStyle/>
          <a:p>
            <a:pPr>
              <a:lnSpc>
                <a:spcPct val="110000"/>
              </a:lnSpc>
              <a:buFont typeface="Wingdings" panose="05000000000000000000" pitchFamily="2" charset="2"/>
              <a:buNone/>
            </a:pPr>
            <a:r>
              <a:rPr lang="fa-IR" altLang="fa-IR" sz="2200">
                <a:effectLst/>
                <a:cs typeface="B Zar" panose="00000400000000000000" pitchFamily="2" charset="-78"/>
              </a:rPr>
              <a:t>قسمت 1) </a:t>
            </a:r>
          </a:p>
          <a:p>
            <a:pPr algn="l">
              <a:lnSpc>
                <a:spcPct val="110000"/>
              </a:lnSpc>
              <a:buFont typeface="Wingdings" panose="05000000000000000000" pitchFamily="2" charset="2"/>
              <a:buNone/>
            </a:pPr>
            <a:r>
              <a:rPr lang="fa-IR" altLang="fa-IR" sz="2200">
                <a:effectLst/>
                <a:cs typeface="B Zar" panose="00000400000000000000" pitchFamily="2" charset="-78"/>
              </a:rPr>
              <a:t>                                (نرخ استاندارد – نرخ واقعی ) مقدار خریداری شده = انحراف نرخ مواد </a:t>
            </a:r>
          </a:p>
          <a:p>
            <a:pPr algn="l">
              <a:lnSpc>
                <a:spcPct val="110000"/>
              </a:lnSpc>
              <a:buFont typeface="Wingdings" panose="05000000000000000000" pitchFamily="2" charset="2"/>
              <a:buNone/>
            </a:pPr>
            <a:r>
              <a:rPr lang="fa-IR" altLang="fa-IR" sz="2200">
                <a:effectLst/>
                <a:cs typeface="B Zar" panose="00000400000000000000" pitchFamily="2" charset="-78"/>
              </a:rPr>
              <a:t>                                    نامساعد   160000 = (210 – 220 ) 16000 = انحراف نرخ مواد الف</a:t>
            </a:r>
          </a:p>
          <a:p>
            <a:pPr algn="l">
              <a:lnSpc>
                <a:spcPct val="110000"/>
              </a:lnSpc>
              <a:buFont typeface="Wingdings" panose="05000000000000000000" pitchFamily="2" charset="2"/>
              <a:buNone/>
            </a:pPr>
            <a:r>
              <a:rPr lang="fa-IR" altLang="fa-IR" sz="2200">
                <a:effectLst/>
                <a:cs typeface="B Zar" panose="00000400000000000000" pitchFamily="2" charset="-78"/>
              </a:rPr>
              <a:t>                                      نامساعد   290000 = (260 – 280) 14500 = انحراف نرخ مواد ب</a:t>
            </a:r>
          </a:p>
          <a:p>
            <a:pPr algn="l">
              <a:lnSpc>
                <a:spcPct val="110000"/>
              </a:lnSpc>
              <a:buFont typeface="Wingdings" panose="05000000000000000000" pitchFamily="2" charset="2"/>
              <a:buNone/>
            </a:pPr>
            <a:r>
              <a:rPr lang="fa-IR" altLang="fa-IR" sz="2200">
                <a:effectLst/>
                <a:cs typeface="B Zar" panose="00000400000000000000" pitchFamily="2" charset="-78"/>
              </a:rPr>
              <a:t>                                        مساعد    210000 = (200 – 190) 21000 = انحراف نرخ مواد ج</a:t>
            </a:r>
          </a:p>
          <a:p>
            <a:pPr algn="l">
              <a:lnSpc>
                <a:spcPct val="110000"/>
              </a:lnSpc>
              <a:buFont typeface="Wingdings" panose="05000000000000000000" pitchFamily="2" charset="2"/>
              <a:buNone/>
            </a:pPr>
            <a:r>
              <a:rPr lang="fa-IR" altLang="fa-IR" sz="2200">
                <a:effectLst/>
                <a:cs typeface="B Zar" panose="00000400000000000000" pitchFamily="2" charset="-78"/>
              </a:rPr>
              <a:t>                                             نامساعد   38000 = (240 – 250) 3800 = انحراف نرخ مواد د </a:t>
            </a:r>
          </a:p>
          <a:p>
            <a:pPr algn="l">
              <a:lnSpc>
                <a:spcPct val="110000"/>
              </a:lnSpc>
              <a:buFont typeface="Wingdings" panose="05000000000000000000" pitchFamily="2" charset="2"/>
              <a:buNone/>
            </a:pPr>
            <a:r>
              <a:rPr lang="fa-IR" altLang="fa-IR" sz="2200">
                <a:effectLst/>
                <a:cs typeface="B Zar" panose="00000400000000000000" pitchFamily="2" charset="-78"/>
              </a:rPr>
              <a:t>                                            نامساعد   </a:t>
            </a:r>
            <a:r>
              <a:rPr lang="fa-IR" altLang="fa-IR" sz="2200" u="sng">
                <a:effectLst/>
                <a:cs typeface="B Zar" panose="00000400000000000000" pitchFamily="2" charset="-78"/>
              </a:rPr>
              <a:t>40000</a:t>
            </a:r>
            <a:r>
              <a:rPr lang="fa-IR" altLang="fa-IR" sz="2200">
                <a:effectLst/>
                <a:cs typeface="B Zar" panose="00000400000000000000" pitchFamily="2" charset="-78"/>
              </a:rPr>
              <a:t> = (300 – 310) 4000 = انحراف نرخ مواد هـ</a:t>
            </a:r>
          </a:p>
          <a:p>
            <a:pPr algn="l">
              <a:lnSpc>
                <a:spcPct val="110000"/>
              </a:lnSpc>
              <a:buFont typeface="Wingdings" panose="05000000000000000000" pitchFamily="2" charset="2"/>
              <a:buNone/>
            </a:pPr>
            <a:r>
              <a:rPr lang="fa-IR" altLang="fa-IR" sz="2200">
                <a:effectLst/>
                <a:cs typeface="B Zar" panose="00000400000000000000" pitchFamily="2" charset="-78"/>
              </a:rPr>
              <a:t>                                    نامساعد   </a:t>
            </a:r>
            <a:r>
              <a:rPr lang="fa-IR" altLang="fa-IR" sz="2200" u="sng">
                <a:effectLst/>
                <a:cs typeface="B Zar" panose="00000400000000000000" pitchFamily="2" charset="-78"/>
              </a:rPr>
              <a:t>318000</a:t>
            </a:r>
            <a:r>
              <a:rPr lang="fa-IR" altLang="fa-IR" sz="2200">
                <a:effectLst/>
                <a:cs typeface="B Zar" panose="00000400000000000000" pitchFamily="2" charset="-78"/>
              </a:rPr>
              <a:t>                                  جمع انحراف نرخ مواد</a:t>
            </a:r>
          </a:p>
          <a:p>
            <a:pPr>
              <a:lnSpc>
                <a:spcPct val="70000"/>
              </a:lnSpc>
              <a:buFont typeface="Wingdings" panose="05000000000000000000" pitchFamily="2" charset="2"/>
              <a:buNone/>
            </a:pPr>
            <a:endParaRPr lang="fa-IR" altLang="fa-IR" sz="2200">
              <a:effectLst/>
              <a:cs typeface="B Zar" panose="00000400000000000000" pitchFamily="2" charset="-78"/>
            </a:endParaRPr>
          </a:p>
          <a:p>
            <a:pPr>
              <a:lnSpc>
                <a:spcPct val="110000"/>
              </a:lnSpc>
              <a:buFont typeface="Wingdings" panose="05000000000000000000" pitchFamily="2" charset="2"/>
              <a:buNone/>
            </a:pPr>
            <a:r>
              <a:rPr lang="fa-IR" altLang="fa-IR" sz="2200">
                <a:effectLst/>
                <a:cs typeface="B Zar" panose="00000400000000000000" pitchFamily="2" charset="-78"/>
              </a:rPr>
              <a:t>قسمت 2)</a:t>
            </a:r>
          </a:p>
          <a:p>
            <a:pPr>
              <a:lnSpc>
                <a:spcPct val="110000"/>
              </a:lnSpc>
              <a:buFont typeface="Wingdings" panose="05000000000000000000" pitchFamily="2" charset="2"/>
              <a:buNone/>
            </a:pPr>
            <a:r>
              <a:rPr lang="fa-IR" altLang="fa-IR" sz="2200">
                <a:effectLst/>
                <a:cs typeface="B Zar" panose="00000400000000000000" pitchFamily="2" charset="-78"/>
              </a:rPr>
              <a:t>انحراف ترکیب مواد :</a:t>
            </a:r>
          </a:p>
          <a:p>
            <a:pPr>
              <a:lnSpc>
                <a:spcPct val="110000"/>
              </a:lnSpc>
              <a:buFont typeface="Wingdings" panose="05000000000000000000" pitchFamily="2" charset="2"/>
              <a:buNone/>
            </a:pPr>
            <a:r>
              <a:rPr lang="fa-IR" altLang="fa-IR" sz="2200">
                <a:effectLst/>
                <a:cs typeface="B Zar" panose="00000400000000000000" pitchFamily="2" charset="-78"/>
              </a:rPr>
              <a:t>مبلغ مصرف واقعی مواد با نرخ– مبلغ مصرف واقعی مواد با نرخ استاندارد =  انحراف ترکیب مواد</a:t>
            </a:r>
          </a:p>
          <a:p>
            <a:pPr>
              <a:lnSpc>
                <a:spcPct val="110000"/>
              </a:lnSpc>
              <a:buFont typeface="Wingdings" panose="05000000000000000000" pitchFamily="2" charset="2"/>
              <a:buNone/>
            </a:pPr>
            <a:r>
              <a:rPr lang="fa-IR" altLang="fa-IR" sz="2200">
                <a:effectLst/>
                <a:cs typeface="B Zar" panose="00000400000000000000" pitchFamily="2" charset="-78"/>
              </a:rPr>
              <a:t>استاندارد و ترکیب استاندارد                    و ترکیب واقعی</a:t>
            </a:r>
          </a:p>
          <a:p>
            <a:pPr>
              <a:lnSpc>
                <a:spcPct val="110000"/>
              </a:lnSpc>
              <a:buFont typeface="Wingdings" panose="05000000000000000000" pitchFamily="2" charset="2"/>
              <a:buNone/>
            </a:pPr>
            <a:r>
              <a:rPr lang="fa-IR" altLang="fa-IR" sz="2200">
                <a:effectLst/>
                <a:cs typeface="B Zar" panose="00000400000000000000" pitchFamily="2" charset="-78"/>
              </a:rPr>
              <a:t>                                                                          3931200 – 3924000 = 7200 مساعد </a:t>
            </a:r>
            <a:endParaRPr lang="en-US" altLang="fa-IR" sz="2200">
              <a:effectLst/>
              <a:cs typeface="B Zar" panose="00000400000000000000" pitchFamily="2" charset="-78"/>
            </a:endParaRP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37890"/>
                                        </p:tgtEl>
                                        <p:attrNameLst>
                                          <p:attrName>style.visibility</p:attrName>
                                        </p:attrNameLst>
                                      </p:cBhvr>
                                      <p:to>
                                        <p:strVal val="visible"/>
                                      </p:to>
                                    </p:set>
                                    <p:animEffect transition="in" filter="fade">
                                      <p:cBhvr>
                                        <p:cTn id="7" dur="800" decel="100000"/>
                                        <p:tgtEl>
                                          <p:spTgt spid="37890"/>
                                        </p:tgtEl>
                                      </p:cBhvr>
                                    </p:animEffect>
                                    <p:anim calcmode="lin" valueType="num">
                                      <p:cBhvr>
                                        <p:cTn id="8" dur="800" decel="100000" fill="hold"/>
                                        <p:tgtEl>
                                          <p:spTgt spid="37890"/>
                                        </p:tgtEl>
                                        <p:attrNameLst>
                                          <p:attrName>style.rotation</p:attrName>
                                        </p:attrNameLst>
                                      </p:cBhvr>
                                      <p:tavLst>
                                        <p:tav tm="0">
                                          <p:val>
                                            <p:fltVal val="-90"/>
                                          </p:val>
                                        </p:tav>
                                        <p:tav tm="100000">
                                          <p:val>
                                            <p:fltVal val="0"/>
                                          </p:val>
                                        </p:tav>
                                      </p:tavLst>
                                    </p:anim>
                                    <p:anim calcmode="lin" valueType="num">
                                      <p:cBhvr>
                                        <p:cTn id="9" dur="800" decel="100000" fill="hold"/>
                                        <p:tgtEl>
                                          <p:spTgt spid="37890"/>
                                        </p:tgtEl>
                                        <p:attrNameLst>
                                          <p:attrName>ppt_x</p:attrName>
                                        </p:attrNameLst>
                                      </p:cBhvr>
                                      <p:tavLst>
                                        <p:tav tm="0">
                                          <p:val>
                                            <p:strVal val="#ppt_x+0.4"/>
                                          </p:val>
                                        </p:tav>
                                        <p:tav tm="100000">
                                          <p:val>
                                            <p:strVal val="#ppt_x-0.05"/>
                                          </p:val>
                                        </p:tav>
                                      </p:tavLst>
                                    </p:anim>
                                    <p:anim calcmode="lin" valueType="num">
                                      <p:cBhvr>
                                        <p:cTn id="10" dur="800" decel="100000" fill="hold"/>
                                        <p:tgtEl>
                                          <p:spTgt spid="37890"/>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7890"/>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7890"/>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37891">
                                            <p:txEl>
                                              <p:pRg st="0" end="0"/>
                                            </p:txEl>
                                          </p:spTgt>
                                        </p:tgtEl>
                                        <p:attrNameLst>
                                          <p:attrName>style.visibility</p:attrName>
                                        </p:attrNameLst>
                                      </p:cBhvr>
                                      <p:to>
                                        <p:strVal val="visible"/>
                                      </p:to>
                                    </p:set>
                                    <p:animEffect transition="in" filter="fade">
                                      <p:cBhvr>
                                        <p:cTn id="16" dur="1000"/>
                                        <p:tgtEl>
                                          <p:spTgt spid="37891">
                                            <p:txEl>
                                              <p:pRg st="0" end="0"/>
                                            </p:txEl>
                                          </p:spTgt>
                                        </p:tgtEl>
                                      </p:cBhvr>
                                    </p:animEffect>
                                    <p:anim calcmode="lin" valueType="num">
                                      <p:cBhvr>
                                        <p:cTn id="17" dur="1000" fill="hold"/>
                                        <p:tgtEl>
                                          <p:spTgt spid="37891">
                                            <p:txEl>
                                              <p:pRg st="0" end="0"/>
                                            </p:txEl>
                                          </p:spTgt>
                                        </p:tgtEl>
                                        <p:attrNameLst>
                                          <p:attrName>ppt_x</p:attrName>
                                        </p:attrNameLst>
                                      </p:cBhvr>
                                      <p:tavLst>
                                        <p:tav tm="0">
                                          <p:val>
                                            <p:strVal val="#ppt_x"/>
                                          </p:val>
                                        </p:tav>
                                        <p:tav tm="100000">
                                          <p:val>
                                            <p:strVal val="#ppt_x"/>
                                          </p:val>
                                        </p:tav>
                                      </p:tavLst>
                                    </p:anim>
                                    <p:anim calcmode="lin" valueType="num">
                                      <p:cBhvr>
                                        <p:cTn id="18" dur="1000" fill="hold"/>
                                        <p:tgtEl>
                                          <p:spTgt spid="37891">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2000"/>
                            </p:stCondLst>
                            <p:childTnLst>
                              <p:par>
                                <p:cTn id="20" presetID="47" presetClass="entr" presetSubtype="0" fill="hold" grpId="0" nodeType="afterEffect">
                                  <p:stCondLst>
                                    <p:cond delay="0"/>
                                  </p:stCondLst>
                                  <p:childTnLst>
                                    <p:set>
                                      <p:cBhvr>
                                        <p:cTn id="21" dur="1" fill="hold">
                                          <p:stCondLst>
                                            <p:cond delay="0"/>
                                          </p:stCondLst>
                                        </p:cTn>
                                        <p:tgtEl>
                                          <p:spTgt spid="37891">
                                            <p:txEl>
                                              <p:pRg st="1" end="1"/>
                                            </p:txEl>
                                          </p:spTgt>
                                        </p:tgtEl>
                                        <p:attrNameLst>
                                          <p:attrName>style.visibility</p:attrName>
                                        </p:attrNameLst>
                                      </p:cBhvr>
                                      <p:to>
                                        <p:strVal val="visible"/>
                                      </p:to>
                                    </p:set>
                                    <p:animEffect transition="in" filter="fade">
                                      <p:cBhvr>
                                        <p:cTn id="22" dur="1000"/>
                                        <p:tgtEl>
                                          <p:spTgt spid="37891">
                                            <p:txEl>
                                              <p:pRg st="1" end="1"/>
                                            </p:txEl>
                                          </p:spTgt>
                                        </p:tgtEl>
                                      </p:cBhvr>
                                    </p:animEffect>
                                    <p:anim calcmode="lin" valueType="num">
                                      <p:cBhvr>
                                        <p:cTn id="23" dur="1000" fill="hold"/>
                                        <p:tgtEl>
                                          <p:spTgt spid="37891">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37891">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3000"/>
                            </p:stCondLst>
                            <p:childTnLst>
                              <p:par>
                                <p:cTn id="26" presetID="47" presetClass="entr" presetSubtype="0" fill="hold" grpId="0" nodeType="afterEffect">
                                  <p:stCondLst>
                                    <p:cond delay="0"/>
                                  </p:stCondLst>
                                  <p:childTnLst>
                                    <p:set>
                                      <p:cBhvr>
                                        <p:cTn id="27" dur="1" fill="hold">
                                          <p:stCondLst>
                                            <p:cond delay="0"/>
                                          </p:stCondLst>
                                        </p:cTn>
                                        <p:tgtEl>
                                          <p:spTgt spid="37891">
                                            <p:txEl>
                                              <p:pRg st="2" end="2"/>
                                            </p:txEl>
                                          </p:spTgt>
                                        </p:tgtEl>
                                        <p:attrNameLst>
                                          <p:attrName>style.visibility</p:attrName>
                                        </p:attrNameLst>
                                      </p:cBhvr>
                                      <p:to>
                                        <p:strVal val="visible"/>
                                      </p:to>
                                    </p:set>
                                    <p:animEffect transition="in" filter="fade">
                                      <p:cBhvr>
                                        <p:cTn id="28" dur="1000"/>
                                        <p:tgtEl>
                                          <p:spTgt spid="37891">
                                            <p:txEl>
                                              <p:pRg st="2" end="2"/>
                                            </p:txEl>
                                          </p:spTgt>
                                        </p:tgtEl>
                                      </p:cBhvr>
                                    </p:animEffect>
                                    <p:anim calcmode="lin" valueType="num">
                                      <p:cBhvr>
                                        <p:cTn id="29" dur="1000" fill="hold"/>
                                        <p:tgtEl>
                                          <p:spTgt spid="37891">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37891">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4000"/>
                            </p:stCondLst>
                            <p:childTnLst>
                              <p:par>
                                <p:cTn id="32" presetID="47" presetClass="entr" presetSubtype="0" fill="hold" grpId="0" nodeType="afterEffect">
                                  <p:stCondLst>
                                    <p:cond delay="0"/>
                                  </p:stCondLst>
                                  <p:childTnLst>
                                    <p:set>
                                      <p:cBhvr>
                                        <p:cTn id="33" dur="1" fill="hold">
                                          <p:stCondLst>
                                            <p:cond delay="0"/>
                                          </p:stCondLst>
                                        </p:cTn>
                                        <p:tgtEl>
                                          <p:spTgt spid="37891">
                                            <p:txEl>
                                              <p:pRg st="3" end="3"/>
                                            </p:txEl>
                                          </p:spTgt>
                                        </p:tgtEl>
                                        <p:attrNameLst>
                                          <p:attrName>style.visibility</p:attrName>
                                        </p:attrNameLst>
                                      </p:cBhvr>
                                      <p:to>
                                        <p:strVal val="visible"/>
                                      </p:to>
                                    </p:set>
                                    <p:animEffect transition="in" filter="fade">
                                      <p:cBhvr>
                                        <p:cTn id="34" dur="1000"/>
                                        <p:tgtEl>
                                          <p:spTgt spid="37891">
                                            <p:txEl>
                                              <p:pRg st="3" end="3"/>
                                            </p:txEl>
                                          </p:spTgt>
                                        </p:tgtEl>
                                      </p:cBhvr>
                                    </p:animEffect>
                                    <p:anim calcmode="lin" valueType="num">
                                      <p:cBhvr>
                                        <p:cTn id="35" dur="1000" fill="hold"/>
                                        <p:tgtEl>
                                          <p:spTgt spid="37891">
                                            <p:txEl>
                                              <p:pRg st="3" end="3"/>
                                            </p:txEl>
                                          </p:spTgt>
                                        </p:tgtEl>
                                        <p:attrNameLst>
                                          <p:attrName>ppt_x</p:attrName>
                                        </p:attrNameLst>
                                      </p:cBhvr>
                                      <p:tavLst>
                                        <p:tav tm="0">
                                          <p:val>
                                            <p:strVal val="#ppt_x"/>
                                          </p:val>
                                        </p:tav>
                                        <p:tav tm="100000">
                                          <p:val>
                                            <p:strVal val="#ppt_x"/>
                                          </p:val>
                                        </p:tav>
                                      </p:tavLst>
                                    </p:anim>
                                    <p:anim calcmode="lin" valueType="num">
                                      <p:cBhvr>
                                        <p:cTn id="36" dur="1000" fill="hold"/>
                                        <p:tgtEl>
                                          <p:spTgt spid="37891">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5000"/>
                            </p:stCondLst>
                            <p:childTnLst>
                              <p:par>
                                <p:cTn id="38" presetID="47" presetClass="entr" presetSubtype="0" fill="hold" grpId="0" nodeType="afterEffect">
                                  <p:stCondLst>
                                    <p:cond delay="0"/>
                                  </p:stCondLst>
                                  <p:childTnLst>
                                    <p:set>
                                      <p:cBhvr>
                                        <p:cTn id="39" dur="1" fill="hold">
                                          <p:stCondLst>
                                            <p:cond delay="0"/>
                                          </p:stCondLst>
                                        </p:cTn>
                                        <p:tgtEl>
                                          <p:spTgt spid="37891">
                                            <p:txEl>
                                              <p:pRg st="4" end="4"/>
                                            </p:txEl>
                                          </p:spTgt>
                                        </p:tgtEl>
                                        <p:attrNameLst>
                                          <p:attrName>style.visibility</p:attrName>
                                        </p:attrNameLst>
                                      </p:cBhvr>
                                      <p:to>
                                        <p:strVal val="visible"/>
                                      </p:to>
                                    </p:set>
                                    <p:animEffect transition="in" filter="fade">
                                      <p:cBhvr>
                                        <p:cTn id="40" dur="1000"/>
                                        <p:tgtEl>
                                          <p:spTgt spid="37891">
                                            <p:txEl>
                                              <p:pRg st="4" end="4"/>
                                            </p:txEl>
                                          </p:spTgt>
                                        </p:tgtEl>
                                      </p:cBhvr>
                                    </p:animEffect>
                                    <p:anim calcmode="lin" valueType="num">
                                      <p:cBhvr>
                                        <p:cTn id="41" dur="1000" fill="hold"/>
                                        <p:tgtEl>
                                          <p:spTgt spid="37891">
                                            <p:txEl>
                                              <p:pRg st="4" end="4"/>
                                            </p:txEl>
                                          </p:spTgt>
                                        </p:tgtEl>
                                        <p:attrNameLst>
                                          <p:attrName>ppt_x</p:attrName>
                                        </p:attrNameLst>
                                      </p:cBhvr>
                                      <p:tavLst>
                                        <p:tav tm="0">
                                          <p:val>
                                            <p:strVal val="#ppt_x"/>
                                          </p:val>
                                        </p:tav>
                                        <p:tav tm="100000">
                                          <p:val>
                                            <p:strVal val="#ppt_x"/>
                                          </p:val>
                                        </p:tav>
                                      </p:tavLst>
                                    </p:anim>
                                    <p:anim calcmode="lin" valueType="num">
                                      <p:cBhvr>
                                        <p:cTn id="42" dur="1000" fill="hold"/>
                                        <p:tgtEl>
                                          <p:spTgt spid="37891">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6000"/>
                            </p:stCondLst>
                            <p:childTnLst>
                              <p:par>
                                <p:cTn id="44" presetID="47" presetClass="entr" presetSubtype="0" fill="hold" grpId="0" nodeType="afterEffect">
                                  <p:stCondLst>
                                    <p:cond delay="0"/>
                                  </p:stCondLst>
                                  <p:childTnLst>
                                    <p:set>
                                      <p:cBhvr>
                                        <p:cTn id="45" dur="1" fill="hold">
                                          <p:stCondLst>
                                            <p:cond delay="0"/>
                                          </p:stCondLst>
                                        </p:cTn>
                                        <p:tgtEl>
                                          <p:spTgt spid="37891">
                                            <p:txEl>
                                              <p:pRg st="5" end="5"/>
                                            </p:txEl>
                                          </p:spTgt>
                                        </p:tgtEl>
                                        <p:attrNameLst>
                                          <p:attrName>style.visibility</p:attrName>
                                        </p:attrNameLst>
                                      </p:cBhvr>
                                      <p:to>
                                        <p:strVal val="visible"/>
                                      </p:to>
                                    </p:set>
                                    <p:animEffect transition="in" filter="fade">
                                      <p:cBhvr>
                                        <p:cTn id="46" dur="1000"/>
                                        <p:tgtEl>
                                          <p:spTgt spid="37891">
                                            <p:txEl>
                                              <p:pRg st="5" end="5"/>
                                            </p:txEl>
                                          </p:spTgt>
                                        </p:tgtEl>
                                      </p:cBhvr>
                                    </p:animEffect>
                                    <p:anim calcmode="lin" valueType="num">
                                      <p:cBhvr>
                                        <p:cTn id="47" dur="1000" fill="hold"/>
                                        <p:tgtEl>
                                          <p:spTgt spid="37891">
                                            <p:txEl>
                                              <p:pRg st="5" end="5"/>
                                            </p:txEl>
                                          </p:spTgt>
                                        </p:tgtEl>
                                        <p:attrNameLst>
                                          <p:attrName>ppt_x</p:attrName>
                                        </p:attrNameLst>
                                      </p:cBhvr>
                                      <p:tavLst>
                                        <p:tav tm="0">
                                          <p:val>
                                            <p:strVal val="#ppt_x"/>
                                          </p:val>
                                        </p:tav>
                                        <p:tav tm="100000">
                                          <p:val>
                                            <p:strVal val="#ppt_x"/>
                                          </p:val>
                                        </p:tav>
                                      </p:tavLst>
                                    </p:anim>
                                    <p:anim calcmode="lin" valueType="num">
                                      <p:cBhvr>
                                        <p:cTn id="48" dur="1000" fill="hold"/>
                                        <p:tgtEl>
                                          <p:spTgt spid="37891">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7000"/>
                            </p:stCondLst>
                            <p:childTnLst>
                              <p:par>
                                <p:cTn id="50" presetID="47" presetClass="entr" presetSubtype="0" fill="hold" grpId="0" nodeType="afterEffect">
                                  <p:stCondLst>
                                    <p:cond delay="0"/>
                                  </p:stCondLst>
                                  <p:childTnLst>
                                    <p:set>
                                      <p:cBhvr>
                                        <p:cTn id="51" dur="1" fill="hold">
                                          <p:stCondLst>
                                            <p:cond delay="0"/>
                                          </p:stCondLst>
                                        </p:cTn>
                                        <p:tgtEl>
                                          <p:spTgt spid="37891">
                                            <p:txEl>
                                              <p:pRg st="6" end="6"/>
                                            </p:txEl>
                                          </p:spTgt>
                                        </p:tgtEl>
                                        <p:attrNameLst>
                                          <p:attrName>style.visibility</p:attrName>
                                        </p:attrNameLst>
                                      </p:cBhvr>
                                      <p:to>
                                        <p:strVal val="visible"/>
                                      </p:to>
                                    </p:set>
                                    <p:animEffect transition="in" filter="fade">
                                      <p:cBhvr>
                                        <p:cTn id="52" dur="1000"/>
                                        <p:tgtEl>
                                          <p:spTgt spid="37891">
                                            <p:txEl>
                                              <p:pRg st="6" end="6"/>
                                            </p:txEl>
                                          </p:spTgt>
                                        </p:tgtEl>
                                      </p:cBhvr>
                                    </p:animEffect>
                                    <p:anim calcmode="lin" valueType="num">
                                      <p:cBhvr>
                                        <p:cTn id="53" dur="1000" fill="hold"/>
                                        <p:tgtEl>
                                          <p:spTgt spid="37891">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37891">
                                            <p:txEl>
                                              <p:pRg st="6" end="6"/>
                                            </p:txEl>
                                          </p:spTgt>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8000"/>
                            </p:stCondLst>
                            <p:childTnLst>
                              <p:par>
                                <p:cTn id="56" presetID="47" presetClass="entr" presetSubtype="0" fill="hold" grpId="0" nodeType="afterEffect">
                                  <p:stCondLst>
                                    <p:cond delay="0"/>
                                  </p:stCondLst>
                                  <p:childTnLst>
                                    <p:set>
                                      <p:cBhvr>
                                        <p:cTn id="57" dur="1" fill="hold">
                                          <p:stCondLst>
                                            <p:cond delay="0"/>
                                          </p:stCondLst>
                                        </p:cTn>
                                        <p:tgtEl>
                                          <p:spTgt spid="37891">
                                            <p:txEl>
                                              <p:pRg st="7" end="7"/>
                                            </p:txEl>
                                          </p:spTgt>
                                        </p:tgtEl>
                                        <p:attrNameLst>
                                          <p:attrName>style.visibility</p:attrName>
                                        </p:attrNameLst>
                                      </p:cBhvr>
                                      <p:to>
                                        <p:strVal val="visible"/>
                                      </p:to>
                                    </p:set>
                                    <p:animEffect transition="in" filter="fade">
                                      <p:cBhvr>
                                        <p:cTn id="58" dur="1000"/>
                                        <p:tgtEl>
                                          <p:spTgt spid="37891">
                                            <p:txEl>
                                              <p:pRg st="7" end="7"/>
                                            </p:txEl>
                                          </p:spTgt>
                                        </p:tgtEl>
                                      </p:cBhvr>
                                    </p:animEffect>
                                    <p:anim calcmode="lin" valueType="num">
                                      <p:cBhvr>
                                        <p:cTn id="59" dur="1000" fill="hold"/>
                                        <p:tgtEl>
                                          <p:spTgt spid="37891">
                                            <p:txEl>
                                              <p:pRg st="7" end="7"/>
                                            </p:txEl>
                                          </p:spTgt>
                                        </p:tgtEl>
                                        <p:attrNameLst>
                                          <p:attrName>ppt_x</p:attrName>
                                        </p:attrNameLst>
                                      </p:cBhvr>
                                      <p:tavLst>
                                        <p:tav tm="0">
                                          <p:val>
                                            <p:strVal val="#ppt_x"/>
                                          </p:val>
                                        </p:tav>
                                        <p:tav tm="100000">
                                          <p:val>
                                            <p:strVal val="#ppt_x"/>
                                          </p:val>
                                        </p:tav>
                                      </p:tavLst>
                                    </p:anim>
                                    <p:anim calcmode="lin" valueType="num">
                                      <p:cBhvr>
                                        <p:cTn id="60" dur="1000" fill="hold"/>
                                        <p:tgtEl>
                                          <p:spTgt spid="37891">
                                            <p:txEl>
                                              <p:pRg st="7" end="7"/>
                                            </p:txEl>
                                          </p:spTgt>
                                        </p:tgtEl>
                                        <p:attrNameLst>
                                          <p:attrName>ppt_y</p:attrName>
                                        </p:attrNameLst>
                                      </p:cBhvr>
                                      <p:tavLst>
                                        <p:tav tm="0">
                                          <p:val>
                                            <p:strVal val="#ppt_y-.1"/>
                                          </p:val>
                                        </p:tav>
                                        <p:tav tm="100000">
                                          <p:val>
                                            <p:strVal val="#ppt_y"/>
                                          </p:val>
                                        </p:tav>
                                      </p:tavLst>
                                    </p:anim>
                                  </p:childTnLst>
                                </p:cTn>
                              </p:par>
                            </p:childTnLst>
                          </p:cTn>
                        </p:par>
                        <p:par>
                          <p:cTn id="61" fill="hold" nodeType="afterGroup">
                            <p:stCondLst>
                              <p:cond delay="9000"/>
                            </p:stCondLst>
                            <p:childTnLst>
                              <p:par>
                                <p:cTn id="62" presetID="47" presetClass="entr" presetSubtype="0" fill="hold" grpId="0" nodeType="afterEffect">
                                  <p:stCondLst>
                                    <p:cond delay="0"/>
                                  </p:stCondLst>
                                  <p:childTnLst>
                                    <p:set>
                                      <p:cBhvr>
                                        <p:cTn id="63" dur="1" fill="hold">
                                          <p:stCondLst>
                                            <p:cond delay="0"/>
                                          </p:stCondLst>
                                        </p:cTn>
                                        <p:tgtEl>
                                          <p:spTgt spid="37891">
                                            <p:txEl>
                                              <p:pRg st="9" end="9"/>
                                            </p:txEl>
                                          </p:spTgt>
                                        </p:tgtEl>
                                        <p:attrNameLst>
                                          <p:attrName>style.visibility</p:attrName>
                                        </p:attrNameLst>
                                      </p:cBhvr>
                                      <p:to>
                                        <p:strVal val="visible"/>
                                      </p:to>
                                    </p:set>
                                    <p:animEffect transition="in" filter="fade">
                                      <p:cBhvr>
                                        <p:cTn id="64" dur="1000"/>
                                        <p:tgtEl>
                                          <p:spTgt spid="37891">
                                            <p:txEl>
                                              <p:pRg st="9" end="9"/>
                                            </p:txEl>
                                          </p:spTgt>
                                        </p:tgtEl>
                                      </p:cBhvr>
                                    </p:animEffect>
                                    <p:anim calcmode="lin" valueType="num">
                                      <p:cBhvr>
                                        <p:cTn id="65" dur="1000" fill="hold"/>
                                        <p:tgtEl>
                                          <p:spTgt spid="37891">
                                            <p:txEl>
                                              <p:pRg st="9" end="9"/>
                                            </p:txEl>
                                          </p:spTgt>
                                        </p:tgtEl>
                                        <p:attrNameLst>
                                          <p:attrName>ppt_x</p:attrName>
                                        </p:attrNameLst>
                                      </p:cBhvr>
                                      <p:tavLst>
                                        <p:tav tm="0">
                                          <p:val>
                                            <p:strVal val="#ppt_x"/>
                                          </p:val>
                                        </p:tav>
                                        <p:tav tm="100000">
                                          <p:val>
                                            <p:strVal val="#ppt_x"/>
                                          </p:val>
                                        </p:tav>
                                      </p:tavLst>
                                    </p:anim>
                                    <p:anim calcmode="lin" valueType="num">
                                      <p:cBhvr>
                                        <p:cTn id="66" dur="1000" fill="hold"/>
                                        <p:tgtEl>
                                          <p:spTgt spid="37891">
                                            <p:txEl>
                                              <p:pRg st="9" end="9"/>
                                            </p:txEl>
                                          </p:spTgt>
                                        </p:tgtEl>
                                        <p:attrNameLst>
                                          <p:attrName>ppt_y</p:attrName>
                                        </p:attrNameLst>
                                      </p:cBhvr>
                                      <p:tavLst>
                                        <p:tav tm="0">
                                          <p:val>
                                            <p:strVal val="#ppt_y-.1"/>
                                          </p:val>
                                        </p:tav>
                                        <p:tav tm="100000">
                                          <p:val>
                                            <p:strVal val="#ppt_y"/>
                                          </p:val>
                                        </p:tav>
                                      </p:tavLst>
                                    </p:anim>
                                  </p:childTnLst>
                                </p:cTn>
                              </p:par>
                            </p:childTnLst>
                          </p:cTn>
                        </p:par>
                        <p:par>
                          <p:cTn id="67" fill="hold" nodeType="afterGroup">
                            <p:stCondLst>
                              <p:cond delay="10000"/>
                            </p:stCondLst>
                            <p:childTnLst>
                              <p:par>
                                <p:cTn id="68" presetID="47" presetClass="entr" presetSubtype="0" fill="hold" grpId="0" nodeType="afterEffect">
                                  <p:stCondLst>
                                    <p:cond delay="0"/>
                                  </p:stCondLst>
                                  <p:childTnLst>
                                    <p:set>
                                      <p:cBhvr>
                                        <p:cTn id="69" dur="1" fill="hold">
                                          <p:stCondLst>
                                            <p:cond delay="0"/>
                                          </p:stCondLst>
                                        </p:cTn>
                                        <p:tgtEl>
                                          <p:spTgt spid="37891">
                                            <p:txEl>
                                              <p:pRg st="10" end="10"/>
                                            </p:txEl>
                                          </p:spTgt>
                                        </p:tgtEl>
                                        <p:attrNameLst>
                                          <p:attrName>style.visibility</p:attrName>
                                        </p:attrNameLst>
                                      </p:cBhvr>
                                      <p:to>
                                        <p:strVal val="visible"/>
                                      </p:to>
                                    </p:set>
                                    <p:animEffect transition="in" filter="fade">
                                      <p:cBhvr>
                                        <p:cTn id="70" dur="1000"/>
                                        <p:tgtEl>
                                          <p:spTgt spid="37891">
                                            <p:txEl>
                                              <p:pRg st="10" end="10"/>
                                            </p:txEl>
                                          </p:spTgt>
                                        </p:tgtEl>
                                      </p:cBhvr>
                                    </p:animEffect>
                                    <p:anim calcmode="lin" valueType="num">
                                      <p:cBhvr>
                                        <p:cTn id="71" dur="1000" fill="hold"/>
                                        <p:tgtEl>
                                          <p:spTgt spid="37891">
                                            <p:txEl>
                                              <p:pRg st="10" end="10"/>
                                            </p:txEl>
                                          </p:spTgt>
                                        </p:tgtEl>
                                        <p:attrNameLst>
                                          <p:attrName>ppt_x</p:attrName>
                                        </p:attrNameLst>
                                      </p:cBhvr>
                                      <p:tavLst>
                                        <p:tav tm="0">
                                          <p:val>
                                            <p:strVal val="#ppt_x"/>
                                          </p:val>
                                        </p:tav>
                                        <p:tav tm="100000">
                                          <p:val>
                                            <p:strVal val="#ppt_x"/>
                                          </p:val>
                                        </p:tav>
                                      </p:tavLst>
                                    </p:anim>
                                    <p:anim calcmode="lin" valueType="num">
                                      <p:cBhvr>
                                        <p:cTn id="72" dur="1000" fill="hold"/>
                                        <p:tgtEl>
                                          <p:spTgt spid="37891">
                                            <p:txEl>
                                              <p:pRg st="10" end="10"/>
                                            </p:txEl>
                                          </p:spTgt>
                                        </p:tgtEl>
                                        <p:attrNameLst>
                                          <p:attrName>ppt_y</p:attrName>
                                        </p:attrNameLst>
                                      </p:cBhvr>
                                      <p:tavLst>
                                        <p:tav tm="0">
                                          <p:val>
                                            <p:strVal val="#ppt_y-.1"/>
                                          </p:val>
                                        </p:tav>
                                        <p:tav tm="100000">
                                          <p:val>
                                            <p:strVal val="#ppt_y"/>
                                          </p:val>
                                        </p:tav>
                                      </p:tavLst>
                                    </p:anim>
                                  </p:childTnLst>
                                </p:cTn>
                              </p:par>
                            </p:childTnLst>
                          </p:cTn>
                        </p:par>
                        <p:par>
                          <p:cTn id="73" fill="hold" nodeType="afterGroup">
                            <p:stCondLst>
                              <p:cond delay="11000"/>
                            </p:stCondLst>
                            <p:childTnLst>
                              <p:par>
                                <p:cTn id="74" presetID="47" presetClass="entr" presetSubtype="0" fill="hold" grpId="0" nodeType="afterEffect">
                                  <p:stCondLst>
                                    <p:cond delay="0"/>
                                  </p:stCondLst>
                                  <p:childTnLst>
                                    <p:set>
                                      <p:cBhvr>
                                        <p:cTn id="75" dur="1" fill="hold">
                                          <p:stCondLst>
                                            <p:cond delay="0"/>
                                          </p:stCondLst>
                                        </p:cTn>
                                        <p:tgtEl>
                                          <p:spTgt spid="37891">
                                            <p:txEl>
                                              <p:pRg st="11" end="11"/>
                                            </p:txEl>
                                          </p:spTgt>
                                        </p:tgtEl>
                                        <p:attrNameLst>
                                          <p:attrName>style.visibility</p:attrName>
                                        </p:attrNameLst>
                                      </p:cBhvr>
                                      <p:to>
                                        <p:strVal val="visible"/>
                                      </p:to>
                                    </p:set>
                                    <p:animEffect transition="in" filter="fade">
                                      <p:cBhvr>
                                        <p:cTn id="76" dur="1000"/>
                                        <p:tgtEl>
                                          <p:spTgt spid="37891">
                                            <p:txEl>
                                              <p:pRg st="11" end="11"/>
                                            </p:txEl>
                                          </p:spTgt>
                                        </p:tgtEl>
                                      </p:cBhvr>
                                    </p:animEffect>
                                    <p:anim calcmode="lin" valueType="num">
                                      <p:cBhvr>
                                        <p:cTn id="77" dur="1000" fill="hold"/>
                                        <p:tgtEl>
                                          <p:spTgt spid="37891">
                                            <p:txEl>
                                              <p:pRg st="11" end="11"/>
                                            </p:txEl>
                                          </p:spTgt>
                                        </p:tgtEl>
                                        <p:attrNameLst>
                                          <p:attrName>ppt_x</p:attrName>
                                        </p:attrNameLst>
                                      </p:cBhvr>
                                      <p:tavLst>
                                        <p:tav tm="0">
                                          <p:val>
                                            <p:strVal val="#ppt_x"/>
                                          </p:val>
                                        </p:tav>
                                        <p:tav tm="100000">
                                          <p:val>
                                            <p:strVal val="#ppt_x"/>
                                          </p:val>
                                        </p:tav>
                                      </p:tavLst>
                                    </p:anim>
                                    <p:anim calcmode="lin" valueType="num">
                                      <p:cBhvr>
                                        <p:cTn id="78" dur="1000" fill="hold"/>
                                        <p:tgtEl>
                                          <p:spTgt spid="37891">
                                            <p:txEl>
                                              <p:pRg st="11" end="11"/>
                                            </p:txEl>
                                          </p:spTgt>
                                        </p:tgtEl>
                                        <p:attrNameLst>
                                          <p:attrName>ppt_y</p:attrName>
                                        </p:attrNameLst>
                                      </p:cBhvr>
                                      <p:tavLst>
                                        <p:tav tm="0">
                                          <p:val>
                                            <p:strVal val="#ppt_y-.1"/>
                                          </p:val>
                                        </p:tav>
                                        <p:tav tm="100000">
                                          <p:val>
                                            <p:strVal val="#ppt_y"/>
                                          </p:val>
                                        </p:tav>
                                      </p:tavLst>
                                    </p:anim>
                                  </p:childTnLst>
                                </p:cTn>
                              </p:par>
                            </p:childTnLst>
                          </p:cTn>
                        </p:par>
                        <p:par>
                          <p:cTn id="79" fill="hold" nodeType="afterGroup">
                            <p:stCondLst>
                              <p:cond delay="12000"/>
                            </p:stCondLst>
                            <p:childTnLst>
                              <p:par>
                                <p:cTn id="80" presetID="47" presetClass="entr" presetSubtype="0" fill="hold" grpId="0" nodeType="afterEffect">
                                  <p:stCondLst>
                                    <p:cond delay="0"/>
                                  </p:stCondLst>
                                  <p:childTnLst>
                                    <p:set>
                                      <p:cBhvr>
                                        <p:cTn id="81" dur="1" fill="hold">
                                          <p:stCondLst>
                                            <p:cond delay="0"/>
                                          </p:stCondLst>
                                        </p:cTn>
                                        <p:tgtEl>
                                          <p:spTgt spid="37891">
                                            <p:txEl>
                                              <p:pRg st="12" end="12"/>
                                            </p:txEl>
                                          </p:spTgt>
                                        </p:tgtEl>
                                        <p:attrNameLst>
                                          <p:attrName>style.visibility</p:attrName>
                                        </p:attrNameLst>
                                      </p:cBhvr>
                                      <p:to>
                                        <p:strVal val="visible"/>
                                      </p:to>
                                    </p:set>
                                    <p:animEffect transition="in" filter="fade">
                                      <p:cBhvr>
                                        <p:cTn id="82" dur="1000"/>
                                        <p:tgtEl>
                                          <p:spTgt spid="37891">
                                            <p:txEl>
                                              <p:pRg st="12" end="12"/>
                                            </p:txEl>
                                          </p:spTgt>
                                        </p:tgtEl>
                                      </p:cBhvr>
                                    </p:animEffect>
                                    <p:anim calcmode="lin" valueType="num">
                                      <p:cBhvr>
                                        <p:cTn id="83" dur="1000" fill="hold"/>
                                        <p:tgtEl>
                                          <p:spTgt spid="37891">
                                            <p:txEl>
                                              <p:pRg st="12" end="12"/>
                                            </p:txEl>
                                          </p:spTgt>
                                        </p:tgtEl>
                                        <p:attrNameLst>
                                          <p:attrName>ppt_x</p:attrName>
                                        </p:attrNameLst>
                                      </p:cBhvr>
                                      <p:tavLst>
                                        <p:tav tm="0">
                                          <p:val>
                                            <p:strVal val="#ppt_x"/>
                                          </p:val>
                                        </p:tav>
                                        <p:tav tm="100000">
                                          <p:val>
                                            <p:strVal val="#ppt_x"/>
                                          </p:val>
                                        </p:tav>
                                      </p:tavLst>
                                    </p:anim>
                                    <p:anim calcmode="lin" valueType="num">
                                      <p:cBhvr>
                                        <p:cTn id="84" dur="1000" fill="hold"/>
                                        <p:tgtEl>
                                          <p:spTgt spid="37891">
                                            <p:txEl>
                                              <p:pRg st="12" end="12"/>
                                            </p:txEl>
                                          </p:spTgt>
                                        </p:tgtEl>
                                        <p:attrNameLst>
                                          <p:attrName>ppt_y</p:attrName>
                                        </p:attrNameLst>
                                      </p:cBhvr>
                                      <p:tavLst>
                                        <p:tav tm="0">
                                          <p:val>
                                            <p:strVal val="#ppt_y-.1"/>
                                          </p:val>
                                        </p:tav>
                                        <p:tav tm="100000">
                                          <p:val>
                                            <p:strVal val="#ppt_y"/>
                                          </p:val>
                                        </p:tav>
                                      </p:tavLst>
                                    </p:anim>
                                  </p:childTnLst>
                                </p:cTn>
                              </p:par>
                            </p:childTnLst>
                          </p:cTn>
                        </p:par>
                        <p:par>
                          <p:cTn id="85" fill="hold" nodeType="afterGroup">
                            <p:stCondLst>
                              <p:cond delay="13000"/>
                            </p:stCondLst>
                            <p:childTnLst>
                              <p:par>
                                <p:cTn id="86" presetID="47" presetClass="entr" presetSubtype="0" fill="hold" grpId="0" nodeType="afterEffect">
                                  <p:stCondLst>
                                    <p:cond delay="0"/>
                                  </p:stCondLst>
                                  <p:childTnLst>
                                    <p:set>
                                      <p:cBhvr>
                                        <p:cTn id="87" dur="1" fill="hold">
                                          <p:stCondLst>
                                            <p:cond delay="0"/>
                                          </p:stCondLst>
                                        </p:cTn>
                                        <p:tgtEl>
                                          <p:spTgt spid="37891">
                                            <p:txEl>
                                              <p:pRg st="13" end="13"/>
                                            </p:txEl>
                                          </p:spTgt>
                                        </p:tgtEl>
                                        <p:attrNameLst>
                                          <p:attrName>style.visibility</p:attrName>
                                        </p:attrNameLst>
                                      </p:cBhvr>
                                      <p:to>
                                        <p:strVal val="visible"/>
                                      </p:to>
                                    </p:set>
                                    <p:animEffect transition="in" filter="fade">
                                      <p:cBhvr>
                                        <p:cTn id="88" dur="1000"/>
                                        <p:tgtEl>
                                          <p:spTgt spid="37891">
                                            <p:txEl>
                                              <p:pRg st="13" end="13"/>
                                            </p:txEl>
                                          </p:spTgt>
                                        </p:tgtEl>
                                      </p:cBhvr>
                                    </p:animEffect>
                                    <p:anim calcmode="lin" valueType="num">
                                      <p:cBhvr>
                                        <p:cTn id="89" dur="1000" fill="hold"/>
                                        <p:tgtEl>
                                          <p:spTgt spid="37891">
                                            <p:txEl>
                                              <p:pRg st="13" end="13"/>
                                            </p:txEl>
                                          </p:spTgt>
                                        </p:tgtEl>
                                        <p:attrNameLst>
                                          <p:attrName>ppt_x</p:attrName>
                                        </p:attrNameLst>
                                      </p:cBhvr>
                                      <p:tavLst>
                                        <p:tav tm="0">
                                          <p:val>
                                            <p:strVal val="#ppt_x"/>
                                          </p:val>
                                        </p:tav>
                                        <p:tav tm="100000">
                                          <p:val>
                                            <p:strVal val="#ppt_x"/>
                                          </p:val>
                                        </p:tav>
                                      </p:tavLst>
                                    </p:anim>
                                    <p:anim calcmode="lin" valueType="num">
                                      <p:cBhvr>
                                        <p:cTn id="90" dur="1000" fill="hold"/>
                                        <p:tgtEl>
                                          <p:spTgt spid="37891">
                                            <p:txEl>
                                              <p:pRg st="13" end="1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p:bldP spid="37891" grpId="0" build="p"/>
    </p:bldLst>
  </p:timing>
</p:sld>
</file>

<file path=ppt/slides/slide15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8916" name="Rectangle 4"/>
          <p:cNvSpPr>
            <a:spLocks noGrp="1" noChangeArrowheads="1"/>
          </p:cNvSpPr>
          <p:nvPr>
            <p:ph type="title"/>
          </p:nvPr>
        </p:nvSpPr>
        <p:spPr>
          <a:xfrm>
            <a:off x="457200" y="692150"/>
            <a:ext cx="8229600" cy="1143000"/>
          </a:xfrm>
        </p:spPr>
        <p:txBody>
          <a:bodyPr/>
          <a:lstStyle/>
          <a:p>
            <a:pPr algn="r"/>
            <a:r>
              <a:rPr lang="fa-IR" altLang="fa-IR" sz="2200">
                <a:solidFill>
                  <a:schemeClr val="tx1"/>
                </a:solidFill>
                <a:effectLst/>
                <a:cs typeface="B Zar" panose="00000400000000000000" pitchFamily="2" charset="-78"/>
              </a:rPr>
              <a:t>قسمت 3 )</a:t>
            </a:r>
            <a:br>
              <a:rPr lang="fa-IR" altLang="fa-IR" sz="2200">
                <a:solidFill>
                  <a:schemeClr val="tx1"/>
                </a:solidFill>
                <a:effectLst/>
                <a:cs typeface="B Zar" panose="00000400000000000000" pitchFamily="2" charset="-78"/>
              </a:rPr>
            </a:br>
            <a:r>
              <a:rPr lang="fa-IR" altLang="fa-IR" sz="2200" u="sng">
                <a:solidFill>
                  <a:schemeClr val="tx1"/>
                </a:solidFill>
                <a:effectLst/>
                <a:cs typeface="B Zar" panose="00000400000000000000" pitchFamily="2" charset="-78"/>
              </a:rPr>
              <a:t>مبلغ مصرف واقعی مواد با نرخ استاندارد و ترکیب واقعی </a:t>
            </a:r>
            <a:endParaRPr lang="en-US" altLang="fa-IR" sz="2200" u="sng">
              <a:solidFill>
                <a:schemeClr val="tx1"/>
              </a:solidFill>
              <a:effectLst/>
              <a:cs typeface="B Zar" panose="00000400000000000000" pitchFamily="2" charset="-78"/>
            </a:endParaRPr>
          </a:p>
        </p:txBody>
      </p:sp>
      <p:graphicFrame>
        <p:nvGraphicFramePr>
          <p:cNvPr id="39273" name="Group 361"/>
          <p:cNvGraphicFramePr>
            <a:graphicFrameLocks noGrp="1"/>
          </p:cNvGraphicFramePr>
          <p:nvPr>
            <p:ph sz="half" idx="1"/>
          </p:nvPr>
        </p:nvGraphicFramePr>
        <p:xfrm>
          <a:off x="1476375" y="2276475"/>
          <a:ext cx="6502400" cy="3313113"/>
        </p:xfrm>
        <a:graphic>
          <a:graphicData uri="http://schemas.openxmlformats.org/drawingml/2006/table">
            <a:tbl>
              <a:tblPr rtl="1"/>
              <a:tblGrid>
                <a:gridCol w="1303337">
                  <a:extLst>
                    <a:ext uri="{9D8B030D-6E8A-4147-A177-3AD203B41FA5}">
                      <a16:colId xmlns:a16="http://schemas.microsoft.com/office/drawing/2014/main" val="3499099950"/>
                    </a:ext>
                  </a:extLst>
                </a:gridCol>
                <a:gridCol w="2386013">
                  <a:extLst>
                    <a:ext uri="{9D8B030D-6E8A-4147-A177-3AD203B41FA5}">
                      <a16:colId xmlns:a16="http://schemas.microsoft.com/office/drawing/2014/main" val="3875127931"/>
                    </a:ext>
                  </a:extLst>
                </a:gridCol>
                <a:gridCol w="1533525">
                  <a:extLst>
                    <a:ext uri="{9D8B030D-6E8A-4147-A177-3AD203B41FA5}">
                      <a16:colId xmlns:a16="http://schemas.microsoft.com/office/drawing/2014/main" val="4145893336"/>
                    </a:ext>
                  </a:extLst>
                </a:gridCol>
                <a:gridCol w="1279525">
                  <a:extLst>
                    <a:ext uri="{9D8B030D-6E8A-4147-A177-3AD203B41FA5}">
                      <a16:colId xmlns:a16="http://schemas.microsoft.com/office/drawing/2014/main" val="3096455696"/>
                    </a:ext>
                  </a:extLst>
                </a:gridCol>
              </a:tblGrid>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30963235"/>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945000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5209592"/>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819000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44982286"/>
                  </a:ext>
                </a:extLst>
              </a:tr>
              <a:tr h="4746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1440000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14972667"/>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3128965"/>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هـ</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43821420"/>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17750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3924000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97937039"/>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38916"/>
                                        </p:tgtEl>
                                        <p:attrNameLst>
                                          <p:attrName>style.visibility</p:attrName>
                                        </p:attrNameLst>
                                      </p:cBhvr>
                                      <p:to>
                                        <p:strVal val="visible"/>
                                      </p:to>
                                    </p:set>
                                    <p:animEffect transition="in" filter="fade">
                                      <p:cBhvr>
                                        <p:cTn id="7" dur="800" decel="100000"/>
                                        <p:tgtEl>
                                          <p:spTgt spid="38916"/>
                                        </p:tgtEl>
                                      </p:cBhvr>
                                    </p:animEffect>
                                    <p:anim calcmode="lin" valueType="num">
                                      <p:cBhvr>
                                        <p:cTn id="8" dur="800" decel="100000" fill="hold"/>
                                        <p:tgtEl>
                                          <p:spTgt spid="38916"/>
                                        </p:tgtEl>
                                        <p:attrNameLst>
                                          <p:attrName>style.rotation</p:attrName>
                                        </p:attrNameLst>
                                      </p:cBhvr>
                                      <p:tavLst>
                                        <p:tav tm="0">
                                          <p:val>
                                            <p:fltVal val="-90"/>
                                          </p:val>
                                        </p:tav>
                                        <p:tav tm="100000">
                                          <p:val>
                                            <p:fltVal val="0"/>
                                          </p:val>
                                        </p:tav>
                                      </p:tavLst>
                                    </p:anim>
                                    <p:anim calcmode="lin" valueType="num">
                                      <p:cBhvr>
                                        <p:cTn id="9" dur="800" decel="100000" fill="hold"/>
                                        <p:tgtEl>
                                          <p:spTgt spid="38916"/>
                                        </p:tgtEl>
                                        <p:attrNameLst>
                                          <p:attrName>ppt_x</p:attrName>
                                        </p:attrNameLst>
                                      </p:cBhvr>
                                      <p:tavLst>
                                        <p:tav tm="0">
                                          <p:val>
                                            <p:strVal val="#ppt_x+0.4"/>
                                          </p:val>
                                        </p:tav>
                                        <p:tav tm="100000">
                                          <p:val>
                                            <p:strVal val="#ppt_x-0.05"/>
                                          </p:val>
                                        </p:tav>
                                      </p:tavLst>
                                    </p:anim>
                                    <p:anim calcmode="lin" valueType="num">
                                      <p:cBhvr>
                                        <p:cTn id="10" dur="800" decel="100000" fill="hold"/>
                                        <p:tgtEl>
                                          <p:spTgt spid="3891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3891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38916"/>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26" presetClass="entr" presetSubtype="0" fill="hold" nodeType="afterEffect">
                                  <p:stCondLst>
                                    <p:cond delay="0"/>
                                  </p:stCondLst>
                                  <p:childTnLst>
                                    <p:set>
                                      <p:cBhvr>
                                        <p:cTn id="15" dur="1" fill="hold">
                                          <p:stCondLst>
                                            <p:cond delay="0"/>
                                          </p:stCondLst>
                                        </p:cTn>
                                        <p:tgtEl>
                                          <p:spTgt spid="39273"/>
                                        </p:tgtEl>
                                        <p:attrNameLst>
                                          <p:attrName>style.visibility</p:attrName>
                                        </p:attrNameLst>
                                      </p:cBhvr>
                                      <p:to>
                                        <p:strVal val="visible"/>
                                      </p:to>
                                    </p:set>
                                    <p:animEffect transition="in" filter="wipe(down)">
                                      <p:cBhvr>
                                        <p:cTn id="16" dur="580">
                                          <p:stCondLst>
                                            <p:cond delay="0"/>
                                          </p:stCondLst>
                                        </p:cTn>
                                        <p:tgtEl>
                                          <p:spTgt spid="39273"/>
                                        </p:tgtEl>
                                      </p:cBhvr>
                                    </p:animEffect>
                                    <p:anim calcmode="lin" valueType="num">
                                      <p:cBhvr>
                                        <p:cTn id="17" dur="1822" tmFilter="0,0; 0.14,0.36; 0.43,0.73; 0.71,0.91; 1.0,1.0">
                                          <p:stCondLst>
                                            <p:cond delay="0"/>
                                          </p:stCondLst>
                                        </p:cTn>
                                        <p:tgtEl>
                                          <p:spTgt spid="39273"/>
                                        </p:tgtEl>
                                        <p:attrNameLst>
                                          <p:attrName>ppt_x</p:attrName>
                                        </p:attrNameLst>
                                      </p:cBhvr>
                                      <p:tavLst>
                                        <p:tav tm="0">
                                          <p:val>
                                            <p:strVal val="#ppt_x-0.25"/>
                                          </p:val>
                                        </p:tav>
                                        <p:tav tm="100000">
                                          <p:val>
                                            <p:strVal val="#ppt_x"/>
                                          </p:val>
                                        </p:tav>
                                      </p:tavLst>
                                    </p:anim>
                                    <p:anim calcmode="lin" valueType="num">
                                      <p:cBhvr>
                                        <p:cTn id="18" dur="664" tmFilter="0.0,0.0; 0.25,0.07; 0.50,0.2; 0.75,0.467; 1.0,1.0">
                                          <p:stCondLst>
                                            <p:cond delay="0"/>
                                          </p:stCondLst>
                                        </p:cTn>
                                        <p:tgtEl>
                                          <p:spTgt spid="39273"/>
                                        </p:tgtEl>
                                        <p:attrNameLst>
                                          <p:attrName>ppt_y</p:attrName>
                                        </p:attrNameLst>
                                      </p:cBhvr>
                                      <p:tavLst>
                                        <p:tav tm="0" fmla="#ppt_y-sin(pi*$)/3">
                                          <p:val>
                                            <p:fltVal val="0.5"/>
                                          </p:val>
                                        </p:tav>
                                        <p:tav tm="100000">
                                          <p:val>
                                            <p:fltVal val="1"/>
                                          </p:val>
                                        </p:tav>
                                      </p:tavLst>
                                    </p:anim>
                                    <p:anim calcmode="lin" valueType="num">
                                      <p:cBhvr>
                                        <p:cTn id="19" dur="664" tmFilter="0, 0; 0.125,0.2665; 0.25,0.4; 0.375,0.465; 0.5,0.5;  0.625,0.535; 0.75,0.6; 0.875,0.7335; 1,1">
                                          <p:stCondLst>
                                            <p:cond delay="664"/>
                                          </p:stCondLst>
                                        </p:cTn>
                                        <p:tgtEl>
                                          <p:spTgt spid="39273"/>
                                        </p:tgtEl>
                                        <p:attrNameLst>
                                          <p:attrName>ppt_y</p:attrName>
                                        </p:attrNameLst>
                                      </p:cBhvr>
                                      <p:tavLst>
                                        <p:tav tm="0" fmla="#ppt_y-sin(pi*$)/9">
                                          <p:val>
                                            <p:fltVal val="0"/>
                                          </p:val>
                                        </p:tav>
                                        <p:tav tm="100000">
                                          <p:val>
                                            <p:fltVal val="1"/>
                                          </p:val>
                                        </p:tav>
                                      </p:tavLst>
                                    </p:anim>
                                    <p:anim calcmode="lin" valueType="num">
                                      <p:cBhvr>
                                        <p:cTn id="20" dur="332" tmFilter="0, 0; 0.125,0.2665; 0.25,0.4; 0.375,0.465; 0.5,0.5;  0.625,0.535; 0.75,0.6; 0.875,0.7335; 1,1">
                                          <p:stCondLst>
                                            <p:cond delay="1324"/>
                                          </p:stCondLst>
                                        </p:cTn>
                                        <p:tgtEl>
                                          <p:spTgt spid="39273"/>
                                        </p:tgtEl>
                                        <p:attrNameLst>
                                          <p:attrName>ppt_y</p:attrName>
                                        </p:attrNameLst>
                                      </p:cBhvr>
                                      <p:tavLst>
                                        <p:tav tm="0" fmla="#ppt_y-sin(pi*$)/27">
                                          <p:val>
                                            <p:fltVal val="0"/>
                                          </p:val>
                                        </p:tav>
                                        <p:tav tm="100000">
                                          <p:val>
                                            <p:fltVal val="1"/>
                                          </p:val>
                                        </p:tav>
                                      </p:tavLst>
                                    </p:anim>
                                    <p:anim calcmode="lin" valueType="num">
                                      <p:cBhvr>
                                        <p:cTn id="21" dur="164" tmFilter="0, 0; 0.125,0.2665; 0.25,0.4; 0.375,0.465; 0.5,0.5;  0.625,0.535; 0.75,0.6; 0.875,0.7335; 1,1">
                                          <p:stCondLst>
                                            <p:cond delay="1656"/>
                                          </p:stCondLst>
                                        </p:cTn>
                                        <p:tgtEl>
                                          <p:spTgt spid="39273"/>
                                        </p:tgtEl>
                                        <p:attrNameLst>
                                          <p:attrName>ppt_y</p:attrName>
                                        </p:attrNameLst>
                                      </p:cBhvr>
                                      <p:tavLst>
                                        <p:tav tm="0" fmla="#ppt_y-sin(pi*$)/81">
                                          <p:val>
                                            <p:fltVal val="0"/>
                                          </p:val>
                                        </p:tav>
                                        <p:tav tm="100000">
                                          <p:val>
                                            <p:fltVal val="1"/>
                                          </p:val>
                                        </p:tav>
                                      </p:tavLst>
                                    </p:anim>
                                    <p:animScale>
                                      <p:cBhvr>
                                        <p:cTn id="22" dur="26">
                                          <p:stCondLst>
                                            <p:cond delay="650"/>
                                          </p:stCondLst>
                                        </p:cTn>
                                        <p:tgtEl>
                                          <p:spTgt spid="39273"/>
                                        </p:tgtEl>
                                      </p:cBhvr>
                                      <p:to x="100000" y="60000"/>
                                    </p:animScale>
                                    <p:animScale>
                                      <p:cBhvr>
                                        <p:cTn id="23" dur="166" decel="50000">
                                          <p:stCondLst>
                                            <p:cond delay="676"/>
                                          </p:stCondLst>
                                        </p:cTn>
                                        <p:tgtEl>
                                          <p:spTgt spid="39273"/>
                                        </p:tgtEl>
                                      </p:cBhvr>
                                      <p:to x="100000" y="100000"/>
                                    </p:animScale>
                                    <p:animScale>
                                      <p:cBhvr>
                                        <p:cTn id="24" dur="26">
                                          <p:stCondLst>
                                            <p:cond delay="1312"/>
                                          </p:stCondLst>
                                        </p:cTn>
                                        <p:tgtEl>
                                          <p:spTgt spid="39273"/>
                                        </p:tgtEl>
                                      </p:cBhvr>
                                      <p:to x="100000" y="80000"/>
                                    </p:animScale>
                                    <p:animScale>
                                      <p:cBhvr>
                                        <p:cTn id="25" dur="166" decel="50000">
                                          <p:stCondLst>
                                            <p:cond delay="1338"/>
                                          </p:stCondLst>
                                        </p:cTn>
                                        <p:tgtEl>
                                          <p:spTgt spid="39273"/>
                                        </p:tgtEl>
                                      </p:cBhvr>
                                      <p:to x="100000" y="100000"/>
                                    </p:animScale>
                                    <p:animScale>
                                      <p:cBhvr>
                                        <p:cTn id="26" dur="26">
                                          <p:stCondLst>
                                            <p:cond delay="1642"/>
                                          </p:stCondLst>
                                        </p:cTn>
                                        <p:tgtEl>
                                          <p:spTgt spid="39273"/>
                                        </p:tgtEl>
                                      </p:cBhvr>
                                      <p:to x="100000" y="90000"/>
                                    </p:animScale>
                                    <p:animScale>
                                      <p:cBhvr>
                                        <p:cTn id="27" dur="166" decel="50000">
                                          <p:stCondLst>
                                            <p:cond delay="1668"/>
                                          </p:stCondLst>
                                        </p:cTn>
                                        <p:tgtEl>
                                          <p:spTgt spid="39273"/>
                                        </p:tgtEl>
                                      </p:cBhvr>
                                      <p:to x="100000" y="100000"/>
                                    </p:animScale>
                                    <p:animScale>
                                      <p:cBhvr>
                                        <p:cTn id="28" dur="26">
                                          <p:stCondLst>
                                            <p:cond delay="1808"/>
                                          </p:stCondLst>
                                        </p:cTn>
                                        <p:tgtEl>
                                          <p:spTgt spid="39273"/>
                                        </p:tgtEl>
                                      </p:cBhvr>
                                      <p:to x="100000" y="95000"/>
                                    </p:animScale>
                                    <p:animScale>
                                      <p:cBhvr>
                                        <p:cTn id="29" dur="166" decel="50000">
                                          <p:stCondLst>
                                            <p:cond delay="1834"/>
                                          </p:stCondLst>
                                        </p:cTn>
                                        <p:tgtEl>
                                          <p:spTgt spid="39273"/>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6" grpId="0"/>
    </p:bldLst>
  </p:timing>
</p:sld>
</file>

<file path=ppt/slides/slide15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44363" name="Group 267"/>
          <p:cNvGraphicFramePr>
            <a:graphicFrameLocks noGrp="1"/>
          </p:cNvGraphicFramePr>
          <p:nvPr/>
        </p:nvGraphicFramePr>
        <p:xfrm>
          <a:off x="1476375" y="692150"/>
          <a:ext cx="6645275" cy="4629150"/>
        </p:xfrm>
        <a:graphic>
          <a:graphicData uri="http://schemas.openxmlformats.org/drawingml/2006/table">
            <a:tbl>
              <a:tblPr rtl="1"/>
              <a:tblGrid>
                <a:gridCol w="1333500">
                  <a:extLst>
                    <a:ext uri="{9D8B030D-6E8A-4147-A177-3AD203B41FA5}">
                      <a16:colId xmlns:a16="http://schemas.microsoft.com/office/drawing/2014/main" val="2755176540"/>
                    </a:ext>
                  </a:extLst>
                </a:gridCol>
                <a:gridCol w="2438400">
                  <a:extLst>
                    <a:ext uri="{9D8B030D-6E8A-4147-A177-3AD203B41FA5}">
                      <a16:colId xmlns:a16="http://schemas.microsoft.com/office/drawing/2014/main" val="2917030125"/>
                    </a:ext>
                  </a:extLst>
                </a:gridCol>
                <a:gridCol w="1566862">
                  <a:extLst>
                    <a:ext uri="{9D8B030D-6E8A-4147-A177-3AD203B41FA5}">
                      <a16:colId xmlns:a16="http://schemas.microsoft.com/office/drawing/2014/main" val="1957141053"/>
                    </a:ext>
                  </a:extLst>
                </a:gridCol>
                <a:gridCol w="1306513">
                  <a:extLst>
                    <a:ext uri="{9D8B030D-6E8A-4147-A177-3AD203B41FA5}">
                      <a16:colId xmlns:a16="http://schemas.microsoft.com/office/drawing/2014/main" val="3649450920"/>
                    </a:ext>
                  </a:extLst>
                </a:gridCol>
              </a:tblGrid>
              <a:tr h="8001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مصرف واقعی مواد با نرخ استاندارد و ترکیب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182255727"/>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51870510"/>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4680 =  4  × 17550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982800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45296746"/>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3510 =  3  × 17550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912600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9458298"/>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7020 =  6  × 17550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3846055"/>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1170 =  1 × 17550</a:t>
                      </a:r>
                    </a:p>
                    <a:p>
                      <a:pPr marL="0" marR="0" lvl="0" indent="0" algn="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86597889"/>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هـ</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1170 =  1  ×17550 </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351000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28722667"/>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3931200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49672662"/>
                  </a:ext>
                </a:extLst>
              </a:tr>
            </a:tbl>
          </a:graphicData>
        </a:graphic>
      </p:graphicFrame>
      <p:sp>
        <p:nvSpPr>
          <p:cNvPr id="644254" name="Rectangle 158"/>
          <p:cNvSpPr>
            <a:spLocks noChangeArrowheads="1"/>
          </p:cNvSpPr>
          <p:nvPr/>
        </p:nvSpPr>
        <p:spPr bwMode="auto">
          <a:xfrm>
            <a:off x="-250825" y="5229225"/>
            <a:ext cx="91440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lIns="0" rIns="0" bIns="0"/>
          <a:lstStyle>
            <a:lvl1pPr marL="342900" indent="-342900"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742950" indent="-285750"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143000" indent="-2286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600200" indent="-228600"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057400" indent="-228600"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5146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29718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4290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38862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nSpc>
                <a:spcPct val="130000"/>
              </a:lnSpc>
              <a:buFont typeface="Wingdings" panose="05000000000000000000" pitchFamily="2" charset="2"/>
              <a:buNone/>
            </a:pPr>
            <a:r>
              <a:rPr lang="fa-IR" altLang="fa-IR" sz="2000">
                <a:effectLst/>
                <a:cs typeface="B Zar" panose="00000400000000000000" pitchFamily="2" charset="-78"/>
              </a:rPr>
              <a:t>          انحراف بازده مواد :</a:t>
            </a:r>
          </a:p>
          <a:p>
            <a:pPr>
              <a:lnSpc>
                <a:spcPct val="130000"/>
              </a:lnSpc>
              <a:buFont typeface="Wingdings" panose="05000000000000000000" pitchFamily="2" charset="2"/>
              <a:buNone/>
            </a:pPr>
            <a:r>
              <a:rPr lang="fa-IR" altLang="fa-IR" sz="1500">
                <a:effectLst/>
                <a:cs typeface="B Zar" panose="00000400000000000000" pitchFamily="2" charset="-78"/>
              </a:rPr>
              <a:t>بهای تمام شده استاندارد یک واحداز نظر مواد ×(تولید استاندارد ناشی از مصرف واقعی مواد – تولید واقعی ناشی از مصرف واقعی مواد) = انحراف بازده مواد</a:t>
            </a:r>
          </a:p>
          <a:p>
            <a:pPr>
              <a:lnSpc>
                <a:spcPct val="130000"/>
              </a:lnSpc>
              <a:buFont typeface="Wingdings" panose="05000000000000000000" pitchFamily="2" charset="2"/>
              <a:buNone/>
            </a:pPr>
            <a:r>
              <a:rPr lang="fa-IR" altLang="fa-IR" sz="2000">
                <a:effectLst/>
                <a:cs typeface="B Zar" panose="00000400000000000000" pitchFamily="2" charset="-78"/>
              </a:rPr>
              <a:t>                                                                             336000 × (17550 – 10500) = 403200 نامساعد</a:t>
            </a:r>
            <a:endParaRPr lang="en-US" altLang="fa-IR" sz="2000">
              <a:effectLst/>
              <a:cs typeface="B Zar" panose="00000400000000000000" pitchFamily="2" charset="-78"/>
            </a:endParaRPr>
          </a:p>
        </p:txBody>
      </p:sp>
      <p:grpSp>
        <p:nvGrpSpPr>
          <p:cNvPr id="644365" name="Group 269"/>
          <p:cNvGrpSpPr>
            <a:grpSpLocks/>
          </p:cNvGrpSpPr>
          <p:nvPr/>
        </p:nvGrpSpPr>
        <p:grpSpPr bwMode="auto">
          <a:xfrm>
            <a:off x="5508625" y="2205038"/>
            <a:ext cx="215900" cy="2376487"/>
            <a:chOff x="3470" y="1389"/>
            <a:chExt cx="136" cy="1497"/>
          </a:xfrm>
        </p:grpSpPr>
        <p:sp>
          <p:nvSpPr>
            <p:cNvPr id="644326" name="Line 230"/>
            <p:cNvSpPr>
              <a:spLocks noChangeShapeType="1"/>
            </p:cNvSpPr>
            <p:nvPr/>
          </p:nvSpPr>
          <p:spPr bwMode="auto">
            <a:xfrm>
              <a:off x="3470" y="1389"/>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4334" name="Line 238"/>
            <p:cNvSpPr>
              <a:spLocks noChangeShapeType="1"/>
            </p:cNvSpPr>
            <p:nvPr/>
          </p:nvSpPr>
          <p:spPr bwMode="auto">
            <a:xfrm>
              <a:off x="3470" y="1752"/>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4336" name="Line 240"/>
            <p:cNvSpPr>
              <a:spLocks noChangeShapeType="1"/>
            </p:cNvSpPr>
            <p:nvPr/>
          </p:nvSpPr>
          <p:spPr bwMode="auto">
            <a:xfrm>
              <a:off x="3470" y="2115"/>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4345" name="Line 249"/>
            <p:cNvSpPr>
              <a:spLocks noChangeShapeType="1"/>
            </p:cNvSpPr>
            <p:nvPr/>
          </p:nvSpPr>
          <p:spPr bwMode="auto">
            <a:xfrm>
              <a:off x="3470" y="2523"/>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4358" name="Line 262"/>
            <p:cNvSpPr>
              <a:spLocks noChangeShapeType="1"/>
            </p:cNvSpPr>
            <p:nvPr/>
          </p:nvSpPr>
          <p:spPr bwMode="auto">
            <a:xfrm>
              <a:off x="3470" y="2886"/>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964" name="Rectangle 4"/>
          <p:cNvSpPr>
            <a:spLocks noGrp="1" noChangeArrowheads="1"/>
          </p:cNvSpPr>
          <p:nvPr>
            <p:ph type="title"/>
          </p:nvPr>
        </p:nvSpPr>
        <p:spPr>
          <a:xfrm>
            <a:off x="457200" y="381000"/>
            <a:ext cx="8229600" cy="931863"/>
          </a:xfrm>
        </p:spPr>
        <p:txBody>
          <a:bodyPr/>
          <a:lstStyle/>
          <a:p>
            <a:pPr algn="r"/>
            <a:r>
              <a:rPr lang="fa-IR" altLang="fa-IR" sz="1600">
                <a:cs typeface="B Nasim" panose="00000700000000000000" pitchFamily="2" charset="-78"/>
              </a:rPr>
              <a:t>حل مساله 24-3 :</a:t>
            </a:r>
            <a:endParaRPr lang="en-US" altLang="fa-IR" sz="1600">
              <a:cs typeface="B Nasim" panose="00000700000000000000" pitchFamily="2" charset="-78"/>
            </a:endParaRPr>
          </a:p>
        </p:txBody>
      </p:sp>
      <p:graphicFrame>
        <p:nvGraphicFramePr>
          <p:cNvPr id="41103" name="Group 143"/>
          <p:cNvGraphicFramePr>
            <a:graphicFrameLocks noGrp="1"/>
          </p:cNvGraphicFramePr>
          <p:nvPr>
            <p:ph sz="half" idx="1"/>
          </p:nvPr>
        </p:nvGraphicFramePr>
        <p:xfrm>
          <a:off x="323850" y="1284288"/>
          <a:ext cx="8229600" cy="4833937"/>
        </p:xfrm>
        <a:graphic>
          <a:graphicData uri="http://schemas.openxmlformats.org/drawingml/2006/table">
            <a:tbl>
              <a:tblPr rtl="1"/>
              <a:tblGrid>
                <a:gridCol w="2743200">
                  <a:extLst>
                    <a:ext uri="{9D8B030D-6E8A-4147-A177-3AD203B41FA5}">
                      <a16:colId xmlns:a16="http://schemas.microsoft.com/office/drawing/2014/main" val="871885388"/>
                    </a:ext>
                  </a:extLst>
                </a:gridCol>
                <a:gridCol w="3109912">
                  <a:extLst>
                    <a:ext uri="{9D8B030D-6E8A-4147-A177-3AD203B41FA5}">
                      <a16:colId xmlns:a16="http://schemas.microsoft.com/office/drawing/2014/main" val="59685102"/>
                    </a:ext>
                  </a:extLst>
                </a:gridCol>
                <a:gridCol w="2376488">
                  <a:extLst>
                    <a:ext uri="{9D8B030D-6E8A-4147-A177-3AD203B41FA5}">
                      <a16:colId xmlns:a16="http://schemas.microsoft.com/office/drawing/2014/main" val="2728100208"/>
                    </a:ext>
                  </a:extLst>
                </a:gridCol>
              </a:tblGrid>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قسمت 1)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697977309"/>
                  </a:ext>
                </a:extLst>
              </a:tr>
              <a:tr h="200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توحید</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93615324"/>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خلاصه عملکرد مقایسه ای برای دوره ـــــــ</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34640615"/>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بودجه ای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واقعی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00975158"/>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75600000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 × 10800)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91907360"/>
                  </a:ext>
                </a:extLst>
              </a:tr>
              <a:tr h="200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21600000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05073895"/>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17280000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17160000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90264817"/>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 متغیر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66229159"/>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 ثابت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9600000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49612941"/>
                  </a:ext>
                </a:extLst>
              </a:tr>
              <a:tr h="200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تولید و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51720000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56560000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2801676"/>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23880000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24440000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79686933"/>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40964"/>
                                        </p:tgtEl>
                                        <p:attrNameLst>
                                          <p:attrName>style.visibility</p:attrName>
                                        </p:attrNameLst>
                                      </p:cBhvr>
                                      <p:to>
                                        <p:strVal val="visible"/>
                                      </p:to>
                                    </p:set>
                                    <p:animEffect transition="in" filter="fade">
                                      <p:cBhvr>
                                        <p:cTn id="7" dur="800" decel="100000"/>
                                        <p:tgtEl>
                                          <p:spTgt spid="40964"/>
                                        </p:tgtEl>
                                      </p:cBhvr>
                                    </p:animEffect>
                                    <p:anim calcmode="lin" valueType="num">
                                      <p:cBhvr>
                                        <p:cTn id="8" dur="800" decel="100000" fill="hold"/>
                                        <p:tgtEl>
                                          <p:spTgt spid="40964"/>
                                        </p:tgtEl>
                                        <p:attrNameLst>
                                          <p:attrName>style.rotation</p:attrName>
                                        </p:attrNameLst>
                                      </p:cBhvr>
                                      <p:tavLst>
                                        <p:tav tm="0">
                                          <p:val>
                                            <p:fltVal val="-90"/>
                                          </p:val>
                                        </p:tav>
                                        <p:tav tm="100000">
                                          <p:val>
                                            <p:fltVal val="0"/>
                                          </p:val>
                                        </p:tav>
                                      </p:tavLst>
                                    </p:anim>
                                    <p:anim calcmode="lin" valueType="num">
                                      <p:cBhvr>
                                        <p:cTn id="9" dur="800" decel="100000" fill="hold"/>
                                        <p:tgtEl>
                                          <p:spTgt spid="40964"/>
                                        </p:tgtEl>
                                        <p:attrNameLst>
                                          <p:attrName>ppt_x</p:attrName>
                                        </p:attrNameLst>
                                      </p:cBhvr>
                                      <p:tavLst>
                                        <p:tav tm="0">
                                          <p:val>
                                            <p:strVal val="#ppt_x+0.4"/>
                                          </p:val>
                                        </p:tav>
                                        <p:tav tm="100000">
                                          <p:val>
                                            <p:strVal val="#ppt_x-0.05"/>
                                          </p:val>
                                        </p:tav>
                                      </p:tavLst>
                                    </p:anim>
                                    <p:anim calcmode="lin" valueType="num">
                                      <p:cBhvr>
                                        <p:cTn id="10" dur="800" decel="100000" fill="hold"/>
                                        <p:tgtEl>
                                          <p:spTgt spid="4096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4096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40964"/>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4" grpId="0"/>
    </p:bldLst>
  </p:timing>
</p:sld>
</file>

<file path=ppt/slides/slide15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55654" name="Rectangle 6"/>
          <p:cNvSpPr>
            <a:spLocks noGrp="1" noChangeArrowheads="1"/>
          </p:cNvSpPr>
          <p:nvPr>
            <p:ph type="body" idx="1"/>
          </p:nvPr>
        </p:nvSpPr>
        <p:spPr>
          <a:xfrm>
            <a:off x="250825" y="476250"/>
            <a:ext cx="8424863" cy="6121400"/>
          </a:xfrm>
        </p:spPr>
        <p:txBody>
          <a:bodyPr/>
          <a:lstStyle/>
          <a:p>
            <a:pPr>
              <a:buFont typeface="Wingdings" panose="05000000000000000000" pitchFamily="2" charset="2"/>
              <a:buNone/>
            </a:pPr>
            <a:r>
              <a:rPr lang="fa-IR" altLang="fa-IR" sz="2200">
                <a:effectLst/>
                <a:cs typeface="B Zar" panose="00000400000000000000" pitchFamily="2" charset="-78"/>
              </a:rPr>
              <a:t>قسمت 2) محاسبه انحراف نرخ و مصرف برای مواد اولیه :</a:t>
            </a:r>
          </a:p>
          <a:p>
            <a:pPr algn="l">
              <a:lnSpc>
                <a:spcPct val="130000"/>
              </a:lnSpc>
              <a:buFont typeface="Wingdings" panose="05000000000000000000" pitchFamily="2" charset="2"/>
              <a:buNone/>
            </a:pPr>
            <a:r>
              <a:rPr lang="fa-IR" altLang="fa-IR" sz="2200">
                <a:effectLst/>
                <a:cs typeface="B Zar" panose="00000400000000000000" pitchFamily="2" charset="-78"/>
              </a:rPr>
              <a:t>( نرخ استاندارد – نرخ واقعی) مصرف واقعی = انحراف نرخ / قیمت مواد اولیه </a:t>
            </a:r>
          </a:p>
          <a:p>
            <a:pPr algn="l">
              <a:lnSpc>
                <a:spcPct val="130000"/>
              </a:lnSpc>
              <a:buFont typeface="Wingdings" panose="05000000000000000000" pitchFamily="2" charset="2"/>
              <a:buNone/>
            </a:pPr>
            <a:r>
              <a:rPr lang="fa-IR" altLang="fa-IR" sz="2200">
                <a:effectLst/>
                <a:cs typeface="B Zar" panose="00000400000000000000" pitchFamily="2" charset="-78"/>
              </a:rPr>
              <a:t>نامساعد  2000000 = (500 – 540) 50000 = انحراف نرخ / قیمت مواد اولیه </a:t>
            </a:r>
          </a:p>
          <a:p>
            <a:pPr algn="l">
              <a:lnSpc>
                <a:spcPct val="130000"/>
              </a:lnSpc>
              <a:buFont typeface="Wingdings" panose="05000000000000000000" pitchFamily="2" charset="2"/>
              <a:buNone/>
            </a:pPr>
            <a:r>
              <a:rPr lang="fa-IR" altLang="fa-IR" sz="2200">
                <a:effectLst/>
                <a:cs typeface="B Zar" panose="00000400000000000000" pitchFamily="2" charset="-78"/>
              </a:rPr>
              <a:t>(مصرف استاندارد برای تولید واقعی – مصرف واقعی ) نرخ استاندارد = انحراف مصرف مواد </a:t>
            </a:r>
          </a:p>
          <a:p>
            <a:pPr algn="l">
              <a:lnSpc>
                <a:spcPct val="130000"/>
              </a:lnSpc>
              <a:buFont typeface="Wingdings" panose="05000000000000000000" pitchFamily="2" charset="2"/>
              <a:buNone/>
            </a:pPr>
            <a:r>
              <a:rPr lang="fa-IR" altLang="fa-IR" sz="2200">
                <a:effectLst/>
                <a:cs typeface="B Zar" panose="00000400000000000000" pitchFamily="2" charset="-78"/>
              </a:rPr>
              <a:t>نامساعد  </a:t>
            </a:r>
            <a:r>
              <a:rPr lang="fa-IR" altLang="fa-IR" sz="2200" u="sng">
                <a:effectLst/>
                <a:cs typeface="B Zar" panose="00000400000000000000" pitchFamily="2" charset="-78"/>
              </a:rPr>
              <a:t>3400000</a:t>
            </a:r>
            <a:r>
              <a:rPr lang="fa-IR" altLang="fa-IR" sz="2200">
                <a:effectLst/>
                <a:cs typeface="B Zar" panose="00000400000000000000" pitchFamily="2" charset="-78"/>
              </a:rPr>
              <a:t> = [(4×10800) – 50000] 500 = انحراف مصرف مواد</a:t>
            </a:r>
          </a:p>
          <a:p>
            <a:pPr>
              <a:lnSpc>
                <a:spcPct val="130000"/>
              </a:lnSpc>
              <a:buFont typeface="Wingdings" panose="05000000000000000000" pitchFamily="2" charset="2"/>
              <a:buNone/>
            </a:pPr>
            <a:r>
              <a:rPr lang="fa-IR" altLang="fa-IR" sz="2200">
                <a:effectLst/>
                <a:cs typeface="B Zar" panose="00000400000000000000" pitchFamily="2" charset="-78"/>
              </a:rPr>
              <a:t>         انحراف کل مواد – نامساعد   </a:t>
            </a:r>
            <a:r>
              <a:rPr lang="fa-IR" altLang="fa-IR" sz="2200" u="sng">
                <a:effectLst/>
                <a:cs typeface="B Zar" panose="00000400000000000000" pitchFamily="2" charset="-78"/>
              </a:rPr>
              <a:t>5400000</a:t>
            </a:r>
          </a:p>
          <a:p>
            <a:pPr algn="l">
              <a:lnSpc>
                <a:spcPct val="130000"/>
              </a:lnSpc>
              <a:buFont typeface="Wingdings" panose="05000000000000000000" pitchFamily="2" charset="2"/>
              <a:buNone/>
            </a:pPr>
            <a:r>
              <a:rPr lang="fa-IR" altLang="fa-IR" sz="2200">
                <a:effectLst/>
                <a:cs typeface="B Zar" panose="00000400000000000000" pitchFamily="2" charset="-78"/>
              </a:rPr>
              <a:t>(نرخ استاندارد – نرخ واقعی) ساعات واقعی = انحراف نرخ دستمزد</a:t>
            </a:r>
          </a:p>
          <a:p>
            <a:pPr algn="l">
              <a:lnSpc>
                <a:spcPct val="130000"/>
              </a:lnSpc>
              <a:buFont typeface="Wingdings" panose="05000000000000000000" pitchFamily="2" charset="2"/>
              <a:buNone/>
            </a:pPr>
            <a:r>
              <a:rPr lang="fa-IR" altLang="fa-IR" sz="2200">
                <a:effectLst/>
                <a:cs typeface="B Zar" panose="00000400000000000000" pitchFamily="2" charset="-78"/>
              </a:rPr>
              <a:t>مساعد 440000 = (800 – 780) 22000 = انحراف نرخ دستمزد</a:t>
            </a:r>
          </a:p>
          <a:p>
            <a:pPr algn="l">
              <a:lnSpc>
                <a:spcPct val="130000"/>
              </a:lnSpc>
              <a:buFont typeface="Wingdings" panose="05000000000000000000" pitchFamily="2" charset="2"/>
              <a:buNone/>
            </a:pPr>
            <a:r>
              <a:rPr lang="fa-IR" altLang="fa-IR" sz="2200">
                <a:effectLst/>
                <a:cs typeface="B Zar" panose="00000400000000000000" pitchFamily="2" charset="-78"/>
              </a:rPr>
              <a:t>(ساعات استاندارد برای تولید واقعی – ساعات واقعی) نرخ استاندارد = انحراف کارایی دستمزد</a:t>
            </a:r>
          </a:p>
          <a:p>
            <a:pPr algn="l">
              <a:lnSpc>
                <a:spcPct val="130000"/>
              </a:lnSpc>
              <a:buFont typeface="Wingdings" panose="05000000000000000000" pitchFamily="2" charset="2"/>
              <a:buNone/>
            </a:pPr>
            <a:r>
              <a:rPr lang="fa-IR" altLang="fa-IR" sz="2200">
                <a:effectLst/>
                <a:cs typeface="B Zar" panose="00000400000000000000" pitchFamily="2" charset="-78"/>
              </a:rPr>
              <a:t>نامساعد </a:t>
            </a:r>
            <a:r>
              <a:rPr lang="fa-IR" altLang="fa-IR" sz="2200" u="sng">
                <a:effectLst/>
                <a:cs typeface="B Zar" panose="00000400000000000000" pitchFamily="2" charset="-78"/>
              </a:rPr>
              <a:t>320000</a:t>
            </a:r>
            <a:r>
              <a:rPr lang="fa-IR" altLang="fa-IR" sz="2200">
                <a:effectLst/>
                <a:cs typeface="B Zar" panose="00000400000000000000" pitchFamily="2" charset="-78"/>
              </a:rPr>
              <a:t> = [ (2×10800) – 22000] 800 = انحراف کارایی دستمزد</a:t>
            </a:r>
          </a:p>
          <a:p>
            <a:pPr>
              <a:lnSpc>
                <a:spcPct val="130000"/>
              </a:lnSpc>
              <a:buFont typeface="Wingdings" panose="05000000000000000000" pitchFamily="2" charset="2"/>
              <a:buNone/>
            </a:pPr>
            <a:r>
              <a:rPr lang="fa-IR" altLang="fa-IR" sz="2200">
                <a:effectLst/>
                <a:cs typeface="B Zar" panose="00000400000000000000" pitchFamily="2" charset="-78"/>
              </a:rPr>
              <a:t>    انحراف کل دستمزد – مساعد  </a:t>
            </a:r>
            <a:r>
              <a:rPr lang="fa-IR" altLang="fa-IR" sz="2200" u="sng">
                <a:effectLst/>
                <a:cs typeface="B Zar" panose="00000400000000000000" pitchFamily="2" charset="-78"/>
              </a:rPr>
              <a:t>120000</a:t>
            </a:r>
            <a:r>
              <a:rPr lang="fa-IR" altLang="fa-IR" sz="2200">
                <a:effectLst/>
                <a:cs typeface="B Zar" panose="00000400000000000000" pitchFamily="2" charset="-78"/>
              </a:rPr>
              <a:t> </a:t>
            </a: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155654">
                                            <p:txEl>
                                              <p:pRg st="0" end="0"/>
                                            </p:txEl>
                                          </p:spTgt>
                                        </p:tgtEl>
                                        <p:attrNameLst>
                                          <p:attrName>style.visibility</p:attrName>
                                        </p:attrNameLst>
                                      </p:cBhvr>
                                      <p:to>
                                        <p:strVal val="visible"/>
                                      </p:to>
                                    </p:set>
                                    <p:animEffect transition="in" filter="fade">
                                      <p:cBhvr>
                                        <p:cTn id="7" dur="1000"/>
                                        <p:tgtEl>
                                          <p:spTgt spid="155654">
                                            <p:txEl>
                                              <p:pRg st="0" end="0"/>
                                            </p:txEl>
                                          </p:spTgt>
                                        </p:tgtEl>
                                      </p:cBhvr>
                                    </p:animEffect>
                                    <p:anim calcmode="lin" valueType="num">
                                      <p:cBhvr>
                                        <p:cTn id="8" dur="1000" fill="hold"/>
                                        <p:tgtEl>
                                          <p:spTgt spid="155654">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55654">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155654">
                                            <p:txEl>
                                              <p:pRg st="1" end="1"/>
                                            </p:txEl>
                                          </p:spTgt>
                                        </p:tgtEl>
                                        <p:attrNameLst>
                                          <p:attrName>style.visibility</p:attrName>
                                        </p:attrNameLst>
                                      </p:cBhvr>
                                      <p:to>
                                        <p:strVal val="visible"/>
                                      </p:to>
                                    </p:set>
                                    <p:animEffect transition="in" filter="fade">
                                      <p:cBhvr>
                                        <p:cTn id="13" dur="1000"/>
                                        <p:tgtEl>
                                          <p:spTgt spid="155654">
                                            <p:txEl>
                                              <p:pRg st="1" end="1"/>
                                            </p:txEl>
                                          </p:spTgt>
                                        </p:tgtEl>
                                      </p:cBhvr>
                                    </p:animEffect>
                                    <p:anim calcmode="lin" valueType="num">
                                      <p:cBhvr>
                                        <p:cTn id="14" dur="1000" fill="hold"/>
                                        <p:tgtEl>
                                          <p:spTgt spid="155654">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155654">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155654">
                                            <p:txEl>
                                              <p:pRg st="2" end="2"/>
                                            </p:txEl>
                                          </p:spTgt>
                                        </p:tgtEl>
                                        <p:attrNameLst>
                                          <p:attrName>style.visibility</p:attrName>
                                        </p:attrNameLst>
                                      </p:cBhvr>
                                      <p:to>
                                        <p:strVal val="visible"/>
                                      </p:to>
                                    </p:set>
                                    <p:animEffect transition="in" filter="fade">
                                      <p:cBhvr>
                                        <p:cTn id="19" dur="1000"/>
                                        <p:tgtEl>
                                          <p:spTgt spid="155654">
                                            <p:txEl>
                                              <p:pRg st="2" end="2"/>
                                            </p:txEl>
                                          </p:spTgt>
                                        </p:tgtEl>
                                      </p:cBhvr>
                                    </p:animEffect>
                                    <p:anim calcmode="lin" valueType="num">
                                      <p:cBhvr>
                                        <p:cTn id="20" dur="1000" fill="hold"/>
                                        <p:tgtEl>
                                          <p:spTgt spid="155654">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155654">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7" presetClass="entr" presetSubtype="0" fill="hold" grpId="0" nodeType="afterEffect">
                                  <p:stCondLst>
                                    <p:cond delay="0"/>
                                  </p:stCondLst>
                                  <p:childTnLst>
                                    <p:set>
                                      <p:cBhvr>
                                        <p:cTn id="24" dur="1" fill="hold">
                                          <p:stCondLst>
                                            <p:cond delay="0"/>
                                          </p:stCondLst>
                                        </p:cTn>
                                        <p:tgtEl>
                                          <p:spTgt spid="155654">
                                            <p:txEl>
                                              <p:pRg st="3" end="3"/>
                                            </p:txEl>
                                          </p:spTgt>
                                        </p:tgtEl>
                                        <p:attrNameLst>
                                          <p:attrName>style.visibility</p:attrName>
                                        </p:attrNameLst>
                                      </p:cBhvr>
                                      <p:to>
                                        <p:strVal val="visible"/>
                                      </p:to>
                                    </p:set>
                                    <p:animEffect transition="in" filter="fade">
                                      <p:cBhvr>
                                        <p:cTn id="25" dur="1000"/>
                                        <p:tgtEl>
                                          <p:spTgt spid="155654">
                                            <p:txEl>
                                              <p:pRg st="3" end="3"/>
                                            </p:txEl>
                                          </p:spTgt>
                                        </p:tgtEl>
                                      </p:cBhvr>
                                    </p:animEffect>
                                    <p:anim calcmode="lin" valueType="num">
                                      <p:cBhvr>
                                        <p:cTn id="26" dur="1000" fill="hold"/>
                                        <p:tgtEl>
                                          <p:spTgt spid="155654">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155654">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7" presetClass="entr" presetSubtype="0" fill="hold" grpId="0" nodeType="afterEffect">
                                  <p:stCondLst>
                                    <p:cond delay="0"/>
                                  </p:stCondLst>
                                  <p:childTnLst>
                                    <p:set>
                                      <p:cBhvr>
                                        <p:cTn id="30" dur="1" fill="hold">
                                          <p:stCondLst>
                                            <p:cond delay="0"/>
                                          </p:stCondLst>
                                        </p:cTn>
                                        <p:tgtEl>
                                          <p:spTgt spid="155654">
                                            <p:txEl>
                                              <p:pRg st="4" end="4"/>
                                            </p:txEl>
                                          </p:spTgt>
                                        </p:tgtEl>
                                        <p:attrNameLst>
                                          <p:attrName>style.visibility</p:attrName>
                                        </p:attrNameLst>
                                      </p:cBhvr>
                                      <p:to>
                                        <p:strVal val="visible"/>
                                      </p:to>
                                    </p:set>
                                    <p:animEffect transition="in" filter="fade">
                                      <p:cBhvr>
                                        <p:cTn id="31" dur="1000"/>
                                        <p:tgtEl>
                                          <p:spTgt spid="155654">
                                            <p:txEl>
                                              <p:pRg st="4" end="4"/>
                                            </p:txEl>
                                          </p:spTgt>
                                        </p:tgtEl>
                                      </p:cBhvr>
                                    </p:animEffect>
                                    <p:anim calcmode="lin" valueType="num">
                                      <p:cBhvr>
                                        <p:cTn id="32" dur="1000" fill="hold"/>
                                        <p:tgtEl>
                                          <p:spTgt spid="155654">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155654">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7" presetClass="entr" presetSubtype="0" fill="hold" grpId="0" nodeType="afterEffect">
                                  <p:stCondLst>
                                    <p:cond delay="0"/>
                                  </p:stCondLst>
                                  <p:childTnLst>
                                    <p:set>
                                      <p:cBhvr>
                                        <p:cTn id="36" dur="1" fill="hold">
                                          <p:stCondLst>
                                            <p:cond delay="0"/>
                                          </p:stCondLst>
                                        </p:cTn>
                                        <p:tgtEl>
                                          <p:spTgt spid="155654">
                                            <p:txEl>
                                              <p:pRg st="5" end="5"/>
                                            </p:txEl>
                                          </p:spTgt>
                                        </p:tgtEl>
                                        <p:attrNameLst>
                                          <p:attrName>style.visibility</p:attrName>
                                        </p:attrNameLst>
                                      </p:cBhvr>
                                      <p:to>
                                        <p:strVal val="visible"/>
                                      </p:to>
                                    </p:set>
                                    <p:animEffect transition="in" filter="fade">
                                      <p:cBhvr>
                                        <p:cTn id="37" dur="1000"/>
                                        <p:tgtEl>
                                          <p:spTgt spid="155654">
                                            <p:txEl>
                                              <p:pRg st="5" end="5"/>
                                            </p:txEl>
                                          </p:spTgt>
                                        </p:tgtEl>
                                      </p:cBhvr>
                                    </p:animEffect>
                                    <p:anim calcmode="lin" valueType="num">
                                      <p:cBhvr>
                                        <p:cTn id="38" dur="1000" fill="hold"/>
                                        <p:tgtEl>
                                          <p:spTgt spid="155654">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155654">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7" presetClass="entr" presetSubtype="0" fill="hold" grpId="0" nodeType="afterEffect">
                                  <p:stCondLst>
                                    <p:cond delay="0"/>
                                  </p:stCondLst>
                                  <p:childTnLst>
                                    <p:set>
                                      <p:cBhvr>
                                        <p:cTn id="42" dur="1" fill="hold">
                                          <p:stCondLst>
                                            <p:cond delay="0"/>
                                          </p:stCondLst>
                                        </p:cTn>
                                        <p:tgtEl>
                                          <p:spTgt spid="155654">
                                            <p:txEl>
                                              <p:pRg st="6" end="6"/>
                                            </p:txEl>
                                          </p:spTgt>
                                        </p:tgtEl>
                                        <p:attrNameLst>
                                          <p:attrName>style.visibility</p:attrName>
                                        </p:attrNameLst>
                                      </p:cBhvr>
                                      <p:to>
                                        <p:strVal val="visible"/>
                                      </p:to>
                                    </p:set>
                                    <p:animEffect transition="in" filter="fade">
                                      <p:cBhvr>
                                        <p:cTn id="43" dur="1000"/>
                                        <p:tgtEl>
                                          <p:spTgt spid="155654">
                                            <p:txEl>
                                              <p:pRg st="6" end="6"/>
                                            </p:txEl>
                                          </p:spTgt>
                                        </p:tgtEl>
                                      </p:cBhvr>
                                    </p:animEffect>
                                    <p:anim calcmode="lin" valueType="num">
                                      <p:cBhvr>
                                        <p:cTn id="44" dur="1000" fill="hold"/>
                                        <p:tgtEl>
                                          <p:spTgt spid="155654">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155654">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7" presetClass="entr" presetSubtype="0" fill="hold" grpId="0" nodeType="afterEffect">
                                  <p:stCondLst>
                                    <p:cond delay="0"/>
                                  </p:stCondLst>
                                  <p:childTnLst>
                                    <p:set>
                                      <p:cBhvr>
                                        <p:cTn id="48" dur="1" fill="hold">
                                          <p:stCondLst>
                                            <p:cond delay="0"/>
                                          </p:stCondLst>
                                        </p:cTn>
                                        <p:tgtEl>
                                          <p:spTgt spid="155654">
                                            <p:txEl>
                                              <p:pRg st="7" end="7"/>
                                            </p:txEl>
                                          </p:spTgt>
                                        </p:tgtEl>
                                        <p:attrNameLst>
                                          <p:attrName>style.visibility</p:attrName>
                                        </p:attrNameLst>
                                      </p:cBhvr>
                                      <p:to>
                                        <p:strVal val="visible"/>
                                      </p:to>
                                    </p:set>
                                    <p:animEffect transition="in" filter="fade">
                                      <p:cBhvr>
                                        <p:cTn id="49" dur="1000"/>
                                        <p:tgtEl>
                                          <p:spTgt spid="155654">
                                            <p:txEl>
                                              <p:pRg st="7" end="7"/>
                                            </p:txEl>
                                          </p:spTgt>
                                        </p:tgtEl>
                                      </p:cBhvr>
                                    </p:animEffect>
                                    <p:anim calcmode="lin" valueType="num">
                                      <p:cBhvr>
                                        <p:cTn id="50" dur="1000" fill="hold"/>
                                        <p:tgtEl>
                                          <p:spTgt spid="155654">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155654">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7" presetClass="entr" presetSubtype="0" fill="hold" grpId="0" nodeType="afterEffect">
                                  <p:stCondLst>
                                    <p:cond delay="0"/>
                                  </p:stCondLst>
                                  <p:childTnLst>
                                    <p:set>
                                      <p:cBhvr>
                                        <p:cTn id="54" dur="1" fill="hold">
                                          <p:stCondLst>
                                            <p:cond delay="0"/>
                                          </p:stCondLst>
                                        </p:cTn>
                                        <p:tgtEl>
                                          <p:spTgt spid="155654">
                                            <p:txEl>
                                              <p:pRg st="8" end="8"/>
                                            </p:txEl>
                                          </p:spTgt>
                                        </p:tgtEl>
                                        <p:attrNameLst>
                                          <p:attrName>style.visibility</p:attrName>
                                        </p:attrNameLst>
                                      </p:cBhvr>
                                      <p:to>
                                        <p:strVal val="visible"/>
                                      </p:to>
                                    </p:set>
                                    <p:animEffect transition="in" filter="fade">
                                      <p:cBhvr>
                                        <p:cTn id="55" dur="1000"/>
                                        <p:tgtEl>
                                          <p:spTgt spid="155654">
                                            <p:txEl>
                                              <p:pRg st="8" end="8"/>
                                            </p:txEl>
                                          </p:spTgt>
                                        </p:tgtEl>
                                      </p:cBhvr>
                                    </p:animEffect>
                                    <p:anim calcmode="lin" valueType="num">
                                      <p:cBhvr>
                                        <p:cTn id="56" dur="1000" fill="hold"/>
                                        <p:tgtEl>
                                          <p:spTgt spid="155654">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155654">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7" presetClass="entr" presetSubtype="0" fill="hold" grpId="0" nodeType="afterEffect">
                                  <p:stCondLst>
                                    <p:cond delay="0"/>
                                  </p:stCondLst>
                                  <p:childTnLst>
                                    <p:set>
                                      <p:cBhvr>
                                        <p:cTn id="60" dur="1" fill="hold">
                                          <p:stCondLst>
                                            <p:cond delay="0"/>
                                          </p:stCondLst>
                                        </p:cTn>
                                        <p:tgtEl>
                                          <p:spTgt spid="155654">
                                            <p:txEl>
                                              <p:pRg st="9" end="9"/>
                                            </p:txEl>
                                          </p:spTgt>
                                        </p:tgtEl>
                                        <p:attrNameLst>
                                          <p:attrName>style.visibility</p:attrName>
                                        </p:attrNameLst>
                                      </p:cBhvr>
                                      <p:to>
                                        <p:strVal val="visible"/>
                                      </p:to>
                                    </p:set>
                                    <p:animEffect transition="in" filter="fade">
                                      <p:cBhvr>
                                        <p:cTn id="61" dur="1000"/>
                                        <p:tgtEl>
                                          <p:spTgt spid="155654">
                                            <p:txEl>
                                              <p:pRg st="9" end="9"/>
                                            </p:txEl>
                                          </p:spTgt>
                                        </p:tgtEl>
                                      </p:cBhvr>
                                    </p:animEffect>
                                    <p:anim calcmode="lin" valueType="num">
                                      <p:cBhvr>
                                        <p:cTn id="62" dur="1000" fill="hold"/>
                                        <p:tgtEl>
                                          <p:spTgt spid="155654">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155654">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7" presetClass="entr" presetSubtype="0" fill="hold" grpId="0" nodeType="afterEffect">
                                  <p:stCondLst>
                                    <p:cond delay="0"/>
                                  </p:stCondLst>
                                  <p:childTnLst>
                                    <p:set>
                                      <p:cBhvr>
                                        <p:cTn id="66" dur="1" fill="hold">
                                          <p:stCondLst>
                                            <p:cond delay="0"/>
                                          </p:stCondLst>
                                        </p:cTn>
                                        <p:tgtEl>
                                          <p:spTgt spid="155654">
                                            <p:txEl>
                                              <p:pRg st="10" end="10"/>
                                            </p:txEl>
                                          </p:spTgt>
                                        </p:tgtEl>
                                        <p:attrNameLst>
                                          <p:attrName>style.visibility</p:attrName>
                                        </p:attrNameLst>
                                      </p:cBhvr>
                                      <p:to>
                                        <p:strVal val="visible"/>
                                      </p:to>
                                    </p:set>
                                    <p:animEffect transition="in" filter="fade">
                                      <p:cBhvr>
                                        <p:cTn id="67" dur="1000"/>
                                        <p:tgtEl>
                                          <p:spTgt spid="155654">
                                            <p:txEl>
                                              <p:pRg st="10" end="10"/>
                                            </p:txEl>
                                          </p:spTgt>
                                        </p:tgtEl>
                                      </p:cBhvr>
                                    </p:animEffect>
                                    <p:anim calcmode="lin" valueType="num">
                                      <p:cBhvr>
                                        <p:cTn id="68" dur="1000" fill="hold"/>
                                        <p:tgtEl>
                                          <p:spTgt spid="155654">
                                            <p:txEl>
                                              <p:pRg st="10" end="10"/>
                                            </p:txEl>
                                          </p:spTgt>
                                        </p:tgtEl>
                                        <p:attrNameLst>
                                          <p:attrName>ppt_x</p:attrName>
                                        </p:attrNameLst>
                                      </p:cBhvr>
                                      <p:tavLst>
                                        <p:tav tm="0">
                                          <p:val>
                                            <p:strVal val="#ppt_x"/>
                                          </p:val>
                                        </p:tav>
                                        <p:tav tm="100000">
                                          <p:val>
                                            <p:strVal val="#ppt_x"/>
                                          </p:val>
                                        </p:tav>
                                      </p:tavLst>
                                    </p:anim>
                                    <p:anim calcmode="lin" valueType="num">
                                      <p:cBhvr>
                                        <p:cTn id="69" dur="1000" fill="hold"/>
                                        <p:tgtEl>
                                          <p:spTgt spid="155654">
                                            <p:txEl>
                                              <p:pRg st="10" end="1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654" grpId="0" build="p"/>
    </p:bldLst>
  </p:timing>
</p:sld>
</file>

<file path=ppt/slides/slide15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45125" name="Rectangle 5"/>
          <p:cNvSpPr>
            <a:spLocks noChangeArrowheads="1"/>
          </p:cNvSpPr>
          <p:nvPr/>
        </p:nvSpPr>
        <p:spPr bwMode="auto">
          <a:xfrm>
            <a:off x="215900" y="736600"/>
            <a:ext cx="8893175" cy="4813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r">
              <a:lnSpc>
                <a:spcPct val="180000"/>
              </a:lnSpc>
              <a:spcBef>
                <a:spcPct val="0"/>
              </a:spcBef>
            </a:pPr>
            <a:r>
              <a:rPr lang="fa-IR" altLang="fa-IR" sz="2200">
                <a:solidFill>
                  <a:schemeClr val="tx1"/>
                </a:solidFill>
                <a:cs typeface="B Zar" panose="00000400000000000000" pitchFamily="2" charset="-78"/>
              </a:rPr>
              <a:t>   قسمت 3) </a:t>
            </a:r>
          </a:p>
          <a:p>
            <a:pPr>
              <a:lnSpc>
                <a:spcPct val="180000"/>
              </a:lnSpc>
              <a:spcBef>
                <a:spcPct val="0"/>
              </a:spcBef>
            </a:pPr>
            <a:r>
              <a:rPr lang="fa-IR" altLang="fa-IR" sz="2000">
                <a:solidFill>
                  <a:schemeClr val="tx1"/>
                </a:solidFill>
                <a:cs typeface="B Zar" panose="00000400000000000000" pitchFamily="2" charset="-78"/>
              </a:rPr>
              <a:t>[(ساعات واقعی × نرخ استاندارد سربار متغیر ) + سربار ثابت بودجه ای ] – هزینه های سربار واقعی = انحراف هزینه </a:t>
            </a:r>
          </a:p>
          <a:p>
            <a:pPr>
              <a:lnSpc>
                <a:spcPct val="180000"/>
              </a:lnSpc>
              <a:spcBef>
                <a:spcPct val="0"/>
              </a:spcBef>
            </a:pPr>
            <a:r>
              <a:rPr lang="fa-IR" altLang="fa-IR" sz="2200">
                <a:solidFill>
                  <a:schemeClr val="tx1"/>
                </a:solidFill>
                <a:cs typeface="B Zar" panose="00000400000000000000" pitchFamily="2" charset="-78"/>
              </a:rPr>
              <a:t>مساعد 500000 = [( 22000 × 150) 9600000] – 12400000 = انحراف هزینه</a:t>
            </a:r>
          </a:p>
          <a:p>
            <a:pPr>
              <a:lnSpc>
                <a:spcPct val="180000"/>
              </a:lnSpc>
              <a:spcBef>
                <a:spcPct val="0"/>
              </a:spcBef>
            </a:pPr>
            <a:r>
              <a:rPr lang="fa-IR" altLang="fa-IR" sz="2100">
                <a:solidFill>
                  <a:schemeClr val="tx1"/>
                </a:solidFill>
                <a:cs typeface="B Zar" panose="00000400000000000000" pitchFamily="2" charset="-78"/>
              </a:rPr>
              <a:t>(ساعات استاندارد برای تولید واقعی – ساعات واقعی ) نرخ استاندارد سربار متغیر = انحراف کارایی سربار متغیر</a:t>
            </a:r>
          </a:p>
          <a:p>
            <a:pPr>
              <a:lnSpc>
                <a:spcPct val="180000"/>
              </a:lnSpc>
              <a:spcBef>
                <a:spcPct val="0"/>
              </a:spcBef>
            </a:pPr>
            <a:r>
              <a:rPr lang="fa-IR" altLang="fa-IR" sz="2200">
                <a:solidFill>
                  <a:schemeClr val="tx1"/>
                </a:solidFill>
                <a:cs typeface="B Zar" panose="00000400000000000000" pitchFamily="2" charset="-78"/>
              </a:rPr>
              <a:t>نامساعد  60000 = [ (2 × 10800) – 2200] 150 = انحراف کارایی سربار متغیر</a:t>
            </a:r>
          </a:p>
          <a:p>
            <a:pPr>
              <a:lnSpc>
                <a:spcPct val="180000"/>
              </a:lnSpc>
              <a:spcBef>
                <a:spcPct val="0"/>
              </a:spcBef>
            </a:pPr>
            <a:r>
              <a:rPr lang="fa-IR" altLang="fa-IR" sz="2200">
                <a:solidFill>
                  <a:schemeClr val="tx1"/>
                </a:solidFill>
                <a:cs typeface="B Zar" panose="00000400000000000000" pitchFamily="2" charset="-78"/>
              </a:rPr>
              <a:t>سربار ثابت جذب شده – سربار ثابت بودجه شده = انحراف حجم</a:t>
            </a:r>
          </a:p>
          <a:p>
            <a:pPr>
              <a:lnSpc>
                <a:spcPct val="180000"/>
              </a:lnSpc>
              <a:spcBef>
                <a:spcPct val="0"/>
              </a:spcBef>
            </a:pPr>
            <a:r>
              <a:rPr lang="fa-IR" altLang="fa-IR" sz="2100">
                <a:solidFill>
                  <a:schemeClr val="tx1"/>
                </a:solidFill>
                <a:cs typeface="B Zar" panose="00000400000000000000" pitchFamily="2" charset="-78"/>
              </a:rPr>
              <a:t>(ساعات استاندارد برای تولید واقعی – ساعات عادی طبق بودجه ) نرخ استاندارد سربار ثابت = انحراف حجم</a:t>
            </a:r>
          </a:p>
          <a:p>
            <a:pPr algn="r">
              <a:lnSpc>
                <a:spcPct val="180000"/>
              </a:lnSpc>
              <a:spcBef>
                <a:spcPct val="0"/>
              </a:spcBef>
            </a:pPr>
            <a:r>
              <a:rPr lang="fa-IR" altLang="fa-IR" sz="2200">
                <a:solidFill>
                  <a:schemeClr val="tx1"/>
                </a:solidFill>
                <a:cs typeface="B Zar" panose="00000400000000000000" pitchFamily="2" charset="-78"/>
              </a:rPr>
              <a:t>    ظرفیت عادی ارائه نشده است ، لذا نرخ استاندارد سربار ثابت و انحراف حجم قابل محاسبه نیست .</a:t>
            </a:r>
            <a:r>
              <a:rPr lang="fa-IR" altLang="fa-IR" sz="2200">
                <a:solidFill>
                  <a:schemeClr val="tx1"/>
                </a:solidFill>
                <a:effectLst>
                  <a:outerShdw blurRad="38100" dist="38100" dir="2700000" algn="tl">
                    <a:srgbClr val="000000"/>
                  </a:outerShdw>
                </a:effectLst>
                <a:cs typeface="B Zar" panose="00000400000000000000" pitchFamily="2" charset="-78"/>
              </a:rPr>
              <a:t> </a:t>
            </a:r>
            <a:endParaRPr lang="en-US" altLang="fa-IR" sz="2200">
              <a:solidFill>
                <a:schemeClr val="tx1"/>
              </a:solidFill>
              <a:effectLst>
                <a:outerShdw blurRad="38100" dist="38100" dir="2700000" algn="tl">
                  <a:srgbClr val="000000"/>
                </a:outerShdw>
              </a:effectLst>
              <a:cs typeface="B Zar" panose="00000400000000000000" pitchFamily="2" charset="-78"/>
            </a:endParaRPr>
          </a:p>
        </p:txBody>
      </p:sp>
    </p:spTree>
  </p:cSld>
  <p:clrMapOvr>
    <a:masterClrMapping/>
  </p:clrMapOvr>
  <p:transition>
    <p:comb/>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58724" name="Rectangle 4"/>
          <p:cNvSpPr>
            <a:spLocks noGrp="1" noChangeArrowheads="1"/>
          </p:cNvSpPr>
          <p:nvPr>
            <p:ph type="title"/>
          </p:nvPr>
        </p:nvSpPr>
        <p:spPr>
          <a:xfrm>
            <a:off x="457200" y="115888"/>
            <a:ext cx="8229600" cy="846137"/>
          </a:xfrm>
        </p:spPr>
        <p:txBody>
          <a:bodyPr/>
          <a:lstStyle/>
          <a:p>
            <a:pPr algn="r"/>
            <a:r>
              <a:rPr lang="fa-IR" altLang="fa-IR" sz="1600">
                <a:cs typeface="B Nasim" panose="00000700000000000000" pitchFamily="2" charset="-78"/>
              </a:rPr>
              <a:t>حل مساله 25-3 :</a:t>
            </a:r>
            <a:endParaRPr lang="en-US" altLang="fa-IR" sz="1600">
              <a:cs typeface="B Nasim" panose="00000700000000000000" pitchFamily="2" charset="-78"/>
            </a:endParaRPr>
          </a:p>
        </p:txBody>
      </p:sp>
      <p:graphicFrame>
        <p:nvGraphicFramePr>
          <p:cNvPr id="159207" name="Group 487"/>
          <p:cNvGraphicFramePr>
            <a:graphicFrameLocks noGrp="1"/>
          </p:cNvGraphicFramePr>
          <p:nvPr>
            <p:ph idx="1"/>
          </p:nvPr>
        </p:nvGraphicFramePr>
        <p:xfrm>
          <a:off x="457200" y="836613"/>
          <a:ext cx="8229600" cy="5502275"/>
        </p:xfrm>
        <a:graphic>
          <a:graphicData uri="http://schemas.openxmlformats.org/drawingml/2006/table">
            <a:tbl>
              <a:tblPr rtl="1"/>
              <a:tblGrid>
                <a:gridCol w="914400">
                  <a:extLst>
                    <a:ext uri="{9D8B030D-6E8A-4147-A177-3AD203B41FA5}">
                      <a16:colId xmlns:a16="http://schemas.microsoft.com/office/drawing/2014/main" val="3556544129"/>
                    </a:ext>
                  </a:extLst>
                </a:gridCol>
                <a:gridCol w="914400">
                  <a:extLst>
                    <a:ext uri="{9D8B030D-6E8A-4147-A177-3AD203B41FA5}">
                      <a16:colId xmlns:a16="http://schemas.microsoft.com/office/drawing/2014/main" val="997805036"/>
                    </a:ext>
                  </a:extLst>
                </a:gridCol>
                <a:gridCol w="914400">
                  <a:extLst>
                    <a:ext uri="{9D8B030D-6E8A-4147-A177-3AD203B41FA5}">
                      <a16:colId xmlns:a16="http://schemas.microsoft.com/office/drawing/2014/main" val="3115277896"/>
                    </a:ext>
                  </a:extLst>
                </a:gridCol>
                <a:gridCol w="914400">
                  <a:extLst>
                    <a:ext uri="{9D8B030D-6E8A-4147-A177-3AD203B41FA5}">
                      <a16:colId xmlns:a16="http://schemas.microsoft.com/office/drawing/2014/main" val="2782750819"/>
                    </a:ext>
                  </a:extLst>
                </a:gridCol>
                <a:gridCol w="914400">
                  <a:extLst>
                    <a:ext uri="{9D8B030D-6E8A-4147-A177-3AD203B41FA5}">
                      <a16:colId xmlns:a16="http://schemas.microsoft.com/office/drawing/2014/main" val="1346456970"/>
                    </a:ext>
                  </a:extLst>
                </a:gridCol>
                <a:gridCol w="914400">
                  <a:extLst>
                    <a:ext uri="{9D8B030D-6E8A-4147-A177-3AD203B41FA5}">
                      <a16:colId xmlns:a16="http://schemas.microsoft.com/office/drawing/2014/main" val="2928105808"/>
                    </a:ext>
                  </a:extLst>
                </a:gridCol>
                <a:gridCol w="914400">
                  <a:extLst>
                    <a:ext uri="{9D8B030D-6E8A-4147-A177-3AD203B41FA5}">
                      <a16:colId xmlns:a16="http://schemas.microsoft.com/office/drawing/2014/main" val="1631433681"/>
                    </a:ext>
                  </a:extLst>
                </a:gridCol>
                <a:gridCol w="914400">
                  <a:extLst>
                    <a:ext uri="{9D8B030D-6E8A-4147-A177-3AD203B41FA5}">
                      <a16:colId xmlns:a16="http://schemas.microsoft.com/office/drawing/2014/main" val="2233507333"/>
                    </a:ext>
                  </a:extLst>
                </a:gridCol>
                <a:gridCol w="914400">
                  <a:extLst>
                    <a:ext uri="{9D8B030D-6E8A-4147-A177-3AD203B41FA5}">
                      <a16:colId xmlns:a16="http://schemas.microsoft.com/office/drawing/2014/main" val="102826976"/>
                    </a:ext>
                  </a:extLst>
                </a:gridCol>
              </a:tblGrid>
              <a:tr h="3603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قسمت 1)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971901757"/>
                  </a:ext>
                </a:extLst>
              </a:tr>
              <a:tr h="2746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مقدار مواد مصرفی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33784483"/>
                  </a:ext>
                </a:extLst>
              </a:tr>
              <a:tr h="330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الف</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ب</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ج</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د</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3535850"/>
                  </a:ext>
                </a:extLst>
              </a:tr>
              <a:tr h="3381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اول دوره</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7189797"/>
                  </a:ext>
                </a:extLst>
              </a:tr>
              <a:tr h="330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خرید طی دوره</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820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1320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4170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0381905"/>
                  </a:ext>
                </a:extLst>
              </a:tr>
              <a:tr h="3317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آماده مصرف</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920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1440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4590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9446194"/>
                  </a:ext>
                </a:extLst>
              </a:tr>
              <a:tr h="330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آخر دوره</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24221790"/>
                  </a:ext>
                </a:extLst>
              </a:tr>
              <a:tr h="330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مصرفی</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1550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840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29075057"/>
                  </a:ext>
                </a:extLst>
              </a:tr>
              <a:tr h="388938">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هزینه های واقعی تولید ( تولید 3450 کیلوگرم)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72660476"/>
                  </a:ext>
                </a:extLst>
              </a:tr>
              <a:tr h="331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از محل موجودی اول دوره</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از محل خرید طی دوره</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26341584"/>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5787100"/>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الف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28500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308500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12423300"/>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ب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740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185000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211000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7835199"/>
                  </a:ext>
                </a:extLst>
              </a:tr>
              <a:tr h="331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ج</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1180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11800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13511372"/>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ماده د</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54000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61000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77378193"/>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73500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3680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637000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710500</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464121329"/>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58724"/>
                                        </p:tgtEl>
                                        <p:attrNameLst>
                                          <p:attrName>style.visibility</p:attrName>
                                        </p:attrNameLst>
                                      </p:cBhvr>
                                      <p:to>
                                        <p:strVal val="visible"/>
                                      </p:to>
                                    </p:set>
                                    <p:animEffect transition="in" filter="fade">
                                      <p:cBhvr>
                                        <p:cTn id="7" dur="800" decel="100000"/>
                                        <p:tgtEl>
                                          <p:spTgt spid="158724"/>
                                        </p:tgtEl>
                                      </p:cBhvr>
                                    </p:animEffect>
                                    <p:anim calcmode="lin" valueType="num">
                                      <p:cBhvr>
                                        <p:cTn id="8" dur="800" decel="100000" fill="hold"/>
                                        <p:tgtEl>
                                          <p:spTgt spid="158724"/>
                                        </p:tgtEl>
                                        <p:attrNameLst>
                                          <p:attrName>style.rotation</p:attrName>
                                        </p:attrNameLst>
                                      </p:cBhvr>
                                      <p:tavLst>
                                        <p:tav tm="0">
                                          <p:val>
                                            <p:fltVal val="-90"/>
                                          </p:val>
                                        </p:tav>
                                        <p:tav tm="100000">
                                          <p:val>
                                            <p:fltVal val="0"/>
                                          </p:val>
                                        </p:tav>
                                      </p:tavLst>
                                    </p:anim>
                                    <p:anim calcmode="lin" valueType="num">
                                      <p:cBhvr>
                                        <p:cTn id="9" dur="800" decel="100000" fill="hold"/>
                                        <p:tgtEl>
                                          <p:spTgt spid="158724"/>
                                        </p:tgtEl>
                                        <p:attrNameLst>
                                          <p:attrName>ppt_x</p:attrName>
                                        </p:attrNameLst>
                                      </p:cBhvr>
                                      <p:tavLst>
                                        <p:tav tm="0">
                                          <p:val>
                                            <p:strVal val="#ppt_x+0.4"/>
                                          </p:val>
                                        </p:tav>
                                        <p:tav tm="100000">
                                          <p:val>
                                            <p:strVal val="#ppt_x-0.05"/>
                                          </p:val>
                                        </p:tav>
                                      </p:tavLst>
                                    </p:anim>
                                    <p:anim calcmode="lin" valueType="num">
                                      <p:cBhvr>
                                        <p:cTn id="10" dur="800" decel="100000" fill="hold"/>
                                        <p:tgtEl>
                                          <p:spTgt spid="158724"/>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58724"/>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58724"/>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8724" grpId="0"/>
    </p:bldLst>
  </p:timing>
</p:sld>
</file>

<file path=ppt/slides/slide15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60772" name="Rectangle 4"/>
          <p:cNvSpPr>
            <a:spLocks noGrp="1" noChangeArrowheads="1"/>
          </p:cNvSpPr>
          <p:nvPr>
            <p:ph type="title"/>
          </p:nvPr>
        </p:nvSpPr>
        <p:spPr/>
        <p:txBody>
          <a:bodyPr/>
          <a:lstStyle/>
          <a:p>
            <a:endParaRPr lang="en-US" altLang="fa-IR"/>
          </a:p>
        </p:txBody>
      </p:sp>
      <p:sp>
        <p:nvSpPr>
          <p:cNvPr id="160774" name="Rectangle 6"/>
          <p:cNvSpPr>
            <a:spLocks noGrp="1" noChangeArrowheads="1"/>
          </p:cNvSpPr>
          <p:nvPr>
            <p:ph type="body" sz="half" idx="2"/>
          </p:nvPr>
        </p:nvSpPr>
        <p:spPr>
          <a:xfrm>
            <a:off x="1187450" y="3933825"/>
            <a:ext cx="7437438" cy="2590800"/>
          </a:xfrm>
        </p:spPr>
        <p:txBody>
          <a:bodyPr/>
          <a:lstStyle/>
          <a:p>
            <a:pPr>
              <a:lnSpc>
                <a:spcPct val="80000"/>
              </a:lnSpc>
              <a:buFont typeface="Wingdings" panose="05000000000000000000" pitchFamily="2" charset="2"/>
              <a:buNone/>
            </a:pPr>
            <a:r>
              <a:rPr lang="fa-IR" altLang="fa-IR" sz="1800">
                <a:effectLst/>
                <a:cs typeface="B Zar" panose="00000400000000000000" pitchFamily="2" charset="-78"/>
              </a:rPr>
              <a:t>قسمت 2) </a:t>
            </a:r>
          </a:p>
          <a:p>
            <a:pPr algn="l">
              <a:buFont typeface="Wingdings" panose="05000000000000000000" pitchFamily="2" charset="2"/>
              <a:buNone/>
            </a:pPr>
            <a:r>
              <a:rPr lang="fa-IR" altLang="fa-IR" sz="1800">
                <a:effectLst/>
                <a:cs typeface="B Zar" panose="00000400000000000000" pitchFamily="2" charset="-78"/>
              </a:rPr>
              <a:t>				(نرخ استاندارد – نرخ واقعی ) مصرف واقعی = انحراف نرخ مواد </a:t>
            </a:r>
          </a:p>
          <a:p>
            <a:pPr algn="l">
              <a:buFont typeface="Wingdings" panose="05000000000000000000" pitchFamily="2" charset="2"/>
              <a:buNone/>
            </a:pPr>
            <a:r>
              <a:rPr lang="fa-IR" altLang="fa-IR" sz="1800">
                <a:effectLst/>
                <a:cs typeface="B Zar" panose="00000400000000000000" pitchFamily="2" charset="-78"/>
              </a:rPr>
              <a:t>			 م   3000 = (210 – 190) 150 = انحراف نرخ الف از محل موجودی اول دوره</a:t>
            </a:r>
          </a:p>
          <a:p>
            <a:pPr algn="l">
              <a:buFont typeface="Wingdings" panose="05000000000000000000" pitchFamily="2" charset="2"/>
              <a:buNone/>
            </a:pPr>
            <a:r>
              <a:rPr lang="fa-IR" altLang="fa-IR" sz="1800">
                <a:effectLst/>
                <a:cs typeface="B Zar" panose="00000400000000000000" pitchFamily="2" charset="-78"/>
              </a:rPr>
              <a:t>			 م </a:t>
            </a:r>
            <a:r>
              <a:rPr lang="fa-IR" altLang="fa-IR" sz="1800" u="sng">
                <a:effectLst/>
                <a:cs typeface="B Zar" panose="00000400000000000000" pitchFamily="2" charset="-78"/>
              </a:rPr>
              <a:t>14000</a:t>
            </a:r>
            <a:r>
              <a:rPr lang="fa-IR" altLang="fa-IR" sz="1800">
                <a:effectLst/>
                <a:cs typeface="B Zar" panose="00000400000000000000" pitchFamily="2" charset="-78"/>
              </a:rPr>
              <a:t> = (210 – 200) 1400 = انحراف نرخ الف از محل خرید طی دوره</a:t>
            </a:r>
          </a:p>
          <a:p>
            <a:pPr>
              <a:buFont typeface="Wingdings" panose="05000000000000000000" pitchFamily="2" charset="2"/>
              <a:buNone/>
            </a:pPr>
            <a:r>
              <a:rPr lang="fa-IR" altLang="fa-IR" sz="1800">
                <a:effectLst/>
                <a:cs typeface="B Zar" panose="00000400000000000000" pitchFamily="2" charset="-78"/>
              </a:rPr>
              <a:t>                                                 م  </a:t>
            </a:r>
            <a:r>
              <a:rPr lang="fa-IR" altLang="fa-IR" sz="1800" u="sng">
                <a:effectLst/>
                <a:cs typeface="B Zar" panose="00000400000000000000" pitchFamily="2" charset="-78"/>
              </a:rPr>
              <a:t>17000</a:t>
            </a:r>
            <a:r>
              <a:rPr lang="fa-IR" altLang="fa-IR" sz="1800">
                <a:effectLst/>
                <a:cs typeface="B Zar" panose="00000400000000000000" pitchFamily="2" charset="-78"/>
              </a:rPr>
              <a:t> </a:t>
            </a:r>
          </a:p>
          <a:p>
            <a:pPr algn="l">
              <a:buFont typeface="Wingdings" panose="05000000000000000000" pitchFamily="2" charset="2"/>
              <a:buNone/>
            </a:pPr>
            <a:r>
              <a:rPr lang="fa-IR" altLang="fa-IR" sz="1800">
                <a:effectLst/>
                <a:cs typeface="B Zar" panose="00000400000000000000" pitchFamily="2" charset="-78"/>
              </a:rPr>
              <a:t>			 م  2000 = (280 – 260) 100 = انحراف نرخ ب از محل موجودی اول دوره</a:t>
            </a:r>
          </a:p>
          <a:p>
            <a:pPr algn="l">
              <a:buFont typeface="Wingdings" panose="05000000000000000000" pitchFamily="2" charset="2"/>
              <a:buNone/>
            </a:pPr>
            <a:r>
              <a:rPr lang="fa-IR" altLang="fa-IR" sz="1800">
                <a:effectLst/>
                <a:cs typeface="B Zar" panose="00000400000000000000" pitchFamily="2" charset="-78"/>
              </a:rPr>
              <a:t>			 م </a:t>
            </a:r>
            <a:r>
              <a:rPr lang="fa-IR" altLang="fa-IR" sz="1800" u="sng">
                <a:effectLst/>
                <a:cs typeface="B Zar" panose="00000400000000000000" pitchFamily="2" charset="-78"/>
              </a:rPr>
              <a:t>22200</a:t>
            </a:r>
            <a:r>
              <a:rPr lang="fa-IR" altLang="fa-IR" sz="1800">
                <a:effectLst/>
                <a:cs typeface="B Zar" panose="00000400000000000000" pitchFamily="2" charset="-78"/>
              </a:rPr>
              <a:t> = (280 – 250) 740 = انحراف نرخ ب از محل خرید طی دوره</a:t>
            </a:r>
          </a:p>
          <a:p>
            <a:pPr>
              <a:buFont typeface="Wingdings" panose="05000000000000000000" pitchFamily="2" charset="2"/>
              <a:buNone/>
            </a:pPr>
            <a:r>
              <a:rPr lang="fa-IR" altLang="fa-IR" sz="1800">
                <a:effectLst/>
                <a:cs typeface="B Zar" panose="00000400000000000000" pitchFamily="2" charset="-78"/>
              </a:rPr>
              <a:t>			             م </a:t>
            </a:r>
            <a:r>
              <a:rPr lang="fa-IR" altLang="fa-IR" sz="1800" u="sng">
                <a:effectLst/>
                <a:cs typeface="B Zar" panose="00000400000000000000" pitchFamily="2" charset="-78"/>
              </a:rPr>
              <a:t>24200</a:t>
            </a:r>
            <a:endParaRPr lang="en-US" altLang="fa-IR" sz="1800" u="sng">
              <a:effectLst/>
              <a:cs typeface="B Zar" panose="00000400000000000000" pitchFamily="2" charset="-78"/>
            </a:endParaRPr>
          </a:p>
        </p:txBody>
      </p:sp>
      <p:graphicFrame>
        <p:nvGraphicFramePr>
          <p:cNvPr id="160910" name="Group 142"/>
          <p:cNvGraphicFramePr>
            <a:graphicFrameLocks noGrp="1"/>
          </p:cNvGraphicFramePr>
          <p:nvPr>
            <p:ph sz="half" idx="1"/>
          </p:nvPr>
        </p:nvGraphicFramePr>
        <p:xfrm>
          <a:off x="395288" y="404813"/>
          <a:ext cx="8229600" cy="3613150"/>
        </p:xfrm>
        <a:graphic>
          <a:graphicData uri="http://schemas.openxmlformats.org/drawingml/2006/table">
            <a:tbl>
              <a:tblPr rtl="1"/>
              <a:tblGrid>
                <a:gridCol w="1646238">
                  <a:extLst>
                    <a:ext uri="{9D8B030D-6E8A-4147-A177-3AD203B41FA5}">
                      <a16:colId xmlns:a16="http://schemas.microsoft.com/office/drawing/2014/main" val="456389568"/>
                    </a:ext>
                  </a:extLst>
                </a:gridCol>
                <a:gridCol w="1646237">
                  <a:extLst>
                    <a:ext uri="{9D8B030D-6E8A-4147-A177-3AD203B41FA5}">
                      <a16:colId xmlns:a16="http://schemas.microsoft.com/office/drawing/2014/main" val="3343523306"/>
                    </a:ext>
                  </a:extLst>
                </a:gridCol>
                <a:gridCol w="1644650">
                  <a:extLst>
                    <a:ext uri="{9D8B030D-6E8A-4147-A177-3AD203B41FA5}">
                      <a16:colId xmlns:a16="http://schemas.microsoft.com/office/drawing/2014/main" val="493074022"/>
                    </a:ext>
                  </a:extLst>
                </a:gridCol>
                <a:gridCol w="1646238">
                  <a:extLst>
                    <a:ext uri="{9D8B030D-6E8A-4147-A177-3AD203B41FA5}">
                      <a16:colId xmlns:a16="http://schemas.microsoft.com/office/drawing/2014/main" val="657559033"/>
                    </a:ext>
                  </a:extLst>
                </a:gridCol>
                <a:gridCol w="1646237">
                  <a:extLst>
                    <a:ext uri="{9D8B030D-6E8A-4147-A177-3AD203B41FA5}">
                      <a16:colId xmlns:a16="http://schemas.microsoft.com/office/drawing/2014/main" val="2804977845"/>
                    </a:ext>
                  </a:extLst>
                </a:gridCol>
              </a:tblGrid>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هزینه های استاندارد تولید (3450 کیلوگرم)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592710794"/>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استاندارد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0003691"/>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6/1623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956/34</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9859349"/>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8/811</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227304</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64787740"/>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7/1217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133947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66943"/>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9/405</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58856</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05046590"/>
                  </a:ext>
                </a:extLst>
              </a:tr>
              <a:tr h="452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4059</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761063</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7110731"/>
                  </a:ext>
                </a:extLst>
              </a:tr>
              <a:tr h="4508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مصرف استاندارد برای تولید واقعی  4059 = 85% ÷ 3450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86451840"/>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160910"/>
                                        </p:tgtEl>
                                        <p:attrNameLst>
                                          <p:attrName>style.visibility</p:attrName>
                                        </p:attrNameLst>
                                      </p:cBhvr>
                                      <p:to>
                                        <p:strVal val="visible"/>
                                      </p:to>
                                    </p:set>
                                    <p:anim calcmode="lin" valueType="num">
                                      <p:cBhvr>
                                        <p:cTn id="7" dur="1000" fill="hold"/>
                                        <p:tgtEl>
                                          <p:spTgt spid="160910"/>
                                        </p:tgtEl>
                                        <p:attrNameLst>
                                          <p:attrName>ppt_w</p:attrName>
                                        </p:attrNameLst>
                                      </p:cBhvr>
                                      <p:tavLst>
                                        <p:tav tm="0">
                                          <p:val>
                                            <p:fltVal val="0"/>
                                          </p:val>
                                        </p:tav>
                                        <p:tav tm="100000">
                                          <p:val>
                                            <p:strVal val="#ppt_w"/>
                                          </p:val>
                                        </p:tav>
                                      </p:tavLst>
                                    </p:anim>
                                    <p:anim calcmode="lin" valueType="num">
                                      <p:cBhvr>
                                        <p:cTn id="8" dur="1000" fill="hold"/>
                                        <p:tgtEl>
                                          <p:spTgt spid="160910"/>
                                        </p:tgtEl>
                                        <p:attrNameLst>
                                          <p:attrName>ppt_h</p:attrName>
                                        </p:attrNameLst>
                                      </p:cBhvr>
                                      <p:tavLst>
                                        <p:tav tm="0">
                                          <p:val>
                                            <p:fltVal val="0"/>
                                          </p:val>
                                        </p:tav>
                                        <p:tav tm="100000">
                                          <p:val>
                                            <p:strVal val="#ppt_h"/>
                                          </p:val>
                                        </p:tav>
                                      </p:tavLst>
                                    </p:anim>
                                    <p:anim calcmode="lin" valueType="num">
                                      <p:cBhvr>
                                        <p:cTn id="9" dur="1000" fill="hold"/>
                                        <p:tgtEl>
                                          <p:spTgt spid="160910"/>
                                        </p:tgtEl>
                                        <p:attrNameLst>
                                          <p:attrName>style.rotation</p:attrName>
                                        </p:attrNameLst>
                                      </p:cBhvr>
                                      <p:tavLst>
                                        <p:tav tm="0">
                                          <p:val>
                                            <p:fltVal val="360"/>
                                          </p:val>
                                        </p:tav>
                                        <p:tav tm="100000">
                                          <p:val>
                                            <p:fltVal val="0"/>
                                          </p:val>
                                        </p:tav>
                                      </p:tavLst>
                                    </p:anim>
                                    <p:animEffect transition="in" filter="fade">
                                      <p:cBhvr>
                                        <p:cTn id="10" dur="1000"/>
                                        <p:tgtEl>
                                          <p:spTgt spid="160910"/>
                                        </p:tgtEl>
                                      </p:cBhvr>
                                    </p:animEffect>
                                  </p:childTnLst>
                                </p:cTn>
                              </p:par>
                            </p:childTnLst>
                          </p:cTn>
                        </p:par>
                        <p:par>
                          <p:cTn id="11" fill="hold" nodeType="afterGroup">
                            <p:stCondLst>
                              <p:cond delay="1000"/>
                            </p:stCondLst>
                            <p:childTnLst>
                              <p:par>
                                <p:cTn id="12" presetID="47" presetClass="entr" presetSubtype="0" fill="hold" grpId="0" nodeType="afterEffect">
                                  <p:stCondLst>
                                    <p:cond delay="0"/>
                                  </p:stCondLst>
                                  <p:childTnLst>
                                    <p:set>
                                      <p:cBhvr>
                                        <p:cTn id="13" dur="1" fill="hold">
                                          <p:stCondLst>
                                            <p:cond delay="0"/>
                                          </p:stCondLst>
                                        </p:cTn>
                                        <p:tgtEl>
                                          <p:spTgt spid="160774">
                                            <p:txEl>
                                              <p:pRg st="0" end="0"/>
                                            </p:txEl>
                                          </p:spTgt>
                                        </p:tgtEl>
                                        <p:attrNameLst>
                                          <p:attrName>style.visibility</p:attrName>
                                        </p:attrNameLst>
                                      </p:cBhvr>
                                      <p:to>
                                        <p:strVal val="visible"/>
                                      </p:to>
                                    </p:set>
                                    <p:animEffect transition="in" filter="fade">
                                      <p:cBhvr>
                                        <p:cTn id="14" dur="1000"/>
                                        <p:tgtEl>
                                          <p:spTgt spid="160774">
                                            <p:txEl>
                                              <p:pRg st="0" end="0"/>
                                            </p:txEl>
                                          </p:spTgt>
                                        </p:tgtEl>
                                      </p:cBhvr>
                                    </p:animEffect>
                                    <p:anim calcmode="lin" valueType="num">
                                      <p:cBhvr>
                                        <p:cTn id="15" dur="1000" fill="hold"/>
                                        <p:tgtEl>
                                          <p:spTgt spid="160774">
                                            <p:txEl>
                                              <p:pRg st="0" end="0"/>
                                            </p:txEl>
                                          </p:spTgt>
                                        </p:tgtEl>
                                        <p:attrNameLst>
                                          <p:attrName>ppt_x</p:attrName>
                                        </p:attrNameLst>
                                      </p:cBhvr>
                                      <p:tavLst>
                                        <p:tav tm="0">
                                          <p:val>
                                            <p:strVal val="#ppt_x"/>
                                          </p:val>
                                        </p:tav>
                                        <p:tav tm="100000">
                                          <p:val>
                                            <p:strVal val="#ppt_x"/>
                                          </p:val>
                                        </p:tav>
                                      </p:tavLst>
                                    </p:anim>
                                    <p:anim calcmode="lin" valueType="num">
                                      <p:cBhvr>
                                        <p:cTn id="16" dur="1000" fill="hold"/>
                                        <p:tgtEl>
                                          <p:spTgt spid="160774">
                                            <p:txEl>
                                              <p:pRg st="0" end="0"/>
                                            </p:txEl>
                                          </p:spTgt>
                                        </p:tgtEl>
                                        <p:attrNameLst>
                                          <p:attrName>ppt_y</p:attrName>
                                        </p:attrNameLst>
                                      </p:cBhvr>
                                      <p:tavLst>
                                        <p:tav tm="0">
                                          <p:val>
                                            <p:strVal val="#ppt_y-.1"/>
                                          </p:val>
                                        </p:tav>
                                        <p:tav tm="100000">
                                          <p:val>
                                            <p:strVal val="#ppt_y"/>
                                          </p:val>
                                        </p:tav>
                                      </p:tavLst>
                                    </p:anim>
                                  </p:childTnLst>
                                </p:cTn>
                              </p:par>
                            </p:childTnLst>
                          </p:cTn>
                        </p:par>
                        <p:par>
                          <p:cTn id="17" fill="hold" nodeType="afterGroup">
                            <p:stCondLst>
                              <p:cond delay="2000"/>
                            </p:stCondLst>
                            <p:childTnLst>
                              <p:par>
                                <p:cTn id="18" presetID="47" presetClass="entr" presetSubtype="0" fill="hold" grpId="0" nodeType="afterEffect">
                                  <p:stCondLst>
                                    <p:cond delay="0"/>
                                  </p:stCondLst>
                                  <p:childTnLst>
                                    <p:set>
                                      <p:cBhvr>
                                        <p:cTn id="19" dur="1" fill="hold">
                                          <p:stCondLst>
                                            <p:cond delay="0"/>
                                          </p:stCondLst>
                                        </p:cTn>
                                        <p:tgtEl>
                                          <p:spTgt spid="160774">
                                            <p:txEl>
                                              <p:pRg st="1" end="1"/>
                                            </p:txEl>
                                          </p:spTgt>
                                        </p:tgtEl>
                                        <p:attrNameLst>
                                          <p:attrName>style.visibility</p:attrName>
                                        </p:attrNameLst>
                                      </p:cBhvr>
                                      <p:to>
                                        <p:strVal val="visible"/>
                                      </p:to>
                                    </p:set>
                                    <p:animEffect transition="in" filter="fade">
                                      <p:cBhvr>
                                        <p:cTn id="20" dur="1000"/>
                                        <p:tgtEl>
                                          <p:spTgt spid="160774">
                                            <p:txEl>
                                              <p:pRg st="1" end="1"/>
                                            </p:txEl>
                                          </p:spTgt>
                                        </p:tgtEl>
                                      </p:cBhvr>
                                    </p:animEffect>
                                    <p:anim calcmode="lin" valueType="num">
                                      <p:cBhvr>
                                        <p:cTn id="21" dur="1000" fill="hold"/>
                                        <p:tgtEl>
                                          <p:spTgt spid="160774">
                                            <p:txEl>
                                              <p:pRg st="1" end="1"/>
                                            </p:txEl>
                                          </p:spTgt>
                                        </p:tgtEl>
                                        <p:attrNameLst>
                                          <p:attrName>ppt_x</p:attrName>
                                        </p:attrNameLst>
                                      </p:cBhvr>
                                      <p:tavLst>
                                        <p:tav tm="0">
                                          <p:val>
                                            <p:strVal val="#ppt_x"/>
                                          </p:val>
                                        </p:tav>
                                        <p:tav tm="100000">
                                          <p:val>
                                            <p:strVal val="#ppt_x"/>
                                          </p:val>
                                        </p:tav>
                                      </p:tavLst>
                                    </p:anim>
                                    <p:anim calcmode="lin" valueType="num">
                                      <p:cBhvr>
                                        <p:cTn id="22" dur="1000" fill="hold"/>
                                        <p:tgtEl>
                                          <p:spTgt spid="160774">
                                            <p:txEl>
                                              <p:pRg st="1" end="1"/>
                                            </p:txEl>
                                          </p:spTgt>
                                        </p:tgtEl>
                                        <p:attrNameLst>
                                          <p:attrName>ppt_y</p:attrName>
                                        </p:attrNameLst>
                                      </p:cBhvr>
                                      <p:tavLst>
                                        <p:tav tm="0">
                                          <p:val>
                                            <p:strVal val="#ppt_y-.1"/>
                                          </p:val>
                                        </p:tav>
                                        <p:tav tm="100000">
                                          <p:val>
                                            <p:strVal val="#ppt_y"/>
                                          </p:val>
                                        </p:tav>
                                      </p:tavLst>
                                    </p:anim>
                                  </p:childTnLst>
                                </p:cTn>
                              </p:par>
                            </p:childTnLst>
                          </p:cTn>
                        </p:par>
                        <p:par>
                          <p:cTn id="23" fill="hold" nodeType="afterGroup">
                            <p:stCondLst>
                              <p:cond delay="3000"/>
                            </p:stCondLst>
                            <p:childTnLst>
                              <p:par>
                                <p:cTn id="24" presetID="47" presetClass="entr" presetSubtype="0" fill="hold" grpId="0" nodeType="afterEffect">
                                  <p:stCondLst>
                                    <p:cond delay="0"/>
                                  </p:stCondLst>
                                  <p:childTnLst>
                                    <p:set>
                                      <p:cBhvr>
                                        <p:cTn id="25" dur="1" fill="hold">
                                          <p:stCondLst>
                                            <p:cond delay="0"/>
                                          </p:stCondLst>
                                        </p:cTn>
                                        <p:tgtEl>
                                          <p:spTgt spid="160774">
                                            <p:txEl>
                                              <p:pRg st="2" end="2"/>
                                            </p:txEl>
                                          </p:spTgt>
                                        </p:tgtEl>
                                        <p:attrNameLst>
                                          <p:attrName>style.visibility</p:attrName>
                                        </p:attrNameLst>
                                      </p:cBhvr>
                                      <p:to>
                                        <p:strVal val="visible"/>
                                      </p:to>
                                    </p:set>
                                    <p:animEffect transition="in" filter="fade">
                                      <p:cBhvr>
                                        <p:cTn id="26" dur="1000"/>
                                        <p:tgtEl>
                                          <p:spTgt spid="160774">
                                            <p:txEl>
                                              <p:pRg st="2" end="2"/>
                                            </p:txEl>
                                          </p:spTgt>
                                        </p:tgtEl>
                                      </p:cBhvr>
                                    </p:animEffect>
                                    <p:anim calcmode="lin" valueType="num">
                                      <p:cBhvr>
                                        <p:cTn id="27" dur="1000" fill="hold"/>
                                        <p:tgtEl>
                                          <p:spTgt spid="160774">
                                            <p:txEl>
                                              <p:pRg st="2" end="2"/>
                                            </p:txEl>
                                          </p:spTgt>
                                        </p:tgtEl>
                                        <p:attrNameLst>
                                          <p:attrName>ppt_x</p:attrName>
                                        </p:attrNameLst>
                                      </p:cBhvr>
                                      <p:tavLst>
                                        <p:tav tm="0">
                                          <p:val>
                                            <p:strVal val="#ppt_x"/>
                                          </p:val>
                                        </p:tav>
                                        <p:tav tm="100000">
                                          <p:val>
                                            <p:strVal val="#ppt_x"/>
                                          </p:val>
                                        </p:tav>
                                      </p:tavLst>
                                    </p:anim>
                                    <p:anim calcmode="lin" valueType="num">
                                      <p:cBhvr>
                                        <p:cTn id="28" dur="1000" fill="hold"/>
                                        <p:tgtEl>
                                          <p:spTgt spid="160774">
                                            <p:txEl>
                                              <p:pRg st="2" end="2"/>
                                            </p:txEl>
                                          </p:spTgt>
                                        </p:tgtEl>
                                        <p:attrNameLst>
                                          <p:attrName>ppt_y</p:attrName>
                                        </p:attrNameLst>
                                      </p:cBhvr>
                                      <p:tavLst>
                                        <p:tav tm="0">
                                          <p:val>
                                            <p:strVal val="#ppt_y-.1"/>
                                          </p:val>
                                        </p:tav>
                                        <p:tav tm="100000">
                                          <p:val>
                                            <p:strVal val="#ppt_y"/>
                                          </p:val>
                                        </p:tav>
                                      </p:tavLst>
                                    </p:anim>
                                  </p:childTnLst>
                                </p:cTn>
                              </p:par>
                            </p:childTnLst>
                          </p:cTn>
                        </p:par>
                        <p:par>
                          <p:cTn id="29" fill="hold" nodeType="afterGroup">
                            <p:stCondLst>
                              <p:cond delay="4000"/>
                            </p:stCondLst>
                            <p:childTnLst>
                              <p:par>
                                <p:cTn id="30" presetID="47" presetClass="entr" presetSubtype="0" fill="hold" grpId="0" nodeType="afterEffect">
                                  <p:stCondLst>
                                    <p:cond delay="0"/>
                                  </p:stCondLst>
                                  <p:childTnLst>
                                    <p:set>
                                      <p:cBhvr>
                                        <p:cTn id="31" dur="1" fill="hold">
                                          <p:stCondLst>
                                            <p:cond delay="0"/>
                                          </p:stCondLst>
                                        </p:cTn>
                                        <p:tgtEl>
                                          <p:spTgt spid="160774">
                                            <p:txEl>
                                              <p:pRg st="3" end="3"/>
                                            </p:txEl>
                                          </p:spTgt>
                                        </p:tgtEl>
                                        <p:attrNameLst>
                                          <p:attrName>style.visibility</p:attrName>
                                        </p:attrNameLst>
                                      </p:cBhvr>
                                      <p:to>
                                        <p:strVal val="visible"/>
                                      </p:to>
                                    </p:set>
                                    <p:animEffect transition="in" filter="fade">
                                      <p:cBhvr>
                                        <p:cTn id="32" dur="1000"/>
                                        <p:tgtEl>
                                          <p:spTgt spid="160774">
                                            <p:txEl>
                                              <p:pRg st="3" end="3"/>
                                            </p:txEl>
                                          </p:spTgt>
                                        </p:tgtEl>
                                      </p:cBhvr>
                                    </p:animEffect>
                                    <p:anim calcmode="lin" valueType="num">
                                      <p:cBhvr>
                                        <p:cTn id="33" dur="1000" fill="hold"/>
                                        <p:tgtEl>
                                          <p:spTgt spid="160774">
                                            <p:txEl>
                                              <p:pRg st="3" end="3"/>
                                            </p:txEl>
                                          </p:spTgt>
                                        </p:tgtEl>
                                        <p:attrNameLst>
                                          <p:attrName>ppt_x</p:attrName>
                                        </p:attrNameLst>
                                      </p:cBhvr>
                                      <p:tavLst>
                                        <p:tav tm="0">
                                          <p:val>
                                            <p:strVal val="#ppt_x"/>
                                          </p:val>
                                        </p:tav>
                                        <p:tav tm="100000">
                                          <p:val>
                                            <p:strVal val="#ppt_x"/>
                                          </p:val>
                                        </p:tav>
                                      </p:tavLst>
                                    </p:anim>
                                    <p:anim calcmode="lin" valueType="num">
                                      <p:cBhvr>
                                        <p:cTn id="34" dur="1000" fill="hold"/>
                                        <p:tgtEl>
                                          <p:spTgt spid="160774">
                                            <p:txEl>
                                              <p:pRg st="3" end="3"/>
                                            </p:txEl>
                                          </p:spTgt>
                                        </p:tgtEl>
                                        <p:attrNameLst>
                                          <p:attrName>ppt_y</p:attrName>
                                        </p:attrNameLst>
                                      </p:cBhvr>
                                      <p:tavLst>
                                        <p:tav tm="0">
                                          <p:val>
                                            <p:strVal val="#ppt_y-.1"/>
                                          </p:val>
                                        </p:tav>
                                        <p:tav tm="100000">
                                          <p:val>
                                            <p:strVal val="#ppt_y"/>
                                          </p:val>
                                        </p:tav>
                                      </p:tavLst>
                                    </p:anim>
                                  </p:childTnLst>
                                </p:cTn>
                              </p:par>
                            </p:childTnLst>
                          </p:cTn>
                        </p:par>
                        <p:par>
                          <p:cTn id="35" fill="hold" nodeType="afterGroup">
                            <p:stCondLst>
                              <p:cond delay="5000"/>
                            </p:stCondLst>
                            <p:childTnLst>
                              <p:par>
                                <p:cTn id="36" presetID="47" presetClass="entr" presetSubtype="0" fill="hold" grpId="0" nodeType="afterEffect">
                                  <p:stCondLst>
                                    <p:cond delay="0"/>
                                  </p:stCondLst>
                                  <p:childTnLst>
                                    <p:set>
                                      <p:cBhvr>
                                        <p:cTn id="37" dur="1" fill="hold">
                                          <p:stCondLst>
                                            <p:cond delay="0"/>
                                          </p:stCondLst>
                                        </p:cTn>
                                        <p:tgtEl>
                                          <p:spTgt spid="160774">
                                            <p:txEl>
                                              <p:pRg st="4" end="4"/>
                                            </p:txEl>
                                          </p:spTgt>
                                        </p:tgtEl>
                                        <p:attrNameLst>
                                          <p:attrName>style.visibility</p:attrName>
                                        </p:attrNameLst>
                                      </p:cBhvr>
                                      <p:to>
                                        <p:strVal val="visible"/>
                                      </p:to>
                                    </p:set>
                                    <p:animEffect transition="in" filter="fade">
                                      <p:cBhvr>
                                        <p:cTn id="38" dur="1000"/>
                                        <p:tgtEl>
                                          <p:spTgt spid="160774">
                                            <p:txEl>
                                              <p:pRg st="4" end="4"/>
                                            </p:txEl>
                                          </p:spTgt>
                                        </p:tgtEl>
                                      </p:cBhvr>
                                    </p:animEffect>
                                    <p:anim calcmode="lin" valueType="num">
                                      <p:cBhvr>
                                        <p:cTn id="39" dur="1000" fill="hold"/>
                                        <p:tgtEl>
                                          <p:spTgt spid="160774">
                                            <p:txEl>
                                              <p:pRg st="4" end="4"/>
                                            </p:txEl>
                                          </p:spTgt>
                                        </p:tgtEl>
                                        <p:attrNameLst>
                                          <p:attrName>ppt_x</p:attrName>
                                        </p:attrNameLst>
                                      </p:cBhvr>
                                      <p:tavLst>
                                        <p:tav tm="0">
                                          <p:val>
                                            <p:strVal val="#ppt_x"/>
                                          </p:val>
                                        </p:tav>
                                        <p:tav tm="100000">
                                          <p:val>
                                            <p:strVal val="#ppt_x"/>
                                          </p:val>
                                        </p:tav>
                                      </p:tavLst>
                                    </p:anim>
                                    <p:anim calcmode="lin" valueType="num">
                                      <p:cBhvr>
                                        <p:cTn id="40" dur="1000" fill="hold"/>
                                        <p:tgtEl>
                                          <p:spTgt spid="160774">
                                            <p:txEl>
                                              <p:pRg st="4" end="4"/>
                                            </p:txEl>
                                          </p:spTgt>
                                        </p:tgtEl>
                                        <p:attrNameLst>
                                          <p:attrName>ppt_y</p:attrName>
                                        </p:attrNameLst>
                                      </p:cBhvr>
                                      <p:tavLst>
                                        <p:tav tm="0">
                                          <p:val>
                                            <p:strVal val="#ppt_y-.1"/>
                                          </p:val>
                                        </p:tav>
                                        <p:tav tm="100000">
                                          <p:val>
                                            <p:strVal val="#ppt_y"/>
                                          </p:val>
                                        </p:tav>
                                      </p:tavLst>
                                    </p:anim>
                                  </p:childTnLst>
                                </p:cTn>
                              </p:par>
                            </p:childTnLst>
                          </p:cTn>
                        </p:par>
                        <p:par>
                          <p:cTn id="41" fill="hold" nodeType="afterGroup">
                            <p:stCondLst>
                              <p:cond delay="6000"/>
                            </p:stCondLst>
                            <p:childTnLst>
                              <p:par>
                                <p:cTn id="42" presetID="47" presetClass="entr" presetSubtype="0" fill="hold" grpId="0" nodeType="afterEffect">
                                  <p:stCondLst>
                                    <p:cond delay="0"/>
                                  </p:stCondLst>
                                  <p:childTnLst>
                                    <p:set>
                                      <p:cBhvr>
                                        <p:cTn id="43" dur="1" fill="hold">
                                          <p:stCondLst>
                                            <p:cond delay="0"/>
                                          </p:stCondLst>
                                        </p:cTn>
                                        <p:tgtEl>
                                          <p:spTgt spid="160774">
                                            <p:txEl>
                                              <p:pRg st="5" end="5"/>
                                            </p:txEl>
                                          </p:spTgt>
                                        </p:tgtEl>
                                        <p:attrNameLst>
                                          <p:attrName>style.visibility</p:attrName>
                                        </p:attrNameLst>
                                      </p:cBhvr>
                                      <p:to>
                                        <p:strVal val="visible"/>
                                      </p:to>
                                    </p:set>
                                    <p:animEffect transition="in" filter="fade">
                                      <p:cBhvr>
                                        <p:cTn id="44" dur="1000"/>
                                        <p:tgtEl>
                                          <p:spTgt spid="160774">
                                            <p:txEl>
                                              <p:pRg st="5" end="5"/>
                                            </p:txEl>
                                          </p:spTgt>
                                        </p:tgtEl>
                                      </p:cBhvr>
                                    </p:animEffect>
                                    <p:anim calcmode="lin" valueType="num">
                                      <p:cBhvr>
                                        <p:cTn id="45" dur="1000" fill="hold"/>
                                        <p:tgtEl>
                                          <p:spTgt spid="160774">
                                            <p:txEl>
                                              <p:pRg st="5" end="5"/>
                                            </p:txEl>
                                          </p:spTgt>
                                        </p:tgtEl>
                                        <p:attrNameLst>
                                          <p:attrName>ppt_x</p:attrName>
                                        </p:attrNameLst>
                                      </p:cBhvr>
                                      <p:tavLst>
                                        <p:tav tm="0">
                                          <p:val>
                                            <p:strVal val="#ppt_x"/>
                                          </p:val>
                                        </p:tav>
                                        <p:tav tm="100000">
                                          <p:val>
                                            <p:strVal val="#ppt_x"/>
                                          </p:val>
                                        </p:tav>
                                      </p:tavLst>
                                    </p:anim>
                                    <p:anim calcmode="lin" valueType="num">
                                      <p:cBhvr>
                                        <p:cTn id="46" dur="1000" fill="hold"/>
                                        <p:tgtEl>
                                          <p:spTgt spid="160774">
                                            <p:txEl>
                                              <p:pRg st="5" end="5"/>
                                            </p:txEl>
                                          </p:spTgt>
                                        </p:tgtEl>
                                        <p:attrNameLst>
                                          <p:attrName>ppt_y</p:attrName>
                                        </p:attrNameLst>
                                      </p:cBhvr>
                                      <p:tavLst>
                                        <p:tav tm="0">
                                          <p:val>
                                            <p:strVal val="#ppt_y-.1"/>
                                          </p:val>
                                        </p:tav>
                                        <p:tav tm="100000">
                                          <p:val>
                                            <p:strVal val="#ppt_y"/>
                                          </p:val>
                                        </p:tav>
                                      </p:tavLst>
                                    </p:anim>
                                  </p:childTnLst>
                                </p:cTn>
                              </p:par>
                            </p:childTnLst>
                          </p:cTn>
                        </p:par>
                        <p:par>
                          <p:cTn id="47" fill="hold" nodeType="afterGroup">
                            <p:stCondLst>
                              <p:cond delay="7000"/>
                            </p:stCondLst>
                            <p:childTnLst>
                              <p:par>
                                <p:cTn id="48" presetID="47" presetClass="entr" presetSubtype="0" fill="hold" grpId="0" nodeType="afterEffect">
                                  <p:stCondLst>
                                    <p:cond delay="0"/>
                                  </p:stCondLst>
                                  <p:childTnLst>
                                    <p:set>
                                      <p:cBhvr>
                                        <p:cTn id="49" dur="1" fill="hold">
                                          <p:stCondLst>
                                            <p:cond delay="0"/>
                                          </p:stCondLst>
                                        </p:cTn>
                                        <p:tgtEl>
                                          <p:spTgt spid="160774">
                                            <p:txEl>
                                              <p:pRg st="6" end="6"/>
                                            </p:txEl>
                                          </p:spTgt>
                                        </p:tgtEl>
                                        <p:attrNameLst>
                                          <p:attrName>style.visibility</p:attrName>
                                        </p:attrNameLst>
                                      </p:cBhvr>
                                      <p:to>
                                        <p:strVal val="visible"/>
                                      </p:to>
                                    </p:set>
                                    <p:animEffect transition="in" filter="fade">
                                      <p:cBhvr>
                                        <p:cTn id="50" dur="1000"/>
                                        <p:tgtEl>
                                          <p:spTgt spid="160774">
                                            <p:txEl>
                                              <p:pRg st="6" end="6"/>
                                            </p:txEl>
                                          </p:spTgt>
                                        </p:tgtEl>
                                      </p:cBhvr>
                                    </p:animEffect>
                                    <p:anim calcmode="lin" valueType="num">
                                      <p:cBhvr>
                                        <p:cTn id="51" dur="1000" fill="hold"/>
                                        <p:tgtEl>
                                          <p:spTgt spid="160774">
                                            <p:txEl>
                                              <p:pRg st="6" end="6"/>
                                            </p:txEl>
                                          </p:spTgt>
                                        </p:tgtEl>
                                        <p:attrNameLst>
                                          <p:attrName>ppt_x</p:attrName>
                                        </p:attrNameLst>
                                      </p:cBhvr>
                                      <p:tavLst>
                                        <p:tav tm="0">
                                          <p:val>
                                            <p:strVal val="#ppt_x"/>
                                          </p:val>
                                        </p:tav>
                                        <p:tav tm="100000">
                                          <p:val>
                                            <p:strVal val="#ppt_x"/>
                                          </p:val>
                                        </p:tav>
                                      </p:tavLst>
                                    </p:anim>
                                    <p:anim calcmode="lin" valueType="num">
                                      <p:cBhvr>
                                        <p:cTn id="52" dur="1000" fill="hold"/>
                                        <p:tgtEl>
                                          <p:spTgt spid="160774">
                                            <p:txEl>
                                              <p:pRg st="6" end="6"/>
                                            </p:txEl>
                                          </p:spTgt>
                                        </p:tgtEl>
                                        <p:attrNameLst>
                                          <p:attrName>ppt_y</p:attrName>
                                        </p:attrNameLst>
                                      </p:cBhvr>
                                      <p:tavLst>
                                        <p:tav tm="0">
                                          <p:val>
                                            <p:strVal val="#ppt_y-.1"/>
                                          </p:val>
                                        </p:tav>
                                        <p:tav tm="100000">
                                          <p:val>
                                            <p:strVal val="#ppt_y"/>
                                          </p:val>
                                        </p:tav>
                                      </p:tavLst>
                                    </p:anim>
                                  </p:childTnLst>
                                </p:cTn>
                              </p:par>
                            </p:childTnLst>
                          </p:cTn>
                        </p:par>
                        <p:par>
                          <p:cTn id="53" fill="hold" nodeType="afterGroup">
                            <p:stCondLst>
                              <p:cond delay="8000"/>
                            </p:stCondLst>
                            <p:childTnLst>
                              <p:par>
                                <p:cTn id="54" presetID="47" presetClass="entr" presetSubtype="0" fill="hold" grpId="0" nodeType="afterEffect">
                                  <p:stCondLst>
                                    <p:cond delay="0"/>
                                  </p:stCondLst>
                                  <p:childTnLst>
                                    <p:set>
                                      <p:cBhvr>
                                        <p:cTn id="55" dur="1" fill="hold">
                                          <p:stCondLst>
                                            <p:cond delay="0"/>
                                          </p:stCondLst>
                                        </p:cTn>
                                        <p:tgtEl>
                                          <p:spTgt spid="160774">
                                            <p:txEl>
                                              <p:pRg st="7" end="7"/>
                                            </p:txEl>
                                          </p:spTgt>
                                        </p:tgtEl>
                                        <p:attrNameLst>
                                          <p:attrName>style.visibility</p:attrName>
                                        </p:attrNameLst>
                                      </p:cBhvr>
                                      <p:to>
                                        <p:strVal val="visible"/>
                                      </p:to>
                                    </p:set>
                                    <p:animEffect transition="in" filter="fade">
                                      <p:cBhvr>
                                        <p:cTn id="56" dur="1000"/>
                                        <p:tgtEl>
                                          <p:spTgt spid="160774">
                                            <p:txEl>
                                              <p:pRg st="7" end="7"/>
                                            </p:txEl>
                                          </p:spTgt>
                                        </p:tgtEl>
                                      </p:cBhvr>
                                    </p:animEffect>
                                    <p:anim calcmode="lin" valueType="num">
                                      <p:cBhvr>
                                        <p:cTn id="57" dur="1000" fill="hold"/>
                                        <p:tgtEl>
                                          <p:spTgt spid="160774">
                                            <p:txEl>
                                              <p:pRg st="7" end="7"/>
                                            </p:txEl>
                                          </p:spTgt>
                                        </p:tgtEl>
                                        <p:attrNameLst>
                                          <p:attrName>ppt_x</p:attrName>
                                        </p:attrNameLst>
                                      </p:cBhvr>
                                      <p:tavLst>
                                        <p:tav tm="0">
                                          <p:val>
                                            <p:strVal val="#ppt_x"/>
                                          </p:val>
                                        </p:tav>
                                        <p:tav tm="100000">
                                          <p:val>
                                            <p:strVal val="#ppt_x"/>
                                          </p:val>
                                        </p:tav>
                                      </p:tavLst>
                                    </p:anim>
                                    <p:anim calcmode="lin" valueType="num">
                                      <p:cBhvr>
                                        <p:cTn id="58" dur="1000" fill="hold"/>
                                        <p:tgtEl>
                                          <p:spTgt spid="160774">
                                            <p:txEl>
                                              <p:pRg st="7" end="7"/>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774" grpId="0" uiExpand="1" build="p"/>
    </p:bldLst>
  </p:timing>
</p:sld>
</file>

<file path=ppt/slides/slide15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62820" name="Rectangle 4"/>
          <p:cNvSpPr>
            <a:spLocks noGrp="1" noChangeArrowheads="1"/>
          </p:cNvSpPr>
          <p:nvPr>
            <p:ph type="title"/>
          </p:nvPr>
        </p:nvSpPr>
        <p:spPr>
          <a:xfrm>
            <a:off x="395288" y="1484313"/>
            <a:ext cx="8229600" cy="1143000"/>
          </a:xfrm>
        </p:spPr>
        <p:txBody>
          <a:bodyPr/>
          <a:lstStyle/>
          <a:p>
            <a:endParaRPr lang="en-US" altLang="fa-IR"/>
          </a:p>
        </p:txBody>
      </p:sp>
      <p:sp>
        <p:nvSpPr>
          <p:cNvPr id="162821" name="Rectangle 5"/>
          <p:cNvSpPr>
            <a:spLocks noGrp="1" noChangeArrowheads="1"/>
          </p:cNvSpPr>
          <p:nvPr>
            <p:ph type="body" sz="half" idx="1"/>
          </p:nvPr>
        </p:nvSpPr>
        <p:spPr>
          <a:xfrm>
            <a:off x="0" y="333375"/>
            <a:ext cx="8686800" cy="3600450"/>
          </a:xfrm>
        </p:spPr>
        <p:txBody>
          <a:bodyPr/>
          <a:lstStyle/>
          <a:p>
            <a:pPr algn="ctr">
              <a:lnSpc>
                <a:spcPct val="80000"/>
              </a:lnSpc>
              <a:buFont typeface="Wingdings" panose="05000000000000000000" pitchFamily="2" charset="2"/>
              <a:buNone/>
            </a:pPr>
            <a:r>
              <a:rPr lang="fa-IR" altLang="fa-IR" sz="2000">
                <a:effectLst/>
                <a:cs typeface="B Zar" panose="00000400000000000000" pitchFamily="2" charset="-78"/>
              </a:rPr>
              <a:t>			 م  1200 =  (110 – 100) 120 = انحراف نرخ ج از محل موجودی اول دوره</a:t>
            </a:r>
          </a:p>
          <a:p>
            <a:pPr algn="ctr">
              <a:lnSpc>
                <a:spcPct val="80000"/>
              </a:lnSpc>
              <a:buFont typeface="Wingdings" panose="05000000000000000000" pitchFamily="2" charset="2"/>
              <a:buNone/>
            </a:pPr>
            <a:r>
              <a:rPr lang="fa-IR" altLang="fa-IR" sz="2000">
                <a:effectLst/>
                <a:cs typeface="B Zar" panose="00000400000000000000" pitchFamily="2" charset="-78"/>
              </a:rPr>
              <a:t>  			     م </a:t>
            </a:r>
            <a:r>
              <a:rPr lang="fa-IR" altLang="fa-IR" sz="2000" u="sng">
                <a:effectLst/>
                <a:cs typeface="B Zar" panose="00000400000000000000" pitchFamily="2" charset="-78"/>
              </a:rPr>
              <a:t>11800</a:t>
            </a:r>
            <a:r>
              <a:rPr lang="fa-IR" altLang="fa-IR" sz="2000">
                <a:effectLst/>
                <a:cs typeface="B Zar" panose="00000400000000000000" pitchFamily="2" charset="-78"/>
              </a:rPr>
              <a:t> = (110 – 100) 1180 = انحراف نرخ ج از محل خرید طی دوره</a:t>
            </a:r>
          </a:p>
          <a:p>
            <a:pPr>
              <a:lnSpc>
                <a:spcPct val="80000"/>
              </a:lnSpc>
              <a:buFont typeface="Wingdings" panose="05000000000000000000" pitchFamily="2" charset="2"/>
              <a:buNone/>
            </a:pPr>
            <a:r>
              <a:rPr lang="fa-IR" altLang="fa-IR" sz="2000">
                <a:effectLst/>
                <a:cs typeface="B Zar" panose="00000400000000000000" pitchFamily="2" charset="-78"/>
              </a:rPr>
              <a:t>		          	              م </a:t>
            </a:r>
            <a:r>
              <a:rPr lang="fa-IR" altLang="fa-IR" sz="2000" u="sng">
                <a:effectLst/>
                <a:cs typeface="B Zar" panose="00000400000000000000" pitchFamily="2" charset="-78"/>
              </a:rPr>
              <a:t>13000</a:t>
            </a:r>
          </a:p>
          <a:p>
            <a:pPr algn="ctr">
              <a:lnSpc>
                <a:spcPct val="80000"/>
              </a:lnSpc>
              <a:buFont typeface="Wingdings" panose="05000000000000000000" pitchFamily="2" charset="2"/>
              <a:buNone/>
            </a:pPr>
            <a:r>
              <a:rPr lang="fa-IR" altLang="fa-IR" sz="2000">
                <a:effectLst/>
                <a:cs typeface="B Zar" panose="00000400000000000000" pitchFamily="2" charset="-78"/>
              </a:rPr>
              <a:t>			         م 250 = (145 – 140) 50 = انحراف نرخ د از محل موجودی اول دوره</a:t>
            </a:r>
          </a:p>
          <a:p>
            <a:pPr algn="ctr">
              <a:lnSpc>
                <a:spcPct val="80000"/>
              </a:lnSpc>
              <a:buFont typeface="Wingdings" panose="05000000000000000000" pitchFamily="2" charset="2"/>
              <a:buNone/>
            </a:pPr>
            <a:r>
              <a:rPr lang="fa-IR" altLang="fa-IR" sz="2000">
                <a:effectLst/>
                <a:cs typeface="B Zar" panose="00000400000000000000" pitchFamily="2" charset="-78"/>
              </a:rPr>
              <a:t>			         ن  </a:t>
            </a:r>
            <a:r>
              <a:rPr lang="fa-IR" altLang="fa-IR" sz="2000" u="sng">
                <a:effectLst/>
                <a:cs typeface="B Zar" panose="00000400000000000000" pitchFamily="2" charset="-78"/>
              </a:rPr>
              <a:t>1800</a:t>
            </a:r>
            <a:r>
              <a:rPr lang="fa-IR" altLang="fa-IR" sz="2000">
                <a:effectLst/>
                <a:cs typeface="B Zar" panose="00000400000000000000" pitchFamily="2" charset="-78"/>
              </a:rPr>
              <a:t> = (145 – 150) 360 = انحراف نرخ د از محل خرید طی دوره</a:t>
            </a:r>
          </a:p>
          <a:p>
            <a:pPr>
              <a:lnSpc>
                <a:spcPct val="80000"/>
              </a:lnSpc>
              <a:buFont typeface="Wingdings" panose="05000000000000000000" pitchFamily="2" charset="2"/>
              <a:buNone/>
            </a:pPr>
            <a:r>
              <a:rPr lang="fa-IR" altLang="fa-IR" sz="2000">
                <a:effectLst/>
                <a:cs typeface="B Zar" panose="00000400000000000000" pitchFamily="2" charset="-78"/>
              </a:rPr>
              <a:t>			                   ن </a:t>
            </a:r>
            <a:r>
              <a:rPr lang="fa-IR" altLang="fa-IR" sz="2000" u="sng">
                <a:effectLst/>
                <a:cs typeface="B Zar" panose="00000400000000000000" pitchFamily="2" charset="-78"/>
              </a:rPr>
              <a:t>1550</a:t>
            </a:r>
          </a:p>
          <a:p>
            <a:pPr>
              <a:lnSpc>
                <a:spcPct val="80000"/>
              </a:lnSpc>
              <a:buFont typeface="Wingdings" panose="05000000000000000000" pitchFamily="2" charset="2"/>
              <a:buNone/>
            </a:pPr>
            <a:r>
              <a:rPr lang="fa-IR" altLang="fa-IR" sz="2000">
                <a:effectLst/>
                <a:cs typeface="B Zar" panose="00000400000000000000" pitchFamily="2" charset="-78"/>
              </a:rPr>
              <a:t>مجموع انحراف نرخ مواد – مساعد  </a:t>
            </a:r>
            <a:r>
              <a:rPr lang="fa-IR" altLang="fa-IR" sz="2000" u="sng">
                <a:effectLst/>
                <a:cs typeface="B Zar" panose="00000400000000000000" pitchFamily="2" charset="-78"/>
              </a:rPr>
              <a:t>52650</a:t>
            </a:r>
          </a:p>
          <a:p>
            <a:pPr>
              <a:lnSpc>
                <a:spcPct val="80000"/>
              </a:lnSpc>
              <a:buFont typeface="Wingdings" panose="05000000000000000000" pitchFamily="2" charset="2"/>
              <a:buNone/>
            </a:pPr>
            <a:endParaRPr lang="fa-IR" altLang="fa-IR" sz="2000">
              <a:effectLst/>
              <a:cs typeface="B Zar" panose="00000400000000000000" pitchFamily="2" charset="-78"/>
            </a:endParaRPr>
          </a:p>
          <a:p>
            <a:pPr>
              <a:lnSpc>
                <a:spcPct val="80000"/>
              </a:lnSpc>
              <a:buFont typeface="Wingdings" panose="05000000000000000000" pitchFamily="2" charset="2"/>
              <a:buNone/>
            </a:pPr>
            <a:r>
              <a:rPr lang="fa-IR" altLang="fa-IR" sz="2000">
                <a:effectLst/>
                <a:cs typeface="B Zar" panose="00000400000000000000" pitchFamily="2" charset="-78"/>
              </a:rPr>
              <a:t>قسمت 3) </a:t>
            </a:r>
          </a:p>
          <a:p>
            <a:pPr>
              <a:lnSpc>
                <a:spcPct val="80000"/>
              </a:lnSpc>
              <a:buFont typeface="Wingdings" panose="05000000000000000000" pitchFamily="2" charset="2"/>
              <a:buNone/>
            </a:pPr>
            <a:r>
              <a:rPr lang="fa-IR" altLang="fa-IR" sz="1600">
                <a:effectLst/>
                <a:cs typeface="B Zar" panose="00000400000000000000" pitchFamily="2" charset="-78"/>
              </a:rPr>
              <a:t>مبلغ مصرف واقعی مواد با نرخ استاندارد و ترکیب استاندارد – مبلغ مصرف واقعی مواد با نرخ استاندارد و ترکیب واقعی = انحراف ترکیب مواد </a:t>
            </a:r>
          </a:p>
          <a:p>
            <a:pPr>
              <a:lnSpc>
                <a:spcPct val="80000"/>
              </a:lnSpc>
              <a:buFont typeface="Wingdings" panose="05000000000000000000" pitchFamily="2" charset="2"/>
              <a:buNone/>
            </a:pPr>
            <a:r>
              <a:rPr lang="fa-IR" altLang="fa-IR" sz="2000">
                <a:effectLst/>
                <a:cs typeface="B Zar" panose="00000400000000000000" pitchFamily="2" charset="-78"/>
              </a:rPr>
              <a:t>						768750 – 763150 = 5600 مساعد</a:t>
            </a:r>
            <a:endParaRPr lang="en-US" altLang="fa-IR" sz="2000">
              <a:effectLst/>
              <a:cs typeface="B Zar" panose="00000400000000000000" pitchFamily="2" charset="-78"/>
            </a:endParaRPr>
          </a:p>
        </p:txBody>
      </p:sp>
      <p:graphicFrame>
        <p:nvGraphicFramePr>
          <p:cNvPr id="162928" name="Group 112"/>
          <p:cNvGraphicFramePr>
            <a:graphicFrameLocks noGrp="1"/>
          </p:cNvGraphicFramePr>
          <p:nvPr>
            <p:ph sz="half" idx="2"/>
          </p:nvPr>
        </p:nvGraphicFramePr>
        <p:xfrm>
          <a:off x="457200" y="3860800"/>
          <a:ext cx="8229600" cy="2633663"/>
        </p:xfrm>
        <a:graphic>
          <a:graphicData uri="http://schemas.openxmlformats.org/drawingml/2006/table">
            <a:tbl>
              <a:tblPr rtl="1"/>
              <a:tblGrid>
                <a:gridCol w="2057400">
                  <a:extLst>
                    <a:ext uri="{9D8B030D-6E8A-4147-A177-3AD203B41FA5}">
                      <a16:colId xmlns:a16="http://schemas.microsoft.com/office/drawing/2014/main" val="1412613791"/>
                    </a:ext>
                  </a:extLst>
                </a:gridCol>
                <a:gridCol w="2057400">
                  <a:extLst>
                    <a:ext uri="{9D8B030D-6E8A-4147-A177-3AD203B41FA5}">
                      <a16:colId xmlns:a16="http://schemas.microsoft.com/office/drawing/2014/main" val="3403160610"/>
                    </a:ext>
                  </a:extLst>
                </a:gridCol>
                <a:gridCol w="2057400">
                  <a:extLst>
                    <a:ext uri="{9D8B030D-6E8A-4147-A177-3AD203B41FA5}">
                      <a16:colId xmlns:a16="http://schemas.microsoft.com/office/drawing/2014/main" val="1537119318"/>
                    </a:ext>
                  </a:extLst>
                </a:gridCol>
                <a:gridCol w="2057400">
                  <a:extLst>
                    <a:ext uri="{9D8B030D-6E8A-4147-A177-3AD203B41FA5}">
                      <a16:colId xmlns:a16="http://schemas.microsoft.com/office/drawing/2014/main" val="833034558"/>
                    </a:ext>
                  </a:extLst>
                </a:gridCol>
              </a:tblGrid>
              <a:tr h="3762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مصرف واقعی مواد با نرخ استاندارد و ترکیب 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440510860"/>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06155299"/>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325500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45862630"/>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235200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9179468"/>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143000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9022519"/>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59450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36848260"/>
                  </a:ext>
                </a:extLst>
              </a:tr>
              <a:tr h="3762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763150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256124778"/>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nodeType="afterEffect">
                                  <p:stCondLst>
                                    <p:cond delay="0"/>
                                  </p:stCondLst>
                                  <p:childTnLst>
                                    <p:set>
                                      <p:cBhvr>
                                        <p:cTn id="6" dur="1" fill="hold">
                                          <p:stCondLst>
                                            <p:cond delay="0"/>
                                          </p:stCondLst>
                                        </p:cTn>
                                        <p:tgtEl>
                                          <p:spTgt spid="162928"/>
                                        </p:tgtEl>
                                        <p:attrNameLst>
                                          <p:attrName>style.visibility</p:attrName>
                                        </p:attrNameLst>
                                      </p:cBhvr>
                                      <p:to>
                                        <p:strVal val="visible"/>
                                      </p:to>
                                    </p:set>
                                    <p:animEffect transition="in" filter="dissolve">
                                      <p:cBhvr>
                                        <p:cTn id="7" dur="500"/>
                                        <p:tgtEl>
                                          <p:spTgt spid="162928"/>
                                        </p:tgtEl>
                                      </p:cBhvr>
                                    </p:animEffect>
                                  </p:childTnLst>
                                </p:cTn>
                              </p:par>
                              <p:par>
                                <p:cTn id="8" presetID="30" presetClass="entr" presetSubtype="0" fill="hold" grpId="0" nodeType="withEffect" nodePh="1">
                                  <p:stCondLst>
                                    <p:cond delay="0"/>
                                  </p:stCondLst>
                                  <p:endCondLst>
                                    <p:cond evt="begin" delay="0">
                                      <p:tn val="8"/>
                                    </p:cond>
                                  </p:endCondLst>
                                  <p:childTnLst>
                                    <p:set>
                                      <p:cBhvr>
                                        <p:cTn id="9" dur="1" fill="hold">
                                          <p:stCondLst>
                                            <p:cond delay="0"/>
                                          </p:stCondLst>
                                        </p:cTn>
                                        <p:tgtEl>
                                          <p:spTgt spid="162820"/>
                                        </p:tgtEl>
                                        <p:attrNameLst>
                                          <p:attrName>style.visibility</p:attrName>
                                        </p:attrNameLst>
                                      </p:cBhvr>
                                      <p:to>
                                        <p:strVal val="visible"/>
                                      </p:to>
                                    </p:set>
                                    <p:animEffect transition="in" filter="fade">
                                      <p:cBhvr>
                                        <p:cTn id="10" dur="800" decel="100000"/>
                                        <p:tgtEl>
                                          <p:spTgt spid="162820"/>
                                        </p:tgtEl>
                                      </p:cBhvr>
                                    </p:animEffect>
                                    <p:anim calcmode="lin" valueType="num">
                                      <p:cBhvr>
                                        <p:cTn id="11" dur="800" decel="100000" fill="hold"/>
                                        <p:tgtEl>
                                          <p:spTgt spid="162820"/>
                                        </p:tgtEl>
                                        <p:attrNameLst>
                                          <p:attrName>style.rotation</p:attrName>
                                        </p:attrNameLst>
                                      </p:cBhvr>
                                      <p:tavLst>
                                        <p:tav tm="0">
                                          <p:val>
                                            <p:fltVal val="-90"/>
                                          </p:val>
                                        </p:tav>
                                        <p:tav tm="100000">
                                          <p:val>
                                            <p:fltVal val="0"/>
                                          </p:val>
                                        </p:tav>
                                      </p:tavLst>
                                    </p:anim>
                                    <p:anim calcmode="lin" valueType="num">
                                      <p:cBhvr>
                                        <p:cTn id="12" dur="800" decel="100000" fill="hold"/>
                                        <p:tgtEl>
                                          <p:spTgt spid="162820"/>
                                        </p:tgtEl>
                                        <p:attrNameLst>
                                          <p:attrName>ppt_x</p:attrName>
                                        </p:attrNameLst>
                                      </p:cBhvr>
                                      <p:tavLst>
                                        <p:tav tm="0">
                                          <p:val>
                                            <p:strVal val="#ppt_x+0.4"/>
                                          </p:val>
                                        </p:tav>
                                        <p:tav tm="100000">
                                          <p:val>
                                            <p:strVal val="#ppt_x-0.05"/>
                                          </p:val>
                                        </p:tav>
                                      </p:tavLst>
                                    </p:anim>
                                    <p:anim calcmode="lin" valueType="num">
                                      <p:cBhvr>
                                        <p:cTn id="13" dur="800" decel="100000" fill="hold"/>
                                        <p:tgtEl>
                                          <p:spTgt spid="162820"/>
                                        </p:tgtEl>
                                        <p:attrNameLst>
                                          <p:attrName>ppt_y</p:attrName>
                                        </p:attrNameLst>
                                      </p:cBhvr>
                                      <p:tavLst>
                                        <p:tav tm="0">
                                          <p:val>
                                            <p:strVal val="#ppt_y-0.4"/>
                                          </p:val>
                                        </p:tav>
                                        <p:tav tm="100000">
                                          <p:val>
                                            <p:strVal val="#ppt_y+0.1"/>
                                          </p:val>
                                        </p:tav>
                                      </p:tavLst>
                                    </p:anim>
                                    <p:anim calcmode="lin" valueType="num">
                                      <p:cBhvr>
                                        <p:cTn id="14" dur="200" accel="100000" fill="hold">
                                          <p:stCondLst>
                                            <p:cond delay="800"/>
                                          </p:stCondLst>
                                        </p:cTn>
                                        <p:tgtEl>
                                          <p:spTgt spid="162820"/>
                                        </p:tgtEl>
                                        <p:attrNameLst>
                                          <p:attrName>ppt_x</p:attrName>
                                        </p:attrNameLst>
                                      </p:cBhvr>
                                      <p:tavLst>
                                        <p:tav tm="0">
                                          <p:val>
                                            <p:strVal val="#ppt_x-0.05"/>
                                          </p:val>
                                        </p:tav>
                                        <p:tav tm="100000">
                                          <p:val>
                                            <p:strVal val="#ppt_x"/>
                                          </p:val>
                                        </p:tav>
                                      </p:tavLst>
                                    </p:anim>
                                    <p:anim calcmode="lin" valueType="num">
                                      <p:cBhvr>
                                        <p:cTn id="15" dur="200" accel="100000" fill="hold">
                                          <p:stCondLst>
                                            <p:cond delay="800"/>
                                          </p:stCondLst>
                                        </p:cTn>
                                        <p:tgtEl>
                                          <p:spTgt spid="162820"/>
                                        </p:tgtEl>
                                        <p:attrNameLst>
                                          <p:attrName>ppt_y</p:attrName>
                                        </p:attrNameLst>
                                      </p:cBhvr>
                                      <p:tavLst>
                                        <p:tav tm="0">
                                          <p:val>
                                            <p:strVal val="#ppt_y+0.1"/>
                                          </p:val>
                                        </p:tav>
                                        <p:tav tm="100000">
                                          <p:val>
                                            <p:strVal val="#ppt_y"/>
                                          </p:val>
                                        </p:tav>
                                      </p:tavLst>
                                    </p:anim>
                                  </p:childTnLst>
                                </p:cTn>
                              </p:par>
                            </p:childTnLst>
                          </p:cTn>
                        </p:par>
                        <p:par>
                          <p:cTn id="16" fill="hold" nodeType="afterGroup">
                            <p:stCondLst>
                              <p:cond delay="1000"/>
                            </p:stCondLst>
                            <p:childTnLst>
                              <p:par>
                                <p:cTn id="17" presetID="47" presetClass="entr" presetSubtype="0" fill="hold" grpId="0" nodeType="afterEffect">
                                  <p:stCondLst>
                                    <p:cond delay="0"/>
                                  </p:stCondLst>
                                  <p:childTnLst>
                                    <p:set>
                                      <p:cBhvr>
                                        <p:cTn id="18" dur="1" fill="hold">
                                          <p:stCondLst>
                                            <p:cond delay="0"/>
                                          </p:stCondLst>
                                        </p:cTn>
                                        <p:tgtEl>
                                          <p:spTgt spid="162821">
                                            <p:txEl>
                                              <p:pRg st="0" end="0"/>
                                            </p:txEl>
                                          </p:spTgt>
                                        </p:tgtEl>
                                        <p:attrNameLst>
                                          <p:attrName>style.visibility</p:attrName>
                                        </p:attrNameLst>
                                      </p:cBhvr>
                                      <p:to>
                                        <p:strVal val="visible"/>
                                      </p:to>
                                    </p:set>
                                    <p:animEffect transition="in" filter="fade">
                                      <p:cBhvr>
                                        <p:cTn id="19" dur="1000"/>
                                        <p:tgtEl>
                                          <p:spTgt spid="162821">
                                            <p:txEl>
                                              <p:pRg st="0" end="0"/>
                                            </p:txEl>
                                          </p:spTgt>
                                        </p:tgtEl>
                                      </p:cBhvr>
                                    </p:animEffect>
                                    <p:anim calcmode="lin" valueType="num">
                                      <p:cBhvr>
                                        <p:cTn id="20" dur="1000" fill="hold"/>
                                        <p:tgtEl>
                                          <p:spTgt spid="162821">
                                            <p:txEl>
                                              <p:pRg st="0" end="0"/>
                                            </p:txEl>
                                          </p:spTgt>
                                        </p:tgtEl>
                                        <p:attrNameLst>
                                          <p:attrName>ppt_x</p:attrName>
                                        </p:attrNameLst>
                                      </p:cBhvr>
                                      <p:tavLst>
                                        <p:tav tm="0">
                                          <p:val>
                                            <p:strVal val="#ppt_x"/>
                                          </p:val>
                                        </p:tav>
                                        <p:tav tm="100000">
                                          <p:val>
                                            <p:strVal val="#ppt_x"/>
                                          </p:val>
                                        </p:tav>
                                      </p:tavLst>
                                    </p:anim>
                                    <p:anim calcmode="lin" valueType="num">
                                      <p:cBhvr>
                                        <p:cTn id="21" dur="1000" fill="hold"/>
                                        <p:tgtEl>
                                          <p:spTgt spid="162821">
                                            <p:txEl>
                                              <p:pRg st="0" end="0"/>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2000"/>
                            </p:stCondLst>
                            <p:childTnLst>
                              <p:par>
                                <p:cTn id="23" presetID="47" presetClass="entr" presetSubtype="0" fill="hold" grpId="0" nodeType="afterEffect">
                                  <p:stCondLst>
                                    <p:cond delay="0"/>
                                  </p:stCondLst>
                                  <p:childTnLst>
                                    <p:set>
                                      <p:cBhvr>
                                        <p:cTn id="24" dur="1" fill="hold">
                                          <p:stCondLst>
                                            <p:cond delay="0"/>
                                          </p:stCondLst>
                                        </p:cTn>
                                        <p:tgtEl>
                                          <p:spTgt spid="162821">
                                            <p:txEl>
                                              <p:pRg st="1" end="1"/>
                                            </p:txEl>
                                          </p:spTgt>
                                        </p:tgtEl>
                                        <p:attrNameLst>
                                          <p:attrName>style.visibility</p:attrName>
                                        </p:attrNameLst>
                                      </p:cBhvr>
                                      <p:to>
                                        <p:strVal val="visible"/>
                                      </p:to>
                                    </p:set>
                                    <p:animEffect transition="in" filter="fade">
                                      <p:cBhvr>
                                        <p:cTn id="25" dur="1000"/>
                                        <p:tgtEl>
                                          <p:spTgt spid="162821">
                                            <p:txEl>
                                              <p:pRg st="1" end="1"/>
                                            </p:txEl>
                                          </p:spTgt>
                                        </p:tgtEl>
                                      </p:cBhvr>
                                    </p:animEffect>
                                    <p:anim calcmode="lin" valueType="num">
                                      <p:cBhvr>
                                        <p:cTn id="26" dur="1000" fill="hold"/>
                                        <p:tgtEl>
                                          <p:spTgt spid="162821">
                                            <p:txEl>
                                              <p:pRg st="1" end="1"/>
                                            </p:txEl>
                                          </p:spTgt>
                                        </p:tgtEl>
                                        <p:attrNameLst>
                                          <p:attrName>ppt_x</p:attrName>
                                        </p:attrNameLst>
                                      </p:cBhvr>
                                      <p:tavLst>
                                        <p:tav tm="0">
                                          <p:val>
                                            <p:strVal val="#ppt_x"/>
                                          </p:val>
                                        </p:tav>
                                        <p:tav tm="100000">
                                          <p:val>
                                            <p:strVal val="#ppt_x"/>
                                          </p:val>
                                        </p:tav>
                                      </p:tavLst>
                                    </p:anim>
                                    <p:anim calcmode="lin" valueType="num">
                                      <p:cBhvr>
                                        <p:cTn id="27" dur="1000" fill="hold"/>
                                        <p:tgtEl>
                                          <p:spTgt spid="162821">
                                            <p:txEl>
                                              <p:pRg st="1" end="1"/>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3000"/>
                            </p:stCondLst>
                            <p:childTnLst>
                              <p:par>
                                <p:cTn id="29" presetID="47" presetClass="entr" presetSubtype="0" fill="hold" grpId="0" nodeType="afterEffect">
                                  <p:stCondLst>
                                    <p:cond delay="0"/>
                                  </p:stCondLst>
                                  <p:childTnLst>
                                    <p:set>
                                      <p:cBhvr>
                                        <p:cTn id="30" dur="1" fill="hold">
                                          <p:stCondLst>
                                            <p:cond delay="0"/>
                                          </p:stCondLst>
                                        </p:cTn>
                                        <p:tgtEl>
                                          <p:spTgt spid="162821">
                                            <p:txEl>
                                              <p:pRg st="2" end="2"/>
                                            </p:txEl>
                                          </p:spTgt>
                                        </p:tgtEl>
                                        <p:attrNameLst>
                                          <p:attrName>style.visibility</p:attrName>
                                        </p:attrNameLst>
                                      </p:cBhvr>
                                      <p:to>
                                        <p:strVal val="visible"/>
                                      </p:to>
                                    </p:set>
                                    <p:animEffect transition="in" filter="fade">
                                      <p:cBhvr>
                                        <p:cTn id="31" dur="1000"/>
                                        <p:tgtEl>
                                          <p:spTgt spid="162821">
                                            <p:txEl>
                                              <p:pRg st="2" end="2"/>
                                            </p:txEl>
                                          </p:spTgt>
                                        </p:tgtEl>
                                      </p:cBhvr>
                                    </p:animEffect>
                                    <p:anim calcmode="lin" valueType="num">
                                      <p:cBhvr>
                                        <p:cTn id="32" dur="1000" fill="hold"/>
                                        <p:tgtEl>
                                          <p:spTgt spid="162821">
                                            <p:txEl>
                                              <p:pRg st="2" end="2"/>
                                            </p:txEl>
                                          </p:spTgt>
                                        </p:tgtEl>
                                        <p:attrNameLst>
                                          <p:attrName>ppt_x</p:attrName>
                                        </p:attrNameLst>
                                      </p:cBhvr>
                                      <p:tavLst>
                                        <p:tav tm="0">
                                          <p:val>
                                            <p:strVal val="#ppt_x"/>
                                          </p:val>
                                        </p:tav>
                                        <p:tav tm="100000">
                                          <p:val>
                                            <p:strVal val="#ppt_x"/>
                                          </p:val>
                                        </p:tav>
                                      </p:tavLst>
                                    </p:anim>
                                    <p:anim calcmode="lin" valueType="num">
                                      <p:cBhvr>
                                        <p:cTn id="33" dur="1000" fill="hold"/>
                                        <p:tgtEl>
                                          <p:spTgt spid="162821">
                                            <p:txEl>
                                              <p:pRg st="2" end="2"/>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4000"/>
                            </p:stCondLst>
                            <p:childTnLst>
                              <p:par>
                                <p:cTn id="35" presetID="47" presetClass="entr" presetSubtype="0" fill="hold" grpId="0" nodeType="afterEffect">
                                  <p:stCondLst>
                                    <p:cond delay="0"/>
                                  </p:stCondLst>
                                  <p:childTnLst>
                                    <p:set>
                                      <p:cBhvr>
                                        <p:cTn id="36" dur="1" fill="hold">
                                          <p:stCondLst>
                                            <p:cond delay="0"/>
                                          </p:stCondLst>
                                        </p:cTn>
                                        <p:tgtEl>
                                          <p:spTgt spid="162821">
                                            <p:txEl>
                                              <p:pRg st="3" end="3"/>
                                            </p:txEl>
                                          </p:spTgt>
                                        </p:tgtEl>
                                        <p:attrNameLst>
                                          <p:attrName>style.visibility</p:attrName>
                                        </p:attrNameLst>
                                      </p:cBhvr>
                                      <p:to>
                                        <p:strVal val="visible"/>
                                      </p:to>
                                    </p:set>
                                    <p:animEffect transition="in" filter="fade">
                                      <p:cBhvr>
                                        <p:cTn id="37" dur="1000"/>
                                        <p:tgtEl>
                                          <p:spTgt spid="162821">
                                            <p:txEl>
                                              <p:pRg st="3" end="3"/>
                                            </p:txEl>
                                          </p:spTgt>
                                        </p:tgtEl>
                                      </p:cBhvr>
                                    </p:animEffect>
                                    <p:anim calcmode="lin" valueType="num">
                                      <p:cBhvr>
                                        <p:cTn id="38" dur="1000" fill="hold"/>
                                        <p:tgtEl>
                                          <p:spTgt spid="162821">
                                            <p:txEl>
                                              <p:pRg st="3" end="3"/>
                                            </p:txEl>
                                          </p:spTgt>
                                        </p:tgtEl>
                                        <p:attrNameLst>
                                          <p:attrName>ppt_x</p:attrName>
                                        </p:attrNameLst>
                                      </p:cBhvr>
                                      <p:tavLst>
                                        <p:tav tm="0">
                                          <p:val>
                                            <p:strVal val="#ppt_x"/>
                                          </p:val>
                                        </p:tav>
                                        <p:tav tm="100000">
                                          <p:val>
                                            <p:strVal val="#ppt_x"/>
                                          </p:val>
                                        </p:tav>
                                      </p:tavLst>
                                    </p:anim>
                                    <p:anim calcmode="lin" valueType="num">
                                      <p:cBhvr>
                                        <p:cTn id="39" dur="1000" fill="hold"/>
                                        <p:tgtEl>
                                          <p:spTgt spid="162821">
                                            <p:txEl>
                                              <p:pRg st="3" end="3"/>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5000"/>
                            </p:stCondLst>
                            <p:childTnLst>
                              <p:par>
                                <p:cTn id="41" presetID="47" presetClass="entr" presetSubtype="0" fill="hold" grpId="0" nodeType="afterEffect">
                                  <p:stCondLst>
                                    <p:cond delay="0"/>
                                  </p:stCondLst>
                                  <p:childTnLst>
                                    <p:set>
                                      <p:cBhvr>
                                        <p:cTn id="42" dur="1" fill="hold">
                                          <p:stCondLst>
                                            <p:cond delay="0"/>
                                          </p:stCondLst>
                                        </p:cTn>
                                        <p:tgtEl>
                                          <p:spTgt spid="162821">
                                            <p:txEl>
                                              <p:pRg st="4" end="4"/>
                                            </p:txEl>
                                          </p:spTgt>
                                        </p:tgtEl>
                                        <p:attrNameLst>
                                          <p:attrName>style.visibility</p:attrName>
                                        </p:attrNameLst>
                                      </p:cBhvr>
                                      <p:to>
                                        <p:strVal val="visible"/>
                                      </p:to>
                                    </p:set>
                                    <p:animEffect transition="in" filter="fade">
                                      <p:cBhvr>
                                        <p:cTn id="43" dur="1000"/>
                                        <p:tgtEl>
                                          <p:spTgt spid="162821">
                                            <p:txEl>
                                              <p:pRg st="4" end="4"/>
                                            </p:txEl>
                                          </p:spTgt>
                                        </p:tgtEl>
                                      </p:cBhvr>
                                    </p:animEffect>
                                    <p:anim calcmode="lin" valueType="num">
                                      <p:cBhvr>
                                        <p:cTn id="44" dur="1000" fill="hold"/>
                                        <p:tgtEl>
                                          <p:spTgt spid="162821">
                                            <p:txEl>
                                              <p:pRg st="4" end="4"/>
                                            </p:txEl>
                                          </p:spTgt>
                                        </p:tgtEl>
                                        <p:attrNameLst>
                                          <p:attrName>ppt_x</p:attrName>
                                        </p:attrNameLst>
                                      </p:cBhvr>
                                      <p:tavLst>
                                        <p:tav tm="0">
                                          <p:val>
                                            <p:strVal val="#ppt_x"/>
                                          </p:val>
                                        </p:tav>
                                        <p:tav tm="100000">
                                          <p:val>
                                            <p:strVal val="#ppt_x"/>
                                          </p:val>
                                        </p:tav>
                                      </p:tavLst>
                                    </p:anim>
                                    <p:anim calcmode="lin" valueType="num">
                                      <p:cBhvr>
                                        <p:cTn id="45" dur="1000" fill="hold"/>
                                        <p:tgtEl>
                                          <p:spTgt spid="162821">
                                            <p:txEl>
                                              <p:pRg st="4" end="4"/>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6000"/>
                            </p:stCondLst>
                            <p:childTnLst>
                              <p:par>
                                <p:cTn id="47" presetID="47" presetClass="entr" presetSubtype="0" fill="hold" grpId="0" nodeType="afterEffect">
                                  <p:stCondLst>
                                    <p:cond delay="0"/>
                                  </p:stCondLst>
                                  <p:childTnLst>
                                    <p:set>
                                      <p:cBhvr>
                                        <p:cTn id="48" dur="1" fill="hold">
                                          <p:stCondLst>
                                            <p:cond delay="0"/>
                                          </p:stCondLst>
                                        </p:cTn>
                                        <p:tgtEl>
                                          <p:spTgt spid="162821">
                                            <p:txEl>
                                              <p:pRg st="5" end="5"/>
                                            </p:txEl>
                                          </p:spTgt>
                                        </p:tgtEl>
                                        <p:attrNameLst>
                                          <p:attrName>style.visibility</p:attrName>
                                        </p:attrNameLst>
                                      </p:cBhvr>
                                      <p:to>
                                        <p:strVal val="visible"/>
                                      </p:to>
                                    </p:set>
                                    <p:animEffect transition="in" filter="fade">
                                      <p:cBhvr>
                                        <p:cTn id="49" dur="1000"/>
                                        <p:tgtEl>
                                          <p:spTgt spid="162821">
                                            <p:txEl>
                                              <p:pRg st="5" end="5"/>
                                            </p:txEl>
                                          </p:spTgt>
                                        </p:tgtEl>
                                      </p:cBhvr>
                                    </p:animEffect>
                                    <p:anim calcmode="lin" valueType="num">
                                      <p:cBhvr>
                                        <p:cTn id="50" dur="1000" fill="hold"/>
                                        <p:tgtEl>
                                          <p:spTgt spid="162821">
                                            <p:txEl>
                                              <p:pRg st="5" end="5"/>
                                            </p:txEl>
                                          </p:spTgt>
                                        </p:tgtEl>
                                        <p:attrNameLst>
                                          <p:attrName>ppt_x</p:attrName>
                                        </p:attrNameLst>
                                      </p:cBhvr>
                                      <p:tavLst>
                                        <p:tav tm="0">
                                          <p:val>
                                            <p:strVal val="#ppt_x"/>
                                          </p:val>
                                        </p:tav>
                                        <p:tav tm="100000">
                                          <p:val>
                                            <p:strVal val="#ppt_x"/>
                                          </p:val>
                                        </p:tav>
                                      </p:tavLst>
                                    </p:anim>
                                    <p:anim calcmode="lin" valueType="num">
                                      <p:cBhvr>
                                        <p:cTn id="51" dur="1000" fill="hold"/>
                                        <p:tgtEl>
                                          <p:spTgt spid="162821">
                                            <p:txEl>
                                              <p:pRg st="5" end="5"/>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7000"/>
                            </p:stCondLst>
                            <p:childTnLst>
                              <p:par>
                                <p:cTn id="53" presetID="47" presetClass="entr" presetSubtype="0" fill="hold" grpId="0" nodeType="afterEffect">
                                  <p:stCondLst>
                                    <p:cond delay="0"/>
                                  </p:stCondLst>
                                  <p:childTnLst>
                                    <p:set>
                                      <p:cBhvr>
                                        <p:cTn id="54" dur="1" fill="hold">
                                          <p:stCondLst>
                                            <p:cond delay="0"/>
                                          </p:stCondLst>
                                        </p:cTn>
                                        <p:tgtEl>
                                          <p:spTgt spid="162821">
                                            <p:txEl>
                                              <p:pRg st="6" end="6"/>
                                            </p:txEl>
                                          </p:spTgt>
                                        </p:tgtEl>
                                        <p:attrNameLst>
                                          <p:attrName>style.visibility</p:attrName>
                                        </p:attrNameLst>
                                      </p:cBhvr>
                                      <p:to>
                                        <p:strVal val="visible"/>
                                      </p:to>
                                    </p:set>
                                    <p:animEffect transition="in" filter="fade">
                                      <p:cBhvr>
                                        <p:cTn id="55" dur="1000"/>
                                        <p:tgtEl>
                                          <p:spTgt spid="162821">
                                            <p:txEl>
                                              <p:pRg st="6" end="6"/>
                                            </p:txEl>
                                          </p:spTgt>
                                        </p:tgtEl>
                                      </p:cBhvr>
                                    </p:animEffect>
                                    <p:anim calcmode="lin" valueType="num">
                                      <p:cBhvr>
                                        <p:cTn id="56" dur="1000" fill="hold"/>
                                        <p:tgtEl>
                                          <p:spTgt spid="162821">
                                            <p:txEl>
                                              <p:pRg st="6" end="6"/>
                                            </p:txEl>
                                          </p:spTgt>
                                        </p:tgtEl>
                                        <p:attrNameLst>
                                          <p:attrName>ppt_x</p:attrName>
                                        </p:attrNameLst>
                                      </p:cBhvr>
                                      <p:tavLst>
                                        <p:tav tm="0">
                                          <p:val>
                                            <p:strVal val="#ppt_x"/>
                                          </p:val>
                                        </p:tav>
                                        <p:tav tm="100000">
                                          <p:val>
                                            <p:strVal val="#ppt_x"/>
                                          </p:val>
                                        </p:tav>
                                      </p:tavLst>
                                    </p:anim>
                                    <p:anim calcmode="lin" valueType="num">
                                      <p:cBhvr>
                                        <p:cTn id="57" dur="1000" fill="hold"/>
                                        <p:tgtEl>
                                          <p:spTgt spid="162821">
                                            <p:txEl>
                                              <p:pRg st="6" end="6"/>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8000"/>
                            </p:stCondLst>
                            <p:childTnLst>
                              <p:par>
                                <p:cTn id="59" presetID="47" presetClass="entr" presetSubtype="0" fill="hold" grpId="0" nodeType="afterEffect">
                                  <p:stCondLst>
                                    <p:cond delay="0"/>
                                  </p:stCondLst>
                                  <p:childTnLst>
                                    <p:set>
                                      <p:cBhvr>
                                        <p:cTn id="60" dur="1" fill="hold">
                                          <p:stCondLst>
                                            <p:cond delay="0"/>
                                          </p:stCondLst>
                                        </p:cTn>
                                        <p:tgtEl>
                                          <p:spTgt spid="162821">
                                            <p:txEl>
                                              <p:pRg st="8" end="8"/>
                                            </p:txEl>
                                          </p:spTgt>
                                        </p:tgtEl>
                                        <p:attrNameLst>
                                          <p:attrName>style.visibility</p:attrName>
                                        </p:attrNameLst>
                                      </p:cBhvr>
                                      <p:to>
                                        <p:strVal val="visible"/>
                                      </p:to>
                                    </p:set>
                                    <p:animEffect transition="in" filter="fade">
                                      <p:cBhvr>
                                        <p:cTn id="61" dur="1000"/>
                                        <p:tgtEl>
                                          <p:spTgt spid="162821">
                                            <p:txEl>
                                              <p:pRg st="8" end="8"/>
                                            </p:txEl>
                                          </p:spTgt>
                                        </p:tgtEl>
                                      </p:cBhvr>
                                    </p:animEffect>
                                    <p:anim calcmode="lin" valueType="num">
                                      <p:cBhvr>
                                        <p:cTn id="62" dur="1000" fill="hold"/>
                                        <p:tgtEl>
                                          <p:spTgt spid="162821">
                                            <p:txEl>
                                              <p:pRg st="8" end="8"/>
                                            </p:txEl>
                                          </p:spTgt>
                                        </p:tgtEl>
                                        <p:attrNameLst>
                                          <p:attrName>ppt_x</p:attrName>
                                        </p:attrNameLst>
                                      </p:cBhvr>
                                      <p:tavLst>
                                        <p:tav tm="0">
                                          <p:val>
                                            <p:strVal val="#ppt_x"/>
                                          </p:val>
                                        </p:tav>
                                        <p:tav tm="100000">
                                          <p:val>
                                            <p:strVal val="#ppt_x"/>
                                          </p:val>
                                        </p:tav>
                                      </p:tavLst>
                                    </p:anim>
                                    <p:anim calcmode="lin" valueType="num">
                                      <p:cBhvr>
                                        <p:cTn id="63" dur="1000" fill="hold"/>
                                        <p:tgtEl>
                                          <p:spTgt spid="162821">
                                            <p:txEl>
                                              <p:pRg st="8" end="8"/>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9000"/>
                            </p:stCondLst>
                            <p:childTnLst>
                              <p:par>
                                <p:cTn id="65" presetID="47" presetClass="entr" presetSubtype="0" fill="hold" grpId="0" nodeType="afterEffect">
                                  <p:stCondLst>
                                    <p:cond delay="0"/>
                                  </p:stCondLst>
                                  <p:childTnLst>
                                    <p:set>
                                      <p:cBhvr>
                                        <p:cTn id="66" dur="1" fill="hold">
                                          <p:stCondLst>
                                            <p:cond delay="0"/>
                                          </p:stCondLst>
                                        </p:cTn>
                                        <p:tgtEl>
                                          <p:spTgt spid="162821">
                                            <p:txEl>
                                              <p:pRg st="9" end="9"/>
                                            </p:txEl>
                                          </p:spTgt>
                                        </p:tgtEl>
                                        <p:attrNameLst>
                                          <p:attrName>style.visibility</p:attrName>
                                        </p:attrNameLst>
                                      </p:cBhvr>
                                      <p:to>
                                        <p:strVal val="visible"/>
                                      </p:to>
                                    </p:set>
                                    <p:animEffect transition="in" filter="fade">
                                      <p:cBhvr>
                                        <p:cTn id="67" dur="1000"/>
                                        <p:tgtEl>
                                          <p:spTgt spid="162821">
                                            <p:txEl>
                                              <p:pRg st="9" end="9"/>
                                            </p:txEl>
                                          </p:spTgt>
                                        </p:tgtEl>
                                      </p:cBhvr>
                                    </p:animEffect>
                                    <p:anim calcmode="lin" valueType="num">
                                      <p:cBhvr>
                                        <p:cTn id="68" dur="1000" fill="hold"/>
                                        <p:tgtEl>
                                          <p:spTgt spid="162821">
                                            <p:txEl>
                                              <p:pRg st="9" end="9"/>
                                            </p:txEl>
                                          </p:spTgt>
                                        </p:tgtEl>
                                        <p:attrNameLst>
                                          <p:attrName>ppt_x</p:attrName>
                                        </p:attrNameLst>
                                      </p:cBhvr>
                                      <p:tavLst>
                                        <p:tav tm="0">
                                          <p:val>
                                            <p:strVal val="#ppt_x"/>
                                          </p:val>
                                        </p:tav>
                                        <p:tav tm="100000">
                                          <p:val>
                                            <p:strVal val="#ppt_x"/>
                                          </p:val>
                                        </p:tav>
                                      </p:tavLst>
                                    </p:anim>
                                    <p:anim calcmode="lin" valueType="num">
                                      <p:cBhvr>
                                        <p:cTn id="69" dur="1000" fill="hold"/>
                                        <p:tgtEl>
                                          <p:spTgt spid="162821">
                                            <p:txEl>
                                              <p:pRg st="9" end="9"/>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0000"/>
                            </p:stCondLst>
                            <p:childTnLst>
                              <p:par>
                                <p:cTn id="71" presetID="47" presetClass="entr" presetSubtype="0" fill="hold" grpId="0" nodeType="afterEffect">
                                  <p:stCondLst>
                                    <p:cond delay="0"/>
                                  </p:stCondLst>
                                  <p:childTnLst>
                                    <p:set>
                                      <p:cBhvr>
                                        <p:cTn id="72" dur="1" fill="hold">
                                          <p:stCondLst>
                                            <p:cond delay="0"/>
                                          </p:stCondLst>
                                        </p:cTn>
                                        <p:tgtEl>
                                          <p:spTgt spid="162821">
                                            <p:txEl>
                                              <p:pRg st="10" end="10"/>
                                            </p:txEl>
                                          </p:spTgt>
                                        </p:tgtEl>
                                        <p:attrNameLst>
                                          <p:attrName>style.visibility</p:attrName>
                                        </p:attrNameLst>
                                      </p:cBhvr>
                                      <p:to>
                                        <p:strVal val="visible"/>
                                      </p:to>
                                    </p:set>
                                    <p:animEffect transition="in" filter="fade">
                                      <p:cBhvr>
                                        <p:cTn id="73" dur="1000"/>
                                        <p:tgtEl>
                                          <p:spTgt spid="162821">
                                            <p:txEl>
                                              <p:pRg st="10" end="10"/>
                                            </p:txEl>
                                          </p:spTgt>
                                        </p:tgtEl>
                                      </p:cBhvr>
                                    </p:animEffect>
                                    <p:anim calcmode="lin" valueType="num">
                                      <p:cBhvr>
                                        <p:cTn id="74" dur="1000" fill="hold"/>
                                        <p:tgtEl>
                                          <p:spTgt spid="162821">
                                            <p:txEl>
                                              <p:pRg st="10" end="10"/>
                                            </p:txEl>
                                          </p:spTgt>
                                        </p:tgtEl>
                                        <p:attrNameLst>
                                          <p:attrName>ppt_x</p:attrName>
                                        </p:attrNameLst>
                                      </p:cBhvr>
                                      <p:tavLst>
                                        <p:tav tm="0">
                                          <p:val>
                                            <p:strVal val="#ppt_x"/>
                                          </p:val>
                                        </p:tav>
                                        <p:tav tm="100000">
                                          <p:val>
                                            <p:strVal val="#ppt_x"/>
                                          </p:val>
                                        </p:tav>
                                      </p:tavLst>
                                    </p:anim>
                                    <p:anim calcmode="lin" valueType="num">
                                      <p:cBhvr>
                                        <p:cTn id="75" dur="1000" fill="hold"/>
                                        <p:tgtEl>
                                          <p:spTgt spid="162821">
                                            <p:txEl>
                                              <p:pRg st="10" end="10"/>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2820" grpId="0"/>
      <p:bldP spid="162821" grpId="0" build="p"/>
    </p:bldLst>
  </p:timing>
</p:sld>
</file>

<file path=ppt/slides/slide15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64868" name="Rectangle 4"/>
          <p:cNvSpPr>
            <a:spLocks noGrp="1" noChangeArrowheads="1"/>
          </p:cNvSpPr>
          <p:nvPr>
            <p:ph type="title"/>
          </p:nvPr>
        </p:nvSpPr>
        <p:spPr/>
        <p:txBody>
          <a:bodyPr/>
          <a:lstStyle/>
          <a:p>
            <a:endParaRPr lang="en-US" altLang="fa-IR"/>
          </a:p>
        </p:txBody>
      </p:sp>
      <p:sp>
        <p:nvSpPr>
          <p:cNvPr id="164870" name="Rectangle 6"/>
          <p:cNvSpPr>
            <a:spLocks noGrp="1" noChangeArrowheads="1"/>
          </p:cNvSpPr>
          <p:nvPr>
            <p:ph type="body" sz="half" idx="2"/>
          </p:nvPr>
        </p:nvSpPr>
        <p:spPr>
          <a:xfrm>
            <a:off x="468313" y="4510088"/>
            <a:ext cx="8229600" cy="1511300"/>
          </a:xfrm>
        </p:spPr>
        <p:txBody>
          <a:bodyPr/>
          <a:lstStyle/>
          <a:p>
            <a:pPr algn="ctr">
              <a:lnSpc>
                <a:spcPct val="90000"/>
              </a:lnSpc>
              <a:buFont typeface="Wingdings" panose="05000000000000000000" pitchFamily="2" charset="2"/>
              <a:buNone/>
            </a:pPr>
            <a:r>
              <a:rPr lang="fa-IR" altLang="fa-IR" sz="2300">
                <a:effectLst/>
                <a:cs typeface="B Zar" panose="00000400000000000000" pitchFamily="2" charset="-78"/>
              </a:rPr>
              <a:t>میانگین استانداردی نرخ یک واحد × (بازده مورد انتظار – بازده واقعی) = انحراف بازده مواد</a:t>
            </a:r>
          </a:p>
          <a:p>
            <a:pPr algn="ctr">
              <a:lnSpc>
                <a:spcPct val="90000"/>
              </a:lnSpc>
              <a:buFont typeface="Wingdings" panose="05000000000000000000" pitchFamily="2" charset="2"/>
              <a:buNone/>
            </a:pPr>
            <a:r>
              <a:rPr lang="fa-IR" altLang="fa-IR" sz="2300">
                <a:effectLst/>
                <a:cs typeface="B Zar" panose="00000400000000000000" pitchFamily="2" charset="-78"/>
              </a:rPr>
              <a:t>(85% ÷ 5/187) × [(85% ÷ 4100) – 3450] = انحراف بازده مواد</a:t>
            </a:r>
          </a:p>
          <a:p>
            <a:pPr algn="ctr">
              <a:lnSpc>
                <a:spcPct val="90000"/>
              </a:lnSpc>
              <a:buFont typeface="Wingdings" panose="05000000000000000000" pitchFamily="2" charset="2"/>
              <a:buNone/>
            </a:pPr>
            <a:r>
              <a:rPr lang="fa-IR" altLang="fa-IR" sz="2300">
                <a:effectLst/>
                <a:cs typeface="B Zar" panose="00000400000000000000" pitchFamily="2" charset="-78"/>
              </a:rPr>
              <a:t>6/220 × (3485 – 3450) = 7721 نامساعد</a:t>
            </a:r>
            <a:endParaRPr lang="en-US" altLang="fa-IR" sz="2300">
              <a:effectLst/>
              <a:cs typeface="B Zar" panose="00000400000000000000" pitchFamily="2" charset="-78"/>
            </a:endParaRPr>
          </a:p>
        </p:txBody>
      </p:sp>
      <p:graphicFrame>
        <p:nvGraphicFramePr>
          <p:cNvPr id="165010" name="Group 146"/>
          <p:cNvGraphicFramePr>
            <a:graphicFrameLocks noGrp="1"/>
          </p:cNvGraphicFramePr>
          <p:nvPr>
            <p:ph sz="half" idx="1"/>
          </p:nvPr>
        </p:nvGraphicFramePr>
        <p:xfrm>
          <a:off x="468313" y="836613"/>
          <a:ext cx="8229600" cy="3071812"/>
        </p:xfrm>
        <a:graphic>
          <a:graphicData uri="http://schemas.openxmlformats.org/drawingml/2006/table">
            <a:tbl>
              <a:tblPr rtl="1"/>
              <a:tblGrid>
                <a:gridCol w="1646238">
                  <a:extLst>
                    <a:ext uri="{9D8B030D-6E8A-4147-A177-3AD203B41FA5}">
                      <a16:colId xmlns:a16="http://schemas.microsoft.com/office/drawing/2014/main" val="3664040861"/>
                    </a:ext>
                  </a:extLst>
                </a:gridCol>
                <a:gridCol w="1646237">
                  <a:extLst>
                    <a:ext uri="{9D8B030D-6E8A-4147-A177-3AD203B41FA5}">
                      <a16:colId xmlns:a16="http://schemas.microsoft.com/office/drawing/2014/main" val="532545298"/>
                    </a:ext>
                  </a:extLst>
                </a:gridCol>
                <a:gridCol w="2417763">
                  <a:extLst>
                    <a:ext uri="{9D8B030D-6E8A-4147-A177-3AD203B41FA5}">
                      <a16:colId xmlns:a16="http://schemas.microsoft.com/office/drawing/2014/main" val="604669056"/>
                    </a:ext>
                  </a:extLst>
                </a:gridCol>
                <a:gridCol w="1368425">
                  <a:extLst>
                    <a:ext uri="{9D8B030D-6E8A-4147-A177-3AD203B41FA5}">
                      <a16:colId xmlns:a16="http://schemas.microsoft.com/office/drawing/2014/main" val="1289656484"/>
                    </a:ext>
                  </a:extLst>
                </a:gridCol>
                <a:gridCol w="1150937">
                  <a:extLst>
                    <a:ext uri="{9D8B030D-6E8A-4147-A177-3AD203B41FA5}">
                      <a16:colId xmlns:a16="http://schemas.microsoft.com/office/drawing/2014/main" val="541820585"/>
                    </a:ext>
                  </a:extLst>
                </a:gridCol>
              </a:tblGrid>
              <a:tr h="31273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مصرف واقعی مواد با نرخ استاندارد و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974434445"/>
                  </a:ext>
                </a:extLst>
              </a:tr>
              <a:tr h="311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مصرفی با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42618854"/>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344400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85151193"/>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229600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6930015"/>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51062144"/>
                  </a:ext>
                </a:extLst>
              </a:tr>
              <a:tr h="311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59450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04234082"/>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768750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20582852"/>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nodePh="1">
                                  <p:stCondLst>
                                    <p:cond delay="0"/>
                                  </p:stCondLst>
                                  <p:endCondLst>
                                    <p:cond evt="begin" delay="0">
                                      <p:tn val="5"/>
                                    </p:cond>
                                  </p:endCondLst>
                                  <p:childTnLst>
                                    <p:set>
                                      <p:cBhvr>
                                        <p:cTn id="6" dur="1" fill="hold">
                                          <p:stCondLst>
                                            <p:cond delay="0"/>
                                          </p:stCondLst>
                                        </p:cTn>
                                        <p:tgtEl>
                                          <p:spTgt spid="164868"/>
                                        </p:tgtEl>
                                        <p:attrNameLst>
                                          <p:attrName>style.visibility</p:attrName>
                                        </p:attrNameLst>
                                      </p:cBhvr>
                                      <p:to>
                                        <p:strVal val="visible"/>
                                      </p:to>
                                    </p:set>
                                    <p:animEffect transition="in" filter="fade">
                                      <p:cBhvr>
                                        <p:cTn id="7" dur="800" decel="100000"/>
                                        <p:tgtEl>
                                          <p:spTgt spid="164868"/>
                                        </p:tgtEl>
                                      </p:cBhvr>
                                    </p:animEffect>
                                    <p:anim calcmode="lin" valueType="num">
                                      <p:cBhvr>
                                        <p:cTn id="8" dur="800" decel="100000" fill="hold"/>
                                        <p:tgtEl>
                                          <p:spTgt spid="164868"/>
                                        </p:tgtEl>
                                        <p:attrNameLst>
                                          <p:attrName>style.rotation</p:attrName>
                                        </p:attrNameLst>
                                      </p:cBhvr>
                                      <p:tavLst>
                                        <p:tav tm="0">
                                          <p:val>
                                            <p:fltVal val="-90"/>
                                          </p:val>
                                        </p:tav>
                                        <p:tav tm="100000">
                                          <p:val>
                                            <p:fltVal val="0"/>
                                          </p:val>
                                        </p:tav>
                                      </p:tavLst>
                                    </p:anim>
                                    <p:anim calcmode="lin" valueType="num">
                                      <p:cBhvr>
                                        <p:cTn id="9" dur="800" decel="100000" fill="hold"/>
                                        <p:tgtEl>
                                          <p:spTgt spid="164868"/>
                                        </p:tgtEl>
                                        <p:attrNameLst>
                                          <p:attrName>ppt_x</p:attrName>
                                        </p:attrNameLst>
                                      </p:cBhvr>
                                      <p:tavLst>
                                        <p:tav tm="0">
                                          <p:val>
                                            <p:strVal val="#ppt_x+0.4"/>
                                          </p:val>
                                        </p:tav>
                                        <p:tav tm="100000">
                                          <p:val>
                                            <p:strVal val="#ppt_x-0.05"/>
                                          </p:val>
                                        </p:tav>
                                      </p:tavLst>
                                    </p:anim>
                                    <p:anim calcmode="lin" valueType="num">
                                      <p:cBhvr>
                                        <p:cTn id="10" dur="800" decel="100000" fill="hold"/>
                                        <p:tgtEl>
                                          <p:spTgt spid="16486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6486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64868"/>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58" presetClass="entr" presetSubtype="0" accel="100000" fill="hold" nodeType="afterEffect">
                                  <p:stCondLst>
                                    <p:cond delay="0"/>
                                  </p:stCondLst>
                                  <p:childTnLst>
                                    <p:set>
                                      <p:cBhvr>
                                        <p:cTn id="15" dur="1" fill="hold">
                                          <p:stCondLst>
                                            <p:cond delay="0"/>
                                          </p:stCondLst>
                                        </p:cTn>
                                        <p:tgtEl>
                                          <p:spTgt spid="165010"/>
                                        </p:tgtEl>
                                        <p:attrNameLst>
                                          <p:attrName>style.visibility</p:attrName>
                                        </p:attrNameLst>
                                      </p:cBhvr>
                                      <p:to>
                                        <p:strVal val="visible"/>
                                      </p:to>
                                    </p:set>
                                    <p:anim calcmode="lin" valueType="num">
                                      <p:cBhvr>
                                        <p:cTn id="16" dur="1000" fill="hold"/>
                                        <p:tgtEl>
                                          <p:spTgt spid="165010"/>
                                        </p:tgtEl>
                                        <p:attrNameLst>
                                          <p:attrName>ppt_w</p:attrName>
                                        </p:attrNameLst>
                                      </p:cBhvr>
                                      <p:tavLst>
                                        <p:tav tm="0">
                                          <p:val>
                                            <p:strVal val="#ppt_w*2.5"/>
                                          </p:val>
                                        </p:tav>
                                        <p:tav tm="100000">
                                          <p:val>
                                            <p:strVal val="#ppt_w"/>
                                          </p:val>
                                        </p:tav>
                                      </p:tavLst>
                                    </p:anim>
                                    <p:anim calcmode="lin" valueType="num">
                                      <p:cBhvr>
                                        <p:cTn id="17" dur="1000" fill="hold"/>
                                        <p:tgtEl>
                                          <p:spTgt spid="165010"/>
                                        </p:tgtEl>
                                        <p:attrNameLst>
                                          <p:attrName>ppt_h</p:attrName>
                                        </p:attrNameLst>
                                      </p:cBhvr>
                                      <p:tavLst>
                                        <p:tav tm="0">
                                          <p:val>
                                            <p:strVal val="#ppt_h*0.01"/>
                                          </p:val>
                                        </p:tav>
                                        <p:tav tm="100000">
                                          <p:val>
                                            <p:strVal val="#ppt_h"/>
                                          </p:val>
                                        </p:tav>
                                      </p:tavLst>
                                    </p:anim>
                                    <p:anim calcmode="lin" valueType="num">
                                      <p:cBhvr>
                                        <p:cTn id="18" dur="1000" fill="hold"/>
                                        <p:tgtEl>
                                          <p:spTgt spid="165010"/>
                                        </p:tgtEl>
                                        <p:attrNameLst>
                                          <p:attrName>ppt_x</p:attrName>
                                        </p:attrNameLst>
                                      </p:cBhvr>
                                      <p:tavLst>
                                        <p:tav tm="0">
                                          <p:val>
                                            <p:strVal val="#ppt_x"/>
                                          </p:val>
                                        </p:tav>
                                        <p:tav tm="100000">
                                          <p:val>
                                            <p:strVal val="#ppt_x"/>
                                          </p:val>
                                        </p:tav>
                                      </p:tavLst>
                                    </p:anim>
                                    <p:anim calcmode="lin" valueType="num">
                                      <p:cBhvr>
                                        <p:cTn id="19" dur="1000" fill="hold"/>
                                        <p:tgtEl>
                                          <p:spTgt spid="165010"/>
                                        </p:tgtEl>
                                        <p:attrNameLst>
                                          <p:attrName>ppt_y</p:attrName>
                                        </p:attrNameLst>
                                      </p:cBhvr>
                                      <p:tavLst>
                                        <p:tav tm="0">
                                          <p:val>
                                            <p:strVal val="#ppt_h+1"/>
                                          </p:val>
                                        </p:tav>
                                        <p:tav tm="100000">
                                          <p:val>
                                            <p:strVal val="#ppt_y"/>
                                          </p:val>
                                        </p:tav>
                                      </p:tavLst>
                                    </p:anim>
                                    <p:animEffect transition="in" filter="fade">
                                      <p:cBhvr>
                                        <p:cTn id="20" dur="1000"/>
                                        <p:tgtEl>
                                          <p:spTgt spid="165010"/>
                                        </p:tgtEl>
                                      </p:cBhvr>
                                    </p:animEffect>
                                  </p:childTnLst>
                                </p:cTn>
                              </p:par>
                            </p:childTnLst>
                          </p:cTn>
                        </p:par>
                        <p:par>
                          <p:cTn id="21" fill="hold" nodeType="afterGroup">
                            <p:stCondLst>
                              <p:cond delay="2000"/>
                            </p:stCondLst>
                            <p:childTnLst>
                              <p:par>
                                <p:cTn id="22" presetID="47" presetClass="entr" presetSubtype="0" fill="hold" grpId="0" nodeType="afterEffect">
                                  <p:stCondLst>
                                    <p:cond delay="0"/>
                                  </p:stCondLst>
                                  <p:childTnLst>
                                    <p:set>
                                      <p:cBhvr>
                                        <p:cTn id="23" dur="1" fill="hold">
                                          <p:stCondLst>
                                            <p:cond delay="0"/>
                                          </p:stCondLst>
                                        </p:cTn>
                                        <p:tgtEl>
                                          <p:spTgt spid="164870">
                                            <p:txEl>
                                              <p:pRg st="0" end="0"/>
                                            </p:txEl>
                                          </p:spTgt>
                                        </p:tgtEl>
                                        <p:attrNameLst>
                                          <p:attrName>style.visibility</p:attrName>
                                        </p:attrNameLst>
                                      </p:cBhvr>
                                      <p:to>
                                        <p:strVal val="visible"/>
                                      </p:to>
                                    </p:set>
                                    <p:animEffect transition="in" filter="fade">
                                      <p:cBhvr>
                                        <p:cTn id="24" dur="1000"/>
                                        <p:tgtEl>
                                          <p:spTgt spid="164870">
                                            <p:txEl>
                                              <p:pRg st="0" end="0"/>
                                            </p:txEl>
                                          </p:spTgt>
                                        </p:tgtEl>
                                      </p:cBhvr>
                                    </p:animEffect>
                                    <p:anim calcmode="lin" valueType="num">
                                      <p:cBhvr>
                                        <p:cTn id="25" dur="1000" fill="hold"/>
                                        <p:tgtEl>
                                          <p:spTgt spid="164870">
                                            <p:txEl>
                                              <p:pRg st="0" end="0"/>
                                            </p:txEl>
                                          </p:spTgt>
                                        </p:tgtEl>
                                        <p:attrNameLst>
                                          <p:attrName>ppt_x</p:attrName>
                                        </p:attrNameLst>
                                      </p:cBhvr>
                                      <p:tavLst>
                                        <p:tav tm="0">
                                          <p:val>
                                            <p:strVal val="#ppt_x"/>
                                          </p:val>
                                        </p:tav>
                                        <p:tav tm="100000">
                                          <p:val>
                                            <p:strVal val="#ppt_x"/>
                                          </p:val>
                                        </p:tav>
                                      </p:tavLst>
                                    </p:anim>
                                    <p:anim calcmode="lin" valueType="num">
                                      <p:cBhvr>
                                        <p:cTn id="26" dur="1000" fill="hold"/>
                                        <p:tgtEl>
                                          <p:spTgt spid="164870">
                                            <p:txEl>
                                              <p:pRg st="0" end="0"/>
                                            </p:txEl>
                                          </p:spTgt>
                                        </p:tgtEl>
                                        <p:attrNameLst>
                                          <p:attrName>ppt_y</p:attrName>
                                        </p:attrNameLst>
                                      </p:cBhvr>
                                      <p:tavLst>
                                        <p:tav tm="0">
                                          <p:val>
                                            <p:strVal val="#ppt_y-.1"/>
                                          </p:val>
                                        </p:tav>
                                        <p:tav tm="100000">
                                          <p:val>
                                            <p:strVal val="#ppt_y"/>
                                          </p:val>
                                        </p:tav>
                                      </p:tavLst>
                                    </p:anim>
                                  </p:childTnLst>
                                </p:cTn>
                              </p:par>
                            </p:childTnLst>
                          </p:cTn>
                        </p:par>
                        <p:par>
                          <p:cTn id="27" fill="hold" nodeType="afterGroup">
                            <p:stCondLst>
                              <p:cond delay="3000"/>
                            </p:stCondLst>
                            <p:childTnLst>
                              <p:par>
                                <p:cTn id="28" presetID="47" presetClass="entr" presetSubtype="0" fill="hold" grpId="0" nodeType="afterEffect">
                                  <p:stCondLst>
                                    <p:cond delay="0"/>
                                  </p:stCondLst>
                                  <p:childTnLst>
                                    <p:set>
                                      <p:cBhvr>
                                        <p:cTn id="29" dur="1" fill="hold">
                                          <p:stCondLst>
                                            <p:cond delay="0"/>
                                          </p:stCondLst>
                                        </p:cTn>
                                        <p:tgtEl>
                                          <p:spTgt spid="164870">
                                            <p:txEl>
                                              <p:pRg st="1" end="1"/>
                                            </p:txEl>
                                          </p:spTgt>
                                        </p:tgtEl>
                                        <p:attrNameLst>
                                          <p:attrName>style.visibility</p:attrName>
                                        </p:attrNameLst>
                                      </p:cBhvr>
                                      <p:to>
                                        <p:strVal val="visible"/>
                                      </p:to>
                                    </p:set>
                                    <p:animEffect transition="in" filter="fade">
                                      <p:cBhvr>
                                        <p:cTn id="30" dur="1000"/>
                                        <p:tgtEl>
                                          <p:spTgt spid="164870">
                                            <p:txEl>
                                              <p:pRg st="1" end="1"/>
                                            </p:txEl>
                                          </p:spTgt>
                                        </p:tgtEl>
                                      </p:cBhvr>
                                    </p:animEffect>
                                    <p:anim calcmode="lin" valueType="num">
                                      <p:cBhvr>
                                        <p:cTn id="31" dur="1000" fill="hold"/>
                                        <p:tgtEl>
                                          <p:spTgt spid="164870">
                                            <p:txEl>
                                              <p:pRg st="1" end="1"/>
                                            </p:txEl>
                                          </p:spTgt>
                                        </p:tgtEl>
                                        <p:attrNameLst>
                                          <p:attrName>ppt_x</p:attrName>
                                        </p:attrNameLst>
                                      </p:cBhvr>
                                      <p:tavLst>
                                        <p:tav tm="0">
                                          <p:val>
                                            <p:strVal val="#ppt_x"/>
                                          </p:val>
                                        </p:tav>
                                        <p:tav tm="100000">
                                          <p:val>
                                            <p:strVal val="#ppt_x"/>
                                          </p:val>
                                        </p:tav>
                                      </p:tavLst>
                                    </p:anim>
                                    <p:anim calcmode="lin" valueType="num">
                                      <p:cBhvr>
                                        <p:cTn id="32" dur="1000" fill="hold"/>
                                        <p:tgtEl>
                                          <p:spTgt spid="164870">
                                            <p:txEl>
                                              <p:pRg st="1" end="1"/>
                                            </p:txEl>
                                          </p:spTgt>
                                        </p:tgtEl>
                                        <p:attrNameLst>
                                          <p:attrName>ppt_y</p:attrName>
                                        </p:attrNameLst>
                                      </p:cBhvr>
                                      <p:tavLst>
                                        <p:tav tm="0">
                                          <p:val>
                                            <p:strVal val="#ppt_y-.1"/>
                                          </p:val>
                                        </p:tav>
                                        <p:tav tm="100000">
                                          <p:val>
                                            <p:strVal val="#ppt_y"/>
                                          </p:val>
                                        </p:tav>
                                      </p:tavLst>
                                    </p:anim>
                                  </p:childTnLst>
                                </p:cTn>
                              </p:par>
                            </p:childTnLst>
                          </p:cTn>
                        </p:par>
                        <p:par>
                          <p:cTn id="33" fill="hold" nodeType="afterGroup">
                            <p:stCondLst>
                              <p:cond delay="4000"/>
                            </p:stCondLst>
                            <p:childTnLst>
                              <p:par>
                                <p:cTn id="34" presetID="47" presetClass="entr" presetSubtype="0" fill="hold" grpId="0" nodeType="afterEffect">
                                  <p:stCondLst>
                                    <p:cond delay="0"/>
                                  </p:stCondLst>
                                  <p:childTnLst>
                                    <p:set>
                                      <p:cBhvr>
                                        <p:cTn id="35" dur="1" fill="hold">
                                          <p:stCondLst>
                                            <p:cond delay="0"/>
                                          </p:stCondLst>
                                        </p:cTn>
                                        <p:tgtEl>
                                          <p:spTgt spid="164870">
                                            <p:txEl>
                                              <p:pRg st="2" end="2"/>
                                            </p:txEl>
                                          </p:spTgt>
                                        </p:tgtEl>
                                        <p:attrNameLst>
                                          <p:attrName>style.visibility</p:attrName>
                                        </p:attrNameLst>
                                      </p:cBhvr>
                                      <p:to>
                                        <p:strVal val="visible"/>
                                      </p:to>
                                    </p:set>
                                    <p:animEffect transition="in" filter="fade">
                                      <p:cBhvr>
                                        <p:cTn id="36" dur="1000"/>
                                        <p:tgtEl>
                                          <p:spTgt spid="164870">
                                            <p:txEl>
                                              <p:pRg st="2" end="2"/>
                                            </p:txEl>
                                          </p:spTgt>
                                        </p:tgtEl>
                                      </p:cBhvr>
                                    </p:animEffect>
                                    <p:anim calcmode="lin" valueType="num">
                                      <p:cBhvr>
                                        <p:cTn id="37" dur="1000" fill="hold"/>
                                        <p:tgtEl>
                                          <p:spTgt spid="164870">
                                            <p:txEl>
                                              <p:pRg st="2" end="2"/>
                                            </p:txEl>
                                          </p:spTgt>
                                        </p:tgtEl>
                                        <p:attrNameLst>
                                          <p:attrName>ppt_x</p:attrName>
                                        </p:attrNameLst>
                                      </p:cBhvr>
                                      <p:tavLst>
                                        <p:tav tm="0">
                                          <p:val>
                                            <p:strVal val="#ppt_x"/>
                                          </p:val>
                                        </p:tav>
                                        <p:tav tm="100000">
                                          <p:val>
                                            <p:strVal val="#ppt_x"/>
                                          </p:val>
                                        </p:tav>
                                      </p:tavLst>
                                    </p:anim>
                                    <p:anim calcmode="lin" valueType="num">
                                      <p:cBhvr>
                                        <p:cTn id="38" dur="1000" fill="hold"/>
                                        <p:tgtEl>
                                          <p:spTgt spid="164870">
                                            <p:txEl>
                                              <p:pRg st="2" end="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4868" grpId="0"/>
      <p:bldP spid="164870" grpId="0" uiExpand="1" build="p"/>
    </p:bldLst>
  </p:timing>
</p:sld>
</file>

<file path=ppt/slides/slide1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22149" name="Group 261"/>
          <p:cNvGraphicFramePr>
            <a:graphicFrameLocks noGrp="1"/>
          </p:cNvGraphicFramePr>
          <p:nvPr>
            <p:ph/>
          </p:nvPr>
        </p:nvGraphicFramePr>
        <p:xfrm>
          <a:off x="395288" y="404813"/>
          <a:ext cx="8291512" cy="6357937"/>
        </p:xfrm>
        <a:graphic>
          <a:graphicData uri="http://schemas.openxmlformats.org/drawingml/2006/table">
            <a:tbl>
              <a:tblPr rtl="1"/>
              <a:tblGrid>
                <a:gridCol w="2819400">
                  <a:extLst>
                    <a:ext uri="{9D8B030D-6E8A-4147-A177-3AD203B41FA5}">
                      <a16:colId xmlns:a16="http://schemas.microsoft.com/office/drawing/2014/main" val="3802472846"/>
                    </a:ext>
                  </a:extLst>
                </a:gridCol>
                <a:gridCol w="1439862">
                  <a:extLst>
                    <a:ext uri="{9D8B030D-6E8A-4147-A177-3AD203B41FA5}">
                      <a16:colId xmlns:a16="http://schemas.microsoft.com/office/drawing/2014/main" val="1668090433"/>
                    </a:ext>
                  </a:extLst>
                </a:gridCol>
                <a:gridCol w="1368425">
                  <a:extLst>
                    <a:ext uri="{9D8B030D-6E8A-4147-A177-3AD203B41FA5}">
                      <a16:colId xmlns:a16="http://schemas.microsoft.com/office/drawing/2014/main" val="1194473808"/>
                    </a:ext>
                  </a:extLst>
                </a:gridCol>
                <a:gridCol w="1150938">
                  <a:extLst>
                    <a:ext uri="{9D8B030D-6E8A-4147-A177-3AD203B41FA5}">
                      <a16:colId xmlns:a16="http://schemas.microsoft.com/office/drawing/2014/main" val="2244386619"/>
                    </a:ext>
                  </a:extLst>
                </a:gridCol>
                <a:gridCol w="1512887">
                  <a:extLst>
                    <a:ext uri="{9D8B030D-6E8A-4147-A177-3AD203B41FA5}">
                      <a16:colId xmlns:a16="http://schemas.microsoft.com/office/drawing/2014/main" val="851335947"/>
                    </a:ext>
                  </a:extLst>
                </a:gridCol>
              </a:tblGrid>
              <a:tr h="4079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rPr>
                        <a:t>د – تخصیص هزینه ها (به واحدهای سالم و ضایع شده)</a:t>
                      </a:r>
                      <a:endParaRPr kumimoji="0" lang="en-US" altLang="fa-IR" sz="2000" b="1" i="0" u="sng" strike="noStrike" cap="none" normalizeH="0" baseline="0" smtClean="0">
                        <a:ln>
                          <a:noFill/>
                        </a:ln>
                        <a:solidFill>
                          <a:schemeClr val="tx1"/>
                        </a:solidFill>
                        <a:effectLst/>
                        <a:latin typeface="Arial" panose="020B0604020202020204" pitchFamily="34" charset="0"/>
                        <a:cs typeface="B Zar" panose="00000400000000000000" pitchFamily="2" charset="-78"/>
                      </a:endParaRPr>
                    </a:p>
                  </a:txBody>
                  <a:tcPr marL="18000" marR="18000" marT="46800" marB="46800"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136295157"/>
                  </a:ext>
                </a:extLst>
              </a:tr>
              <a:tr h="407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تولید هر واحد سالم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(11000 ÷ 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(10200÷30600)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7255431"/>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تولید واحدهای ضایع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1951880"/>
                  </a:ext>
                </a:extLst>
              </a:tr>
              <a:tr h="407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موجودی کالا در جریان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91258154"/>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واحدهای تکمیل شده قبل از افزودن هزینه ضایعات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7585679"/>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30600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54414892"/>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تسهیم مجدد یا تخصیص هزینه ضایعات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62178"/>
                  </a:ext>
                </a:extLst>
              </a:tr>
              <a:tr h="4079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 واحدهای سالم</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4984155"/>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در جریان ساخت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14217377"/>
                  </a:ext>
                </a:extLst>
              </a:tr>
              <a:tr h="406400">
                <a:tc row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5433493"/>
                  </a:ext>
                </a:extLst>
              </a:tr>
              <a:tr h="407988">
                <a:tc v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19124002"/>
                  </a:ext>
                </a:extLst>
              </a:tr>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30600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996645117"/>
                  </a:ext>
                </a:extLst>
              </a:tr>
            </a:tbl>
          </a:graphicData>
        </a:graphic>
      </p:graphicFrame>
    </p:spTree>
  </p:cSld>
  <p:clrMapOvr>
    <a:masterClrMapping/>
  </p:clrMapOvr>
  <p:transition spd="med">
    <p:wipe dir="d"/>
  </p:transition>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66916" name="Rectangle 4"/>
          <p:cNvSpPr>
            <a:spLocks noGrp="1" noChangeArrowheads="1"/>
          </p:cNvSpPr>
          <p:nvPr>
            <p:ph type="title"/>
          </p:nvPr>
        </p:nvSpPr>
        <p:spPr>
          <a:xfrm>
            <a:off x="457200" y="-100013"/>
            <a:ext cx="8229600" cy="1371601"/>
          </a:xfrm>
        </p:spPr>
        <p:txBody>
          <a:bodyPr/>
          <a:lstStyle/>
          <a:p>
            <a:pPr algn="r"/>
            <a:r>
              <a:rPr lang="fa-IR" altLang="fa-IR" sz="1600">
                <a:cs typeface="B Nasim" panose="00000700000000000000" pitchFamily="2" charset="-78"/>
              </a:rPr>
              <a:t>حل مساله 26-3</a:t>
            </a:r>
            <a:endParaRPr lang="en-US" altLang="fa-IR" sz="1600">
              <a:cs typeface="B Nasim" panose="00000700000000000000" pitchFamily="2" charset="-78"/>
            </a:endParaRPr>
          </a:p>
        </p:txBody>
      </p:sp>
      <p:sp>
        <p:nvSpPr>
          <p:cNvPr id="166917" name="Rectangle 5"/>
          <p:cNvSpPr>
            <a:spLocks noGrp="1" noChangeArrowheads="1"/>
          </p:cNvSpPr>
          <p:nvPr>
            <p:ph type="body" sz="half" idx="1"/>
          </p:nvPr>
        </p:nvSpPr>
        <p:spPr>
          <a:xfrm>
            <a:off x="107950" y="765175"/>
            <a:ext cx="9217025" cy="3024188"/>
          </a:xfrm>
        </p:spPr>
        <p:txBody>
          <a:bodyPr/>
          <a:lstStyle/>
          <a:p>
            <a:pPr algn="l">
              <a:lnSpc>
                <a:spcPct val="110000"/>
              </a:lnSpc>
              <a:buFont typeface="Wingdings" panose="05000000000000000000" pitchFamily="2" charset="2"/>
              <a:buNone/>
            </a:pPr>
            <a:r>
              <a:rPr lang="fa-IR" altLang="fa-IR" sz="2200">
                <a:effectLst/>
                <a:cs typeface="B Zar" panose="00000400000000000000" pitchFamily="2" charset="-78"/>
              </a:rPr>
              <a:t>( نرخ استاندارد  - نرخ واقعی ) مصرف واقعی = انحراف نرخ مواد اولیه</a:t>
            </a:r>
          </a:p>
          <a:p>
            <a:pPr algn="l">
              <a:lnSpc>
                <a:spcPct val="110000"/>
              </a:lnSpc>
              <a:buFont typeface="Wingdings" panose="05000000000000000000" pitchFamily="2" charset="2"/>
              <a:buNone/>
            </a:pPr>
            <a:r>
              <a:rPr lang="fa-IR" altLang="fa-IR" sz="2200">
                <a:effectLst/>
                <a:cs typeface="B Zar" panose="00000400000000000000" pitchFamily="2" charset="-78"/>
              </a:rPr>
              <a:t>ن   89000 = (600 – 650) 1780 = انحراف نرخ مواد اولیه الف</a:t>
            </a:r>
          </a:p>
          <a:p>
            <a:pPr algn="l">
              <a:lnSpc>
                <a:spcPct val="110000"/>
              </a:lnSpc>
              <a:buFont typeface="Wingdings" panose="05000000000000000000" pitchFamily="2" charset="2"/>
              <a:buNone/>
            </a:pPr>
            <a:r>
              <a:rPr lang="fa-IR" altLang="fa-IR" sz="2200">
                <a:effectLst/>
                <a:cs typeface="B Zar" panose="00000400000000000000" pitchFamily="2" charset="-78"/>
              </a:rPr>
              <a:t>ن   32800 = (500 – 520 )  820 = انحراف نرخ مواد اولیه ب </a:t>
            </a:r>
          </a:p>
          <a:p>
            <a:pPr algn="l">
              <a:lnSpc>
                <a:spcPct val="110000"/>
              </a:lnSpc>
              <a:buFont typeface="Wingdings" panose="05000000000000000000" pitchFamily="2" charset="2"/>
              <a:buNone/>
            </a:pPr>
            <a:r>
              <a:rPr lang="fa-IR" altLang="fa-IR" sz="2200">
                <a:effectLst/>
                <a:cs typeface="B Zar" panose="00000400000000000000" pitchFamily="2" charset="-78"/>
              </a:rPr>
              <a:t>  م   </a:t>
            </a:r>
            <a:r>
              <a:rPr lang="fa-IR" altLang="fa-IR" sz="2200" u="sng">
                <a:effectLst/>
                <a:cs typeface="B Zar" panose="00000400000000000000" pitchFamily="2" charset="-78"/>
              </a:rPr>
              <a:t>11250</a:t>
            </a:r>
            <a:r>
              <a:rPr lang="fa-IR" altLang="fa-IR" sz="2200">
                <a:effectLst/>
                <a:cs typeface="B Zar" panose="00000400000000000000" pitchFamily="2" charset="-78"/>
              </a:rPr>
              <a:t> = (200 – 190) 1125 = انحراف نرخ مواد اولیه ج</a:t>
            </a:r>
          </a:p>
          <a:p>
            <a:pPr>
              <a:lnSpc>
                <a:spcPct val="110000"/>
              </a:lnSpc>
              <a:buFont typeface="Wingdings" panose="05000000000000000000" pitchFamily="2" charset="2"/>
              <a:buNone/>
            </a:pPr>
            <a:r>
              <a:rPr lang="fa-IR" altLang="fa-IR" sz="2200">
                <a:effectLst/>
                <a:cs typeface="B Zar" panose="00000400000000000000" pitchFamily="2" charset="-78"/>
              </a:rPr>
              <a:t>                          کل انحراف نرخ مواد – نامساعد   </a:t>
            </a:r>
            <a:r>
              <a:rPr lang="fa-IR" altLang="fa-IR" sz="2200" u="sng">
                <a:effectLst/>
                <a:cs typeface="B Zar" panose="00000400000000000000" pitchFamily="2" charset="-78"/>
              </a:rPr>
              <a:t>110550</a:t>
            </a:r>
          </a:p>
          <a:p>
            <a:pPr algn="l">
              <a:lnSpc>
                <a:spcPct val="110000"/>
              </a:lnSpc>
              <a:buFont typeface="Wingdings" panose="05000000000000000000" pitchFamily="2" charset="2"/>
              <a:buNone/>
            </a:pPr>
            <a:r>
              <a:rPr lang="fa-IR" altLang="fa-IR" sz="2000">
                <a:effectLst/>
                <a:cs typeface="B Zar" panose="00000400000000000000" pitchFamily="2" charset="-78"/>
              </a:rPr>
              <a:t>= انحراف ترکیب مواد اولیه </a:t>
            </a:r>
          </a:p>
          <a:p>
            <a:pPr algn="l">
              <a:lnSpc>
                <a:spcPct val="110000"/>
              </a:lnSpc>
              <a:buFont typeface="Wingdings" panose="05000000000000000000" pitchFamily="2" charset="2"/>
              <a:buNone/>
            </a:pPr>
            <a:r>
              <a:rPr lang="fa-IR" altLang="fa-IR" sz="2000">
                <a:effectLst/>
                <a:cs typeface="B Zar" panose="00000400000000000000" pitchFamily="2" charset="-78"/>
              </a:rPr>
              <a:t>مبلغ مصرف واقعی مواد با نرخ استاندارد و ترکیب استاندارد – مبلغ مصرف واقعی مواد با نرخ استاندارد و ترکیب واقعی</a:t>
            </a:r>
            <a:endParaRPr lang="en-US" altLang="fa-IR" sz="2000">
              <a:effectLst/>
              <a:cs typeface="B Zar" panose="00000400000000000000" pitchFamily="2" charset="-78"/>
            </a:endParaRPr>
          </a:p>
        </p:txBody>
      </p:sp>
      <p:graphicFrame>
        <p:nvGraphicFramePr>
          <p:cNvPr id="167001" name="Group 89"/>
          <p:cNvGraphicFramePr>
            <a:graphicFrameLocks noGrp="1"/>
          </p:cNvGraphicFramePr>
          <p:nvPr>
            <p:ph sz="half" idx="2"/>
          </p:nvPr>
        </p:nvGraphicFramePr>
        <p:xfrm>
          <a:off x="457200" y="3932238"/>
          <a:ext cx="8229600" cy="2665412"/>
        </p:xfrm>
        <a:graphic>
          <a:graphicData uri="http://schemas.openxmlformats.org/drawingml/2006/table">
            <a:tbl>
              <a:tblPr rtl="1"/>
              <a:tblGrid>
                <a:gridCol w="2057400">
                  <a:extLst>
                    <a:ext uri="{9D8B030D-6E8A-4147-A177-3AD203B41FA5}">
                      <a16:colId xmlns:a16="http://schemas.microsoft.com/office/drawing/2014/main" val="552640885"/>
                    </a:ext>
                  </a:extLst>
                </a:gridCol>
                <a:gridCol w="2057400">
                  <a:extLst>
                    <a:ext uri="{9D8B030D-6E8A-4147-A177-3AD203B41FA5}">
                      <a16:colId xmlns:a16="http://schemas.microsoft.com/office/drawing/2014/main" val="706573030"/>
                    </a:ext>
                  </a:extLst>
                </a:gridCol>
                <a:gridCol w="2057400">
                  <a:extLst>
                    <a:ext uri="{9D8B030D-6E8A-4147-A177-3AD203B41FA5}">
                      <a16:colId xmlns:a16="http://schemas.microsoft.com/office/drawing/2014/main" val="2877184199"/>
                    </a:ext>
                  </a:extLst>
                </a:gridCol>
                <a:gridCol w="2057400">
                  <a:extLst>
                    <a:ext uri="{9D8B030D-6E8A-4147-A177-3AD203B41FA5}">
                      <a16:colId xmlns:a16="http://schemas.microsoft.com/office/drawing/2014/main" val="3163033350"/>
                    </a:ext>
                  </a:extLst>
                </a:gridCol>
              </a:tblGrid>
              <a:tr h="4445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مصرف واقعی مواد با نرخ استاندارد و ترکیب واقعی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4450542"/>
                  </a:ext>
                </a:extLst>
              </a:tr>
              <a:tr h="444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07581577"/>
                  </a:ext>
                </a:extLst>
              </a:tr>
              <a:tr h="444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780/1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000/068/1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7462948"/>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820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000/410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0025995"/>
                  </a:ext>
                </a:extLst>
              </a:tr>
              <a:tr h="444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000/225</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88755275"/>
                  </a:ext>
                </a:extLst>
              </a:tr>
              <a:tr h="444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725/3</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000/703/1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827868833"/>
                  </a:ext>
                </a:extLst>
              </a:tr>
            </a:tbl>
          </a:graphicData>
        </a:graphic>
      </p:graphicFrame>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66916"/>
                                        </p:tgtEl>
                                        <p:attrNameLst>
                                          <p:attrName>style.visibility</p:attrName>
                                        </p:attrNameLst>
                                      </p:cBhvr>
                                      <p:to>
                                        <p:strVal val="visible"/>
                                      </p:to>
                                    </p:set>
                                    <p:animEffect transition="in" filter="fade">
                                      <p:cBhvr>
                                        <p:cTn id="7" dur="800" decel="100000"/>
                                        <p:tgtEl>
                                          <p:spTgt spid="166916"/>
                                        </p:tgtEl>
                                      </p:cBhvr>
                                    </p:animEffect>
                                    <p:anim calcmode="lin" valueType="num">
                                      <p:cBhvr>
                                        <p:cTn id="8" dur="800" decel="100000" fill="hold"/>
                                        <p:tgtEl>
                                          <p:spTgt spid="166916"/>
                                        </p:tgtEl>
                                        <p:attrNameLst>
                                          <p:attrName>style.rotation</p:attrName>
                                        </p:attrNameLst>
                                      </p:cBhvr>
                                      <p:tavLst>
                                        <p:tav tm="0">
                                          <p:val>
                                            <p:fltVal val="-90"/>
                                          </p:val>
                                        </p:tav>
                                        <p:tav tm="100000">
                                          <p:val>
                                            <p:fltVal val="0"/>
                                          </p:val>
                                        </p:tav>
                                      </p:tavLst>
                                    </p:anim>
                                    <p:anim calcmode="lin" valueType="num">
                                      <p:cBhvr>
                                        <p:cTn id="9" dur="800" decel="100000" fill="hold"/>
                                        <p:tgtEl>
                                          <p:spTgt spid="166916"/>
                                        </p:tgtEl>
                                        <p:attrNameLst>
                                          <p:attrName>ppt_x</p:attrName>
                                        </p:attrNameLst>
                                      </p:cBhvr>
                                      <p:tavLst>
                                        <p:tav tm="0">
                                          <p:val>
                                            <p:strVal val="#ppt_x+0.4"/>
                                          </p:val>
                                        </p:tav>
                                        <p:tav tm="100000">
                                          <p:val>
                                            <p:strVal val="#ppt_x-0.05"/>
                                          </p:val>
                                        </p:tav>
                                      </p:tavLst>
                                    </p:anim>
                                    <p:anim calcmode="lin" valueType="num">
                                      <p:cBhvr>
                                        <p:cTn id="10" dur="800" decel="100000" fill="hold"/>
                                        <p:tgtEl>
                                          <p:spTgt spid="16691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6691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66916"/>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166917">
                                            <p:txEl>
                                              <p:pRg st="0" end="0"/>
                                            </p:txEl>
                                          </p:spTgt>
                                        </p:tgtEl>
                                        <p:attrNameLst>
                                          <p:attrName>style.visibility</p:attrName>
                                        </p:attrNameLst>
                                      </p:cBhvr>
                                      <p:to>
                                        <p:strVal val="visible"/>
                                      </p:to>
                                    </p:set>
                                    <p:animEffect transition="in" filter="fade">
                                      <p:cBhvr>
                                        <p:cTn id="16" dur="1000"/>
                                        <p:tgtEl>
                                          <p:spTgt spid="166917">
                                            <p:txEl>
                                              <p:pRg st="0" end="0"/>
                                            </p:txEl>
                                          </p:spTgt>
                                        </p:tgtEl>
                                      </p:cBhvr>
                                    </p:animEffect>
                                    <p:anim calcmode="lin" valueType="num">
                                      <p:cBhvr>
                                        <p:cTn id="17" dur="1000" fill="hold"/>
                                        <p:tgtEl>
                                          <p:spTgt spid="166917">
                                            <p:txEl>
                                              <p:pRg st="0" end="0"/>
                                            </p:txEl>
                                          </p:spTgt>
                                        </p:tgtEl>
                                        <p:attrNameLst>
                                          <p:attrName>ppt_x</p:attrName>
                                        </p:attrNameLst>
                                      </p:cBhvr>
                                      <p:tavLst>
                                        <p:tav tm="0">
                                          <p:val>
                                            <p:strVal val="#ppt_x"/>
                                          </p:val>
                                        </p:tav>
                                        <p:tav tm="100000">
                                          <p:val>
                                            <p:strVal val="#ppt_x"/>
                                          </p:val>
                                        </p:tav>
                                      </p:tavLst>
                                    </p:anim>
                                    <p:anim calcmode="lin" valueType="num">
                                      <p:cBhvr>
                                        <p:cTn id="18" dur="1000" fill="hold"/>
                                        <p:tgtEl>
                                          <p:spTgt spid="166917">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2000"/>
                            </p:stCondLst>
                            <p:childTnLst>
                              <p:par>
                                <p:cTn id="20" presetID="47" presetClass="entr" presetSubtype="0" fill="hold" grpId="0" nodeType="afterEffect">
                                  <p:stCondLst>
                                    <p:cond delay="0"/>
                                  </p:stCondLst>
                                  <p:childTnLst>
                                    <p:set>
                                      <p:cBhvr>
                                        <p:cTn id="21" dur="1" fill="hold">
                                          <p:stCondLst>
                                            <p:cond delay="0"/>
                                          </p:stCondLst>
                                        </p:cTn>
                                        <p:tgtEl>
                                          <p:spTgt spid="166917">
                                            <p:txEl>
                                              <p:pRg st="1" end="1"/>
                                            </p:txEl>
                                          </p:spTgt>
                                        </p:tgtEl>
                                        <p:attrNameLst>
                                          <p:attrName>style.visibility</p:attrName>
                                        </p:attrNameLst>
                                      </p:cBhvr>
                                      <p:to>
                                        <p:strVal val="visible"/>
                                      </p:to>
                                    </p:set>
                                    <p:animEffect transition="in" filter="fade">
                                      <p:cBhvr>
                                        <p:cTn id="22" dur="1000"/>
                                        <p:tgtEl>
                                          <p:spTgt spid="166917">
                                            <p:txEl>
                                              <p:pRg st="1" end="1"/>
                                            </p:txEl>
                                          </p:spTgt>
                                        </p:tgtEl>
                                      </p:cBhvr>
                                    </p:animEffect>
                                    <p:anim calcmode="lin" valueType="num">
                                      <p:cBhvr>
                                        <p:cTn id="23" dur="1000" fill="hold"/>
                                        <p:tgtEl>
                                          <p:spTgt spid="166917">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166917">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3000"/>
                            </p:stCondLst>
                            <p:childTnLst>
                              <p:par>
                                <p:cTn id="26" presetID="47" presetClass="entr" presetSubtype="0" fill="hold" grpId="0" nodeType="afterEffect">
                                  <p:stCondLst>
                                    <p:cond delay="0"/>
                                  </p:stCondLst>
                                  <p:childTnLst>
                                    <p:set>
                                      <p:cBhvr>
                                        <p:cTn id="27" dur="1" fill="hold">
                                          <p:stCondLst>
                                            <p:cond delay="0"/>
                                          </p:stCondLst>
                                        </p:cTn>
                                        <p:tgtEl>
                                          <p:spTgt spid="166917">
                                            <p:txEl>
                                              <p:pRg st="2" end="2"/>
                                            </p:txEl>
                                          </p:spTgt>
                                        </p:tgtEl>
                                        <p:attrNameLst>
                                          <p:attrName>style.visibility</p:attrName>
                                        </p:attrNameLst>
                                      </p:cBhvr>
                                      <p:to>
                                        <p:strVal val="visible"/>
                                      </p:to>
                                    </p:set>
                                    <p:animEffect transition="in" filter="fade">
                                      <p:cBhvr>
                                        <p:cTn id="28" dur="1000"/>
                                        <p:tgtEl>
                                          <p:spTgt spid="166917">
                                            <p:txEl>
                                              <p:pRg st="2" end="2"/>
                                            </p:txEl>
                                          </p:spTgt>
                                        </p:tgtEl>
                                      </p:cBhvr>
                                    </p:animEffect>
                                    <p:anim calcmode="lin" valueType="num">
                                      <p:cBhvr>
                                        <p:cTn id="29" dur="1000" fill="hold"/>
                                        <p:tgtEl>
                                          <p:spTgt spid="166917">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166917">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4000"/>
                            </p:stCondLst>
                            <p:childTnLst>
                              <p:par>
                                <p:cTn id="32" presetID="47" presetClass="entr" presetSubtype="0" fill="hold" grpId="0" nodeType="afterEffect">
                                  <p:stCondLst>
                                    <p:cond delay="0"/>
                                  </p:stCondLst>
                                  <p:childTnLst>
                                    <p:set>
                                      <p:cBhvr>
                                        <p:cTn id="33" dur="1" fill="hold">
                                          <p:stCondLst>
                                            <p:cond delay="0"/>
                                          </p:stCondLst>
                                        </p:cTn>
                                        <p:tgtEl>
                                          <p:spTgt spid="166917">
                                            <p:txEl>
                                              <p:pRg st="3" end="3"/>
                                            </p:txEl>
                                          </p:spTgt>
                                        </p:tgtEl>
                                        <p:attrNameLst>
                                          <p:attrName>style.visibility</p:attrName>
                                        </p:attrNameLst>
                                      </p:cBhvr>
                                      <p:to>
                                        <p:strVal val="visible"/>
                                      </p:to>
                                    </p:set>
                                    <p:animEffect transition="in" filter="fade">
                                      <p:cBhvr>
                                        <p:cTn id="34" dur="1000"/>
                                        <p:tgtEl>
                                          <p:spTgt spid="166917">
                                            <p:txEl>
                                              <p:pRg st="3" end="3"/>
                                            </p:txEl>
                                          </p:spTgt>
                                        </p:tgtEl>
                                      </p:cBhvr>
                                    </p:animEffect>
                                    <p:anim calcmode="lin" valueType="num">
                                      <p:cBhvr>
                                        <p:cTn id="35" dur="1000" fill="hold"/>
                                        <p:tgtEl>
                                          <p:spTgt spid="166917">
                                            <p:txEl>
                                              <p:pRg st="3" end="3"/>
                                            </p:txEl>
                                          </p:spTgt>
                                        </p:tgtEl>
                                        <p:attrNameLst>
                                          <p:attrName>ppt_x</p:attrName>
                                        </p:attrNameLst>
                                      </p:cBhvr>
                                      <p:tavLst>
                                        <p:tav tm="0">
                                          <p:val>
                                            <p:strVal val="#ppt_x"/>
                                          </p:val>
                                        </p:tav>
                                        <p:tav tm="100000">
                                          <p:val>
                                            <p:strVal val="#ppt_x"/>
                                          </p:val>
                                        </p:tav>
                                      </p:tavLst>
                                    </p:anim>
                                    <p:anim calcmode="lin" valueType="num">
                                      <p:cBhvr>
                                        <p:cTn id="36" dur="1000" fill="hold"/>
                                        <p:tgtEl>
                                          <p:spTgt spid="166917">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5000"/>
                            </p:stCondLst>
                            <p:childTnLst>
                              <p:par>
                                <p:cTn id="38" presetID="47" presetClass="entr" presetSubtype="0" fill="hold" grpId="0" nodeType="afterEffect">
                                  <p:stCondLst>
                                    <p:cond delay="0"/>
                                  </p:stCondLst>
                                  <p:childTnLst>
                                    <p:set>
                                      <p:cBhvr>
                                        <p:cTn id="39" dur="1" fill="hold">
                                          <p:stCondLst>
                                            <p:cond delay="0"/>
                                          </p:stCondLst>
                                        </p:cTn>
                                        <p:tgtEl>
                                          <p:spTgt spid="166917">
                                            <p:txEl>
                                              <p:pRg st="4" end="4"/>
                                            </p:txEl>
                                          </p:spTgt>
                                        </p:tgtEl>
                                        <p:attrNameLst>
                                          <p:attrName>style.visibility</p:attrName>
                                        </p:attrNameLst>
                                      </p:cBhvr>
                                      <p:to>
                                        <p:strVal val="visible"/>
                                      </p:to>
                                    </p:set>
                                    <p:animEffect transition="in" filter="fade">
                                      <p:cBhvr>
                                        <p:cTn id="40" dur="1000"/>
                                        <p:tgtEl>
                                          <p:spTgt spid="166917">
                                            <p:txEl>
                                              <p:pRg st="4" end="4"/>
                                            </p:txEl>
                                          </p:spTgt>
                                        </p:tgtEl>
                                      </p:cBhvr>
                                    </p:animEffect>
                                    <p:anim calcmode="lin" valueType="num">
                                      <p:cBhvr>
                                        <p:cTn id="41" dur="1000" fill="hold"/>
                                        <p:tgtEl>
                                          <p:spTgt spid="166917">
                                            <p:txEl>
                                              <p:pRg st="4" end="4"/>
                                            </p:txEl>
                                          </p:spTgt>
                                        </p:tgtEl>
                                        <p:attrNameLst>
                                          <p:attrName>ppt_x</p:attrName>
                                        </p:attrNameLst>
                                      </p:cBhvr>
                                      <p:tavLst>
                                        <p:tav tm="0">
                                          <p:val>
                                            <p:strVal val="#ppt_x"/>
                                          </p:val>
                                        </p:tav>
                                        <p:tav tm="100000">
                                          <p:val>
                                            <p:strVal val="#ppt_x"/>
                                          </p:val>
                                        </p:tav>
                                      </p:tavLst>
                                    </p:anim>
                                    <p:anim calcmode="lin" valueType="num">
                                      <p:cBhvr>
                                        <p:cTn id="42" dur="1000" fill="hold"/>
                                        <p:tgtEl>
                                          <p:spTgt spid="166917">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6000"/>
                            </p:stCondLst>
                            <p:childTnLst>
                              <p:par>
                                <p:cTn id="44" presetID="47" presetClass="entr" presetSubtype="0" fill="hold" grpId="0" nodeType="afterEffect">
                                  <p:stCondLst>
                                    <p:cond delay="0"/>
                                  </p:stCondLst>
                                  <p:childTnLst>
                                    <p:set>
                                      <p:cBhvr>
                                        <p:cTn id="45" dur="1" fill="hold">
                                          <p:stCondLst>
                                            <p:cond delay="0"/>
                                          </p:stCondLst>
                                        </p:cTn>
                                        <p:tgtEl>
                                          <p:spTgt spid="166917">
                                            <p:txEl>
                                              <p:pRg st="5" end="5"/>
                                            </p:txEl>
                                          </p:spTgt>
                                        </p:tgtEl>
                                        <p:attrNameLst>
                                          <p:attrName>style.visibility</p:attrName>
                                        </p:attrNameLst>
                                      </p:cBhvr>
                                      <p:to>
                                        <p:strVal val="visible"/>
                                      </p:to>
                                    </p:set>
                                    <p:animEffect transition="in" filter="fade">
                                      <p:cBhvr>
                                        <p:cTn id="46" dur="1000"/>
                                        <p:tgtEl>
                                          <p:spTgt spid="166917">
                                            <p:txEl>
                                              <p:pRg st="5" end="5"/>
                                            </p:txEl>
                                          </p:spTgt>
                                        </p:tgtEl>
                                      </p:cBhvr>
                                    </p:animEffect>
                                    <p:anim calcmode="lin" valueType="num">
                                      <p:cBhvr>
                                        <p:cTn id="47" dur="1000" fill="hold"/>
                                        <p:tgtEl>
                                          <p:spTgt spid="166917">
                                            <p:txEl>
                                              <p:pRg st="5" end="5"/>
                                            </p:txEl>
                                          </p:spTgt>
                                        </p:tgtEl>
                                        <p:attrNameLst>
                                          <p:attrName>ppt_x</p:attrName>
                                        </p:attrNameLst>
                                      </p:cBhvr>
                                      <p:tavLst>
                                        <p:tav tm="0">
                                          <p:val>
                                            <p:strVal val="#ppt_x"/>
                                          </p:val>
                                        </p:tav>
                                        <p:tav tm="100000">
                                          <p:val>
                                            <p:strVal val="#ppt_x"/>
                                          </p:val>
                                        </p:tav>
                                      </p:tavLst>
                                    </p:anim>
                                    <p:anim calcmode="lin" valueType="num">
                                      <p:cBhvr>
                                        <p:cTn id="48" dur="1000" fill="hold"/>
                                        <p:tgtEl>
                                          <p:spTgt spid="166917">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7000"/>
                            </p:stCondLst>
                            <p:childTnLst>
                              <p:par>
                                <p:cTn id="50" presetID="47" presetClass="entr" presetSubtype="0" fill="hold" grpId="0" nodeType="afterEffect">
                                  <p:stCondLst>
                                    <p:cond delay="0"/>
                                  </p:stCondLst>
                                  <p:childTnLst>
                                    <p:set>
                                      <p:cBhvr>
                                        <p:cTn id="51" dur="1" fill="hold">
                                          <p:stCondLst>
                                            <p:cond delay="0"/>
                                          </p:stCondLst>
                                        </p:cTn>
                                        <p:tgtEl>
                                          <p:spTgt spid="166917">
                                            <p:txEl>
                                              <p:pRg st="6" end="6"/>
                                            </p:txEl>
                                          </p:spTgt>
                                        </p:tgtEl>
                                        <p:attrNameLst>
                                          <p:attrName>style.visibility</p:attrName>
                                        </p:attrNameLst>
                                      </p:cBhvr>
                                      <p:to>
                                        <p:strVal val="visible"/>
                                      </p:to>
                                    </p:set>
                                    <p:animEffect transition="in" filter="fade">
                                      <p:cBhvr>
                                        <p:cTn id="52" dur="1000"/>
                                        <p:tgtEl>
                                          <p:spTgt spid="166917">
                                            <p:txEl>
                                              <p:pRg st="6" end="6"/>
                                            </p:txEl>
                                          </p:spTgt>
                                        </p:tgtEl>
                                      </p:cBhvr>
                                    </p:animEffect>
                                    <p:anim calcmode="lin" valueType="num">
                                      <p:cBhvr>
                                        <p:cTn id="53" dur="1000" fill="hold"/>
                                        <p:tgtEl>
                                          <p:spTgt spid="166917">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166917">
                                            <p:txEl>
                                              <p:pRg st="6" end="6"/>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6916" grpId="0"/>
      <p:bldP spid="166917" grpId="0" build="p"/>
    </p:bldLst>
  </p:timing>
</p:sld>
</file>

<file path=ppt/slides/slide16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68966" name="Rectangle 6"/>
          <p:cNvSpPr>
            <a:spLocks noGrp="1" noChangeArrowheads="1"/>
          </p:cNvSpPr>
          <p:nvPr>
            <p:ph type="body" sz="half" idx="2"/>
          </p:nvPr>
        </p:nvSpPr>
        <p:spPr>
          <a:xfrm>
            <a:off x="34925" y="4106863"/>
            <a:ext cx="8064500" cy="2751137"/>
          </a:xfrm>
        </p:spPr>
        <p:txBody>
          <a:bodyPr/>
          <a:lstStyle/>
          <a:p>
            <a:pPr>
              <a:buFont typeface="Wingdings" panose="05000000000000000000" pitchFamily="2" charset="2"/>
              <a:buNone/>
            </a:pPr>
            <a:r>
              <a:rPr lang="fa-IR" altLang="fa-IR" sz="2000">
                <a:effectLst/>
                <a:cs typeface="B Zar" panose="00000400000000000000" pitchFamily="2" charset="-78"/>
              </a:rPr>
              <a:t>        مساعد   10500 = 1713500 – 1703000 = انحراف ترکیب مواد اولیه</a:t>
            </a:r>
          </a:p>
          <a:p>
            <a:pPr>
              <a:buFont typeface="Wingdings" panose="05000000000000000000" pitchFamily="2" charset="2"/>
              <a:buNone/>
            </a:pPr>
            <a:r>
              <a:rPr lang="fa-IR" altLang="fa-IR" sz="2000">
                <a:effectLst/>
                <a:cs typeface="B Zar" panose="00000400000000000000" pitchFamily="2" charset="-78"/>
              </a:rPr>
              <a:t>متوسط بهای استاندارد × (بازده مورد انتظار – بازده واقعی ) = انحراف بازده مواد	</a:t>
            </a:r>
          </a:p>
          <a:p>
            <a:pPr>
              <a:buFont typeface="Wingdings" panose="05000000000000000000" pitchFamily="2" charset="2"/>
              <a:buNone/>
            </a:pPr>
            <a:r>
              <a:rPr lang="fa-IR" altLang="fa-IR" sz="2000">
                <a:effectLst/>
                <a:cs typeface="B Zar" panose="00000400000000000000" pitchFamily="2" charset="-78"/>
              </a:rPr>
              <a:t>یک واحد محصول از نظر مواد </a:t>
            </a:r>
          </a:p>
          <a:p>
            <a:pPr algn="ctr">
              <a:buFont typeface="Wingdings" panose="05000000000000000000" pitchFamily="2" charset="2"/>
              <a:buNone/>
            </a:pPr>
            <a:r>
              <a:rPr lang="fa-IR" altLang="fa-IR" sz="2000">
                <a:effectLst/>
                <a:cs typeface="B Zar" panose="00000400000000000000" pitchFamily="2" charset="-78"/>
              </a:rPr>
              <a:t>                             575 × (2980 – 3300 ) = 184000 مساعد</a:t>
            </a:r>
          </a:p>
          <a:p>
            <a:pPr algn="ctr">
              <a:lnSpc>
                <a:spcPct val="110000"/>
              </a:lnSpc>
              <a:buFont typeface="Wingdings" panose="05000000000000000000" pitchFamily="2" charset="2"/>
              <a:buNone/>
            </a:pPr>
            <a:r>
              <a:rPr lang="fa-IR" altLang="fa-IR" sz="2000">
                <a:effectLst/>
                <a:cs typeface="B Zar" panose="00000400000000000000" pitchFamily="2" charset="-78"/>
              </a:rPr>
              <a:t>  575 = 690000 = متوسط بهای استاندارد یک واحد از نظر مواد </a:t>
            </a:r>
          </a:p>
          <a:p>
            <a:pPr>
              <a:lnSpc>
                <a:spcPct val="30000"/>
              </a:lnSpc>
              <a:buFont typeface="Wingdings" panose="05000000000000000000" pitchFamily="2" charset="2"/>
              <a:buNone/>
            </a:pPr>
            <a:r>
              <a:rPr lang="fa-IR" altLang="fa-IR" sz="2000">
                <a:effectLst/>
                <a:cs typeface="B Zar" panose="00000400000000000000" pitchFamily="2" charset="-78"/>
              </a:rPr>
              <a:t>                                             1200</a:t>
            </a:r>
          </a:p>
          <a:p>
            <a:pPr algn="ctr">
              <a:buFont typeface="Wingdings" panose="05000000000000000000" pitchFamily="2" charset="2"/>
              <a:buNone/>
            </a:pPr>
            <a:r>
              <a:rPr lang="fa-IR" altLang="fa-IR" sz="2000">
                <a:effectLst/>
                <a:cs typeface="B Zar" panose="00000400000000000000" pitchFamily="2" charset="-78"/>
              </a:rPr>
              <a:t>                      2980 = 1200 × 3725 = محاسبه بازده مورد انتظار </a:t>
            </a:r>
          </a:p>
          <a:p>
            <a:pPr>
              <a:lnSpc>
                <a:spcPct val="40000"/>
              </a:lnSpc>
              <a:buFont typeface="Wingdings" panose="05000000000000000000" pitchFamily="2" charset="2"/>
              <a:buNone/>
            </a:pPr>
            <a:r>
              <a:rPr lang="fa-IR" altLang="fa-IR" sz="2000">
                <a:effectLst/>
                <a:cs typeface="B Zar" panose="00000400000000000000" pitchFamily="2" charset="-78"/>
              </a:rPr>
              <a:t>                                                                 1500</a:t>
            </a:r>
            <a:endParaRPr lang="en-US" altLang="fa-IR" sz="2000">
              <a:effectLst/>
              <a:cs typeface="B Zar" panose="00000400000000000000" pitchFamily="2" charset="-78"/>
            </a:endParaRPr>
          </a:p>
        </p:txBody>
      </p:sp>
      <p:graphicFrame>
        <p:nvGraphicFramePr>
          <p:cNvPr id="169107" name="Group 147"/>
          <p:cNvGraphicFramePr>
            <a:graphicFrameLocks noGrp="1"/>
          </p:cNvGraphicFramePr>
          <p:nvPr>
            <p:ph sz="half" idx="1"/>
          </p:nvPr>
        </p:nvGraphicFramePr>
        <p:xfrm>
          <a:off x="468313" y="549275"/>
          <a:ext cx="8229600" cy="2889250"/>
        </p:xfrm>
        <a:graphic>
          <a:graphicData uri="http://schemas.openxmlformats.org/drawingml/2006/table">
            <a:tbl>
              <a:tblPr rtl="1"/>
              <a:tblGrid>
                <a:gridCol w="1646238">
                  <a:extLst>
                    <a:ext uri="{9D8B030D-6E8A-4147-A177-3AD203B41FA5}">
                      <a16:colId xmlns:a16="http://schemas.microsoft.com/office/drawing/2014/main" val="2207541830"/>
                    </a:ext>
                  </a:extLst>
                </a:gridCol>
                <a:gridCol w="1471612">
                  <a:extLst>
                    <a:ext uri="{9D8B030D-6E8A-4147-A177-3AD203B41FA5}">
                      <a16:colId xmlns:a16="http://schemas.microsoft.com/office/drawing/2014/main" val="2803764658"/>
                    </a:ext>
                  </a:extLst>
                </a:gridCol>
                <a:gridCol w="2808288">
                  <a:extLst>
                    <a:ext uri="{9D8B030D-6E8A-4147-A177-3AD203B41FA5}">
                      <a16:colId xmlns:a16="http://schemas.microsoft.com/office/drawing/2014/main" val="2444735036"/>
                    </a:ext>
                  </a:extLst>
                </a:gridCol>
                <a:gridCol w="1223962">
                  <a:extLst>
                    <a:ext uri="{9D8B030D-6E8A-4147-A177-3AD203B41FA5}">
                      <a16:colId xmlns:a16="http://schemas.microsoft.com/office/drawing/2014/main" val="3647714965"/>
                    </a:ext>
                  </a:extLst>
                </a:gridCol>
                <a:gridCol w="1079500">
                  <a:extLst>
                    <a:ext uri="{9D8B030D-6E8A-4147-A177-3AD203B41FA5}">
                      <a16:colId xmlns:a16="http://schemas.microsoft.com/office/drawing/2014/main" val="3228682591"/>
                    </a:ext>
                  </a:extLst>
                </a:gridCol>
              </a:tblGrid>
              <a:tr h="3651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مصرف واقعی مواد با نرخ استاندارد و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436881448"/>
                  </a:ext>
                </a:extLst>
              </a:tr>
              <a:tr h="363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 با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68428337"/>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5/1862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500/117/1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76947013"/>
                  </a:ext>
                </a:extLst>
              </a:tr>
              <a:tr h="363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745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500/372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95637285"/>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5/1117</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500/223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67058569"/>
                  </a:ext>
                </a:extLst>
              </a:tr>
              <a:tr h="363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725/3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500/713/1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475287666"/>
                  </a:ext>
                </a:extLst>
              </a:tr>
            </a:tbl>
          </a:graphicData>
        </a:graphic>
      </p:graphicFrame>
      <p:sp>
        <p:nvSpPr>
          <p:cNvPr id="169025" name="Line 65"/>
          <p:cNvSpPr>
            <a:spLocks noChangeShapeType="1"/>
          </p:cNvSpPr>
          <p:nvPr/>
        </p:nvSpPr>
        <p:spPr bwMode="auto">
          <a:xfrm>
            <a:off x="6084888" y="1628775"/>
            <a:ext cx="43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69034" name="Line 74"/>
          <p:cNvSpPr>
            <a:spLocks noChangeShapeType="1"/>
          </p:cNvSpPr>
          <p:nvPr/>
        </p:nvSpPr>
        <p:spPr bwMode="auto">
          <a:xfrm>
            <a:off x="6084888" y="2205038"/>
            <a:ext cx="43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69042" name="Line 82"/>
          <p:cNvSpPr>
            <a:spLocks noChangeShapeType="1"/>
          </p:cNvSpPr>
          <p:nvPr/>
        </p:nvSpPr>
        <p:spPr bwMode="auto">
          <a:xfrm>
            <a:off x="6083300" y="2781300"/>
            <a:ext cx="504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69100" name="Line 140"/>
          <p:cNvSpPr>
            <a:spLocks noChangeShapeType="1"/>
          </p:cNvSpPr>
          <p:nvPr/>
        </p:nvSpPr>
        <p:spPr bwMode="auto">
          <a:xfrm flipH="1">
            <a:off x="5292725" y="5876925"/>
            <a:ext cx="5762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69101" name="Line 141"/>
          <p:cNvSpPr>
            <a:spLocks noChangeShapeType="1"/>
          </p:cNvSpPr>
          <p:nvPr/>
        </p:nvSpPr>
        <p:spPr bwMode="auto">
          <a:xfrm>
            <a:off x="4356100" y="6381750"/>
            <a:ext cx="4318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168966">
                                            <p:txEl>
                                              <p:pRg st="0" end="0"/>
                                            </p:txEl>
                                          </p:spTgt>
                                        </p:tgtEl>
                                        <p:attrNameLst>
                                          <p:attrName>style.visibility</p:attrName>
                                        </p:attrNameLst>
                                      </p:cBhvr>
                                      <p:to>
                                        <p:strVal val="visible"/>
                                      </p:to>
                                    </p:set>
                                    <p:animEffect transition="in" filter="fade">
                                      <p:cBhvr>
                                        <p:cTn id="7" dur="1000"/>
                                        <p:tgtEl>
                                          <p:spTgt spid="168966">
                                            <p:txEl>
                                              <p:pRg st="0" end="0"/>
                                            </p:txEl>
                                          </p:spTgt>
                                        </p:tgtEl>
                                      </p:cBhvr>
                                    </p:animEffect>
                                    <p:anim calcmode="lin" valueType="num">
                                      <p:cBhvr>
                                        <p:cTn id="8" dur="1000" fill="hold"/>
                                        <p:tgtEl>
                                          <p:spTgt spid="168966">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68966">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168966">
                                            <p:txEl>
                                              <p:pRg st="1" end="1"/>
                                            </p:txEl>
                                          </p:spTgt>
                                        </p:tgtEl>
                                        <p:attrNameLst>
                                          <p:attrName>style.visibility</p:attrName>
                                        </p:attrNameLst>
                                      </p:cBhvr>
                                      <p:to>
                                        <p:strVal val="visible"/>
                                      </p:to>
                                    </p:set>
                                    <p:animEffect transition="in" filter="fade">
                                      <p:cBhvr>
                                        <p:cTn id="13" dur="1000"/>
                                        <p:tgtEl>
                                          <p:spTgt spid="168966">
                                            <p:txEl>
                                              <p:pRg st="1" end="1"/>
                                            </p:txEl>
                                          </p:spTgt>
                                        </p:tgtEl>
                                      </p:cBhvr>
                                    </p:animEffect>
                                    <p:anim calcmode="lin" valueType="num">
                                      <p:cBhvr>
                                        <p:cTn id="14" dur="1000" fill="hold"/>
                                        <p:tgtEl>
                                          <p:spTgt spid="168966">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168966">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168966">
                                            <p:txEl>
                                              <p:pRg st="2" end="2"/>
                                            </p:txEl>
                                          </p:spTgt>
                                        </p:tgtEl>
                                        <p:attrNameLst>
                                          <p:attrName>style.visibility</p:attrName>
                                        </p:attrNameLst>
                                      </p:cBhvr>
                                      <p:to>
                                        <p:strVal val="visible"/>
                                      </p:to>
                                    </p:set>
                                    <p:animEffect transition="in" filter="fade">
                                      <p:cBhvr>
                                        <p:cTn id="19" dur="1000"/>
                                        <p:tgtEl>
                                          <p:spTgt spid="168966">
                                            <p:txEl>
                                              <p:pRg st="2" end="2"/>
                                            </p:txEl>
                                          </p:spTgt>
                                        </p:tgtEl>
                                      </p:cBhvr>
                                    </p:animEffect>
                                    <p:anim calcmode="lin" valueType="num">
                                      <p:cBhvr>
                                        <p:cTn id="20" dur="1000" fill="hold"/>
                                        <p:tgtEl>
                                          <p:spTgt spid="168966">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168966">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7" presetClass="entr" presetSubtype="0" fill="hold" grpId="0" nodeType="afterEffect">
                                  <p:stCondLst>
                                    <p:cond delay="0"/>
                                  </p:stCondLst>
                                  <p:childTnLst>
                                    <p:set>
                                      <p:cBhvr>
                                        <p:cTn id="24" dur="1" fill="hold">
                                          <p:stCondLst>
                                            <p:cond delay="0"/>
                                          </p:stCondLst>
                                        </p:cTn>
                                        <p:tgtEl>
                                          <p:spTgt spid="168966">
                                            <p:txEl>
                                              <p:pRg st="3" end="3"/>
                                            </p:txEl>
                                          </p:spTgt>
                                        </p:tgtEl>
                                        <p:attrNameLst>
                                          <p:attrName>style.visibility</p:attrName>
                                        </p:attrNameLst>
                                      </p:cBhvr>
                                      <p:to>
                                        <p:strVal val="visible"/>
                                      </p:to>
                                    </p:set>
                                    <p:animEffect transition="in" filter="fade">
                                      <p:cBhvr>
                                        <p:cTn id="25" dur="1000"/>
                                        <p:tgtEl>
                                          <p:spTgt spid="168966">
                                            <p:txEl>
                                              <p:pRg st="3" end="3"/>
                                            </p:txEl>
                                          </p:spTgt>
                                        </p:tgtEl>
                                      </p:cBhvr>
                                    </p:animEffect>
                                    <p:anim calcmode="lin" valueType="num">
                                      <p:cBhvr>
                                        <p:cTn id="26" dur="1000" fill="hold"/>
                                        <p:tgtEl>
                                          <p:spTgt spid="168966">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168966">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7" presetClass="entr" presetSubtype="0" fill="hold" grpId="0" nodeType="afterEffect">
                                  <p:stCondLst>
                                    <p:cond delay="0"/>
                                  </p:stCondLst>
                                  <p:childTnLst>
                                    <p:set>
                                      <p:cBhvr>
                                        <p:cTn id="30" dur="1" fill="hold">
                                          <p:stCondLst>
                                            <p:cond delay="0"/>
                                          </p:stCondLst>
                                        </p:cTn>
                                        <p:tgtEl>
                                          <p:spTgt spid="168966">
                                            <p:txEl>
                                              <p:pRg st="4" end="4"/>
                                            </p:txEl>
                                          </p:spTgt>
                                        </p:tgtEl>
                                        <p:attrNameLst>
                                          <p:attrName>style.visibility</p:attrName>
                                        </p:attrNameLst>
                                      </p:cBhvr>
                                      <p:to>
                                        <p:strVal val="visible"/>
                                      </p:to>
                                    </p:set>
                                    <p:animEffect transition="in" filter="fade">
                                      <p:cBhvr>
                                        <p:cTn id="31" dur="1000"/>
                                        <p:tgtEl>
                                          <p:spTgt spid="168966">
                                            <p:txEl>
                                              <p:pRg st="4" end="4"/>
                                            </p:txEl>
                                          </p:spTgt>
                                        </p:tgtEl>
                                      </p:cBhvr>
                                    </p:animEffect>
                                    <p:anim calcmode="lin" valueType="num">
                                      <p:cBhvr>
                                        <p:cTn id="32" dur="1000" fill="hold"/>
                                        <p:tgtEl>
                                          <p:spTgt spid="168966">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168966">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7" presetClass="entr" presetSubtype="0" fill="hold" grpId="0" nodeType="afterEffect">
                                  <p:stCondLst>
                                    <p:cond delay="0"/>
                                  </p:stCondLst>
                                  <p:childTnLst>
                                    <p:set>
                                      <p:cBhvr>
                                        <p:cTn id="36" dur="1" fill="hold">
                                          <p:stCondLst>
                                            <p:cond delay="0"/>
                                          </p:stCondLst>
                                        </p:cTn>
                                        <p:tgtEl>
                                          <p:spTgt spid="168966">
                                            <p:txEl>
                                              <p:pRg st="5" end="5"/>
                                            </p:txEl>
                                          </p:spTgt>
                                        </p:tgtEl>
                                        <p:attrNameLst>
                                          <p:attrName>style.visibility</p:attrName>
                                        </p:attrNameLst>
                                      </p:cBhvr>
                                      <p:to>
                                        <p:strVal val="visible"/>
                                      </p:to>
                                    </p:set>
                                    <p:animEffect transition="in" filter="fade">
                                      <p:cBhvr>
                                        <p:cTn id="37" dur="1000"/>
                                        <p:tgtEl>
                                          <p:spTgt spid="168966">
                                            <p:txEl>
                                              <p:pRg st="5" end="5"/>
                                            </p:txEl>
                                          </p:spTgt>
                                        </p:tgtEl>
                                      </p:cBhvr>
                                    </p:animEffect>
                                    <p:anim calcmode="lin" valueType="num">
                                      <p:cBhvr>
                                        <p:cTn id="38" dur="1000" fill="hold"/>
                                        <p:tgtEl>
                                          <p:spTgt spid="168966">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168966">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7" presetClass="entr" presetSubtype="0" fill="hold" grpId="0" nodeType="afterEffect">
                                  <p:stCondLst>
                                    <p:cond delay="0"/>
                                  </p:stCondLst>
                                  <p:childTnLst>
                                    <p:set>
                                      <p:cBhvr>
                                        <p:cTn id="42" dur="1" fill="hold">
                                          <p:stCondLst>
                                            <p:cond delay="0"/>
                                          </p:stCondLst>
                                        </p:cTn>
                                        <p:tgtEl>
                                          <p:spTgt spid="168966">
                                            <p:txEl>
                                              <p:pRg st="6" end="6"/>
                                            </p:txEl>
                                          </p:spTgt>
                                        </p:tgtEl>
                                        <p:attrNameLst>
                                          <p:attrName>style.visibility</p:attrName>
                                        </p:attrNameLst>
                                      </p:cBhvr>
                                      <p:to>
                                        <p:strVal val="visible"/>
                                      </p:to>
                                    </p:set>
                                    <p:animEffect transition="in" filter="fade">
                                      <p:cBhvr>
                                        <p:cTn id="43" dur="1000"/>
                                        <p:tgtEl>
                                          <p:spTgt spid="168966">
                                            <p:txEl>
                                              <p:pRg st="6" end="6"/>
                                            </p:txEl>
                                          </p:spTgt>
                                        </p:tgtEl>
                                      </p:cBhvr>
                                    </p:animEffect>
                                    <p:anim calcmode="lin" valueType="num">
                                      <p:cBhvr>
                                        <p:cTn id="44" dur="1000" fill="hold"/>
                                        <p:tgtEl>
                                          <p:spTgt spid="168966">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168966">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7" presetClass="entr" presetSubtype="0" fill="hold" grpId="0" nodeType="afterEffect">
                                  <p:stCondLst>
                                    <p:cond delay="0"/>
                                  </p:stCondLst>
                                  <p:childTnLst>
                                    <p:set>
                                      <p:cBhvr>
                                        <p:cTn id="48" dur="1" fill="hold">
                                          <p:stCondLst>
                                            <p:cond delay="0"/>
                                          </p:stCondLst>
                                        </p:cTn>
                                        <p:tgtEl>
                                          <p:spTgt spid="168966">
                                            <p:txEl>
                                              <p:pRg st="7" end="7"/>
                                            </p:txEl>
                                          </p:spTgt>
                                        </p:tgtEl>
                                        <p:attrNameLst>
                                          <p:attrName>style.visibility</p:attrName>
                                        </p:attrNameLst>
                                      </p:cBhvr>
                                      <p:to>
                                        <p:strVal val="visible"/>
                                      </p:to>
                                    </p:set>
                                    <p:animEffect transition="in" filter="fade">
                                      <p:cBhvr>
                                        <p:cTn id="49" dur="1000"/>
                                        <p:tgtEl>
                                          <p:spTgt spid="168966">
                                            <p:txEl>
                                              <p:pRg st="7" end="7"/>
                                            </p:txEl>
                                          </p:spTgt>
                                        </p:tgtEl>
                                      </p:cBhvr>
                                    </p:animEffect>
                                    <p:anim calcmode="lin" valueType="num">
                                      <p:cBhvr>
                                        <p:cTn id="50" dur="1000" fill="hold"/>
                                        <p:tgtEl>
                                          <p:spTgt spid="168966">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168966">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13" presetClass="entr" presetSubtype="16" fill="hold" nodeType="afterEffect">
                                  <p:stCondLst>
                                    <p:cond delay="0"/>
                                  </p:stCondLst>
                                  <p:childTnLst>
                                    <p:set>
                                      <p:cBhvr>
                                        <p:cTn id="54" dur="1" fill="hold">
                                          <p:stCondLst>
                                            <p:cond delay="0"/>
                                          </p:stCondLst>
                                        </p:cTn>
                                        <p:tgtEl>
                                          <p:spTgt spid="169107"/>
                                        </p:tgtEl>
                                        <p:attrNameLst>
                                          <p:attrName>style.visibility</p:attrName>
                                        </p:attrNameLst>
                                      </p:cBhvr>
                                      <p:to>
                                        <p:strVal val="visible"/>
                                      </p:to>
                                    </p:set>
                                    <p:animEffect transition="in" filter="plus(in)">
                                      <p:cBhvr>
                                        <p:cTn id="55" dur="2000"/>
                                        <p:tgtEl>
                                          <p:spTgt spid="169107"/>
                                        </p:tgtEl>
                                      </p:cBhvr>
                                    </p:animEffect>
                                  </p:childTnLst>
                                </p:cTn>
                              </p:par>
                            </p:childTnLst>
                          </p:cTn>
                        </p:par>
                        <p:par>
                          <p:cTn id="56" fill="hold" nodeType="afterGroup">
                            <p:stCondLst>
                              <p:cond delay="10000"/>
                            </p:stCondLst>
                            <p:childTnLst>
                              <p:par>
                                <p:cTn id="57" presetID="2" presetClass="entr" presetSubtype="4" fill="hold" nodeType="afterEffect">
                                  <p:stCondLst>
                                    <p:cond delay="0"/>
                                  </p:stCondLst>
                                  <p:childTnLst>
                                    <p:set>
                                      <p:cBhvr>
                                        <p:cTn id="58" dur="1" fill="hold">
                                          <p:stCondLst>
                                            <p:cond delay="0"/>
                                          </p:stCondLst>
                                        </p:cTn>
                                        <p:tgtEl>
                                          <p:spTgt spid="169025"/>
                                        </p:tgtEl>
                                        <p:attrNameLst>
                                          <p:attrName>style.visibility</p:attrName>
                                        </p:attrNameLst>
                                      </p:cBhvr>
                                      <p:to>
                                        <p:strVal val="visible"/>
                                      </p:to>
                                    </p:set>
                                    <p:anim calcmode="lin" valueType="num">
                                      <p:cBhvr additive="base">
                                        <p:cTn id="59" dur="500" fill="hold"/>
                                        <p:tgtEl>
                                          <p:spTgt spid="169025"/>
                                        </p:tgtEl>
                                        <p:attrNameLst>
                                          <p:attrName>ppt_x</p:attrName>
                                        </p:attrNameLst>
                                      </p:cBhvr>
                                      <p:tavLst>
                                        <p:tav tm="0">
                                          <p:val>
                                            <p:strVal val="#ppt_x"/>
                                          </p:val>
                                        </p:tav>
                                        <p:tav tm="100000">
                                          <p:val>
                                            <p:strVal val="#ppt_x"/>
                                          </p:val>
                                        </p:tav>
                                      </p:tavLst>
                                    </p:anim>
                                    <p:anim calcmode="lin" valueType="num">
                                      <p:cBhvr additive="base">
                                        <p:cTn id="60" dur="500" fill="hold"/>
                                        <p:tgtEl>
                                          <p:spTgt spid="169025"/>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10500"/>
                            </p:stCondLst>
                            <p:childTnLst>
                              <p:par>
                                <p:cTn id="62" presetID="2" presetClass="entr" presetSubtype="4" fill="hold" nodeType="afterEffect">
                                  <p:stCondLst>
                                    <p:cond delay="0"/>
                                  </p:stCondLst>
                                  <p:childTnLst>
                                    <p:set>
                                      <p:cBhvr>
                                        <p:cTn id="63" dur="1" fill="hold">
                                          <p:stCondLst>
                                            <p:cond delay="0"/>
                                          </p:stCondLst>
                                        </p:cTn>
                                        <p:tgtEl>
                                          <p:spTgt spid="169034"/>
                                        </p:tgtEl>
                                        <p:attrNameLst>
                                          <p:attrName>style.visibility</p:attrName>
                                        </p:attrNameLst>
                                      </p:cBhvr>
                                      <p:to>
                                        <p:strVal val="visible"/>
                                      </p:to>
                                    </p:set>
                                    <p:anim calcmode="lin" valueType="num">
                                      <p:cBhvr additive="base">
                                        <p:cTn id="64" dur="500" fill="hold"/>
                                        <p:tgtEl>
                                          <p:spTgt spid="169034"/>
                                        </p:tgtEl>
                                        <p:attrNameLst>
                                          <p:attrName>ppt_x</p:attrName>
                                        </p:attrNameLst>
                                      </p:cBhvr>
                                      <p:tavLst>
                                        <p:tav tm="0">
                                          <p:val>
                                            <p:strVal val="#ppt_x"/>
                                          </p:val>
                                        </p:tav>
                                        <p:tav tm="100000">
                                          <p:val>
                                            <p:strVal val="#ppt_x"/>
                                          </p:val>
                                        </p:tav>
                                      </p:tavLst>
                                    </p:anim>
                                    <p:anim calcmode="lin" valueType="num">
                                      <p:cBhvr additive="base">
                                        <p:cTn id="65" dur="500" fill="hold"/>
                                        <p:tgtEl>
                                          <p:spTgt spid="169034"/>
                                        </p:tgtEl>
                                        <p:attrNameLst>
                                          <p:attrName>ppt_y</p:attrName>
                                        </p:attrNameLst>
                                      </p:cBhvr>
                                      <p:tavLst>
                                        <p:tav tm="0">
                                          <p:val>
                                            <p:strVal val="1+#ppt_h/2"/>
                                          </p:val>
                                        </p:tav>
                                        <p:tav tm="100000">
                                          <p:val>
                                            <p:strVal val="#ppt_y"/>
                                          </p:val>
                                        </p:tav>
                                      </p:tavLst>
                                    </p:anim>
                                  </p:childTnLst>
                                </p:cTn>
                              </p:par>
                            </p:childTnLst>
                          </p:cTn>
                        </p:par>
                        <p:par>
                          <p:cTn id="66" fill="hold" nodeType="afterGroup">
                            <p:stCondLst>
                              <p:cond delay="11000"/>
                            </p:stCondLst>
                            <p:childTnLst>
                              <p:par>
                                <p:cTn id="67" presetID="2" presetClass="entr" presetSubtype="4" fill="hold" nodeType="afterEffect">
                                  <p:stCondLst>
                                    <p:cond delay="0"/>
                                  </p:stCondLst>
                                  <p:childTnLst>
                                    <p:set>
                                      <p:cBhvr>
                                        <p:cTn id="68" dur="1" fill="hold">
                                          <p:stCondLst>
                                            <p:cond delay="0"/>
                                          </p:stCondLst>
                                        </p:cTn>
                                        <p:tgtEl>
                                          <p:spTgt spid="169042"/>
                                        </p:tgtEl>
                                        <p:attrNameLst>
                                          <p:attrName>style.visibility</p:attrName>
                                        </p:attrNameLst>
                                      </p:cBhvr>
                                      <p:to>
                                        <p:strVal val="visible"/>
                                      </p:to>
                                    </p:set>
                                    <p:anim calcmode="lin" valueType="num">
                                      <p:cBhvr additive="base">
                                        <p:cTn id="69" dur="500" fill="hold"/>
                                        <p:tgtEl>
                                          <p:spTgt spid="169042"/>
                                        </p:tgtEl>
                                        <p:attrNameLst>
                                          <p:attrName>ppt_x</p:attrName>
                                        </p:attrNameLst>
                                      </p:cBhvr>
                                      <p:tavLst>
                                        <p:tav tm="0">
                                          <p:val>
                                            <p:strVal val="#ppt_x"/>
                                          </p:val>
                                        </p:tav>
                                        <p:tav tm="100000">
                                          <p:val>
                                            <p:strVal val="#ppt_x"/>
                                          </p:val>
                                        </p:tav>
                                      </p:tavLst>
                                    </p:anim>
                                    <p:anim calcmode="lin" valueType="num">
                                      <p:cBhvr additive="base">
                                        <p:cTn id="70" dur="500" fill="hold"/>
                                        <p:tgtEl>
                                          <p:spTgt spid="169042"/>
                                        </p:tgtEl>
                                        <p:attrNameLst>
                                          <p:attrName>ppt_y</p:attrName>
                                        </p:attrNameLst>
                                      </p:cBhvr>
                                      <p:tavLst>
                                        <p:tav tm="0">
                                          <p:val>
                                            <p:strVal val="1+#ppt_h/2"/>
                                          </p:val>
                                        </p:tav>
                                        <p:tav tm="100000">
                                          <p:val>
                                            <p:strVal val="#ppt_y"/>
                                          </p:val>
                                        </p:tav>
                                      </p:tavLst>
                                    </p:anim>
                                  </p:childTnLst>
                                </p:cTn>
                              </p:par>
                            </p:childTnLst>
                          </p:cTn>
                        </p:par>
                        <p:par>
                          <p:cTn id="71" fill="hold" nodeType="afterGroup">
                            <p:stCondLst>
                              <p:cond delay="11500"/>
                            </p:stCondLst>
                            <p:childTnLst>
                              <p:par>
                                <p:cTn id="72" presetID="35" presetClass="entr" presetSubtype="0" fill="hold" nodeType="afterEffect">
                                  <p:stCondLst>
                                    <p:cond delay="0"/>
                                  </p:stCondLst>
                                  <p:childTnLst>
                                    <p:set>
                                      <p:cBhvr>
                                        <p:cTn id="73" dur="1" fill="hold">
                                          <p:stCondLst>
                                            <p:cond delay="0"/>
                                          </p:stCondLst>
                                        </p:cTn>
                                        <p:tgtEl>
                                          <p:spTgt spid="169100"/>
                                        </p:tgtEl>
                                        <p:attrNameLst>
                                          <p:attrName>style.visibility</p:attrName>
                                        </p:attrNameLst>
                                      </p:cBhvr>
                                      <p:to>
                                        <p:strVal val="visible"/>
                                      </p:to>
                                    </p:set>
                                    <p:animEffect transition="in" filter="fade">
                                      <p:cBhvr>
                                        <p:cTn id="74" dur="2000"/>
                                        <p:tgtEl>
                                          <p:spTgt spid="169100"/>
                                        </p:tgtEl>
                                      </p:cBhvr>
                                    </p:animEffect>
                                    <p:anim calcmode="lin" valueType="num">
                                      <p:cBhvr>
                                        <p:cTn id="75" dur="2000" fill="hold"/>
                                        <p:tgtEl>
                                          <p:spTgt spid="169100"/>
                                        </p:tgtEl>
                                        <p:attrNameLst>
                                          <p:attrName>style.rotation</p:attrName>
                                        </p:attrNameLst>
                                      </p:cBhvr>
                                      <p:tavLst>
                                        <p:tav tm="0">
                                          <p:val>
                                            <p:fltVal val="720"/>
                                          </p:val>
                                        </p:tav>
                                        <p:tav tm="100000">
                                          <p:val>
                                            <p:fltVal val="0"/>
                                          </p:val>
                                        </p:tav>
                                      </p:tavLst>
                                    </p:anim>
                                    <p:anim calcmode="lin" valueType="num">
                                      <p:cBhvr>
                                        <p:cTn id="76" dur="2000" fill="hold"/>
                                        <p:tgtEl>
                                          <p:spTgt spid="169100"/>
                                        </p:tgtEl>
                                        <p:attrNameLst>
                                          <p:attrName>ppt_h</p:attrName>
                                        </p:attrNameLst>
                                      </p:cBhvr>
                                      <p:tavLst>
                                        <p:tav tm="0">
                                          <p:val>
                                            <p:fltVal val="0"/>
                                          </p:val>
                                        </p:tav>
                                        <p:tav tm="100000">
                                          <p:val>
                                            <p:strVal val="#ppt_h"/>
                                          </p:val>
                                        </p:tav>
                                      </p:tavLst>
                                    </p:anim>
                                    <p:anim calcmode="lin" valueType="num">
                                      <p:cBhvr>
                                        <p:cTn id="77" dur="2000" fill="hold"/>
                                        <p:tgtEl>
                                          <p:spTgt spid="169100"/>
                                        </p:tgtEl>
                                        <p:attrNameLst>
                                          <p:attrName>ppt_w</p:attrName>
                                        </p:attrNameLst>
                                      </p:cBhvr>
                                      <p:tavLst>
                                        <p:tav tm="0">
                                          <p:val>
                                            <p:fltVal val="0"/>
                                          </p:val>
                                        </p:tav>
                                        <p:tav tm="100000">
                                          <p:val>
                                            <p:strVal val="#ppt_w"/>
                                          </p:val>
                                        </p:tav>
                                      </p:tavLst>
                                    </p:anim>
                                  </p:childTnLst>
                                </p:cTn>
                              </p:par>
                            </p:childTnLst>
                          </p:cTn>
                        </p:par>
                        <p:par>
                          <p:cTn id="78" fill="hold" nodeType="afterGroup">
                            <p:stCondLst>
                              <p:cond delay="13500"/>
                            </p:stCondLst>
                            <p:childTnLst>
                              <p:par>
                                <p:cTn id="79" presetID="35" presetClass="entr" presetSubtype="0" fill="hold" nodeType="afterEffect">
                                  <p:stCondLst>
                                    <p:cond delay="0"/>
                                  </p:stCondLst>
                                  <p:childTnLst>
                                    <p:set>
                                      <p:cBhvr>
                                        <p:cTn id="80" dur="1" fill="hold">
                                          <p:stCondLst>
                                            <p:cond delay="0"/>
                                          </p:stCondLst>
                                        </p:cTn>
                                        <p:tgtEl>
                                          <p:spTgt spid="169101"/>
                                        </p:tgtEl>
                                        <p:attrNameLst>
                                          <p:attrName>style.visibility</p:attrName>
                                        </p:attrNameLst>
                                      </p:cBhvr>
                                      <p:to>
                                        <p:strVal val="visible"/>
                                      </p:to>
                                    </p:set>
                                    <p:animEffect transition="in" filter="fade">
                                      <p:cBhvr>
                                        <p:cTn id="81" dur="2000"/>
                                        <p:tgtEl>
                                          <p:spTgt spid="169101"/>
                                        </p:tgtEl>
                                      </p:cBhvr>
                                    </p:animEffect>
                                    <p:anim calcmode="lin" valueType="num">
                                      <p:cBhvr>
                                        <p:cTn id="82" dur="2000" fill="hold"/>
                                        <p:tgtEl>
                                          <p:spTgt spid="169101"/>
                                        </p:tgtEl>
                                        <p:attrNameLst>
                                          <p:attrName>style.rotation</p:attrName>
                                        </p:attrNameLst>
                                      </p:cBhvr>
                                      <p:tavLst>
                                        <p:tav tm="0">
                                          <p:val>
                                            <p:fltVal val="720"/>
                                          </p:val>
                                        </p:tav>
                                        <p:tav tm="100000">
                                          <p:val>
                                            <p:fltVal val="0"/>
                                          </p:val>
                                        </p:tav>
                                      </p:tavLst>
                                    </p:anim>
                                    <p:anim calcmode="lin" valueType="num">
                                      <p:cBhvr>
                                        <p:cTn id="83" dur="2000" fill="hold"/>
                                        <p:tgtEl>
                                          <p:spTgt spid="169101"/>
                                        </p:tgtEl>
                                        <p:attrNameLst>
                                          <p:attrName>ppt_h</p:attrName>
                                        </p:attrNameLst>
                                      </p:cBhvr>
                                      <p:tavLst>
                                        <p:tav tm="0">
                                          <p:val>
                                            <p:fltVal val="0"/>
                                          </p:val>
                                        </p:tav>
                                        <p:tav tm="100000">
                                          <p:val>
                                            <p:strVal val="#ppt_h"/>
                                          </p:val>
                                        </p:tav>
                                      </p:tavLst>
                                    </p:anim>
                                    <p:anim calcmode="lin" valueType="num">
                                      <p:cBhvr>
                                        <p:cTn id="84" dur="2000" fill="hold"/>
                                        <p:tgtEl>
                                          <p:spTgt spid="169101"/>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966" grpId="0" build="p"/>
    </p:bldLst>
  </p:timing>
</p:sld>
</file>

<file path=ppt/slides/slide16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171369" name="Group 361"/>
          <p:cNvGraphicFramePr>
            <a:graphicFrameLocks noGrp="1"/>
          </p:cNvGraphicFramePr>
          <p:nvPr>
            <p:ph/>
          </p:nvPr>
        </p:nvGraphicFramePr>
        <p:xfrm>
          <a:off x="0" y="274638"/>
          <a:ext cx="9144000" cy="6321425"/>
        </p:xfrm>
        <a:graphic>
          <a:graphicData uri="http://schemas.openxmlformats.org/drawingml/2006/table">
            <a:tbl>
              <a:tblPr rtl="1"/>
              <a:tblGrid>
                <a:gridCol w="1524000">
                  <a:extLst>
                    <a:ext uri="{9D8B030D-6E8A-4147-A177-3AD203B41FA5}">
                      <a16:colId xmlns:a16="http://schemas.microsoft.com/office/drawing/2014/main" val="1766444151"/>
                    </a:ext>
                  </a:extLst>
                </a:gridCol>
                <a:gridCol w="1524000">
                  <a:extLst>
                    <a:ext uri="{9D8B030D-6E8A-4147-A177-3AD203B41FA5}">
                      <a16:colId xmlns:a16="http://schemas.microsoft.com/office/drawing/2014/main" val="260087798"/>
                    </a:ext>
                  </a:extLst>
                </a:gridCol>
                <a:gridCol w="803275">
                  <a:extLst>
                    <a:ext uri="{9D8B030D-6E8A-4147-A177-3AD203B41FA5}">
                      <a16:colId xmlns:a16="http://schemas.microsoft.com/office/drawing/2014/main" val="1507635747"/>
                    </a:ext>
                  </a:extLst>
                </a:gridCol>
                <a:gridCol w="720725">
                  <a:extLst>
                    <a:ext uri="{9D8B030D-6E8A-4147-A177-3AD203B41FA5}">
                      <a16:colId xmlns:a16="http://schemas.microsoft.com/office/drawing/2014/main" val="355165013"/>
                    </a:ext>
                  </a:extLst>
                </a:gridCol>
                <a:gridCol w="647700">
                  <a:extLst>
                    <a:ext uri="{9D8B030D-6E8A-4147-A177-3AD203B41FA5}">
                      <a16:colId xmlns:a16="http://schemas.microsoft.com/office/drawing/2014/main" val="1369853501"/>
                    </a:ext>
                  </a:extLst>
                </a:gridCol>
                <a:gridCol w="552450">
                  <a:extLst>
                    <a:ext uri="{9D8B030D-6E8A-4147-A177-3AD203B41FA5}">
                      <a16:colId xmlns:a16="http://schemas.microsoft.com/office/drawing/2014/main" val="4133083995"/>
                    </a:ext>
                  </a:extLst>
                </a:gridCol>
                <a:gridCol w="600075">
                  <a:extLst>
                    <a:ext uri="{9D8B030D-6E8A-4147-A177-3AD203B41FA5}">
                      <a16:colId xmlns:a16="http://schemas.microsoft.com/office/drawing/2014/main" val="673931912"/>
                    </a:ext>
                  </a:extLst>
                </a:gridCol>
                <a:gridCol w="600075">
                  <a:extLst>
                    <a:ext uri="{9D8B030D-6E8A-4147-A177-3AD203B41FA5}">
                      <a16:colId xmlns:a16="http://schemas.microsoft.com/office/drawing/2014/main" val="676508226"/>
                    </a:ext>
                  </a:extLst>
                </a:gridCol>
                <a:gridCol w="2171700">
                  <a:extLst>
                    <a:ext uri="{9D8B030D-6E8A-4147-A177-3AD203B41FA5}">
                      <a16:colId xmlns:a16="http://schemas.microsoft.com/office/drawing/2014/main" val="77134343"/>
                    </a:ext>
                  </a:extLst>
                </a:gridCol>
              </a:tblGrid>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969061032"/>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انحراف نرخ دستمزد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04891932"/>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ساعات 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دستمزد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مغایرات نرخ</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مساعد (نامساعد)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21501952"/>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استاندارد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692704"/>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ماهر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31519876"/>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نیمه ماهر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6216839"/>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ساده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17400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87000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26499431"/>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40200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انحراف نرخ دستمزد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273000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96128760"/>
                  </a:ext>
                </a:extLst>
              </a:tr>
              <a:tr h="3651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endPar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انحراف ترکیب دستمزد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76325677"/>
                  </a:ext>
                </a:extLst>
              </a:tr>
              <a:tr h="368300">
                <a:tc gridSpan="9">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دستمزد ترکیب استاندارد و ساعات واقعی به نرخ استاندارد – مبلغ دستمزد با ترکیب واقعی و ساعات واقعی به نرخ استاندارد = انحراف ترکیب دستمزد</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56027271"/>
                  </a:ext>
                </a:extLst>
              </a:tr>
              <a:tr h="365125">
                <a:tc gridSpan="9">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9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مبلغ دستمزد با ترکیب واقعی و ساعات واقعی به نرخ استاندارد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77915428"/>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واقعی ساعات 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14431722"/>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ماهر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0017454"/>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نیمه ماهر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1056000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68462331"/>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کارگر ساده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17400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1044000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53343358"/>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40200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3060000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2216904"/>
                  </a:ext>
                </a:extLst>
              </a:tr>
            </a:tbl>
          </a:graphicData>
        </a:graphic>
      </p:graphicFrame>
    </p:spTree>
  </p:cSld>
  <p:clrMapOvr>
    <a:masterClrMapping/>
  </p:clrMapOvr>
  <p:transition>
    <p:comb/>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173350" name="Group 294"/>
          <p:cNvGraphicFramePr>
            <a:graphicFrameLocks noGrp="1"/>
          </p:cNvGraphicFramePr>
          <p:nvPr>
            <p:ph sz="half" idx="1"/>
          </p:nvPr>
        </p:nvGraphicFramePr>
        <p:xfrm>
          <a:off x="250825" y="500063"/>
          <a:ext cx="8518525" cy="5665787"/>
        </p:xfrm>
        <a:graphic>
          <a:graphicData uri="http://schemas.openxmlformats.org/drawingml/2006/table">
            <a:tbl>
              <a:tblPr rtl="1"/>
              <a:tblGrid>
                <a:gridCol w="1533525">
                  <a:extLst>
                    <a:ext uri="{9D8B030D-6E8A-4147-A177-3AD203B41FA5}">
                      <a16:colId xmlns:a16="http://schemas.microsoft.com/office/drawing/2014/main" val="3623468772"/>
                    </a:ext>
                  </a:extLst>
                </a:gridCol>
                <a:gridCol w="1727200">
                  <a:extLst>
                    <a:ext uri="{9D8B030D-6E8A-4147-A177-3AD203B41FA5}">
                      <a16:colId xmlns:a16="http://schemas.microsoft.com/office/drawing/2014/main" val="3130659914"/>
                    </a:ext>
                  </a:extLst>
                </a:gridCol>
                <a:gridCol w="2808287">
                  <a:extLst>
                    <a:ext uri="{9D8B030D-6E8A-4147-A177-3AD203B41FA5}">
                      <a16:colId xmlns:a16="http://schemas.microsoft.com/office/drawing/2014/main" val="2705036570"/>
                    </a:ext>
                  </a:extLst>
                </a:gridCol>
                <a:gridCol w="1296988">
                  <a:extLst>
                    <a:ext uri="{9D8B030D-6E8A-4147-A177-3AD203B41FA5}">
                      <a16:colId xmlns:a16="http://schemas.microsoft.com/office/drawing/2014/main" val="285392566"/>
                    </a:ext>
                  </a:extLst>
                </a:gridCol>
                <a:gridCol w="1152525">
                  <a:extLst>
                    <a:ext uri="{9D8B030D-6E8A-4147-A177-3AD203B41FA5}">
                      <a16:colId xmlns:a16="http://schemas.microsoft.com/office/drawing/2014/main" val="2773817029"/>
                    </a:ext>
                  </a:extLst>
                </a:gridCol>
              </a:tblGrid>
              <a:tr h="6238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مبلغ دستمزد با ترکیب واقعی و ساعات واقعی به 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072818987"/>
                  </a:ext>
                </a:extLst>
              </a:tr>
              <a:tr h="744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 ساعات واقعی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9802968"/>
                  </a:ext>
                </a:extLst>
              </a:tr>
              <a:tr h="623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ماهر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16/4</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5230745"/>
                  </a:ext>
                </a:extLst>
              </a:tr>
              <a:tr h="622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نیمه ماهر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5/12562</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2756684"/>
                  </a:ext>
                </a:extLst>
              </a:tr>
              <a:tr h="623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ساده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16/7</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5/17587</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1055250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17579598"/>
                  </a:ext>
                </a:extLst>
              </a:tr>
              <a:tr h="623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16/16</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40200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3065250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38173674"/>
                  </a:ext>
                </a:extLst>
              </a:tr>
              <a:tr h="6238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مساعد    5250 = 3065250 – 3060000 = انحراف ترکیب دستمزد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16421136"/>
                  </a:ext>
                </a:extLst>
              </a:tr>
              <a:tr h="11795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دستمزد بر اساس ساعات مورد انتظار– مبلغ دستمزد بر اساس ترکیب استاندارد = انحراف بازده دستمزد                   </a:t>
                      </a:r>
                    </a:p>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 ترکیب استاندارد و نرخ استاندارد                   ساعات واقعی به نرخ استاندارد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08979913"/>
                  </a:ext>
                </a:extLst>
              </a:tr>
            </a:tbl>
          </a:graphicData>
        </a:graphic>
      </p:graphicFrame>
    </p:spTree>
  </p:cSld>
  <p:clrMapOvr>
    <a:masterClrMapping/>
  </p:clrMapOvr>
  <p:transition>
    <p:comb/>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647380" name="Group 212"/>
          <p:cNvGraphicFramePr>
            <a:graphicFrameLocks noGrp="1"/>
          </p:cNvGraphicFramePr>
          <p:nvPr/>
        </p:nvGraphicFramePr>
        <p:xfrm>
          <a:off x="107950" y="620713"/>
          <a:ext cx="8893175" cy="3313112"/>
        </p:xfrm>
        <a:graphic>
          <a:graphicData uri="http://schemas.openxmlformats.org/drawingml/2006/table">
            <a:tbl>
              <a:tblPr rtl="1"/>
              <a:tblGrid>
                <a:gridCol w="1549400">
                  <a:extLst>
                    <a:ext uri="{9D8B030D-6E8A-4147-A177-3AD203B41FA5}">
                      <a16:colId xmlns:a16="http://schemas.microsoft.com/office/drawing/2014/main" val="3945522542"/>
                    </a:ext>
                  </a:extLst>
                </a:gridCol>
                <a:gridCol w="1663700">
                  <a:extLst>
                    <a:ext uri="{9D8B030D-6E8A-4147-A177-3AD203B41FA5}">
                      <a16:colId xmlns:a16="http://schemas.microsoft.com/office/drawing/2014/main" val="2834170462"/>
                    </a:ext>
                  </a:extLst>
                </a:gridCol>
                <a:gridCol w="2800350">
                  <a:extLst>
                    <a:ext uri="{9D8B030D-6E8A-4147-A177-3AD203B41FA5}">
                      <a16:colId xmlns:a16="http://schemas.microsoft.com/office/drawing/2014/main" val="2550201107"/>
                    </a:ext>
                  </a:extLst>
                </a:gridCol>
                <a:gridCol w="1295400">
                  <a:extLst>
                    <a:ext uri="{9D8B030D-6E8A-4147-A177-3AD203B41FA5}">
                      <a16:colId xmlns:a16="http://schemas.microsoft.com/office/drawing/2014/main" val="1996622235"/>
                    </a:ext>
                  </a:extLst>
                </a:gridCol>
                <a:gridCol w="1584325">
                  <a:extLst>
                    <a:ext uri="{9D8B030D-6E8A-4147-A177-3AD203B41FA5}">
                      <a16:colId xmlns:a16="http://schemas.microsoft.com/office/drawing/2014/main" val="502845104"/>
                    </a:ext>
                  </a:extLst>
                </a:gridCol>
              </a:tblGrid>
              <a:tr h="5524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مبلغ دستمزد بر اساس ساعات مورد انتظار و ترکیب استاندارد و 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84152655"/>
                  </a:ext>
                </a:extLst>
              </a:tr>
              <a:tr h="5524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 ساعات واقعی</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4862583"/>
                  </a:ext>
                </a:extLst>
              </a:tr>
              <a:tr h="5524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ماهر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16/4</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68246813"/>
                  </a:ext>
                </a:extLst>
              </a:tr>
              <a:tr h="5508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نیمه ماهر</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16/5</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13750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67274658"/>
                  </a:ext>
                </a:extLst>
              </a:tr>
              <a:tr h="5524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کارگر ساده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16/7</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19250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1155000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41283031"/>
                  </a:ext>
                </a:extLst>
              </a:tr>
              <a:tr h="5524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16/16</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3355000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057161238"/>
                  </a:ext>
                </a:extLst>
              </a:tr>
            </a:tbl>
          </a:graphicData>
        </a:graphic>
      </p:graphicFrame>
      <p:sp>
        <p:nvSpPr>
          <p:cNvPr id="647313" name="Rectangle 145"/>
          <p:cNvSpPr>
            <a:spLocks noChangeArrowheads="1"/>
          </p:cNvSpPr>
          <p:nvPr/>
        </p:nvSpPr>
        <p:spPr bwMode="auto">
          <a:xfrm>
            <a:off x="0" y="4149725"/>
            <a:ext cx="8697913" cy="2447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742950" indent="-285750"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143000" indent="-2286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600200" indent="-228600"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057400" indent="-228600"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5146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29718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4290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38862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nSpc>
                <a:spcPct val="120000"/>
              </a:lnSpc>
              <a:buFont typeface="Wingdings" panose="05000000000000000000" pitchFamily="2" charset="2"/>
              <a:buNone/>
            </a:pPr>
            <a:r>
              <a:rPr lang="fa-IR" altLang="fa-IR" sz="2200">
                <a:effectLst/>
                <a:cs typeface="B Zar" panose="00000400000000000000" pitchFamily="2" charset="-78"/>
              </a:rPr>
              <a:t>محاسبه ساعات مورد انتظار / ساعات استاندارد برای تولید واقعی : 44000 = 3300 × 16000</a:t>
            </a:r>
          </a:p>
          <a:p>
            <a:pPr>
              <a:lnSpc>
                <a:spcPct val="10000"/>
              </a:lnSpc>
              <a:buFont typeface="Wingdings" panose="05000000000000000000" pitchFamily="2" charset="2"/>
              <a:buNone/>
            </a:pPr>
            <a:r>
              <a:rPr lang="fa-IR" altLang="fa-IR" sz="2200">
                <a:effectLst/>
                <a:cs typeface="B Zar" panose="00000400000000000000" pitchFamily="2" charset="-78"/>
              </a:rPr>
              <a:t>            					                                           1200</a:t>
            </a:r>
          </a:p>
          <a:p>
            <a:pPr algn="ctr">
              <a:lnSpc>
                <a:spcPct val="120000"/>
              </a:lnSpc>
              <a:buFont typeface="Wingdings" panose="05000000000000000000" pitchFamily="2" charset="2"/>
              <a:buNone/>
            </a:pPr>
            <a:r>
              <a:rPr lang="fa-IR" altLang="fa-IR" sz="2200">
                <a:effectLst/>
                <a:cs typeface="B Zar" panose="00000400000000000000" pitchFamily="2" charset="-78"/>
              </a:rPr>
              <a:t>مساعد  289750 = 3355000 – 3065250 = انحراف بازده دستمزد</a:t>
            </a:r>
          </a:p>
          <a:p>
            <a:pPr algn="ctr">
              <a:lnSpc>
                <a:spcPct val="120000"/>
              </a:lnSpc>
              <a:buFont typeface="Wingdings" panose="05000000000000000000" pitchFamily="2" charset="2"/>
              <a:buNone/>
            </a:pPr>
            <a:r>
              <a:rPr lang="fa-IR" altLang="fa-IR" sz="2200">
                <a:effectLst/>
                <a:cs typeface="B Zar" panose="00000400000000000000" pitchFamily="2" charset="-78"/>
              </a:rPr>
              <a:t>مساعد 22000 = 289750 + 5250 + (273000) = انحراف کل دستمزد</a:t>
            </a:r>
          </a:p>
          <a:p>
            <a:pPr>
              <a:lnSpc>
                <a:spcPct val="120000"/>
              </a:lnSpc>
              <a:buFont typeface="Wingdings" panose="05000000000000000000" pitchFamily="2" charset="2"/>
              <a:buNone/>
            </a:pPr>
            <a:r>
              <a:rPr lang="fa-IR" altLang="fa-IR" sz="2200">
                <a:effectLst/>
                <a:cs typeface="B Zar" panose="00000400000000000000" pitchFamily="2" charset="-78"/>
              </a:rPr>
              <a:t>ج) اطلاعات لازم برای محاسبه انحرافات هزینه های سربار ارائه نشده است و بنابراین محاسبه انحرافات هزینه های سربار میسر نیست </a:t>
            </a:r>
            <a:endParaRPr lang="en-US" altLang="fa-IR" sz="2200">
              <a:effectLst/>
              <a:cs typeface="B Zar" panose="00000400000000000000" pitchFamily="2" charset="-78"/>
            </a:endParaRPr>
          </a:p>
        </p:txBody>
      </p:sp>
      <p:sp>
        <p:nvSpPr>
          <p:cNvPr id="647381" name="Line 213"/>
          <p:cNvSpPr>
            <a:spLocks noChangeShapeType="1"/>
          </p:cNvSpPr>
          <p:nvPr/>
        </p:nvSpPr>
        <p:spPr bwMode="auto">
          <a:xfrm>
            <a:off x="1258888" y="4508500"/>
            <a:ext cx="504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comb/>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78178" name="Rectangle 2"/>
          <p:cNvSpPr>
            <a:spLocks noGrp="1" noChangeArrowheads="1"/>
          </p:cNvSpPr>
          <p:nvPr>
            <p:ph type="title"/>
          </p:nvPr>
        </p:nvSpPr>
        <p:spPr>
          <a:xfrm>
            <a:off x="457200" y="236538"/>
            <a:ext cx="8229600" cy="744537"/>
          </a:xfrm>
        </p:spPr>
        <p:txBody>
          <a:bodyPr/>
          <a:lstStyle/>
          <a:p>
            <a:pPr algn="r"/>
            <a:r>
              <a:rPr lang="fa-IR" altLang="fa-IR" sz="1600">
                <a:cs typeface="B Nasim" panose="00000700000000000000" pitchFamily="2" charset="-78"/>
              </a:rPr>
              <a:t>حل مساله 27-3 :</a:t>
            </a:r>
            <a:endParaRPr lang="en-US" altLang="fa-IR" sz="1600">
              <a:cs typeface="B Nasim" panose="00000700000000000000" pitchFamily="2" charset="-78"/>
            </a:endParaRPr>
          </a:p>
        </p:txBody>
      </p:sp>
      <p:sp>
        <p:nvSpPr>
          <p:cNvPr id="178179" name="Rectangle 3"/>
          <p:cNvSpPr>
            <a:spLocks noGrp="1" noChangeArrowheads="1"/>
          </p:cNvSpPr>
          <p:nvPr>
            <p:ph type="body" idx="1"/>
          </p:nvPr>
        </p:nvSpPr>
        <p:spPr>
          <a:xfrm>
            <a:off x="457200" y="1052513"/>
            <a:ext cx="8229600" cy="5256212"/>
          </a:xfrm>
        </p:spPr>
        <p:txBody>
          <a:bodyPr/>
          <a:lstStyle/>
          <a:p>
            <a:pPr>
              <a:buFont typeface="Wingdings" panose="05000000000000000000" pitchFamily="2" charset="2"/>
              <a:buNone/>
            </a:pPr>
            <a:r>
              <a:rPr lang="fa-IR" altLang="fa-IR" sz="2200">
                <a:effectLst/>
                <a:cs typeface="B Zar" panose="00000400000000000000" pitchFamily="2" charset="-78"/>
              </a:rPr>
              <a:t>الف ) </a:t>
            </a:r>
          </a:p>
          <a:p>
            <a:pPr algn="ctr">
              <a:buFont typeface="Wingdings" panose="05000000000000000000" pitchFamily="2" charset="2"/>
              <a:buNone/>
            </a:pPr>
            <a:r>
              <a:rPr lang="fa-IR" altLang="fa-IR" sz="2200">
                <a:effectLst/>
                <a:cs typeface="B Zar" panose="00000400000000000000" pitchFamily="2" charset="-78"/>
              </a:rPr>
              <a:t>محاسبه انحرافات مواد اولیه :</a:t>
            </a:r>
          </a:p>
          <a:p>
            <a:pPr algn="l">
              <a:buFont typeface="Wingdings" panose="05000000000000000000" pitchFamily="2" charset="2"/>
              <a:buNone/>
            </a:pPr>
            <a:r>
              <a:rPr lang="fa-IR" altLang="fa-IR" sz="2200">
                <a:effectLst/>
                <a:cs typeface="B Zar" panose="00000400000000000000" pitchFamily="2" charset="-78"/>
              </a:rPr>
              <a:t>(نرخ استاندارد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نرخ واقعی ) مصرف واقعی = انحراف نرخ مواد اولیه</a:t>
            </a:r>
          </a:p>
          <a:p>
            <a:pPr algn="l">
              <a:buFont typeface="Wingdings" panose="05000000000000000000" pitchFamily="2" charset="2"/>
              <a:buNone/>
            </a:pPr>
            <a:r>
              <a:rPr lang="fa-IR" altLang="fa-IR" sz="2200">
                <a:effectLst/>
                <a:cs typeface="B Zar" panose="00000400000000000000" pitchFamily="2" charset="-78"/>
              </a:rPr>
              <a:t>نامساعد  28500 = (135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138) 9500 = انحراف نرخ مواد اولیه</a:t>
            </a:r>
          </a:p>
          <a:p>
            <a:pPr algn="l">
              <a:buFont typeface="Wingdings" panose="05000000000000000000" pitchFamily="2" charset="2"/>
              <a:buNone/>
            </a:pPr>
            <a:r>
              <a:rPr lang="fa-IR" altLang="fa-IR" sz="2200">
                <a:effectLst/>
                <a:cs typeface="B Zar" panose="00000400000000000000" pitchFamily="2" charset="-78"/>
              </a:rPr>
              <a:t>(مصرف استاندارد برای تولید واقعی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مصرف واقعی ) نرخ استاندارد = انحراف مصرف مواد</a:t>
            </a:r>
          </a:p>
          <a:p>
            <a:pPr algn="l">
              <a:buFont typeface="Wingdings" panose="05000000000000000000" pitchFamily="2" charset="2"/>
              <a:buNone/>
            </a:pPr>
            <a:r>
              <a:rPr lang="fa-IR" altLang="fa-IR" sz="2200">
                <a:effectLst/>
                <a:cs typeface="B Zar" panose="00000400000000000000" pitchFamily="2" charset="-78"/>
              </a:rPr>
              <a:t>مساعد  </a:t>
            </a:r>
            <a:r>
              <a:rPr lang="fa-IR" altLang="fa-IR" sz="2200" u="sng">
                <a:effectLst/>
                <a:cs typeface="B Zar" panose="00000400000000000000" pitchFamily="2" charset="-78"/>
              </a:rPr>
              <a:t>67500</a:t>
            </a:r>
            <a:r>
              <a:rPr lang="fa-IR" altLang="fa-IR" sz="2200">
                <a:effectLst/>
                <a:cs typeface="B Zar" panose="00000400000000000000" pitchFamily="2" charset="-78"/>
              </a:rPr>
              <a:t> = [ (20×500)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9500 ] 135 = انحراف مصرف مواد</a:t>
            </a:r>
          </a:p>
          <a:p>
            <a:pPr>
              <a:buFont typeface="Wingdings" panose="05000000000000000000" pitchFamily="2" charset="2"/>
              <a:buNone/>
            </a:pPr>
            <a:r>
              <a:rPr lang="fa-IR" altLang="fa-IR" sz="2200">
                <a:effectLst/>
                <a:cs typeface="B Zar" panose="00000400000000000000" pitchFamily="2" charset="-78"/>
              </a:rPr>
              <a:t>                     انحراف کل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مساعد   </a:t>
            </a:r>
            <a:r>
              <a:rPr lang="fa-IR" altLang="fa-IR" sz="2200" u="sng">
                <a:effectLst/>
                <a:cs typeface="B Zar" panose="00000400000000000000" pitchFamily="2" charset="-78"/>
              </a:rPr>
              <a:t>39000</a:t>
            </a:r>
          </a:p>
          <a:p>
            <a:pPr>
              <a:buFont typeface="Wingdings" panose="05000000000000000000" pitchFamily="2" charset="2"/>
              <a:buNone/>
            </a:pPr>
            <a:r>
              <a:rPr lang="fa-IR" altLang="fa-IR" sz="2200">
                <a:effectLst/>
                <a:cs typeface="B Zar" panose="00000400000000000000" pitchFamily="2" charset="-78"/>
              </a:rPr>
              <a:t>ب)                                                       محاسبه انحرافات دستمزد :</a:t>
            </a:r>
          </a:p>
          <a:p>
            <a:pPr algn="l">
              <a:buFont typeface="Wingdings" panose="05000000000000000000" pitchFamily="2" charset="2"/>
              <a:buNone/>
            </a:pPr>
            <a:r>
              <a:rPr lang="fa-IR" altLang="fa-IR" sz="2200">
                <a:effectLst/>
                <a:cs typeface="B Zar" panose="00000400000000000000" pitchFamily="2" charset="-78"/>
              </a:rPr>
              <a:t>(نرخ استاندارد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نرخ واقعی ) ساعات واقعی = انحراف نرخ دستمزد </a:t>
            </a:r>
          </a:p>
          <a:p>
            <a:pPr algn="l">
              <a:buFont typeface="Wingdings" panose="05000000000000000000" pitchFamily="2" charset="2"/>
              <a:buNone/>
            </a:pPr>
            <a:r>
              <a:rPr lang="fa-IR" altLang="fa-IR" sz="2200">
                <a:effectLst/>
                <a:cs typeface="B Zar" panose="00000400000000000000" pitchFamily="2" charset="-78"/>
              </a:rPr>
              <a:t>نامساعد  31500 = (900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915 ) 2100 = انحراف نرخ دستمزد </a:t>
            </a:r>
          </a:p>
          <a:p>
            <a:pPr algn="l">
              <a:buFont typeface="Wingdings" panose="05000000000000000000" pitchFamily="2" charset="2"/>
              <a:buNone/>
            </a:pPr>
            <a:r>
              <a:rPr lang="fa-IR" altLang="fa-IR" sz="2200">
                <a:effectLst/>
                <a:cs typeface="B Zar" panose="00000400000000000000" pitchFamily="2" charset="-78"/>
              </a:rPr>
              <a:t>(ساعات استاندارد برای تولید واقعی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ساعات واقعی ) نرخ استاندارد = انحراف کارآیی دستمزد</a:t>
            </a:r>
          </a:p>
          <a:p>
            <a:pPr algn="l">
              <a:buFont typeface="Wingdings" panose="05000000000000000000" pitchFamily="2" charset="2"/>
              <a:buNone/>
            </a:pPr>
            <a:r>
              <a:rPr lang="fa-IR" altLang="fa-IR" sz="2200">
                <a:effectLst/>
                <a:cs typeface="B Zar" panose="00000400000000000000" pitchFamily="2" charset="-78"/>
              </a:rPr>
              <a:t>نامساعد  </a:t>
            </a:r>
            <a:r>
              <a:rPr lang="fa-IR" altLang="fa-IR" sz="2200" u="sng">
                <a:effectLst/>
                <a:cs typeface="B Zar" panose="00000400000000000000" pitchFamily="2" charset="-78"/>
              </a:rPr>
              <a:t>90000</a:t>
            </a:r>
            <a:r>
              <a:rPr lang="fa-IR" altLang="fa-IR" sz="2200">
                <a:effectLst/>
                <a:cs typeface="B Zar" panose="00000400000000000000" pitchFamily="2" charset="-78"/>
              </a:rPr>
              <a:t> = [(4 × 500 )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2100] 900 = انحراف کارآیی دستمزد</a:t>
            </a:r>
          </a:p>
          <a:p>
            <a:pPr>
              <a:buFont typeface="Wingdings" panose="05000000000000000000" pitchFamily="2" charset="2"/>
              <a:buNone/>
            </a:pPr>
            <a:r>
              <a:rPr lang="fa-IR" altLang="fa-IR" sz="2200">
                <a:effectLst/>
                <a:cs typeface="B Zar" panose="00000400000000000000" pitchFamily="2" charset="-78"/>
              </a:rPr>
              <a:t>              انحراف کل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نامساعد  </a:t>
            </a:r>
            <a:r>
              <a:rPr lang="fa-IR" altLang="fa-IR" sz="2200" u="sng">
                <a:effectLst/>
                <a:cs typeface="B Zar" panose="00000400000000000000" pitchFamily="2" charset="-78"/>
              </a:rPr>
              <a:t>121500</a:t>
            </a:r>
            <a:endParaRPr lang="en-US" altLang="fa-IR" sz="2200" u="sng">
              <a:effectLst/>
              <a:cs typeface="B Zar" panose="00000400000000000000" pitchFamily="2" charset="-78"/>
            </a:endParaRP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78178"/>
                                        </p:tgtEl>
                                        <p:attrNameLst>
                                          <p:attrName>style.visibility</p:attrName>
                                        </p:attrNameLst>
                                      </p:cBhvr>
                                      <p:to>
                                        <p:strVal val="visible"/>
                                      </p:to>
                                    </p:set>
                                    <p:animEffect transition="in" filter="fade">
                                      <p:cBhvr>
                                        <p:cTn id="7" dur="800" decel="100000"/>
                                        <p:tgtEl>
                                          <p:spTgt spid="178178"/>
                                        </p:tgtEl>
                                      </p:cBhvr>
                                    </p:animEffect>
                                    <p:anim calcmode="lin" valueType="num">
                                      <p:cBhvr>
                                        <p:cTn id="8" dur="800" decel="100000" fill="hold"/>
                                        <p:tgtEl>
                                          <p:spTgt spid="178178"/>
                                        </p:tgtEl>
                                        <p:attrNameLst>
                                          <p:attrName>style.rotation</p:attrName>
                                        </p:attrNameLst>
                                      </p:cBhvr>
                                      <p:tavLst>
                                        <p:tav tm="0">
                                          <p:val>
                                            <p:fltVal val="-90"/>
                                          </p:val>
                                        </p:tav>
                                        <p:tav tm="100000">
                                          <p:val>
                                            <p:fltVal val="0"/>
                                          </p:val>
                                        </p:tav>
                                      </p:tavLst>
                                    </p:anim>
                                    <p:anim calcmode="lin" valueType="num">
                                      <p:cBhvr>
                                        <p:cTn id="9" dur="800" decel="100000" fill="hold"/>
                                        <p:tgtEl>
                                          <p:spTgt spid="178178"/>
                                        </p:tgtEl>
                                        <p:attrNameLst>
                                          <p:attrName>ppt_x</p:attrName>
                                        </p:attrNameLst>
                                      </p:cBhvr>
                                      <p:tavLst>
                                        <p:tav tm="0">
                                          <p:val>
                                            <p:strVal val="#ppt_x+0.4"/>
                                          </p:val>
                                        </p:tav>
                                        <p:tav tm="100000">
                                          <p:val>
                                            <p:strVal val="#ppt_x-0.05"/>
                                          </p:val>
                                        </p:tav>
                                      </p:tavLst>
                                    </p:anim>
                                    <p:anim calcmode="lin" valueType="num">
                                      <p:cBhvr>
                                        <p:cTn id="10" dur="800" decel="100000" fill="hold"/>
                                        <p:tgtEl>
                                          <p:spTgt spid="178178"/>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78178"/>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78178"/>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3" presetClass="entr" presetSubtype="0" fill="hold" grpId="0" nodeType="afterEffect">
                                  <p:stCondLst>
                                    <p:cond delay="0"/>
                                  </p:stCondLst>
                                  <p:childTnLst>
                                    <p:set>
                                      <p:cBhvr>
                                        <p:cTn id="15" dur="1" fill="hold">
                                          <p:stCondLst>
                                            <p:cond delay="0"/>
                                          </p:stCondLst>
                                        </p:cTn>
                                        <p:tgtEl>
                                          <p:spTgt spid="178179">
                                            <p:txEl>
                                              <p:pRg st="0" end="0"/>
                                            </p:txEl>
                                          </p:spTgt>
                                        </p:tgtEl>
                                        <p:attrNameLst>
                                          <p:attrName>style.visibility</p:attrName>
                                        </p:attrNameLst>
                                      </p:cBhvr>
                                      <p:to>
                                        <p:strVal val="visible"/>
                                      </p:to>
                                    </p:set>
                                    <p:animEffect transition="in" filter="fade">
                                      <p:cBhvr>
                                        <p:cTn id="16" dur="100"/>
                                        <p:tgtEl>
                                          <p:spTgt spid="178179">
                                            <p:txEl>
                                              <p:pRg st="0" end="0"/>
                                            </p:txEl>
                                          </p:spTgt>
                                        </p:tgtEl>
                                      </p:cBhvr>
                                    </p:animEffect>
                                    <p:anim calcmode="lin" valueType="num">
                                      <p:cBhvr>
                                        <p:cTn id="17" dur="400" fill="hold"/>
                                        <p:tgtEl>
                                          <p:spTgt spid="178179">
                                            <p:txEl>
                                              <p:pRg st="0" end="0"/>
                                            </p:txEl>
                                          </p:spTgt>
                                        </p:tgtEl>
                                        <p:attrNameLst>
                                          <p:attrName>ppt_x</p:attrName>
                                        </p:attrNameLst>
                                      </p:cBhvr>
                                      <p:tavLst>
                                        <p:tav tm="0">
                                          <p:val>
                                            <p:strVal val="#ppt_x"/>
                                          </p:val>
                                        </p:tav>
                                        <p:tav tm="100000">
                                          <p:val>
                                            <p:strVal val="#ppt_x"/>
                                          </p:val>
                                        </p:tav>
                                      </p:tavLst>
                                    </p:anim>
                                    <p:anim calcmode="lin" valueType="num">
                                      <p:cBhvr>
                                        <p:cTn id="18" dur="400" fill="hold"/>
                                        <p:tgtEl>
                                          <p:spTgt spid="178179">
                                            <p:txEl>
                                              <p:pRg st="0" end="0"/>
                                            </p:txEl>
                                          </p:spTgt>
                                        </p:tgtEl>
                                        <p:attrNameLst>
                                          <p:attrName>ppt_y</p:attrName>
                                        </p:attrNameLst>
                                      </p:cBhvr>
                                      <p:tavLst>
                                        <p:tav tm="0">
                                          <p:val>
                                            <p:strVal val="#ppt_y+0.31"/>
                                          </p:val>
                                        </p:tav>
                                        <p:tav tm="100000">
                                          <p:val>
                                            <p:strVal val="#ppt_y+0.31"/>
                                          </p:val>
                                        </p:tav>
                                      </p:tavLst>
                                    </p:anim>
                                    <p:anim calcmode="lin" valueType="num">
                                      <p:cBhvr>
                                        <p:cTn id="19" dur="600" decel="50000" fill="hold">
                                          <p:stCondLst>
                                            <p:cond delay="400"/>
                                          </p:stCondLst>
                                        </p:cTn>
                                        <p:tgtEl>
                                          <p:spTgt spid="178179">
                                            <p:txEl>
                                              <p:pRg st="0" end="0"/>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0" dur="600" decel="50000" fill="hold">
                                          <p:stCondLst>
                                            <p:cond delay="400"/>
                                          </p:stCondLst>
                                        </p:cTn>
                                        <p:tgtEl>
                                          <p:spTgt spid="178179">
                                            <p:txEl>
                                              <p:pRg st="0" end="0"/>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21" fill="hold" nodeType="afterGroup">
                            <p:stCondLst>
                              <p:cond delay="2000"/>
                            </p:stCondLst>
                            <p:childTnLst>
                              <p:par>
                                <p:cTn id="22" presetID="43" presetClass="entr" presetSubtype="0" fill="hold" grpId="0" nodeType="afterEffect">
                                  <p:stCondLst>
                                    <p:cond delay="0"/>
                                  </p:stCondLst>
                                  <p:childTnLst>
                                    <p:set>
                                      <p:cBhvr>
                                        <p:cTn id="23" dur="1" fill="hold">
                                          <p:stCondLst>
                                            <p:cond delay="0"/>
                                          </p:stCondLst>
                                        </p:cTn>
                                        <p:tgtEl>
                                          <p:spTgt spid="178179">
                                            <p:txEl>
                                              <p:pRg st="1" end="1"/>
                                            </p:txEl>
                                          </p:spTgt>
                                        </p:tgtEl>
                                        <p:attrNameLst>
                                          <p:attrName>style.visibility</p:attrName>
                                        </p:attrNameLst>
                                      </p:cBhvr>
                                      <p:to>
                                        <p:strVal val="visible"/>
                                      </p:to>
                                    </p:set>
                                    <p:animEffect transition="in" filter="fade">
                                      <p:cBhvr>
                                        <p:cTn id="24" dur="100"/>
                                        <p:tgtEl>
                                          <p:spTgt spid="178179">
                                            <p:txEl>
                                              <p:pRg st="1" end="1"/>
                                            </p:txEl>
                                          </p:spTgt>
                                        </p:tgtEl>
                                      </p:cBhvr>
                                    </p:animEffect>
                                    <p:anim calcmode="lin" valueType="num">
                                      <p:cBhvr>
                                        <p:cTn id="25" dur="400" fill="hold"/>
                                        <p:tgtEl>
                                          <p:spTgt spid="178179">
                                            <p:txEl>
                                              <p:pRg st="1" end="1"/>
                                            </p:txEl>
                                          </p:spTgt>
                                        </p:tgtEl>
                                        <p:attrNameLst>
                                          <p:attrName>ppt_x</p:attrName>
                                        </p:attrNameLst>
                                      </p:cBhvr>
                                      <p:tavLst>
                                        <p:tav tm="0">
                                          <p:val>
                                            <p:strVal val="#ppt_x"/>
                                          </p:val>
                                        </p:tav>
                                        <p:tav tm="100000">
                                          <p:val>
                                            <p:strVal val="#ppt_x"/>
                                          </p:val>
                                        </p:tav>
                                      </p:tavLst>
                                    </p:anim>
                                    <p:anim calcmode="lin" valueType="num">
                                      <p:cBhvr>
                                        <p:cTn id="26" dur="400" fill="hold"/>
                                        <p:tgtEl>
                                          <p:spTgt spid="178179">
                                            <p:txEl>
                                              <p:pRg st="1" end="1"/>
                                            </p:txEl>
                                          </p:spTgt>
                                        </p:tgtEl>
                                        <p:attrNameLst>
                                          <p:attrName>ppt_y</p:attrName>
                                        </p:attrNameLst>
                                      </p:cBhvr>
                                      <p:tavLst>
                                        <p:tav tm="0">
                                          <p:val>
                                            <p:strVal val="#ppt_y+0.31"/>
                                          </p:val>
                                        </p:tav>
                                        <p:tav tm="100000">
                                          <p:val>
                                            <p:strVal val="#ppt_y+0.31"/>
                                          </p:val>
                                        </p:tav>
                                      </p:tavLst>
                                    </p:anim>
                                    <p:anim calcmode="lin" valueType="num">
                                      <p:cBhvr>
                                        <p:cTn id="27" dur="600" decel="50000" fill="hold">
                                          <p:stCondLst>
                                            <p:cond delay="400"/>
                                          </p:stCondLst>
                                        </p:cTn>
                                        <p:tgtEl>
                                          <p:spTgt spid="178179">
                                            <p:txEl>
                                              <p:pRg st="1" end="1"/>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8" dur="600" decel="50000" fill="hold">
                                          <p:stCondLst>
                                            <p:cond delay="400"/>
                                          </p:stCondLst>
                                        </p:cTn>
                                        <p:tgtEl>
                                          <p:spTgt spid="178179">
                                            <p:txEl>
                                              <p:pRg st="1" end="1"/>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29" fill="hold" nodeType="afterGroup">
                            <p:stCondLst>
                              <p:cond delay="3000"/>
                            </p:stCondLst>
                            <p:childTnLst>
                              <p:par>
                                <p:cTn id="30" presetID="43" presetClass="entr" presetSubtype="0" fill="hold" grpId="0" nodeType="afterEffect">
                                  <p:stCondLst>
                                    <p:cond delay="0"/>
                                  </p:stCondLst>
                                  <p:childTnLst>
                                    <p:set>
                                      <p:cBhvr>
                                        <p:cTn id="31" dur="1" fill="hold">
                                          <p:stCondLst>
                                            <p:cond delay="0"/>
                                          </p:stCondLst>
                                        </p:cTn>
                                        <p:tgtEl>
                                          <p:spTgt spid="178179">
                                            <p:txEl>
                                              <p:pRg st="2" end="2"/>
                                            </p:txEl>
                                          </p:spTgt>
                                        </p:tgtEl>
                                        <p:attrNameLst>
                                          <p:attrName>style.visibility</p:attrName>
                                        </p:attrNameLst>
                                      </p:cBhvr>
                                      <p:to>
                                        <p:strVal val="visible"/>
                                      </p:to>
                                    </p:set>
                                    <p:animEffect transition="in" filter="fade">
                                      <p:cBhvr>
                                        <p:cTn id="32" dur="100"/>
                                        <p:tgtEl>
                                          <p:spTgt spid="178179">
                                            <p:txEl>
                                              <p:pRg st="2" end="2"/>
                                            </p:txEl>
                                          </p:spTgt>
                                        </p:tgtEl>
                                      </p:cBhvr>
                                    </p:animEffect>
                                    <p:anim calcmode="lin" valueType="num">
                                      <p:cBhvr>
                                        <p:cTn id="33" dur="400" fill="hold"/>
                                        <p:tgtEl>
                                          <p:spTgt spid="178179">
                                            <p:txEl>
                                              <p:pRg st="2" end="2"/>
                                            </p:txEl>
                                          </p:spTgt>
                                        </p:tgtEl>
                                        <p:attrNameLst>
                                          <p:attrName>ppt_x</p:attrName>
                                        </p:attrNameLst>
                                      </p:cBhvr>
                                      <p:tavLst>
                                        <p:tav tm="0">
                                          <p:val>
                                            <p:strVal val="#ppt_x"/>
                                          </p:val>
                                        </p:tav>
                                        <p:tav tm="100000">
                                          <p:val>
                                            <p:strVal val="#ppt_x"/>
                                          </p:val>
                                        </p:tav>
                                      </p:tavLst>
                                    </p:anim>
                                    <p:anim calcmode="lin" valueType="num">
                                      <p:cBhvr>
                                        <p:cTn id="34" dur="400" fill="hold"/>
                                        <p:tgtEl>
                                          <p:spTgt spid="178179">
                                            <p:txEl>
                                              <p:pRg st="2" end="2"/>
                                            </p:txEl>
                                          </p:spTgt>
                                        </p:tgtEl>
                                        <p:attrNameLst>
                                          <p:attrName>ppt_y</p:attrName>
                                        </p:attrNameLst>
                                      </p:cBhvr>
                                      <p:tavLst>
                                        <p:tav tm="0">
                                          <p:val>
                                            <p:strVal val="#ppt_y+0.31"/>
                                          </p:val>
                                        </p:tav>
                                        <p:tav tm="100000">
                                          <p:val>
                                            <p:strVal val="#ppt_y+0.31"/>
                                          </p:val>
                                        </p:tav>
                                      </p:tavLst>
                                    </p:anim>
                                    <p:anim calcmode="lin" valueType="num">
                                      <p:cBhvr>
                                        <p:cTn id="35" dur="600" decel="50000" fill="hold">
                                          <p:stCondLst>
                                            <p:cond delay="400"/>
                                          </p:stCondLst>
                                        </p:cTn>
                                        <p:tgtEl>
                                          <p:spTgt spid="178179">
                                            <p:txEl>
                                              <p:pRg st="2" end="2"/>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36" dur="600" decel="50000" fill="hold">
                                          <p:stCondLst>
                                            <p:cond delay="400"/>
                                          </p:stCondLst>
                                        </p:cTn>
                                        <p:tgtEl>
                                          <p:spTgt spid="178179">
                                            <p:txEl>
                                              <p:pRg st="2" end="2"/>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37" fill="hold" nodeType="afterGroup">
                            <p:stCondLst>
                              <p:cond delay="4000"/>
                            </p:stCondLst>
                            <p:childTnLst>
                              <p:par>
                                <p:cTn id="38" presetID="43" presetClass="entr" presetSubtype="0" fill="hold" grpId="0" nodeType="afterEffect">
                                  <p:stCondLst>
                                    <p:cond delay="0"/>
                                  </p:stCondLst>
                                  <p:childTnLst>
                                    <p:set>
                                      <p:cBhvr>
                                        <p:cTn id="39" dur="1" fill="hold">
                                          <p:stCondLst>
                                            <p:cond delay="0"/>
                                          </p:stCondLst>
                                        </p:cTn>
                                        <p:tgtEl>
                                          <p:spTgt spid="178179">
                                            <p:txEl>
                                              <p:pRg st="3" end="3"/>
                                            </p:txEl>
                                          </p:spTgt>
                                        </p:tgtEl>
                                        <p:attrNameLst>
                                          <p:attrName>style.visibility</p:attrName>
                                        </p:attrNameLst>
                                      </p:cBhvr>
                                      <p:to>
                                        <p:strVal val="visible"/>
                                      </p:to>
                                    </p:set>
                                    <p:animEffect transition="in" filter="fade">
                                      <p:cBhvr>
                                        <p:cTn id="40" dur="100"/>
                                        <p:tgtEl>
                                          <p:spTgt spid="178179">
                                            <p:txEl>
                                              <p:pRg st="3" end="3"/>
                                            </p:txEl>
                                          </p:spTgt>
                                        </p:tgtEl>
                                      </p:cBhvr>
                                    </p:animEffect>
                                    <p:anim calcmode="lin" valueType="num">
                                      <p:cBhvr>
                                        <p:cTn id="41" dur="400" fill="hold"/>
                                        <p:tgtEl>
                                          <p:spTgt spid="178179">
                                            <p:txEl>
                                              <p:pRg st="3" end="3"/>
                                            </p:txEl>
                                          </p:spTgt>
                                        </p:tgtEl>
                                        <p:attrNameLst>
                                          <p:attrName>ppt_x</p:attrName>
                                        </p:attrNameLst>
                                      </p:cBhvr>
                                      <p:tavLst>
                                        <p:tav tm="0">
                                          <p:val>
                                            <p:strVal val="#ppt_x"/>
                                          </p:val>
                                        </p:tav>
                                        <p:tav tm="100000">
                                          <p:val>
                                            <p:strVal val="#ppt_x"/>
                                          </p:val>
                                        </p:tav>
                                      </p:tavLst>
                                    </p:anim>
                                    <p:anim calcmode="lin" valueType="num">
                                      <p:cBhvr>
                                        <p:cTn id="42" dur="400" fill="hold"/>
                                        <p:tgtEl>
                                          <p:spTgt spid="178179">
                                            <p:txEl>
                                              <p:pRg st="3" end="3"/>
                                            </p:txEl>
                                          </p:spTgt>
                                        </p:tgtEl>
                                        <p:attrNameLst>
                                          <p:attrName>ppt_y</p:attrName>
                                        </p:attrNameLst>
                                      </p:cBhvr>
                                      <p:tavLst>
                                        <p:tav tm="0">
                                          <p:val>
                                            <p:strVal val="#ppt_y+0.31"/>
                                          </p:val>
                                        </p:tav>
                                        <p:tav tm="100000">
                                          <p:val>
                                            <p:strVal val="#ppt_y+0.31"/>
                                          </p:val>
                                        </p:tav>
                                      </p:tavLst>
                                    </p:anim>
                                    <p:anim calcmode="lin" valueType="num">
                                      <p:cBhvr>
                                        <p:cTn id="43" dur="600" decel="50000" fill="hold">
                                          <p:stCondLst>
                                            <p:cond delay="400"/>
                                          </p:stCondLst>
                                        </p:cTn>
                                        <p:tgtEl>
                                          <p:spTgt spid="178179">
                                            <p:txEl>
                                              <p:pRg st="3" end="3"/>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44" dur="600" decel="50000" fill="hold">
                                          <p:stCondLst>
                                            <p:cond delay="400"/>
                                          </p:stCondLst>
                                        </p:cTn>
                                        <p:tgtEl>
                                          <p:spTgt spid="178179">
                                            <p:txEl>
                                              <p:pRg st="3" end="3"/>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45" fill="hold" nodeType="afterGroup">
                            <p:stCondLst>
                              <p:cond delay="5000"/>
                            </p:stCondLst>
                            <p:childTnLst>
                              <p:par>
                                <p:cTn id="46" presetID="43" presetClass="entr" presetSubtype="0" fill="hold" grpId="0" nodeType="afterEffect">
                                  <p:stCondLst>
                                    <p:cond delay="0"/>
                                  </p:stCondLst>
                                  <p:childTnLst>
                                    <p:set>
                                      <p:cBhvr>
                                        <p:cTn id="47" dur="1" fill="hold">
                                          <p:stCondLst>
                                            <p:cond delay="0"/>
                                          </p:stCondLst>
                                        </p:cTn>
                                        <p:tgtEl>
                                          <p:spTgt spid="178179">
                                            <p:txEl>
                                              <p:pRg st="4" end="4"/>
                                            </p:txEl>
                                          </p:spTgt>
                                        </p:tgtEl>
                                        <p:attrNameLst>
                                          <p:attrName>style.visibility</p:attrName>
                                        </p:attrNameLst>
                                      </p:cBhvr>
                                      <p:to>
                                        <p:strVal val="visible"/>
                                      </p:to>
                                    </p:set>
                                    <p:animEffect transition="in" filter="fade">
                                      <p:cBhvr>
                                        <p:cTn id="48" dur="100"/>
                                        <p:tgtEl>
                                          <p:spTgt spid="178179">
                                            <p:txEl>
                                              <p:pRg st="4" end="4"/>
                                            </p:txEl>
                                          </p:spTgt>
                                        </p:tgtEl>
                                      </p:cBhvr>
                                    </p:animEffect>
                                    <p:anim calcmode="lin" valueType="num">
                                      <p:cBhvr>
                                        <p:cTn id="49" dur="400" fill="hold"/>
                                        <p:tgtEl>
                                          <p:spTgt spid="178179">
                                            <p:txEl>
                                              <p:pRg st="4" end="4"/>
                                            </p:txEl>
                                          </p:spTgt>
                                        </p:tgtEl>
                                        <p:attrNameLst>
                                          <p:attrName>ppt_x</p:attrName>
                                        </p:attrNameLst>
                                      </p:cBhvr>
                                      <p:tavLst>
                                        <p:tav tm="0">
                                          <p:val>
                                            <p:strVal val="#ppt_x"/>
                                          </p:val>
                                        </p:tav>
                                        <p:tav tm="100000">
                                          <p:val>
                                            <p:strVal val="#ppt_x"/>
                                          </p:val>
                                        </p:tav>
                                      </p:tavLst>
                                    </p:anim>
                                    <p:anim calcmode="lin" valueType="num">
                                      <p:cBhvr>
                                        <p:cTn id="50" dur="400" fill="hold"/>
                                        <p:tgtEl>
                                          <p:spTgt spid="178179">
                                            <p:txEl>
                                              <p:pRg st="4" end="4"/>
                                            </p:txEl>
                                          </p:spTgt>
                                        </p:tgtEl>
                                        <p:attrNameLst>
                                          <p:attrName>ppt_y</p:attrName>
                                        </p:attrNameLst>
                                      </p:cBhvr>
                                      <p:tavLst>
                                        <p:tav tm="0">
                                          <p:val>
                                            <p:strVal val="#ppt_y+0.31"/>
                                          </p:val>
                                        </p:tav>
                                        <p:tav tm="100000">
                                          <p:val>
                                            <p:strVal val="#ppt_y+0.31"/>
                                          </p:val>
                                        </p:tav>
                                      </p:tavLst>
                                    </p:anim>
                                    <p:anim calcmode="lin" valueType="num">
                                      <p:cBhvr>
                                        <p:cTn id="51" dur="600" decel="50000" fill="hold">
                                          <p:stCondLst>
                                            <p:cond delay="400"/>
                                          </p:stCondLst>
                                        </p:cTn>
                                        <p:tgtEl>
                                          <p:spTgt spid="178179">
                                            <p:txEl>
                                              <p:pRg st="4" end="4"/>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52" dur="600" decel="50000" fill="hold">
                                          <p:stCondLst>
                                            <p:cond delay="400"/>
                                          </p:stCondLst>
                                        </p:cTn>
                                        <p:tgtEl>
                                          <p:spTgt spid="178179">
                                            <p:txEl>
                                              <p:pRg st="4" end="4"/>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53" fill="hold" nodeType="afterGroup">
                            <p:stCondLst>
                              <p:cond delay="6000"/>
                            </p:stCondLst>
                            <p:childTnLst>
                              <p:par>
                                <p:cTn id="54" presetID="43" presetClass="entr" presetSubtype="0" fill="hold" grpId="0" nodeType="afterEffect">
                                  <p:stCondLst>
                                    <p:cond delay="0"/>
                                  </p:stCondLst>
                                  <p:childTnLst>
                                    <p:set>
                                      <p:cBhvr>
                                        <p:cTn id="55" dur="1" fill="hold">
                                          <p:stCondLst>
                                            <p:cond delay="0"/>
                                          </p:stCondLst>
                                        </p:cTn>
                                        <p:tgtEl>
                                          <p:spTgt spid="178179">
                                            <p:txEl>
                                              <p:pRg st="5" end="5"/>
                                            </p:txEl>
                                          </p:spTgt>
                                        </p:tgtEl>
                                        <p:attrNameLst>
                                          <p:attrName>style.visibility</p:attrName>
                                        </p:attrNameLst>
                                      </p:cBhvr>
                                      <p:to>
                                        <p:strVal val="visible"/>
                                      </p:to>
                                    </p:set>
                                    <p:animEffect transition="in" filter="fade">
                                      <p:cBhvr>
                                        <p:cTn id="56" dur="100"/>
                                        <p:tgtEl>
                                          <p:spTgt spid="178179">
                                            <p:txEl>
                                              <p:pRg st="5" end="5"/>
                                            </p:txEl>
                                          </p:spTgt>
                                        </p:tgtEl>
                                      </p:cBhvr>
                                    </p:animEffect>
                                    <p:anim calcmode="lin" valueType="num">
                                      <p:cBhvr>
                                        <p:cTn id="57" dur="400" fill="hold"/>
                                        <p:tgtEl>
                                          <p:spTgt spid="178179">
                                            <p:txEl>
                                              <p:pRg st="5" end="5"/>
                                            </p:txEl>
                                          </p:spTgt>
                                        </p:tgtEl>
                                        <p:attrNameLst>
                                          <p:attrName>ppt_x</p:attrName>
                                        </p:attrNameLst>
                                      </p:cBhvr>
                                      <p:tavLst>
                                        <p:tav tm="0">
                                          <p:val>
                                            <p:strVal val="#ppt_x"/>
                                          </p:val>
                                        </p:tav>
                                        <p:tav tm="100000">
                                          <p:val>
                                            <p:strVal val="#ppt_x"/>
                                          </p:val>
                                        </p:tav>
                                      </p:tavLst>
                                    </p:anim>
                                    <p:anim calcmode="lin" valueType="num">
                                      <p:cBhvr>
                                        <p:cTn id="58" dur="400" fill="hold"/>
                                        <p:tgtEl>
                                          <p:spTgt spid="178179">
                                            <p:txEl>
                                              <p:pRg st="5" end="5"/>
                                            </p:txEl>
                                          </p:spTgt>
                                        </p:tgtEl>
                                        <p:attrNameLst>
                                          <p:attrName>ppt_y</p:attrName>
                                        </p:attrNameLst>
                                      </p:cBhvr>
                                      <p:tavLst>
                                        <p:tav tm="0">
                                          <p:val>
                                            <p:strVal val="#ppt_y+0.31"/>
                                          </p:val>
                                        </p:tav>
                                        <p:tav tm="100000">
                                          <p:val>
                                            <p:strVal val="#ppt_y+0.31"/>
                                          </p:val>
                                        </p:tav>
                                      </p:tavLst>
                                    </p:anim>
                                    <p:anim calcmode="lin" valueType="num">
                                      <p:cBhvr>
                                        <p:cTn id="59" dur="600" decel="50000" fill="hold">
                                          <p:stCondLst>
                                            <p:cond delay="400"/>
                                          </p:stCondLst>
                                        </p:cTn>
                                        <p:tgtEl>
                                          <p:spTgt spid="178179">
                                            <p:txEl>
                                              <p:pRg st="5" end="5"/>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60" dur="600" decel="50000" fill="hold">
                                          <p:stCondLst>
                                            <p:cond delay="400"/>
                                          </p:stCondLst>
                                        </p:cTn>
                                        <p:tgtEl>
                                          <p:spTgt spid="178179">
                                            <p:txEl>
                                              <p:pRg st="5" end="5"/>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61" fill="hold" nodeType="afterGroup">
                            <p:stCondLst>
                              <p:cond delay="7000"/>
                            </p:stCondLst>
                            <p:childTnLst>
                              <p:par>
                                <p:cTn id="62" presetID="43" presetClass="entr" presetSubtype="0" fill="hold" grpId="0" nodeType="afterEffect">
                                  <p:stCondLst>
                                    <p:cond delay="0"/>
                                  </p:stCondLst>
                                  <p:childTnLst>
                                    <p:set>
                                      <p:cBhvr>
                                        <p:cTn id="63" dur="1" fill="hold">
                                          <p:stCondLst>
                                            <p:cond delay="0"/>
                                          </p:stCondLst>
                                        </p:cTn>
                                        <p:tgtEl>
                                          <p:spTgt spid="178179">
                                            <p:txEl>
                                              <p:pRg st="6" end="6"/>
                                            </p:txEl>
                                          </p:spTgt>
                                        </p:tgtEl>
                                        <p:attrNameLst>
                                          <p:attrName>style.visibility</p:attrName>
                                        </p:attrNameLst>
                                      </p:cBhvr>
                                      <p:to>
                                        <p:strVal val="visible"/>
                                      </p:to>
                                    </p:set>
                                    <p:animEffect transition="in" filter="fade">
                                      <p:cBhvr>
                                        <p:cTn id="64" dur="100"/>
                                        <p:tgtEl>
                                          <p:spTgt spid="178179">
                                            <p:txEl>
                                              <p:pRg st="6" end="6"/>
                                            </p:txEl>
                                          </p:spTgt>
                                        </p:tgtEl>
                                      </p:cBhvr>
                                    </p:animEffect>
                                    <p:anim calcmode="lin" valueType="num">
                                      <p:cBhvr>
                                        <p:cTn id="65" dur="400" fill="hold"/>
                                        <p:tgtEl>
                                          <p:spTgt spid="178179">
                                            <p:txEl>
                                              <p:pRg st="6" end="6"/>
                                            </p:txEl>
                                          </p:spTgt>
                                        </p:tgtEl>
                                        <p:attrNameLst>
                                          <p:attrName>ppt_x</p:attrName>
                                        </p:attrNameLst>
                                      </p:cBhvr>
                                      <p:tavLst>
                                        <p:tav tm="0">
                                          <p:val>
                                            <p:strVal val="#ppt_x"/>
                                          </p:val>
                                        </p:tav>
                                        <p:tav tm="100000">
                                          <p:val>
                                            <p:strVal val="#ppt_x"/>
                                          </p:val>
                                        </p:tav>
                                      </p:tavLst>
                                    </p:anim>
                                    <p:anim calcmode="lin" valueType="num">
                                      <p:cBhvr>
                                        <p:cTn id="66" dur="400" fill="hold"/>
                                        <p:tgtEl>
                                          <p:spTgt spid="178179">
                                            <p:txEl>
                                              <p:pRg st="6" end="6"/>
                                            </p:txEl>
                                          </p:spTgt>
                                        </p:tgtEl>
                                        <p:attrNameLst>
                                          <p:attrName>ppt_y</p:attrName>
                                        </p:attrNameLst>
                                      </p:cBhvr>
                                      <p:tavLst>
                                        <p:tav tm="0">
                                          <p:val>
                                            <p:strVal val="#ppt_y+0.31"/>
                                          </p:val>
                                        </p:tav>
                                        <p:tav tm="100000">
                                          <p:val>
                                            <p:strVal val="#ppt_y+0.31"/>
                                          </p:val>
                                        </p:tav>
                                      </p:tavLst>
                                    </p:anim>
                                    <p:anim calcmode="lin" valueType="num">
                                      <p:cBhvr>
                                        <p:cTn id="67" dur="600" decel="50000" fill="hold">
                                          <p:stCondLst>
                                            <p:cond delay="400"/>
                                          </p:stCondLst>
                                        </p:cTn>
                                        <p:tgtEl>
                                          <p:spTgt spid="178179">
                                            <p:txEl>
                                              <p:pRg st="6" end="6"/>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68" dur="600" decel="50000" fill="hold">
                                          <p:stCondLst>
                                            <p:cond delay="400"/>
                                          </p:stCondLst>
                                        </p:cTn>
                                        <p:tgtEl>
                                          <p:spTgt spid="178179">
                                            <p:txEl>
                                              <p:pRg st="6" end="6"/>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69" fill="hold" nodeType="afterGroup">
                            <p:stCondLst>
                              <p:cond delay="8000"/>
                            </p:stCondLst>
                            <p:childTnLst>
                              <p:par>
                                <p:cTn id="70" presetID="43" presetClass="entr" presetSubtype="0" fill="hold" grpId="0" nodeType="afterEffect">
                                  <p:stCondLst>
                                    <p:cond delay="0"/>
                                  </p:stCondLst>
                                  <p:childTnLst>
                                    <p:set>
                                      <p:cBhvr>
                                        <p:cTn id="71" dur="1" fill="hold">
                                          <p:stCondLst>
                                            <p:cond delay="0"/>
                                          </p:stCondLst>
                                        </p:cTn>
                                        <p:tgtEl>
                                          <p:spTgt spid="178179">
                                            <p:txEl>
                                              <p:pRg st="7" end="7"/>
                                            </p:txEl>
                                          </p:spTgt>
                                        </p:tgtEl>
                                        <p:attrNameLst>
                                          <p:attrName>style.visibility</p:attrName>
                                        </p:attrNameLst>
                                      </p:cBhvr>
                                      <p:to>
                                        <p:strVal val="visible"/>
                                      </p:to>
                                    </p:set>
                                    <p:animEffect transition="in" filter="fade">
                                      <p:cBhvr>
                                        <p:cTn id="72" dur="100"/>
                                        <p:tgtEl>
                                          <p:spTgt spid="178179">
                                            <p:txEl>
                                              <p:pRg st="7" end="7"/>
                                            </p:txEl>
                                          </p:spTgt>
                                        </p:tgtEl>
                                      </p:cBhvr>
                                    </p:animEffect>
                                    <p:anim calcmode="lin" valueType="num">
                                      <p:cBhvr>
                                        <p:cTn id="73" dur="400" fill="hold"/>
                                        <p:tgtEl>
                                          <p:spTgt spid="178179">
                                            <p:txEl>
                                              <p:pRg st="7" end="7"/>
                                            </p:txEl>
                                          </p:spTgt>
                                        </p:tgtEl>
                                        <p:attrNameLst>
                                          <p:attrName>ppt_x</p:attrName>
                                        </p:attrNameLst>
                                      </p:cBhvr>
                                      <p:tavLst>
                                        <p:tav tm="0">
                                          <p:val>
                                            <p:strVal val="#ppt_x"/>
                                          </p:val>
                                        </p:tav>
                                        <p:tav tm="100000">
                                          <p:val>
                                            <p:strVal val="#ppt_x"/>
                                          </p:val>
                                        </p:tav>
                                      </p:tavLst>
                                    </p:anim>
                                    <p:anim calcmode="lin" valueType="num">
                                      <p:cBhvr>
                                        <p:cTn id="74" dur="400" fill="hold"/>
                                        <p:tgtEl>
                                          <p:spTgt spid="178179">
                                            <p:txEl>
                                              <p:pRg st="7" end="7"/>
                                            </p:txEl>
                                          </p:spTgt>
                                        </p:tgtEl>
                                        <p:attrNameLst>
                                          <p:attrName>ppt_y</p:attrName>
                                        </p:attrNameLst>
                                      </p:cBhvr>
                                      <p:tavLst>
                                        <p:tav tm="0">
                                          <p:val>
                                            <p:strVal val="#ppt_y+0.31"/>
                                          </p:val>
                                        </p:tav>
                                        <p:tav tm="100000">
                                          <p:val>
                                            <p:strVal val="#ppt_y+0.31"/>
                                          </p:val>
                                        </p:tav>
                                      </p:tavLst>
                                    </p:anim>
                                    <p:anim calcmode="lin" valueType="num">
                                      <p:cBhvr>
                                        <p:cTn id="75" dur="600" decel="50000" fill="hold">
                                          <p:stCondLst>
                                            <p:cond delay="400"/>
                                          </p:stCondLst>
                                        </p:cTn>
                                        <p:tgtEl>
                                          <p:spTgt spid="178179">
                                            <p:txEl>
                                              <p:pRg st="7" end="7"/>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76" dur="600" decel="50000" fill="hold">
                                          <p:stCondLst>
                                            <p:cond delay="400"/>
                                          </p:stCondLst>
                                        </p:cTn>
                                        <p:tgtEl>
                                          <p:spTgt spid="178179">
                                            <p:txEl>
                                              <p:pRg st="7" end="7"/>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77" fill="hold" nodeType="afterGroup">
                            <p:stCondLst>
                              <p:cond delay="9000"/>
                            </p:stCondLst>
                            <p:childTnLst>
                              <p:par>
                                <p:cTn id="78" presetID="43" presetClass="entr" presetSubtype="0" fill="hold" grpId="0" nodeType="afterEffect">
                                  <p:stCondLst>
                                    <p:cond delay="0"/>
                                  </p:stCondLst>
                                  <p:childTnLst>
                                    <p:set>
                                      <p:cBhvr>
                                        <p:cTn id="79" dur="1" fill="hold">
                                          <p:stCondLst>
                                            <p:cond delay="0"/>
                                          </p:stCondLst>
                                        </p:cTn>
                                        <p:tgtEl>
                                          <p:spTgt spid="178179">
                                            <p:txEl>
                                              <p:pRg st="8" end="8"/>
                                            </p:txEl>
                                          </p:spTgt>
                                        </p:tgtEl>
                                        <p:attrNameLst>
                                          <p:attrName>style.visibility</p:attrName>
                                        </p:attrNameLst>
                                      </p:cBhvr>
                                      <p:to>
                                        <p:strVal val="visible"/>
                                      </p:to>
                                    </p:set>
                                    <p:animEffect transition="in" filter="fade">
                                      <p:cBhvr>
                                        <p:cTn id="80" dur="100"/>
                                        <p:tgtEl>
                                          <p:spTgt spid="178179">
                                            <p:txEl>
                                              <p:pRg st="8" end="8"/>
                                            </p:txEl>
                                          </p:spTgt>
                                        </p:tgtEl>
                                      </p:cBhvr>
                                    </p:animEffect>
                                    <p:anim calcmode="lin" valueType="num">
                                      <p:cBhvr>
                                        <p:cTn id="81" dur="400" fill="hold"/>
                                        <p:tgtEl>
                                          <p:spTgt spid="178179">
                                            <p:txEl>
                                              <p:pRg st="8" end="8"/>
                                            </p:txEl>
                                          </p:spTgt>
                                        </p:tgtEl>
                                        <p:attrNameLst>
                                          <p:attrName>ppt_x</p:attrName>
                                        </p:attrNameLst>
                                      </p:cBhvr>
                                      <p:tavLst>
                                        <p:tav tm="0">
                                          <p:val>
                                            <p:strVal val="#ppt_x"/>
                                          </p:val>
                                        </p:tav>
                                        <p:tav tm="100000">
                                          <p:val>
                                            <p:strVal val="#ppt_x"/>
                                          </p:val>
                                        </p:tav>
                                      </p:tavLst>
                                    </p:anim>
                                    <p:anim calcmode="lin" valueType="num">
                                      <p:cBhvr>
                                        <p:cTn id="82" dur="400" fill="hold"/>
                                        <p:tgtEl>
                                          <p:spTgt spid="178179">
                                            <p:txEl>
                                              <p:pRg st="8" end="8"/>
                                            </p:txEl>
                                          </p:spTgt>
                                        </p:tgtEl>
                                        <p:attrNameLst>
                                          <p:attrName>ppt_y</p:attrName>
                                        </p:attrNameLst>
                                      </p:cBhvr>
                                      <p:tavLst>
                                        <p:tav tm="0">
                                          <p:val>
                                            <p:strVal val="#ppt_y+0.31"/>
                                          </p:val>
                                        </p:tav>
                                        <p:tav tm="100000">
                                          <p:val>
                                            <p:strVal val="#ppt_y+0.31"/>
                                          </p:val>
                                        </p:tav>
                                      </p:tavLst>
                                    </p:anim>
                                    <p:anim calcmode="lin" valueType="num">
                                      <p:cBhvr>
                                        <p:cTn id="83" dur="600" decel="50000" fill="hold">
                                          <p:stCondLst>
                                            <p:cond delay="400"/>
                                          </p:stCondLst>
                                        </p:cTn>
                                        <p:tgtEl>
                                          <p:spTgt spid="178179">
                                            <p:txEl>
                                              <p:pRg st="8" end="8"/>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84" dur="600" decel="50000" fill="hold">
                                          <p:stCondLst>
                                            <p:cond delay="400"/>
                                          </p:stCondLst>
                                        </p:cTn>
                                        <p:tgtEl>
                                          <p:spTgt spid="178179">
                                            <p:txEl>
                                              <p:pRg st="8" end="8"/>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85" fill="hold" nodeType="afterGroup">
                            <p:stCondLst>
                              <p:cond delay="10000"/>
                            </p:stCondLst>
                            <p:childTnLst>
                              <p:par>
                                <p:cTn id="86" presetID="43" presetClass="entr" presetSubtype="0" fill="hold" grpId="0" nodeType="afterEffect">
                                  <p:stCondLst>
                                    <p:cond delay="0"/>
                                  </p:stCondLst>
                                  <p:childTnLst>
                                    <p:set>
                                      <p:cBhvr>
                                        <p:cTn id="87" dur="1" fill="hold">
                                          <p:stCondLst>
                                            <p:cond delay="0"/>
                                          </p:stCondLst>
                                        </p:cTn>
                                        <p:tgtEl>
                                          <p:spTgt spid="178179">
                                            <p:txEl>
                                              <p:pRg st="9" end="9"/>
                                            </p:txEl>
                                          </p:spTgt>
                                        </p:tgtEl>
                                        <p:attrNameLst>
                                          <p:attrName>style.visibility</p:attrName>
                                        </p:attrNameLst>
                                      </p:cBhvr>
                                      <p:to>
                                        <p:strVal val="visible"/>
                                      </p:to>
                                    </p:set>
                                    <p:animEffect transition="in" filter="fade">
                                      <p:cBhvr>
                                        <p:cTn id="88" dur="100"/>
                                        <p:tgtEl>
                                          <p:spTgt spid="178179">
                                            <p:txEl>
                                              <p:pRg st="9" end="9"/>
                                            </p:txEl>
                                          </p:spTgt>
                                        </p:tgtEl>
                                      </p:cBhvr>
                                    </p:animEffect>
                                    <p:anim calcmode="lin" valueType="num">
                                      <p:cBhvr>
                                        <p:cTn id="89" dur="400" fill="hold"/>
                                        <p:tgtEl>
                                          <p:spTgt spid="178179">
                                            <p:txEl>
                                              <p:pRg st="9" end="9"/>
                                            </p:txEl>
                                          </p:spTgt>
                                        </p:tgtEl>
                                        <p:attrNameLst>
                                          <p:attrName>ppt_x</p:attrName>
                                        </p:attrNameLst>
                                      </p:cBhvr>
                                      <p:tavLst>
                                        <p:tav tm="0">
                                          <p:val>
                                            <p:strVal val="#ppt_x"/>
                                          </p:val>
                                        </p:tav>
                                        <p:tav tm="100000">
                                          <p:val>
                                            <p:strVal val="#ppt_x"/>
                                          </p:val>
                                        </p:tav>
                                      </p:tavLst>
                                    </p:anim>
                                    <p:anim calcmode="lin" valueType="num">
                                      <p:cBhvr>
                                        <p:cTn id="90" dur="400" fill="hold"/>
                                        <p:tgtEl>
                                          <p:spTgt spid="178179">
                                            <p:txEl>
                                              <p:pRg st="9" end="9"/>
                                            </p:txEl>
                                          </p:spTgt>
                                        </p:tgtEl>
                                        <p:attrNameLst>
                                          <p:attrName>ppt_y</p:attrName>
                                        </p:attrNameLst>
                                      </p:cBhvr>
                                      <p:tavLst>
                                        <p:tav tm="0">
                                          <p:val>
                                            <p:strVal val="#ppt_y+0.31"/>
                                          </p:val>
                                        </p:tav>
                                        <p:tav tm="100000">
                                          <p:val>
                                            <p:strVal val="#ppt_y+0.31"/>
                                          </p:val>
                                        </p:tav>
                                      </p:tavLst>
                                    </p:anim>
                                    <p:anim calcmode="lin" valueType="num">
                                      <p:cBhvr>
                                        <p:cTn id="91" dur="600" decel="50000" fill="hold">
                                          <p:stCondLst>
                                            <p:cond delay="400"/>
                                          </p:stCondLst>
                                        </p:cTn>
                                        <p:tgtEl>
                                          <p:spTgt spid="178179">
                                            <p:txEl>
                                              <p:pRg st="9" end="9"/>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92" dur="600" decel="50000" fill="hold">
                                          <p:stCondLst>
                                            <p:cond delay="400"/>
                                          </p:stCondLst>
                                        </p:cTn>
                                        <p:tgtEl>
                                          <p:spTgt spid="178179">
                                            <p:txEl>
                                              <p:pRg st="9" end="9"/>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93" fill="hold" nodeType="afterGroup">
                            <p:stCondLst>
                              <p:cond delay="11000"/>
                            </p:stCondLst>
                            <p:childTnLst>
                              <p:par>
                                <p:cTn id="94" presetID="43" presetClass="entr" presetSubtype="0" fill="hold" grpId="0" nodeType="afterEffect">
                                  <p:stCondLst>
                                    <p:cond delay="0"/>
                                  </p:stCondLst>
                                  <p:childTnLst>
                                    <p:set>
                                      <p:cBhvr>
                                        <p:cTn id="95" dur="1" fill="hold">
                                          <p:stCondLst>
                                            <p:cond delay="0"/>
                                          </p:stCondLst>
                                        </p:cTn>
                                        <p:tgtEl>
                                          <p:spTgt spid="178179">
                                            <p:txEl>
                                              <p:pRg st="10" end="10"/>
                                            </p:txEl>
                                          </p:spTgt>
                                        </p:tgtEl>
                                        <p:attrNameLst>
                                          <p:attrName>style.visibility</p:attrName>
                                        </p:attrNameLst>
                                      </p:cBhvr>
                                      <p:to>
                                        <p:strVal val="visible"/>
                                      </p:to>
                                    </p:set>
                                    <p:animEffect transition="in" filter="fade">
                                      <p:cBhvr>
                                        <p:cTn id="96" dur="100"/>
                                        <p:tgtEl>
                                          <p:spTgt spid="178179">
                                            <p:txEl>
                                              <p:pRg st="10" end="10"/>
                                            </p:txEl>
                                          </p:spTgt>
                                        </p:tgtEl>
                                      </p:cBhvr>
                                    </p:animEffect>
                                    <p:anim calcmode="lin" valueType="num">
                                      <p:cBhvr>
                                        <p:cTn id="97" dur="400" fill="hold"/>
                                        <p:tgtEl>
                                          <p:spTgt spid="178179">
                                            <p:txEl>
                                              <p:pRg st="10" end="10"/>
                                            </p:txEl>
                                          </p:spTgt>
                                        </p:tgtEl>
                                        <p:attrNameLst>
                                          <p:attrName>ppt_x</p:attrName>
                                        </p:attrNameLst>
                                      </p:cBhvr>
                                      <p:tavLst>
                                        <p:tav tm="0">
                                          <p:val>
                                            <p:strVal val="#ppt_x"/>
                                          </p:val>
                                        </p:tav>
                                        <p:tav tm="100000">
                                          <p:val>
                                            <p:strVal val="#ppt_x"/>
                                          </p:val>
                                        </p:tav>
                                      </p:tavLst>
                                    </p:anim>
                                    <p:anim calcmode="lin" valueType="num">
                                      <p:cBhvr>
                                        <p:cTn id="98" dur="400" fill="hold"/>
                                        <p:tgtEl>
                                          <p:spTgt spid="178179">
                                            <p:txEl>
                                              <p:pRg st="10" end="10"/>
                                            </p:txEl>
                                          </p:spTgt>
                                        </p:tgtEl>
                                        <p:attrNameLst>
                                          <p:attrName>ppt_y</p:attrName>
                                        </p:attrNameLst>
                                      </p:cBhvr>
                                      <p:tavLst>
                                        <p:tav tm="0">
                                          <p:val>
                                            <p:strVal val="#ppt_y+0.31"/>
                                          </p:val>
                                        </p:tav>
                                        <p:tav tm="100000">
                                          <p:val>
                                            <p:strVal val="#ppt_y+0.31"/>
                                          </p:val>
                                        </p:tav>
                                      </p:tavLst>
                                    </p:anim>
                                    <p:anim calcmode="lin" valueType="num">
                                      <p:cBhvr>
                                        <p:cTn id="99" dur="600" decel="50000" fill="hold">
                                          <p:stCondLst>
                                            <p:cond delay="400"/>
                                          </p:stCondLst>
                                        </p:cTn>
                                        <p:tgtEl>
                                          <p:spTgt spid="178179">
                                            <p:txEl>
                                              <p:pRg st="10" end="10"/>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00" dur="600" decel="50000" fill="hold">
                                          <p:stCondLst>
                                            <p:cond delay="400"/>
                                          </p:stCondLst>
                                        </p:cTn>
                                        <p:tgtEl>
                                          <p:spTgt spid="178179">
                                            <p:txEl>
                                              <p:pRg st="10" end="10"/>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101" fill="hold" nodeType="afterGroup">
                            <p:stCondLst>
                              <p:cond delay="12000"/>
                            </p:stCondLst>
                            <p:childTnLst>
                              <p:par>
                                <p:cTn id="102" presetID="43" presetClass="entr" presetSubtype="0" fill="hold" grpId="0" nodeType="afterEffect">
                                  <p:stCondLst>
                                    <p:cond delay="0"/>
                                  </p:stCondLst>
                                  <p:childTnLst>
                                    <p:set>
                                      <p:cBhvr>
                                        <p:cTn id="103" dur="1" fill="hold">
                                          <p:stCondLst>
                                            <p:cond delay="0"/>
                                          </p:stCondLst>
                                        </p:cTn>
                                        <p:tgtEl>
                                          <p:spTgt spid="178179">
                                            <p:txEl>
                                              <p:pRg st="11" end="11"/>
                                            </p:txEl>
                                          </p:spTgt>
                                        </p:tgtEl>
                                        <p:attrNameLst>
                                          <p:attrName>style.visibility</p:attrName>
                                        </p:attrNameLst>
                                      </p:cBhvr>
                                      <p:to>
                                        <p:strVal val="visible"/>
                                      </p:to>
                                    </p:set>
                                    <p:animEffect transition="in" filter="fade">
                                      <p:cBhvr>
                                        <p:cTn id="104" dur="100"/>
                                        <p:tgtEl>
                                          <p:spTgt spid="178179">
                                            <p:txEl>
                                              <p:pRg st="11" end="11"/>
                                            </p:txEl>
                                          </p:spTgt>
                                        </p:tgtEl>
                                      </p:cBhvr>
                                    </p:animEffect>
                                    <p:anim calcmode="lin" valueType="num">
                                      <p:cBhvr>
                                        <p:cTn id="105" dur="400" fill="hold"/>
                                        <p:tgtEl>
                                          <p:spTgt spid="178179">
                                            <p:txEl>
                                              <p:pRg st="11" end="11"/>
                                            </p:txEl>
                                          </p:spTgt>
                                        </p:tgtEl>
                                        <p:attrNameLst>
                                          <p:attrName>ppt_x</p:attrName>
                                        </p:attrNameLst>
                                      </p:cBhvr>
                                      <p:tavLst>
                                        <p:tav tm="0">
                                          <p:val>
                                            <p:strVal val="#ppt_x"/>
                                          </p:val>
                                        </p:tav>
                                        <p:tav tm="100000">
                                          <p:val>
                                            <p:strVal val="#ppt_x"/>
                                          </p:val>
                                        </p:tav>
                                      </p:tavLst>
                                    </p:anim>
                                    <p:anim calcmode="lin" valueType="num">
                                      <p:cBhvr>
                                        <p:cTn id="106" dur="400" fill="hold"/>
                                        <p:tgtEl>
                                          <p:spTgt spid="178179">
                                            <p:txEl>
                                              <p:pRg st="11" end="11"/>
                                            </p:txEl>
                                          </p:spTgt>
                                        </p:tgtEl>
                                        <p:attrNameLst>
                                          <p:attrName>ppt_y</p:attrName>
                                        </p:attrNameLst>
                                      </p:cBhvr>
                                      <p:tavLst>
                                        <p:tav tm="0">
                                          <p:val>
                                            <p:strVal val="#ppt_y+0.31"/>
                                          </p:val>
                                        </p:tav>
                                        <p:tav tm="100000">
                                          <p:val>
                                            <p:strVal val="#ppt_y+0.31"/>
                                          </p:val>
                                        </p:tav>
                                      </p:tavLst>
                                    </p:anim>
                                    <p:anim calcmode="lin" valueType="num">
                                      <p:cBhvr>
                                        <p:cTn id="107" dur="600" decel="50000" fill="hold">
                                          <p:stCondLst>
                                            <p:cond delay="400"/>
                                          </p:stCondLst>
                                        </p:cTn>
                                        <p:tgtEl>
                                          <p:spTgt spid="178179">
                                            <p:txEl>
                                              <p:pRg st="11" end="11"/>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08" dur="600" decel="50000" fill="hold">
                                          <p:stCondLst>
                                            <p:cond delay="400"/>
                                          </p:stCondLst>
                                        </p:cTn>
                                        <p:tgtEl>
                                          <p:spTgt spid="178179">
                                            <p:txEl>
                                              <p:pRg st="11" end="11"/>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par>
                          <p:cTn id="109" fill="hold" nodeType="afterGroup">
                            <p:stCondLst>
                              <p:cond delay="13000"/>
                            </p:stCondLst>
                            <p:childTnLst>
                              <p:par>
                                <p:cTn id="110" presetID="43" presetClass="entr" presetSubtype="0" fill="hold" grpId="0" nodeType="afterEffect">
                                  <p:stCondLst>
                                    <p:cond delay="0"/>
                                  </p:stCondLst>
                                  <p:childTnLst>
                                    <p:set>
                                      <p:cBhvr>
                                        <p:cTn id="111" dur="1" fill="hold">
                                          <p:stCondLst>
                                            <p:cond delay="0"/>
                                          </p:stCondLst>
                                        </p:cTn>
                                        <p:tgtEl>
                                          <p:spTgt spid="178179">
                                            <p:txEl>
                                              <p:pRg st="12" end="12"/>
                                            </p:txEl>
                                          </p:spTgt>
                                        </p:tgtEl>
                                        <p:attrNameLst>
                                          <p:attrName>style.visibility</p:attrName>
                                        </p:attrNameLst>
                                      </p:cBhvr>
                                      <p:to>
                                        <p:strVal val="visible"/>
                                      </p:to>
                                    </p:set>
                                    <p:animEffect transition="in" filter="fade">
                                      <p:cBhvr>
                                        <p:cTn id="112" dur="100"/>
                                        <p:tgtEl>
                                          <p:spTgt spid="178179">
                                            <p:txEl>
                                              <p:pRg st="12" end="12"/>
                                            </p:txEl>
                                          </p:spTgt>
                                        </p:tgtEl>
                                      </p:cBhvr>
                                    </p:animEffect>
                                    <p:anim calcmode="lin" valueType="num">
                                      <p:cBhvr>
                                        <p:cTn id="113" dur="400" fill="hold"/>
                                        <p:tgtEl>
                                          <p:spTgt spid="178179">
                                            <p:txEl>
                                              <p:pRg st="12" end="12"/>
                                            </p:txEl>
                                          </p:spTgt>
                                        </p:tgtEl>
                                        <p:attrNameLst>
                                          <p:attrName>ppt_x</p:attrName>
                                        </p:attrNameLst>
                                      </p:cBhvr>
                                      <p:tavLst>
                                        <p:tav tm="0">
                                          <p:val>
                                            <p:strVal val="#ppt_x"/>
                                          </p:val>
                                        </p:tav>
                                        <p:tav tm="100000">
                                          <p:val>
                                            <p:strVal val="#ppt_x"/>
                                          </p:val>
                                        </p:tav>
                                      </p:tavLst>
                                    </p:anim>
                                    <p:anim calcmode="lin" valueType="num">
                                      <p:cBhvr>
                                        <p:cTn id="114" dur="400" fill="hold"/>
                                        <p:tgtEl>
                                          <p:spTgt spid="178179">
                                            <p:txEl>
                                              <p:pRg st="12" end="12"/>
                                            </p:txEl>
                                          </p:spTgt>
                                        </p:tgtEl>
                                        <p:attrNameLst>
                                          <p:attrName>ppt_y</p:attrName>
                                        </p:attrNameLst>
                                      </p:cBhvr>
                                      <p:tavLst>
                                        <p:tav tm="0">
                                          <p:val>
                                            <p:strVal val="#ppt_y+0.31"/>
                                          </p:val>
                                        </p:tav>
                                        <p:tav tm="100000">
                                          <p:val>
                                            <p:strVal val="#ppt_y+0.31"/>
                                          </p:val>
                                        </p:tav>
                                      </p:tavLst>
                                    </p:anim>
                                    <p:anim calcmode="lin" valueType="num">
                                      <p:cBhvr>
                                        <p:cTn id="115" dur="600" decel="50000" fill="hold">
                                          <p:stCondLst>
                                            <p:cond delay="400"/>
                                          </p:stCondLst>
                                        </p:cTn>
                                        <p:tgtEl>
                                          <p:spTgt spid="178179">
                                            <p:txEl>
                                              <p:pRg st="12" end="12"/>
                                            </p:txEl>
                                          </p:spTgt>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116" dur="600" decel="50000" fill="hold">
                                          <p:stCondLst>
                                            <p:cond delay="400"/>
                                          </p:stCondLst>
                                        </p:cTn>
                                        <p:tgtEl>
                                          <p:spTgt spid="178179">
                                            <p:txEl>
                                              <p:pRg st="12" end="12"/>
                                            </p:txEl>
                                          </p:spTgt>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178" grpId="0"/>
      <p:bldP spid="178179" grpId="0" build="p"/>
    </p:bldLst>
  </p:timing>
</p:sld>
</file>

<file path=ppt/slides/slide16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79202" name="Rectangle 2"/>
          <p:cNvSpPr>
            <a:spLocks noGrp="1" noChangeArrowheads="1"/>
          </p:cNvSpPr>
          <p:nvPr>
            <p:ph type="body" idx="1"/>
          </p:nvPr>
        </p:nvSpPr>
        <p:spPr>
          <a:xfrm>
            <a:off x="179388" y="476250"/>
            <a:ext cx="9144000" cy="6121400"/>
          </a:xfrm>
        </p:spPr>
        <p:txBody>
          <a:bodyPr/>
          <a:lstStyle/>
          <a:p>
            <a:pPr>
              <a:lnSpc>
                <a:spcPct val="110000"/>
              </a:lnSpc>
              <a:buFont typeface="Wingdings" panose="05000000000000000000" pitchFamily="2" charset="2"/>
              <a:buNone/>
            </a:pPr>
            <a:r>
              <a:rPr lang="fa-IR" altLang="fa-IR" sz="2200">
                <a:effectLst/>
                <a:cs typeface="B Zar" panose="00000400000000000000" pitchFamily="2" charset="-78"/>
              </a:rPr>
              <a:t>        ج)</a:t>
            </a:r>
          </a:p>
          <a:p>
            <a:pPr>
              <a:lnSpc>
                <a:spcPct val="110000"/>
              </a:lnSpc>
              <a:buFont typeface="Wingdings" panose="05000000000000000000" pitchFamily="2" charset="2"/>
              <a:buNone/>
            </a:pPr>
            <a:r>
              <a:rPr lang="fa-IR" altLang="fa-IR" sz="2200">
                <a:effectLst/>
                <a:cs typeface="B Zar" panose="00000400000000000000" pitchFamily="2" charset="-78"/>
              </a:rPr>
              <a:t>       محاسبه انحرافات سربار 6</a:t>
            </a:r>
          </a:p>
          <a:p>
            <a:pPr algn="l">
              <a:lnSpc>
                <a:spcPct val="110000"/>
              </a:lnSpc>
              <a:buFont typeface="Wingdings" panose="05000000000000000000" pitchFamily="2" charset="2"/>
              <a:buNone/>
            </a:pPr>
            <a:r>
              <a:rPr lang="fa-IR" altLang="fa-IR" sz="2000">
                <a:effectLst/>
                <a:cs typeface="B Zar" panose="00000400000000000000" pitchFamily="2" charset="-78"/>
              </a:rPr>
              <a:t>[(ساعات واقعی×نرخ استاندارد سربار متغیر) + هزینه سربار ثابت بودجه ای ]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هزینه سربار واقعی = انحراف هزینه سربار</a:t>
            </a:r>
          </a:p>
          <a:p>
            <a:pPr algn="l">
              <a:lnSpc>
                <a:spcPct val="110000"/>
              </a:lnSpc>
              <a:buFont typeface="Wingdings" panose="05000000000000000000" pitchFamily="2" charset="2"/>
              <a:buNone/>
            </a:pPr>
            <a:r>
              <a:rPr lang="fa-IR" altLang="fa-IR" sz="2200">
                <a:effectLst/>
                <a:cs typeface="B Zar" panose="00000400000000000000" pitchFamily="2" charset="-78"/>
              </a:rPr>
              <a:t>نامساعد  15000 =[(2100 × 500) + 600000]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1665000 = انحراف هزینه سربار</a:t>
            </a:r>
          </a:p>
          <a:p>
            <a:pPr algn="l">
              <a:lnSpc>
                <a:spcPct val="190000"/>
              </a:lnSpc>
              <a:buFont typeface="Wingdings" panose="05000000000000000000" pitchFamily="2" charset="2"/>
              <a:buNone/>
            </a:pPr>
            <a:r>
              <a:rPr lang="fa-IR" altLang="fa-IR" sz="2200">
                <a:effectLst/>
                <a:cs typeface="B Zar" panose="00000400000000000000" pitchFamily="2" charset="-78"/>
              </a:rPr>
              <a:t> 750   =  5 × 900 = نرخ جذب سربار ساخت استاندارد برای هر ساعت </a:t>
            </a:r>
          </a:p>
          <a:p>
            <a:pPr>
              <a:lnSpc>
                <a:spcPct val="40000"/>
              </a:lnSpc>
              <a:buFont typeface="Wingdings" panose="05000000000000000000" pitchFamily="2" charset="2"/>
              <a:buNone/>
            </a:pPr>
            <a:r>
              <a:rPr lang="fa-IR" altLang="fa-IR" sz="2200">
                <a:effectLst/>
                <a:cs typeface="B Zar" panose="00000400000000000000" pitchFamily="2" charset="-78"/>
              </a:rPr>
              <a:t>                                                                         6 </a:t>
            </a:r>
          </a:p>
          <a:p>
            <a:pPr algn="l">
              <a:lnSpc>
                <a:spcPct val="110000"/>
              </a:lnSpc>
              <a:buFont typeface="Wingdings" panose="05000000000000000000" pitchFamily="2" charset="2"/>
              <a:buNone/>
            </a:pPr>
            <a:r>
              <a:rPr lang="fa-IR" altLang="fa-IR" sz="1800">
                <a:effectLst/>
                <a:cs typeface="B Zar" panose="00000400000000000000" pitchFamily="2" charset="-78"/>
              </a:rPr>
              <a:t>1800000= 2400 × 750= ساعات ظرفیت عادی × نرخ جذب سربار استاندارد برای یک ساعت = کل سربار ساخت استانداردی</a:t>
            </a:r>
          </a:p>
          <a:p>
            <a:pPr algn="l">
              <a:lnSpc>
                <a:spcPct val="110000"/>
              </a:lnSpc>
              <a:buFont typeface="Wingdings" panose="05000000000000000000" pitchFamily="2" charset="2"/>
              <a:buNone/>
            </a:pPr>
            <a:r>
              <a:rPr lang="fa-IR" altLang="fa-IR" sz="2200">
                <a:effectLst/>
                <a:cs typeface="B Zar" panose="00000400000000000000" pitchFamily="2" charset="-78"/>
              </a:rPr>
              <a:t>600000 =  1 × 1800000 = سربار ثابت طبق بودجه ای </a:t>
            </a:r>
          </a:p>
          <a:p>
            <a:pPr algn="ctr">
              <a:lnSpc>
                <a:spcPct val="40000"/>
              </a:lnSpc>
              <a:buFont typeface="Wingdings" panose="05000000000000000000" pitchFamily="2" charset="2"/>
              <a:buNone/>
            </a:pPr>
            <a:r>
              <a:rPr lang="fa-IR" altLang="fa-IR" sz="2200">
                <a:effectLst/>
                <a:cs typeface="B Zar" panose="00000400000000000000" pitchFamily="2" charset="-78"/>
              </a:rPr>
              <a:t>                                      3</a:t>
            </a:r>
          </a:p>
          <a:p>
            <a:pPr algn="l">
              <a:lnSpc>
                <a:spcPct val="110000"/>
              </a:lnSpc>
              <a:buFont typeface="Wingdings" panose="05000000000000000000" pitchFamily="2" charset="2"/>
              <a:buNone/>
            </a:pPr>
            <a:r>
              <a:rPr lang="fa-IR" altLang="fa-IR" sz="2100">
                <a:effectLst/>
                <a:cs typeface="B Zar" panose="00000400000000000000" pitchFamily="2" charset="-78"/>
              </a:rPr>
              <a:t>نرخ استاندارد سربار متغیر  500 = 2400÷ 1200000    سربار متغیر طبق بودجه   1200000 = 600000 </a:t>
            </a:r>
            <a:r>
              <a:rPr lang="ar-SA" altLang="fa-IR" sz="2100">
                <a:effectLst/>
                <a:latin typeface="Arial" panose="020B0604020202020204" pitchFamily="34" charset="0"/>
                <a:cs typeface="B Zar" panose="00000400000000000000" pitchFamily="2" charset="-78"/>
              </a:rPr>
              <a:t>–</a:t>
            </a:r>
            <a:r>
              <a:rPr lang="fa-IR" altLang="fa-IR" sz="2100">
                <a:effectLst/>
                <a:cs typeface="B Zar" panose="00000400000000000000" pitchFamily="2" charset="-78"/>
              </a:rPr>
              <a:t> 1800000</a:t>
            </a:r>
          </a:p>
          <a:p>
            <a:pPr algn="l">
              <a:lnSpc>
                <a:spcPct val="110000"/>
              </a:lnSpc>
              <a:buFont typeface="Wingdings" panose="05000000000000000000" pitchFamily="2" charset="2"/>
              <a:buNone/>
            </a:pPr>
            <a:r>
              <a:rPr lang="fa-IR" altLang="fa-IR" sz="2100">
                <a:effectLst/>
                <a:cs typeface="B Zar" panose="00000400000000000000" pitchFamily="2" charset="-78"/>
              </a:rPr>
              <a:t>(ساعات استاندارد برای تولید واقعی </a:t>
            </a:r>
            <a:r>
              <a:rPr lang="ar-SA" altLang="fa-IR" sz="2100">
                <a:effectLst/>
                <a:latin typeface="Arial" panose="020B0604020202020204" pitchFamily="34" charset="0"/>
                <a:cs typeface="B Zar" panose="00000400000000000000" pitchFamily="2" charset="-78"/>
              </a:rPr>
              <a:t>–</a:t>
            </a:r>
            <a:r>
              <a:rPr lang="fa-IR" altLang="fa-IR" sz="2100">
                <a:effectLst/>
                <a:cs typeface="B Zar" panose="00000400000000000000" pitchFamily="2" charset="-78"/>
              </a:rPr>
              <a:t> ساعات واقعی ) نرخ استاندارد سربار متغیر = انحراف کارآیی سربار متغیر</a:t>
            </a:r>
          </a:p>
          <a:p>
            <a:pPr algn="l">
              <a:lnSpc>
                <a:spcPct val="110000"/>
              </a:lnSpc>
              <a:buFont typeface="Wingdings" panose="05000000000000000000" pitchFamily="2" charset="2"/>
              <a:buNone/>
            </a:pPr>
            <a:r>
              <a:rPr lang="fa-IR" altLang="fa-IR" sz="2200">
                <a:effectLst/>
                <a:cs typeface="B Zar" panose="00000400000000000000" pitchFamily="2" charset="-78"/>
              </a:rPr>
              <a:t>نامساعد   50000 = [ ( 4×500)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2100 ] 500 = انحراف کارآیی سربار متغیر </a:t>
            </a:r>
          </a:p>
          <a:p>
            <a:pPr algn="l">
              <a:lnSpc>
                <a:spcPct val="110000"/>
              </a:lnSpc>
              <a:buFont typeface="Wingdings" panose="05000000000000000000" pitchFamily="2" charset="2"/>
              <a:buNone/>
            </a:pPr>
            <a:r>
              <a:rPr lang="fa-IR" altLang="fa-IR" sz="2200">
                <a:effectLst/>
                <a:cs typeface="B Zar" panose="00000400000000000000" pitchFamily="2" charset="-78"/>
              </a:rPr>
              <a:t>(ساعات استاندارد برای تولید واقعی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ساعات عادی طبق بودجه ) نرخ استاندارد سربار ثابت = انحراف حجم</a:t>
            </a:r>
          </a:p>
          <a:p>
            <a:pPr algn="l">
              <a:lnSpc>
                <a:spcPct val="110000"/>
              </a:lnSpc>
              <a:buFont typeface="Wingdings" panose="05000000000000000000" pitchFamily="2" charset="2"/>
              <a:buNone/>
            </a:pPr>
            <a:r>
              <a:rPr lang="fa-IR" altLang="fa-IR" sz="2200">
                <a:effectLst/>
                <a:cs typeface="B Zar" panose="00000400000000000000" pitchFamily="2" charset="-78"/>
              </a:rPr>
              <a:t>نامساعد   100000 = (2000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24000) (500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750) = انحراف حجم </a:t>
            </a:r>
            <a:endParaRPr lang="en-US" altLang="fa-IR" sz="2200">
              <a:effectLst/>
              <a:cs typeface="B Zar" panose="00000400000000000000" pitchFamily="2" charset="-78"/>
            </a:endParaRPr>
          </a:p>
        </p:txBody>
      </p:sp>
      <p:grpSp>
        <p:nvGrpSpPr>
          <p:cNvPr id="179205" name="Group 5"/>
          <p:cNvGrpSpPr>
            <a:grpSpLocks/>
          </p:cNvGrpSpPr>
          <p:nvPr/>
        </p:nvGrpSpPr>
        <p:grpSpPr bwMode="auto">
          <a:xfrm>
            <a:off x="3708400" y="2708275"/>
            <a:ext cx="1584325" cy="1008063"/>
            <a:chOff x="2336" y="1570"/>
            <a:chExt cx="998" cy="635"/>
          </a:xfrm>
        </p:grpSpPr>
        <p:sp>
          <p:nvSpPr>
            <p:cNvPr id="179203" name="Line 3"/>
            <p:cNvSpPr>
              <a:spLocks noChangeShapeType="1"/>
            </p:cNvSpPr>
            <p:nvPr/>
          </p:nvSpPr>
          <p:spPr bwMode="auto">
            <a:xfrm>
              <a:off x="3221" y="1570"/>
              <a:ext cx="1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79204" name="Line 4"/>
            <p:cNvSpPr>
              <a:spLocks noChangeShapeType="1"/>
            </p:cNvSpPr>
            <p:nvPr/>
          </p:nvSpPr>
          <p:spPr bwMode="auto">
            <a:xfrm>
              <a:off x="2336" y="2205"/>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179202">
                                            <p:txEl>
                                              <p:pRg st="0" end="0"/>
                                            </p:txEl>
                                          </p:spTgt>
                                        </p:tgtEl>
                                        <p:attrNameLst>
                                          <p:attrName>style.visibility</p:attrName>
                                        </p:attrNameLst>
                                      </p:cBhvr>
                                      <p:to>
                                        <p:strVal val="visible"/>
                                      </p:to>
                                    </p:set>
                                    <p:animEffect transition="in" filter="fade">
                                      <p:cBhvr>
                                        <p:cTn id="7" dur="1000"/>
                                        <p:tgtEl>
                                          <p:spTgt spid="179202">
                                            <p:txEl>
                                              <p:pRg st="0" end="0"/>
                                            </p:txEl>
                                          </p:spTgt>
                                        </p:tgtEl>
                                      </p:cBhvr>
                                    </p:animEffect>
                                    <p:anim calcmode="lin" valueType="num">
                                      <p:cBhvr>
                                        <p:cTn id="8" dur="1000" fill="hold"/>
                                        <p:tgtEl>
                                          <p:spTgt spid="179202">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79202">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179202">
                                            <p:txEl>
                                              <p:pRg st="1" end="1"/>
                                            </p:txEl>
                                          </p:spTgt>
                                        </p:tgtEl>
                                        <p:attrNameLst>
                                          <p:attrName>style.visibility</p:attrName>
                                        </p:attrNameLst>
                                      </p:cBhvr>
                                      <p:to>
                                        <p:strVal val="visible"/>
                                      </p:to>
                                    </p:set>
                                    <p:animEffect transition="in" filter="fade">
                                      <p:cBhvr>
                                        <p:cTn id="13" dur="1000"/>
                                        <p:tgtEl>
                                          <p:spTgt spid="179202">
                                            <p:txEl>
                                              <p:pRg st="1" end="1"/>
                                            </p:txEl>
                                          </p:spTgt>
                                        </p:tgtEl>
                                      </p:cBhvr>
                                    </p:animEffect>
                                    <p:anim calcmode="lin" valueType="num">
                                      <p:cBhvr>
                                        <p:cTn id="14" dur="1000" fill="hold"/>
                                        <p:tgtEl>
                                          <p:spTgt spid="179202">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179202">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179202">
                                            <p:txEl>
                                              <p:pRg st="2" end="2"/>
                                            </p:txEl>
                                          </p:spTgt>
                                        </p:tgtEl>
                                        <p:attrNameLst>
                                          <p:attrName>style.visibility</p:attrName>
                                        </p:attrNameLst>
                                      </p:cBhvr>
                                      <p:to>
                                        <p:strVal val="visible"/>
                                      </p:to>
                                    </p:set>
                                    <p:animEffect transition="in" filter="fade">
                                      <p:cBhvr>
                                        <p:cTn id="19" dur="1000"/>
                                        <p:tgtEl>
                                          <p:spTgt spid="179202">
                                            <p:txEl>
                                              <p:pRg st="2" end="2"/>
                                            </p:txEl>
                                          </p:spTgt>
                                        </p:tgtEl>
                                      </p:cBhvr>
                                    </p:animEffect>
                                    <p:anim calcmode="lin" valueType="num">
                                      <p:cBhvr>
                                        <p:cTn id="20" dur="1000" fill="hold"/>
                                        <p:tgtEl>
                                          <p:spTgt spid="179202">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179202">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7" presetClass="entr" presetSubtype="0" fill="hold" grpId="0" nodeType="afterEffect">
                                  <p:stCondLst>
                                    <p:cond delay="0"/>
                                  </p:stCondLst>
                                  <p:childTnLst>
                                    <p:set>
                                      <p:cBhvr>
                                        <p:cTn id="24" dur="1" fill="hold">
                                          <p:stCondLst>
                                            <p:cond delay="0"/>
                                          </p:stCondLst>
                                        </p:cTn>
                                        <p:tgtEl>
                                          <p:spTgt spid="179202">
                                            <p:txEl>
                                              <p:pRg st="3" end="3"/>
                                            </p:txEl>
                                          </p:spTgt>
                                        </p:tgtEl>
                                        <p:attrNameLst>
                                          <p:attrName>style.visibility</p:attrName>
                                        </p:attrNameLst>
                                      </p:cBhvr>
                                      <p:to>
                                        <p:strVal val="visible"/>
                                      </p:to>
                                    </p:set>
                                    <p:animEffect transition="in" filter="fade">
                                      <p:cBhvr>
                                        <p:cTn id="25" dur="1000"/>
                                        <p:tgtEl>
                                          <p:spTgt spid="179202">
                                            <p:txEl>
                                              <p:pRg st="3" end="3"/>
                                            </p:txEl>
                                          </p:spTgt>
                                        </p:tgtEl>
                                      </p:cBhvr>
                                    </p:animEffect>
                                    <p:anim calcmode="lin" valueType="num">
                                      <p:cBhvr>
                                        <p:cTn id="26" dur="1000" fill="hold"/>
                                        <p:tgtEl>
                                          <p:spTgt spid="179202">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179202">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7" presetClass="entr" presetSubtype="0" fill="hold" grpId="0" nodeType="afterEffect">
                                  <p:stCondLst>
                                    <p:cond delay="0"/>
                                  </p:stCondLst>
                                  <p:childTnLst>
                                    <p:set>
                                      <p:cBhvr>
                                        <p:cTn id="30" dur="1" fill="hold">
                                          <p:stCondLst>
                                            <p:cond delay="0"/>
                                          </p:stCondLst>
                                        </p:cTn>
                                        <p:tgtEl>
                                          <p:spTgt spid="179202">
                                            <p:txEl>
                                              <p:pRg st="4" end="4"/>
                                            </p:txEl>
                                          </p:spTgt>
                                        </p:tgtEl>
                                        <p:attrNameLst>
                                          <p:attrName>style.visibility</p:attrName>
                                        </p:attrNameLst>
                                      </p:cBhvr>
                                      <p:to>
                                        <p:strVal val="visible"/>
                                      </p:to>
                                    </p:set>
                                    <p:animEffect transition="in" filter="fade">
                                      <p:cBhvr>
                                        <p:cTn id="31" dur="1000"/>
                                        <p:tgtEl>
                                          <p:spTgt spid="179202">
                                            <p:txEl>
                                              <p:pRg st="4" end="4"/>
                                            </p:txEl>
                                          </p:spTgt>
                                        </p:tgtEl>
                                      </p:cBhvr>
                                    </p:animEffect>
                                    <p:anim calcmode="lin" valueType="num">
                                      <p:cBhvr>
                                        <p:cTn id="32" dur="1000" fill="hold"/>
                                        <p:tgtEl>
                                          <p:spTgt spid="179202">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179202">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7" presetClass="entr" presetSubtype="0" fill="hold" grpId="0" nodeType="afterEffect">
                                  <p:stCondLst>
                                    <p:cond delay="0"/>
                                  </p:stCondLst>
                                  <p:childTnLst>
                                    <p:set>
                                      <p:cBhvr>
                                        <p:cTn id="36" dur="1" fill="hold">
                                          <p:stCondLst>
                                            <p:cond delay="0"/>
                                          </p:stCondLst>
                                        </p:cTn>
                                        <p:tgtEl>
                                          <p:spTgt spid="179202">
                                            <p:txEl>
                                              <p:pRg st="5" end="5"/>
                                            </p:txEl>
                                          </p:spTgt>
                                        </p:tgtEl>
                                        <p:attrNameLst>
                                          <p:attrName>style.visibility</p:attrName>
                                        </p:attrNameLst>
                                      </p:cBhvr>
                                      <p:to>
                                        <p:strVal val="visible"/>
                                      </p:to>
                                    </p:set>
                                    <p:animEffect transition="in" filter="fade">
                                      <p:cBhvr>
                                        <p:cTn id="37" dur="1000"/>
                                        <p:tgtEl>
                                          <p:spTgt spid="179202">
                                            <p:txEl>
                                              <p:pRg st="5" end="5"/>
                                            </p:txEl>
                                          </p:spTgt>
                                        </p:tgtEl>
                                      </p:cBhvr>
                                    </p:animEffect>
                                    <p:anim calcmode="lin" valueType="num">
                                      <p:cBhvr>
                                        <p:cTn id="38" dur="1000" fill="hold"/>
                                        <p:tgtEl>
                                          <p:spTgt spid="179202">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179202">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7" presetClass="entr" presetSubtype="0" fill="hold" grpId="0" nodeType="afterEffect">
                                  <p:stCondLst>
                                    <p:cond delay="0"/>
                                  </p:stCondLst>
                                  <p:childTnLst>
                                    <p:set>
                                      <p:cBhvr>
                                        <p:cTn id="42" dur="1" fill="hold">
                                          <p:stCondLst>
                                            <p:cond delay="0"/>
                                          </p:stCondLst>
                                        </p:cTn>
                                        <p:tgtEl>
                                          <p:spTgt spid="179202">
                                            <p:txEl>
                                              <p:pRg st="6" end="6"/>
                                            </p:txEl>
                                          </p:spTgt>
                                        </p:tgtEl>
                                        <p:attrNameLst>
                                          <p:attrName>style.visibility</p:attrName>
                                        </p:attrNameLst>
                                      </p:cBhvr>
                                      <p:to>
                                        <p:strVal val="visible"/>
                                      </p:to>
                                    </p:set>
                                    <p:animEffect transition="in" filter="fade">
                                      <p:cBhvr>
                                        <p:cTn id="43" dur="1000"/>
                                        <p:tgtEl>
                                          <p:spTgt spid="179202">
                                            <p:txEl>
                                              <p:pRg st="6" end="6"/>
                                            </p:txEl>
                                          </p:spTgt>
                                        </p:tgtEl>
                                      </p:cBhvr>
                                    </p:animEffect>
                                    <p:anim calcmode="lin" valueType="num">
                                      <p:cBhvr>
                                        <p:cTn id="44" dur="1000" fill="hold"/>
                                        <p:tgtEl>
                                          <p:spTgt spid="179202">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179202">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7" presetClass="entr" presetSubtype="0" fill="hold" grpId="0" nodeType="afterEffect">
                                  <p:stCondLst>
                                    <p:cond delay="0"/>
                                  </p:stCondLst>
                                  <p:childTnLst>
                                    <p:set>
                                      <p:cBhvr>
                                        <p:cTn id="48" dur="1" fill="hold">
                                          <p:stCondLst>
                                            <p:cond delay="0"/>
                                          </p:stCondLst>
                                        </p:cTn>
                                        <p:tgtEl>
                                          <p:spTgt spid="179202">
                                            <p:txEl>
                                              <p:pRg st="7" end="7"/>
                                            </p:txEl>
                                          </p:spTgt>
                                        </p:tgtEl>
                                        <p:attrNameLst>
                                          <p:attrName>style.visibility</p:attrName>
                                        </p:attrNameLst>
                                      </p:cBhvr>
                                      <p:to>
                                        <p:strVal val="visible"/>
                                      </p:to>
                                    </p:set>
                                    <p:animEffect transition="in" filter="fade">
                                      <p:cBhvr>
                                        <p:cTn id="49" dur="1000"/>
                                        <p:tgtEl>
                                          <p:spTgt spid="179202">
                                            <p:txEl>
                                              <p:pRg st="7" end="7"/>
                                            </p:txEl>
                                          </p:spTgt>
                                        </p:tgtEl>
                                      </p:cBhvr>
                                    </p:animEffect>
                                    <p:anim calcmode="lin" valueType="num">
                                      <p:cBhvr>
                                        <p:cTn id="50" dur="1000" fill="hold"/>
                                        <p:tgtEl>
                                          <p:spTgt spid="179202">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179202">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7" presetClass="entr" presetSubtype="0" fill="hold" grpId="0" nodeType="afterEffect">
                                  <p:stCondLst>
                                    <p:cond delay="0"/>
                                  </p:stCondLst>
                                  <p:childTnLst>
                                    <p:set>
                                      <p:cBhvr>
                                        <p:cTn id="54" dur="1" fill="hold">
                                          <p:stCondLst>
                                            <p:cond delay="0"/>
                                          </p:stCondLst>
                                        </p:cTn>
                                        <p:tgtEl>
                                          <p:spTgt spid="179202">
                                            <p:txEl>
                                              <p:pRg st="8" end="8"/>
                                            </p:txEl>
                                          </p:spTgt>
                                        </p:tgtEl>
                                        <p:attrNameLst>
                                          <p:attrName>style.visibility</p:attrName>
                                        </p:attrNameLst>
                                      </p:cBhvr>
                                      <p:to>
                                        <p:strVal val="visible"/>
                                      </p:to>
                                    </p:set>
                                    <p:animEffect transition="in" filter="fade">
                                      <p:cBhvr>
                                        <p:cTn id="55" dur="1000"/>
                                        <p:tgtEl>
                                          <p:spTgt spid="179202">
                                            <p:txEl>
                                              <p:pRg st="8" end="8"/>
                                            </p:txEl>
                                          </p:spTgt>
                                        </p:tgtEl>
                                      </p:cBhvr>
                                    </p:animEffect>
                                    <p:anim calcmode="lin" valueType="num">
                                      <p:cBhvr>
                                        <p:cTn id="56" dur="1000" fill="hold"/>
                                        <p:tgtEl>
                                          <p:spTgt spid="179202">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179202">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7" presetClass="entr" presetSubtype="0" fill="hold" grpId="0" nodeType="afterEffect">
                                  <p:stCondLst>
                                    <p:cond delay="0"/>
                                  </p:stCondLst>
                                  <p:childTnLst>
                                    <p:set>
                                      <p:cBhvr>
                                        <p:cTn id="60" dur="1" fill="hold">
                                          <p:stCondLst>
                                            <p:cond delay="0"/>
                                          </p:stCondLst>
                                        </p:cTn>
                                        <p:tgtEl>
                                          <p:spTgt spid="179202">
                                            <p:txEl>
                                              <p:pRg st="9" end="9"/>
                                            </p:txEl>
                                          </p:spTgt>
                                        </p:tgtEl>
                                        <p:attrNameLst>
                                          <p:attrName>style.visibility</p:attrName>
                                        </p:attrNameLst>
                                      </p:cBhvr>
                                      <p:to>
                                        <p:strVal val="visible"/>
                                      </p:to>
                                    </p:set>
                                    <p:animEffect transition="in" filter="fade">
                                      <p:cBhvr>
                                        <p:cTn id="61" dur="1000"/>
                                        <p:tgtEl>
                                          <p:spTgt spid="179202">
                                            <p:txEl>
                                              <p:pRg st="9" end="9"/>
                                            </p:txEl>
                                          </p:spTgt>
                                        </p:tgtEl>
                                      </p:cBhvr>
                                    </p:animEffect>
                                    <p:anim calcmode="lin" valueType="num">
                                      <p:cBhvr>
                                        <p:cTn id="62" dur="1000" fill="hold"/>
                                        <p:tgtEl>
                                          <p:spTgt spid="179202">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179202">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7" presetClass="entr" presetSubtype="0" fill="hold" grpId="0" nodeType="afterEffect">
                                  <p:stCondLst>
                                    <p:cond delay="0"/>
                                  </p:stCondLst>
                                  <p:childTnLst>
                                    <p:set>
                                      <p:cBhvr>
                                        <p:cTn id="66" dur="1" fill="hold">
                                          <p:stCondLst>
                                            <p:cond delay="0"/>
                                          </p:stCondLst>
                                        </p:cTn>
                                        <p:tgtEl>
                                          <p:spTgt spid="179202">
                                            <p:txEl>
                                              <p:pRg st="10" end="10"/>
                                            </p:txEl>
                                          </p:spTgt>
                                        </p:tgtEl>
                                        <p:attrNameLst>
                                          <p:attrName>style.visibility</p:attrName>
                                        </p:attrNameLst>
                                      </p:cBhvr>
                                      <p:to>
                                        <p:strVal val="visible"/>
                                      </p:to>
                                    </p:set>
                                    <p:animEffect transition="in" filter="fade">
                                      <p:cBhvr>
                                        <p:cTn id="67" dur="1000"/>
                                        <p:tgtEl>
                                          <p:spTgt spid="179202">
                                            <p:txEl>
                                              <p:pRg st="10" end="10"/>
                                            </p:txEl>
                                          </p:spTgt>
                                        </p:tgtEl>
                                      </p:cBhvr>
                                    </p:animEffect>
                                    <p:anim calcmode="lin" valueType="num">
                                      <p:cBhvr>
                                        <p:cTn id="68" dur="1000" fill="hold"/>
                                        <p:tgtEl>
                                          <p:spTgt spid="179202">
                                            <p:txEl>
                                              <p:pRg st="10" end="10"/>
                                            </p:txEl>
                                          </p:spTgt>
                                        </p:tgtEl>
                                        <p:attrNameLst>
                                          <p:attrName>ppt_x</p:attrName>
                                        </p:attrNameLst>
                                      </p:cBhvr>
                                      <p:tavLst>
                                        <p:tav tm="0">
                                          <p:val>
                                            <p:strVal val="#ppt_x"/>
                                          </p:val>
                                        </p:tav>
                                        <p:tav tm="100000">
                                          <p:val>
                                            <p:strVal val="#ppt_x"/>
                                          </p:val>
                                        </p:tav>
                                      </p:tavLst>
                                    </p:anim>
                                    <p:anim calcmode="lin" valueType="num">
                                      <p:cBhvr>
                                        <p:cTn id="69" dur="1000" fill="hold"/>
                                        <p:tgtEl>
                                          <p:spTgt spid="179202">
                                            <p:txEl>
                                              <p:pRg st="10" end="10"/>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7" presetClass="entr" presetSubtype="0" fill="hold" grpId="0" nodeType="afterEffect">
                                  <p:stCondLst>
                                    <p:cond delay="0"/>
                                  </p:stCondLst>
                                  <p:childTnLst>
                                    <p:set>
                                      <p:cBhvr>
                                        <p:cTn id="72" dur="1" fill="hold">
                                          <p:stCondLst>
                                            <p:cond delay="0"/>
                                          </p:stCondLst>
                                        </p:cTn>
                                        <p:tgtEl>
                                          <p:spTgt spid="179202">
                                            <p:txEl>
                                              <p:pRg st="11" end="11"/>
                                            </p:txEl>
                                          </p:spTgt>
                                        </p:tgtEl>
                                        <p:attrNameLst>
                                          <p:attrName>style.visibility</p:attrName>
                                        </p:attrNameLst>
                                      </p:cBhvr>
                                      <p:to>
                                        <p:strVal val="visible"/>
                                      </p:to>
                                    </p:set>
                                    <p:animEffect transition="in" filter="fade">
                                      <p:cBhvr>
                                        <p:cTn id="73" dur="1000"/>
                                        <p:tgtEl>
                                          <p:spTgt spid="179202">
                                            <p:txEl>
                                              <p:pRg st="11" end="11"/>
                                            </p:txEl>
                                          </p:spTgt>
                                        </p:tgtEl>
                                      </p:cBhvr>
                                    </p:animEffect>
                                    <p:anim calcmode="lin" valueType="num">
                                      <p:cBhvr>
                                        <p:cTn id="74" dur="1000" fill="hold"/>
                                        <p:tgtEl>
                                          <p:spTgt spid="179202">
                                            <p:txEl>
                                              <p:pRg st="11" end="11"/>
                                            </p:txEl>
                                          </p:spTgt>
                                        </p:tgtEl>
                                        <p:attrNameLst>
                                          <p:attrName>ppt_x</p:attrName>
                                        </p:attrNameLst>
                                      </p:cBhvr>
                                      <p:tavLst>
                                        <p:tav tm="0">
                                          <p:val>
                                            <p:strVal val="#ppt_x"/>
                                          </p:val>
                                        </p:tav>
                                        <p:tav tm="100000">
                                          <p:val>
                                            <p:strVal val="#ppt_x"/>
                                          </p:val>
                                        </p:tav>
                                      </p:tavLst>
                                    </p:anim>
                                    <p:anim calcmode="lin" valueType="num">
                                      <p:cBhvr>
                                        <p:cTn id="75" dur="1000" fill="hold"/>
                                        <p:tgtEl>
                                          <p:spTgt spid="179202">
                                            <p:txEl>
                                              <p:pRg st="11" end="11"/>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7" presetClass="entr" presetSubtype="0" fill="hold" grpId="0" nodeType="afterEffect">
                                  <p:stCondLst>
                                    <p:cond delay="0"/>
                                  </p:stCondLst>
                                  <p:childTnLst>
                                    <p:set>
                                      <p:cBhvr>
                                        <p:cTn id="78" dur="1" fill="hold">
                                          <p:stCondLst>
                                            <p:cond delay="0"/>
                                          </p:stCondLst>
                                        </p:cTn>
                                        <p:tgtEl>
                                          <p:spTgt spid="179202">
                                            <p:txEl>
                                              <p:pRg st="12" end="12"/>
                                            </p:txEl>
                                          </p:spTgt>
                                        </p:tgtEl>
                                        <p:attrNameLst>
                                          <p:attrName>style.visibility</p:attrName>
                                        </p:attrNameLst>
                                      </p:cBhvr>
                                      <p:to>
                                        <p:strVal val="visible"/>
                                      </p:to>
                                    </p:set>
                                    <p:animEffect transition="in" filter="fade">
                                      <p:cBhvr>
                                        <p:cTn id="79" dur="1000"/>
                                        <p:tgtEl>
                                          <p:spTgt spid="179202">
                                            <p:txEl>
                                              <p:pRg st="12" end="12"/>
                                            </p:txEl>
                                          </p:spTgt>
                                        </p:tgtEl>
                                      </p:cBhvr>
                                    </p:animEffect>
                                    <p:anim calcmode="lin" valueType="num">
                                      <p:cBhvr>
                                        <p:cTn id="80" dur="1000" fill="hold"/>
                                        <p:tgtEl>
                                          <p:spTgt spid="179202">
                                            <p:txEl>
                                              <p:pRg st="12" end="12"/>
                                            </p:txEl>
                                          </p:spTgt>
                                        </p:tgtEl>
                                        <p:attrNameLst>
                                          <p:attrName>ppt_x</p:attrName>
                                        </p:attrNameLst>
                                      </p:cBhvr>
                                      <p:tavLst>
                                        <p:tav tm="0">
                                          <p:val>
                                            <p:strVal val="#ppt_x"/>
                                          </p:val>
                                        </p:tav>
                                        <p:tav tm="100000">
                                          <p:val>
                                            <p:strVal val="#ppt_x"/>
                                          </p:val>
                                        </p:tav>
                                      </p:tavLst>
                                    </p:anim>
                                    <p:anim calcmode="lin" valueType="num">
                                      <p:cBhvr>
                                        <p:cTn id="81" dur="1000" fill="hold"/>
                                        <p:tgtEl>
                                          <p:spTgt spid="179202">
                                            <p:txEl>
                                              <p:pRg st="12" end="12"/>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13000"/>
                            </p:stCondLst>
                            <p:childTnLst>
                              <p:par>
                                <p:cTn id="83" presetID="47" presetClass="entr" presetSubtype="0" fill="hold" grpId="0" nodeType="afterEffect">
                                  <p:stCondLst>
                                    <p:cond delay="0"/>
                                  </p:stCondLst>
                                  <p:childTnLst>
                                    <p:set>
                                      <p:cBhvr>
                                        <p:cTn id="84" dur="1" fill="hold">
                                          <p:stCondLst>
                                            <p:cond delay="0"/>
                                          </p:stCondLst>
                                        </p:cTn>
                                        <p:tgtEl>
                                          <p:spTgt spid="179202">
                                            <p:txEl>
                                              <p:pRg st="13" end="13"/>
                                            </p:txEl>
                                          </p:spTgt>
                                        </p:tgtEl>
                                        <p:attrNameLst>
                                          <p:attrName>style.visibility</p:attrName>
                                        </p:attrNameLst>
                                      </p:cBhvr>
                                      <p:to>
                                        <p:strVal val="visible"/>
                                      </p:to>
                                    </p:set>
                                    <p:animEffect transition="in" filter="fade">
                                      <p:cBhvr>
                                        <p:cTn id="85" dur="1000"/>
                                        <p:tgtEl>
                                          <p:spTgt spid="179202">
                                            <p:txEl>
                                              <p:pRg st="13" end="13"/>
                                            </p:txEl>
                                          </p:spTgt>
                                        </p:tgtEl>
                                      </p:cBhvr>
                                    </p:animEffect>
                                    <p:anim calcmode="lin" valueType="num">
                                      <p:cBhvr>
                                        <p:cTn id="86" dur="1000" fill="hold"/>
                                        <p:tgtEl>
                                          <p:spTgt spid="179202">
                                            <p:txEl>
                                              <p:pRg st="13" end="13"/>
                                            </p:txEl>
                                          </p:spTgt>
                                        </p:tgtEl>
                                        <p:attrNameLst>
                                          <p:attrName>ppt_x</p:attrName>
                                        </p:attrNameLst>
                                      </p:cBhvr>
                                      <p:tavLst>
                                        <p:tav tm="0">
                                          <p:val>
                                            <p:strVal val="#ppt_x"/>
                                          </p:val>
                                        </p:tav>
                                        <p:tav tm="100000">
                                          <p:val>
                                            <p:strVal val="#ppt_x"/>
                                          </p:val>
                                        </p:tav>
                                      </p:tavLst>
                                    </p:anim>
                                    <p:anim calcmode="lin" valueType="num">
                                      <p:cBhvr>
                                        <p:cTn id="87" dur="1000" fill="hold"/>
                                        <p:tgtEl>
                                          <p:spTgt spid="179202">
                                            <p:txEl>
                                              <p:pRg st="13" end="13"/>
                                            </p:txEl>
                                          </p:spTgt>
                                        </p:tgtEl>
                                        <p:attrNameLst>
                                          <p:attrName>ppt_y</p:attrName>
                                        </p:attrNameLst>
                                      </p:cBhvr>
                                      <p:tavLst>
                                        <p:tav tm="0">
                                          <p:val>
                                            <p:strVal val="#ppt_y-.1"/>
                                          </p:val>
                                        </p:tav>
                                        <p:tav tm="100000">
                                          <p:val>
                                            <p:strVal val="#ppt_y"/>
                                          </p:val>
                                        </p:tav>
                                      </p:tavLst>
                                    </p:anim>
                                  </p:childTnLst>
                                </p:cTn>
                              </p:par>
                            </p:childTnLst>
                          </p:cTn>
                        </p:par>
                        <p:par>
                          <p:cTn id="88" fill="hold" nodeType="afterGroup">
                            <p:stCondLst>
                              <p:cond delay="14000"/>
                            </p:stCondLst>
                            <p:childTnLst>
                              <p:par>
                                <p:cTn id="89" presetID="34" presetClass="entr" presetSubtype="0" fill="hold" nodeType="afterEffect">
                                  <p:stCondLst>
                                    <p:cond delay="0"/>
                                  </p:stCondLst>
                                  <p:childTnLst>
                                    <p:set>
                                      <p:cBhvr>
                                        <p:cTn id="90" dur="1" fill="hold">
                                          <p:stCondLst>
                                            <p:cond delay="0"/>
                                          </p:stCondLst>
                                        </p:cTn>
                                        <p:tgtEl>
                                          <p:spTgt spid="179205"/>
                                        </p:tgtEl>
                                        <p:attrNameLst>
                                          <p:attrName>style.visibility</p:attrName>
                                        </p:attrNameLst>
                                      </p:cBhvr>
                                      <p:to>
                                        <p:strVal val="visible"/>
                                      </p:to>
                                    </p:set>
                                    <p:anim from="(-#ppt_w/2)" to="(#ppt_x)" calcmode="lin" valueType="num">
                                      <p:cBhvr>
                                        <p:cTn id="91" dur="600" fill="hold">
                                          <p:stCondLst>
                                            <p:cond delay="0"/>
                                          </p:stCondLst>
                                        </p:cTn>
                                        <p:tgtEl>
                                          <p:spTgt spid="179205"/>
                                        </p:tgtEl>
                                        <p:attrNameLst>
                                          <p:attrName>ppt_x</p:attrName>
                                        </p:attrNameLst>
                                      </p:cBhvr>
                                    </p:anim>
                                    <p:anim from="0" to="-1.0" calcmode="lin" valueType="num">
                                      <p:cBhvr>
                                        <p:cTn id="92" dur="200" decel="50000" autoRev="1" fill="hold">
                                          <p:stCondLst>
                                            <p:cond delay="600"/>
                                          </p:stCondLst>
                                        </p:cTn>
                                        <p:tgtEl>
                                          <p:spTgt spid="179205"/>
                                        </p:tgtEl>
                                        <p:attrNameLst>
                                          <p:attrName>xshear</p:attrName>
                                        </p:attrNameLst>
                                      </p:cBhvr>
                                    </p:anim>
                                    <p:animScale>
                                      <p:cBhvr>
                                        <p:cTn id="93" dur="200" decel="100000" autoRev="1" fill="hold">
                                          <p:stCondLst>
                                            <p:cond delay="600"/>
                                          </p:stCondLst>
                                        </p:cTn>
                                        <p:tgtEl>
                                          <p:spTgt spid="179205"/>
                                        </p:tgtEl>
                                      </p:cBhvr>
                                      <p:from x="100000" y="100000"/>
                                      <p:to x="80000" y="100000"/>
                                    </p:animScale>
                                    <p:anim by="(#ppt_h/3+#ppt_w*0.1)" calcmode="lin" valueType="num">
                                      <p:cBhvr additive="sum">
                                        <p:cTn id="94" dur="200" decel="100000" autoRev="1" fill="hold">
                                          <p:stCondLst>
                                            <p:cond delay="600"/>
                                          </p:stCondLst>
                                        </p:cTn>
                                        <p:tgtEl>
                                          <p:spTgt spid="179205"/>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202" grpId="0" build="p"/>
    </p:bldLst>
  </p:timing>
</p:sld>
</file>

<file path=ppt/slides/slide16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80226" name="Rectangle 2"/>
          <p:cNvSpPr>
            <a:spLocks noGrp="1" noChangeArrowheads="1"/>
          </p:cNvSpPr>
          <p:nvPr>
            <p:ph type="title"/>
          </p:nvPr>
        </p:nvSpPr>
        <p:spPr>
          <a:xfrm>
            <a:off x="457200" y="333375"/>
            <a:ext cx="8229600" cy="847725"/>
          </a:xfrm>
        </p:spPr>
        <p:txBody>
          <a:bodyPr/>
          <a:lstStyle/>
          <a:p>
            <a:pPr algn="r"/>
            <a:r>
              <a:rPr lang="fa-IR" altLang="fa-IR" sz="1600">
                <a:cs typeface="B Nasim" panose="00000700000000000000" pitchFamily="2" charset="-78"/>
              </a:rPr>
              <a:t>حل مساله 28-3 :</a:t>
            </a:r>
            <a:endParaRPr lang="en-US" altLang="fa-IR" sz="1600">
              <a:cs typeface="B Nasim" panose="00000700000000000000" pitchFamily="2" charset="-78"/>
            </a:endParaRPr>
          </a:p>
        </p:txBody>
      </p:sp>
      <p:sp>
        <p:nvSpPr>
          <p:cNvPr id="180227" name="Rectangle 3"/>
          <p:cNvSpPr>
            <a:spLocks noGrp="1" noChangeArrowheads="1"/>
          </p:cNvSpPr>
          <p:nvPr>
            <p:ph type="body" idx="1"/>
          </p:nvPr>
        </p:nvSpPr>
        <p:spPr>
          <a:xfrm>
            <a:off x="468313" y="1052513"/>
            <a:ext cx="8229600" cy="5184775"/>
          </a:xfrm>
        </p:spPr>
        <p:txBody>
          <a:bodyPr/>
          <a:lstStyle/>
          <a:p>
            <a:pPr algn="l">
              <a:lnSpc>
                <a:spcPct val="110000"/>
              </a:lnSpc>
              <a:buFont typeface="Wingdings" panose="05000000000000000000" pitchFamily="2" charset="2"/>
              <a:buNone/>
            </a:pPr>
            <a:r>
              <a:rPr lang="fa-IR" altLang="fa-IR" sz="2000">
                <a:effectLst/>
                <a:cs typeface="B Zar" panose="00000400000000000000" pitchFamily="2" charset="-78"/>
              </a:rPr>
              <a:t>ساعات استاندارد برای تولید یک واحد × تعداد تولید واقعی = ساعات استاندارد برای تولید واقعی (1)</a:t>
            </a:r>
          </a:p>
          <a:p>
            <a:pPr algn="l">
              <a:lnSpc>
                <a:spcPct val="110000"/>
              </a:lnSpc>
              <a:buFont typeface="Wingdings" panose="05000000000000000000" pitchFamily="2" charset="2"/>
              <a:buNone/>
            </a:pPr>
            <a:r>
              <a:rPr lang="fa-IR" altLang="fa-IR" sz="2000">
                <a:effectLst/>
                <a:cs typeface="B Zar" panose="00000400000000000000" pitchFamily="2" charset="-78"/>
              </a:rPr>
              <a:t>4 × 18000 = 72000</a:t>
            </a:r>
          </a:p>
          <a:p>
            <a:pPr algn="l">
              <a:lnSpc>
                <a:spcPct val="110000"/>
              </a:lnSpc>
              <a:buFont typeface="Wingdings" panose="05000000000000000000" pitchFamily="2" charset="2"/>
              <a:buNone/>
            </a:pPr>
            <a:r>
              <a:rPr lang="fa-IR" altLang="fa-IR" sz="2000">
                <a:effectLst/>
                <a:cs typeface="B Zar" panose="00000400000000000000" pitchFamily="2" charset="-78"/>
              </a:rPr>
              <a:t>مواد استاندارد برای تولید یک واحد × به تعداد تولید واقعی آلفا = موارد استاندارد برای تولید واقعی آلفا (2) </a:t>
            </a:r>
          </a:p>
          <a:p>
            <a:pPr algn="l">
              <a:lnSpc>
                <a:spcPct val="120000"/>
              </a:lnSpc>
              <a:buFont typeface="Wingdings" panose="05000000000000000000" pitchFamily="2" charset="2"/>
              <a:buNone/>
            </a:pPr>
            <a:r>
              <a:rPr lang="fa-IR" altLang="fa-IR" sz="2000">
                <a:effectLst/>
                <a:cs typeface="B Zar" panose="00000400000000000000" pitchFamily="2" charset="-78"/>
              </a:rPr>
              <a:t>  25/2   ×  18000 = 40500</a:t>
            </a:r>
          </a:p>
          <a:p>
            <a:pPr algn="l">
              <a:lnSpc>
                <a:spcPct val="110000"/>
              </a:lnSpc>
              <a:buFont typeface="Wingdings" panose="05000000000000000000" pitchFamily="2" charset="2"/>
              <a:buNone/>
            </a:pPr>
            <a:r>
              <a:rPr lang="fa-IR" altLang="fa-IR" sz="2000">
                <a:effectLst/>
                <a:cs typeface="B Zar" panose="00000400000000000000" pitchFamily="2" charset="-78"/>
              </a:rPr>
              <a:t>( نرخ استاندارد – نرخ واقعی ) مصرف واقعی = انحراف نرخ مواد اولیه</a:t>
            </a:r>
          </a:p>
          <a:p>
            <a:pPr algn="l">
              <a:lnSpc>
                <a:spcPct val="110000"/>
              </a:lnSpc>
              <a:buFont typeface="Wingdings" panose="05000000000000000000" pitchFamily="2" charset="2"/>
              <a:buNone/>
            </a:pPr>
            <a:r>
              <a:rPr lang="fa-IR" altLang="fa-IR" sz="2000">
                <a:effectLst/>
                <a:cs typeface="B Zar" panose="00000400000000000000" pitchFamily="2" charset="-78"/>
              </a:rPr>
              <a:t>نامساعد 393000 = (300 – 19530000) 39300 = انحراف نرخ مواد اولیه برای آلفا</a:t>
            </a:r>
          </a:p>
          <a:p>
            <a:pPr algn="ctr">
              <a:lnSpc>
                <a:spcPct val="90000"/>
              </a:lnSpc>
              <a:buFont typeface="Wingdings" panose="05000000000000000000" pitchFamily="2" charset="2"/>
              <a:buNone/>
            </a:pPr>
            <a:r>
              <a:rPr lang="fa-IR" altLang="fa-IR" sz="2000">
                <a:effectLst/>
                <a:cs typeface="B Zar" panose="00000400000000000000" pitchFamily="2" charset="-78"/>
              </a:rPr>
              <a:t>                 63000</a:t>
            </a:r>
          </a:p>
          <a:p>
            <a:pPr algn="l">
              <a:lnSpc>
                <a:spcPct val="110000"/>
              </a:lnSpc>
              <a:buFont typeface="Wingdings" panose="05000000000000000000" pitchFamily="2" charset="2"/>
              <a:buNone/>
            </a:pPr>
            <a:r>
              <a:rPr lang="fa-IR" altLang="fa-IR" sz="2000">
                <a:effectLst/>
                <a:cs typeface="B Zar" panose="00000400000000000000" pitchFamily="2" charset="-78"/>
              </a:rPr>
              <a:t>مساعد  108000 = (25-23) 54000 = انحراف نرخ مواد اولیه برای بتا</a:t>
            </a:r>
          </a:p>
          <a:p>
            <a:pPr algn="l">
              <a:lnSpc>
                <a:spcPct val="110000"/>
              </a:lnSpc>
              <a:buFont typeface="Wingdings" panose="05000000000000000000" pitchFamily="2" charset="2"/>
              <a:buNone/>
            </a:pPr>
            <a:r>
              <a:rPr lang="fa-IR" altLang="fa-IR" sz="2000">
                <a:effectLst/>
                <a:cs typeface="B Zar" panose="00000400000000000000" pitchFamily="2" charset="-78"/>
              </a:rPr>
              <a:t>(مصرف استاندارد برای تولید واقعی – مصرف واقعی ) نرخ استاندارد = انحراف مصرف مواد اولیه (1/3) </a:t>
            </a:r>
          </a:p>
          <a:p>
            <a:pPr algn="l">
              <a:lnSpc>
                <a:spcPct val="110000"/>
              </a:lnSpc>
              <a:buFont typeface="Wingdings" panose="05000000000000000000" pitchFamily="2" charset="2"/>
              <a:buNone/>
            </a:pPr>
            <a:r>
              <a:rPr lang="fa-IR" altLang="fa-IR" sz="2000">
                <a:effectLst/>
                <a:cs typeface="B Zar" panose="00000400000000000000" pitchFamily="2" charset="-78"/>
              </a:rPr>
              <a:t>مساعد 360000 = [(5/2 × 18000) – 39300] 300 = انحراف مصرف مواد اولیه برای آلفا</a:t>
            </a:r>
          </a:p>
          <a:p>
            <a:pPr algn="l">
              <a:lnSpc>
                <a:spcPct val="110000"/>
              </a:lnSpc>
              <a:buFont typeface="Wingdings" panose="05000000000000000000" pitchFamily="2" charset="2"/>
              <a:buNone/>
            </a:pPr>
            <a:r>
              <a:rPr lang="fa-IR" altLang="fa-IR" sz="2000">
                <a:effectLst/>
                <a:cs typeface="B Zar" panose="00000400000000000000" pitchFamily="2" charset="-78"/>
              </a:rPr>
              <a:t>= [(3×18000) – 54000] 25 = انحراف مصرف مواد اولیه برای بتا</a:t>
            </a:r>
          </a:p>
          <a:p>
            <a:pPr algn="l">
              <a:lnSpc>
                <a:spcPct val="110000"/>
              </a:lnSpc>
              <a:buFont typeface="Wingdings" panose="05000000000000000000" pitchFamily="2" charset="2"/>
              <a:buNone/>
            </a:pPr>
            <a:r>
              <a:rPr lang="fa-IR" altLang="fa-IR" sz="2000">
                <a:effectLst/>
                <a:cs typeface="B Zar" panose="00000400000000000000" pitchFamily="2" charset="-78"/>
              </a:rPr>
              <a:t>(نرخ استاندارد – نرخ واقعی ) ساعات واقعی = انحراف نرخ دستمزد (4)</a:t>
            </a:r>
          </a:p>
          <a:p>
            <a:pPr algn="l">
              <a:lnSpc>
                <a:spcPct val="110000"/>
              </a:lnSpc>
              <a:buFont typeface="Wingdings" panose="05000000000000000000" pitchFamily="2" charset="2"/>
              <a:buNone/>
            </a:pPr>
            <a:r>
              <a:rPr lang="fa-IR" altLang="fa-IR" sz="2000">
                <a:effectLst/>
                <a:cs typeface="B Zar" panose="00000400000000000000" pitchFamily="2" charset="-78"/>
              </a:rPr>
              <a:t>نامساعد 200000 = (140 – 10000000) 70000 = انحراف نرخ دستمزد </a:t>
            </a:r>
          </a:p>
          <a:p>
            <a:pPr algn="ctr">
              <a:lnSpc>
                <a:spcPct val="50000"/>
              </a:lnSpc>
              <a:buFont typeface="Wingdings" panose="05000000000000000000" pitchFamily="2" charset="2"/>
              <a:buNone/>
            </a:pPr>
            <a:r>
              <a:rPr lang="fa-IR" altLang="fa-IR" sz="2000">
                <a:effectLst/>
                <a:cs typeface="B Zar" panose="00000400000000000000" pitchFamily="2" charset="-78"/>
              </a:rPr>
              <a:t>                                                   70000</a:t>
            </a:r>
          </a:p>
        </p:txBody>
      </p:sp>
      <p:sp>
        <p:nvSpPr>
          <p:cNvPr id="180228" name="Line 4"/>
          <p:cNvSpPr>
            <a:spLocks noChangeShapeType="1"/>
          </p:cNvSpPr>
          <p:nvPr/>
        </p:nvSpPr>
        <p:spPr bwMode="auto">
          <a:xfrm>
            <a:off x="3779838" y="3429000"/>
            <a:ext cx="7921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80229" name="Line 5"/>
          <p:cNvSpPr>
            <a:spLocks noChangeShapeType="1"/>
          </p:cNvSpPr>
          <p:nvPr/>
        </p:nvSpPr>
        <p:spPr bwMode="auto">
          <a:xfrm>
            <a:off x="2987675" y="6092825"/>
            <a:ext cx="7207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grpId="0" nodeType="withEffect">
                                  <p:stCondLst>
                                    <p:cond delay="0"/>
                                  </p:stCondLst>
                                  <p:childTnLst>
                                    <p:set>
                                      <p:cBhvr>
                                        <p:cTn id="6" dur="1" fill="hold">
                                          <p:stCondLst>
                                            <p:cond delay="0"/>
                                          </p:stCondLst>
                                        </p:cTn>
                                        <p:tgtEl>
                                          <p:spTgt spid="180226"/>
                                        </p:tgtEl>
                                        <p:attrNameLst>
                                          <p:attrName>style.visibility</p:attrName>
                                        </p:attrNameLst>
                                      </p:cBhvr>
                                      <p:to>
                                        <p:strVal val="visible"/>
                                      </p:to>
                                    </p:set>
                                    <p:animEffect transition="in" filter="fade">
                                      <p:cBhvr>
                                        <p:cTn id="7" dur="800" decel="100000"/>
                                        <p:tgtEl>
                                          <p:spTgt spid="180226"/>
                                        </p:tgtEl>
                                      </p:cBhvr>
                                    </p:animEffect>
                                    <p:anim calcmode="lin" valueType="num">
                                      <p:cBhvr>
                                        <p:cTn id="8" dur="800" decel="100000" fill="hold"/>
                                        <p:tgtEl>
                                          <p:spTgt spid="180226"/>
                                        </p:tgtEl>
                                        <p:attrNameLst>
                                          <p:attrName>style.rotation</p:attrName>
                                        </p:attrNameLst>
                                      </p:cBhvr>
                                      <p:tavLst>
                                        <p:tav tm="0">
                                          <p:val>
                                            <p:fltVal val="-90"/>
                                          </p:val>
                                        </p:tav>
                                        <p:tav tm="100000">
                                          <p:val>
                                            <p:fltVal val="0"/>
                                          </p:val>
                                        </p:tav>
                                      </p:tavLst>
                                    </p:anim>
                                    <p:anim calcmode="lin" valueType="num">
                                      <p:cBhvr>
                                        <p:cTn id="9" dur="800" decel="100000" fill="hold"/>
                                        <p:tgtEl>
                                          <p:spTgt spid="180226"/>
                                        </p:tgtEl>
                                        <p:attrNameLst>
                                          <p:attrName>ppt_x</p:attrName>
                                        </p:attrNameLst>
                                      </p:cBhvr>
                                      <p:tavLst>
                                        <p:tav tm="0">
                                          <p:val>
                                            <p:strVal val="#ppt_x+0.4"/>
                                          </p:val>
                                        </p:tav>
                                        <p:tav tm="100000">
                                          <p:val>
                                            <p:strVal val="#ppt_x-0.05"/>
                                          </p:val>
                                        </p:tav>
                                      </p:tavLst>
                                    </p:anim>
                                    <p:anim calcmode="lin" valueType="num">
                                      <p:cBhvr>
                                        <p:cTn id="10" dur="800" decel="100000" fill="hold"/>
                                        <p:tgtEl>
                                          <p:spTgt spid="180226"/>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180226"/>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180226"/>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47" presetClass="entr" presetSubtype="0" fill="hold" grpId="0" nodeType="afterEffect">
                                  <p:stCondLst>
                                    <p:cond delay="0"/>
                                  </p:stCondLst>
                                  <p:childTnLst>
                                    <p:set>
                                      <p:cBhvr>
                                        <p:cTn id="15" dur="1" fill="hold">
                                          <p:stCondLst>
                                            <p:cond delay="0"/>
                                          </p:stCondLst>
                                        </p:cTn>
                                        <p:tgtEl>
                                          <p:spTgt spid="180227">
                                            <p:txEl>
                                              <p:pRg st="0" end="0"/>
                                            </p:txEl>
                                          </p:spTgt>
                                        </p:tgtEl>
                                        <p:attrNameLst>
                                          <p:attrName>style.visibility</p:attrName>
                                        </p:attrNameLst>
                                      </p:cBhvr>
                                      <p:to>
                                        <p:strVal val="visible"/>
                                      </p:to>
                                    </p:set>
                                    <p:animEffect transition="in" filter="fade">
                                      <p:cBhvr>
                                        <p:cTn id="16" dur="1000"/>
                                        <p:tgtEl>
                                          <p:spTgt spid="180227">
                                            <p:txEl>
                                              <p:pRg st="0" end="0"/>
                                            </p:txEl>
                                          </p:spTgt>
                                        </p:tgtEl>
                                      </p:cBhvr>
                                    </p:animEffect>
                                    <p:anim calcmode="lin" valueType="num">
                                      <p:cBhvr>
                                        <p:cTn id="17" dur="1000" fill="hold"/>
                                        <p:tgtEl>
                                          <p:spTgt spid="180227">
                                            <p:txEl>
                                              <p:pRg st="0" end="0"/>
                                            </p:txEl>
                                          </p:spTgt>
                                        </p:tgtEl>
                                        <p:attrNameLst>
                                          <p:attrName>ppt_x</p:attrName>
                                        </p:attrNameLst>
                                      </p:cBhvr>
                                      <p:tavLst>
                                        <p:tav tm="0">
                                          <p:val>
                                            <p:strVal val="#ppt_x"/>
                                          </p:val>
                                        </p:tav>
                                        <p:tav tm="100000">
                                          <p:val>
                                            <p:strVal val="#ppt_x"/>
                                          </p:val>
                                        </p:tav>
                                      </p:tavLst>
                                    </p:anim>
                                    <p:anim calcmode="lin" valueType="num">
                                      <p:cBhvr>
                                        <p:cTn id="18" dur="1000" fill="hold"/>
                                        <p:tgtEl>
                                          <p:spTgt spid="180227">
                                            <p:txEl>
                                              <p:pRg st="0" end="0"/>
                                            </p:txEl>
                                          </p:spTgt>
                                        </p:tgtEl>
                                        <p:attrNameLst>
                                          <p:attrName>ppt_y</p:attrName>
                                        </p:attrNameLst>
                                      </p:cBhvr>
                                      <p:tavLst>
                                        <p:tav tm="0">
                                          <p:val>
                                            <p:strVal val="#ppt_y-.1"/>
                                          </p:val>
                                        </p:tav>
                                        <p:tav tm="100000">
                                          <p:val>
                                            <p:strVal val="#ppt_y"/>
                                          </p:val>
                                        </p:tav>
                                      </p:tavLst>
                                    </p:anim>
                                  </p:childTnLst>
                                </p:cTn>
                              </p:par>
                            </p:childTnLst>
                          </p:cTn>
                        </p:par>
                        <p:par>
                          <p:cTn id="19" fill="hold" nodeType="afterGroup">
                            <p:stCondLst>
                              <p:cond delay="2000"/>
                            </p:stCondLst>
                            <p:childTnLst>
                              <p:par>
                                <p:cTn id="20" presetID="47" presetClass="entr" presetSubtype="0" fill="hold" grpId="0" nodeType="afterEffect">
                                  <p:stCondLst>
                                    <p:cond delay="0"/>
                                  </p:stCondLst>
                                  <p:childTnLst>
                                    <p:set>
                                      <p:cBhvr>
                                        <p:cTn id="21" dur="1" fill="hold">
                                          <p:stCondLst>
                                            <p:cond delay="0"/>
                                          </p:stCondLst>
                                        </p:cTn>
                                        <p:tgtEl>
                                          <p:spTgt spid="180227">
                                            <p:txEl>
                                              <p:pRg st="1" end="1"/>
                                            </p:txEl>
                                          </p:spTgt>
                                        </p:tgtEl>
                                        <p:attrNameLst>
                                          <p:attrName>style.visibility</p:attrName>
                                        </p:attrNameLst>
                                      </p:cBhvr>
                                      <p:to>
                                        <p:strVal val="visible"/>
                                      </p:to>
                                    </p:set>
                                    <p:animEffect transition="in" filter="fade">
                                      <p:cBhvr>
                                        <p:cTn id="22" dur="1000"/>
                                        <p:tgtEl>
                                          <p:spTgt spid="180227">
                                            <p:txEl>
                                              <p:pRg st="1" end="1"/>
                                            </p:txEl>
                                          </p:spTgt>
                                        </p:tgtEl>
                                      </p:cBhvr>
                                    </p:animEffect>
                                    <p:anim calcmode="lin" valueType="num">
                                      <p:cBhvr>
                                        <p:cTn id="23" dur="1000" fill="hold"/>
                                        <p:tgtEl>
                                          <p:spTgt spid="180227">
                                            <p:txEl>
                                              <p:pRg st="1" end="1"/>
                                            </p:txEl>
                                          </p:spTgt>
                                        </p:tgtEl>
                                        <p:attrNameLst>
                                          <p:attrName>ppt_x</p:attrName>
                                        </p:attrNameLst>
                                      </p:cBhvr>
                                      <p:tavLst>
                                        <p:tav tm="0">
                                          <p:val>
                                            <p:strVal val="#ppt_x"/>
                                          </p:val>
                                        </p:tav>
                                        <p:tav tm="100000">
                                          <p:val>
                                            <p:strVal val="#ppt_x"/>
                                          </p:val>
                                        </p:tav>
                                      </p:tavLst>
                                    </p:anim>
                                    <p:anim calcmode="lin" valueType="num">
                                      <p:cBhvr>
                                        <p:cTn id="24" dur="1000" fill="hold"/>
                                        <p:tgtEl>
                                          <p:spTgt spid="180227">
                                            <p:txEl>
                                              <p:pRg st="1" end="1"/>
                                            </p:txEl>
                                          </p:spTgt>
                                        </p:tgtEl>
                                        <p:attrNameLst>
                                          <p:attrName>ppt_y</p:attrName>
                                        </p:attrNameLst>
                                      </p:cBhvr>
                                      <p:tavLst>
                                        <p:tav tm="0">
                                          <p:val>
                                            <p:strVal val="#ppt_y-.1"/>
                                          </p:val>
                                        </p:tav>
                                        <p:tav tm="100000">
                                          <p:val>
                                            <p:strVal val="#ppt_y"/>
                                          </p:val>
                                        </p:tav>
                                      </p:tavLst>
                                    </p:anim>
                                  </p:childTnLst>
                                </p:cTn>
                              </p:par>
                            </p:childTnLst>
                          </p:cTn>
                        </p:par>
                        <p:par>
                          <p:cTn id="25" fill="hold" nodeType="afterGroup">
                            <p:stCondLst>
                              <p:cond delay="3000"/>
                            </p:stCondLst>
                            <p:childTnLst>
                              <p:par>
                                <p:cTn id="26" presetID="47" presetClass="entr" presetSubtype="0" fill="hold" grpId="0" nodeType="afterEffect">
                                  <p:stCondLst>
                                    <p:cond delay="0"/>
                                  </p:stCondLst>
                                  <p:childTnLst>
                                    <p:set>
                                      <p:cBhvr>
                                        <p:cTn id="27" dur="1" fill="hold">
                                          <p:stCondLst>
                                            <p:cond delay="0"/>
                                          </p:stCondLst>
                                        </p:cTn>
                                        <p:tgtEl>
                                          <p:spTgt spid="180227">
                                            <p:txEl>
                                              <p:pRg st="2" end="2"/>
                                            </p:txEl>
                                          </p:spTgt>
                                        </p:tgtEl>
                                        <p:attrNameLst>
                                          <p:attrName>style.visibility</p:attrName>
                                        </p:attrNameLst>
                                      </p:cBhvr>
                                      <p:to>
                                        <p:strVal val="visible"/>
                                      </p:to>
                                    </p:set>
                                    <p:animEffect transition="in" filter="fade">
                                      <p:cBhvr>
                                        <p:cTn id="28" dur="1000"/>
                                        <p:tgtEl>
                                          <p:spTgt spid="180227">
                                            <p:txEl>
                                              <p:pRg st="2" end="2"/>
                                            </p:txEl>
                                          </p:spTgt>
                                        </p:tgtEl>
                                      </p:cBhvr>
                                    </p:animEffect>
                                    <p:anim calcmode="lin" valueType="num">
                                      <p:cBhvr>
                                        <p:cTn id="29" dur="1000" fill="hold"/>
                                        <p:tgtEl>
                                          <p:spTgt spid="180227">
                                            <p:txEl>
                                              <p:pRg st="2" end="2"/>
                                            </p:txEl>
                                          </p:spTgt>
                                        </p:tgtEl>
                                        <p:attrNameLst>
                                          <p:attrName>ppt_x</p:attrName>
                                        </p:attrNameLst>
                                      </p:cBhvr>
                                      <p:tavLst>
                                        <p:tav tm="0">
                                          <p:val>
                                            <p:strVal val="#ppt_x"/>
                                          </p:val>
                                        </p:tav>
                                        <p:tav tm="100000">
                                          <p:val>
                                            <p:strVal val="#ppt_x"/>
                                          </p:val>
                                        </p:tav>
                                      </p:tavLst>
                                    </p:anim>
                                    <p:anim calcmode="lin" valueType="num">
                                      <p:cBhvr>
                                        <p:cTn id="30" dur="1000" fill="hold"/>
                                        <p:tgtEl>
                                          <p:spTgt spid="180227">
                                            <p:txEl>
                                              <p:pRg st="2" end="2"/>
                                            </p:txEl>
                                          </p:spTgt>
                                        </p:tgtEl>
                                        <p:attrNameLst>
                                          <p:attrName>ppt_y</p:attrName>
                                        </p:attrNameLst>
                                      </p:cBhvr>
                                      <p:tavLst>
                                        <p:tav tm="0">
                                          <p:val>
                                            <p:strVal val="#ppt_y-.1"/>
                                          </p:val>
                                        </p:tav>
                                        <p:tav tm="100000">
                                          <p:val>
                                            <p:strVal val="#ppt_y"/>
                                          </p:val>
                                        </p:tav>
                                      </p:tavLst>
                                    </p:anim>
                                  </p:childTnLst>
                                </p:cTn>
                              </p:par>
                            </p:childTnLst>
                          </p:cTn>
                        </p:par>
                        <p:par>
                          <p:cTn id="31" fill="hold" nodeType="afterGroup">
                            <p:stCondLst>
                              <p:cond delay="4000"/>
                            </p:stCondLst>
                            <p:childTnLst>
                              <p:par>
                                <p:cTn id="32" presetID="47" presetClass="entr" presetSubtype="0" fill="hold" grpId="0" nodeType="afterEffect">
                                  <p:stCondLst>
                                    <p:cond delay="0"/>
                                  </p:stCondLst>
                                  <p:childTnLst>
                                    <p:set>
                                      <p:cBhvr>
                                        <p:cTn id="33" dur="1" fill="hold">
                                          <p:stCondLst>
                                            <p:cond delay="0"/>
                                          </p:stCondLst>
                                        </p:cTn>
                                        <p:tgtEl>
                                          <p:spTgt spid="180227">
                                            <p:txEl>
                                              <p:pRg st="3" end="3"/>
                                            </p:txEl>
                                          </p:spTgt>
                                        </p:tgtEl>
                                        <p:attrNameLst>
                                          <p:attrName>style.visibility</p:attrName>
                                        </p:attrNameLst>
                                      </p:cBhvr>
                                      <p:to>
                                        <p:strVal val="visible"/>
                                      </p:to>
                                    </p:set>
                                    <p:animEffect transition="in" filter="fade">
                                      <p:cBhvr>
                                        <p:cTn id="34" dur="1000"/>
                                        <p:tgtEl>
                                          <p:spTgt spid="180227">
                                            <p:txEl>
                                              <p:pRg st="3" end="3"/>
                                            </p:txEl>
                                          </p:spTgt>
                                        </p:tgtEl>
                                      </p:cBhvr>
                                    </p:animEffect>
                                    <p:anim calcmode="lin" valueType="num">
                                      <p:cBhvr>
                                        <p:cTn id="35" dur="1000" fill="hold"/>
                                        <p:tgtEl>
                                          <p:spTgt spid="180227">
                                            <p:txEl>
                                              <p:pRg st="3" end="3"/>
                                            </p:txEl>
                                          </p:spTgt>
                                        </p:tgtEl>
                                        <p:attrNameLst>
                                          <p:attrName>ppt_x</p:attrName>
                                        </p:attrNameLst>
                                      </p:cBhvr>
                                      <p:tavLst>
                                        <p:tav tm="0">
                                          <p:val>
                                            <p:strVal val="#ppt_x"/>
                                          </p:val>
                                        </p:tav>
                                        <p:tav tm="100000">
                                          <p:val>
                                            <p:strVal val="#ppt_x"/>
                                          </p:val>
                                        </p:tav>
                                      </p:tavLst>
                                    </p:anim>
                                    <p:anim calcmode="lin" valueType="num">
                                      <p:cBhvr>
                                        <p:cTn id="36" dur="1000" fill="hold"/>
                                        <p:tgtEl>
                                          <p:spTgt spid="180227">
                                            <p:txEl>
                                              <p:pRg st="3" end="3"/>
                                            </p:txEl>
                                          </p:spTgt>
                                        </p:tgtEl>
                                        <p:attrNameLst>
                                          <p:attrName>ppt_y</p:attrName>
                                        </p:attrNameLst>
                                      </p:cBhvr>
                                      <p:tavLst>
                                        <p:tav tm="0">
                                          <p:val>
                                            <p:strVal val="#ppt_y-.1"/>
                                          </p:val>
                                        </p:tav>
                                        <p:tav tm="100000">
                                          <p:val>
                                            <p:strVal val="#ppt_y"/>
                                          </p:val>
                                        </p:tav>
                                      </p:tavLst>
                                    </p:anim>
                                  </p:childTnLst>
                                </p:cTn>
                              </p:par>
                            </p:childTnLst>
                          </p:cTn>
                        </p:par>
                        <p:par>
                          <p:cTn id="37" fill="hold" nodeType="afterGroup">
                            <p:stCondLst>
                              <p:cond delay="5000"/>
                            </p:stCondLst>
                            <p:childTnLst>
                              <p:par>
                                <p:cTn id="38" presetID="47" presetClass="entr" presetSubtype="0" fill="hold" grpId="0" nodeType="afterEffect">
                                  <p:stCondLst>
                                    <p:cond delay="0"/>
                                  </p:stCondLst>
                                  <p:childTnLst>
                                    <p:set>
                                      <p:cBhvr>
                                        <p:cTn id="39" dur="1" fill="hold">
                                          <p:stCondLst>
                                            <p:cond delay="0"/>
                                          </p:stCondLst>
                                        </p:cTn>
                                        <p:tgtEl>
                                          <p:spTgt spid="180227">
                                            <p:txEl>
                                              <p:pRg st="4" end="4"/>
                                            </p:txEl>
                                          </p:spTgt>
                                        </p:tgtEl>
                                        <p:attrNameLst>
                                          <p:attrName>style.visibility</p:attrName>
                                        </p:attrNameLst>
                                      </p:cBhvr>
                                      <p:to>
                                        <p:strVal val="visible"/>
                                      </p:to>
                                    </p:set>
                                    <p:animEffect transition="in" filter="fade">
                                      <p:cBhvr>
                                        <p:cTn id="40" dur="1000"/>
                                        <p:tgtEl>
                                          <p:spTgt spid="180227">
                                            <p:txEl>
                                              <p:pRg st="4" end="4"/>
                                            </p:txEl>
                                          </p:spTgt>
                                        </p:tgtEl>
                                      </p:cBhvr>
                                    </p:animEffect>
                                    <p:anim calcmode="lin" valueType="num">
                                      <p:cBhvr>
                                        <p:cTn id="41" dur="1000" fill="hold"/>
                                        <p:tgtEl>
                                          <p:spTgt spid="180227">
                                            <p:txEl>
                                              <p:pRg st="4" end="4"/>
                                            </p:txEl>
                                          </p:spTgt>
                                        </p:tgtEl>
                                        <p:attrNameLst>
                                          <p:attrName>ppt_x</p:attrName>
                                        </p:attrNameLst>
                                      </p:cBhvr>
                                      <p:tavLst>
                                        <p:tav tm="0">
                                          <p:val>
                                            <p:strVal val="#ppt_x"/>
                                          </p:val>
                                        </p:tav>
                                        <p:tav tm="100000">
                                          <p:val>
                                            <p:strVal val="#ppt_x"/>
                                          </p:val>
                                        </p:tav>
                                      </p:tavLst>
                                    </p:anim>
                                    <p:anim calcmode="lin" valueType="num">
                                      <p:cBhvr>
                                        <p:cTn id="42" dur="1000" fill="hold"/>
                                        <p:tgtEl>
                                          <p:spTgt spid="180227">
                                            <p:txEl>
                                              <p:pRg st="4" end="4"/>
                                            </p:txEl>
                                          </p:spTgt>
                                        </p:tgtEl>
                                        <p:attrNameLst>
                                          <p:attrName>ppt_y</p:attrName>
                                        </p:attrNameLst>
                                      </p:cBhvr>
                                      <p:tavLst>
                                        <p:tav tm="0">
                                          <p:val>
                                            <p:strVal val="#ppt_y-.1"/>
                                          </p:val>
                                        </p:tav>
                                        <p:tav tm="100000">
                                          <p:val>
                                            <p:strVal val="#ppt_y"/>
                                          </p:val>
                                        </p:tav>
                                      </p:tavLst>
                                    </p:anim>
                                  </p:childTnLst>
                                </p:cTn>
                              </p:par>
                            </p:childTnLst>
                          </p:cTn>
                        </p:par>
                        <p:par>
                          <p:cTn id="43" fill="hold" nodeType="afterGroup">
                            <p:stCondLst>
                              <p:cond delay="6000"/>
                            </p:stCondLst>
                            <p:childTnLst>
                              <p:par>
                                <p:cTn id="44" presetID="47" presetClass="entr" presetSubtype="0" fill="hold" grpId="0" nodeType="afterEffect">
                                  <p:stCondLst>
                                    <p:cond delay="0"/>
                                  </p:stCondLst>
                                  <p:childTnLst>
                                    <p:set>
                                      <p:cBhvr>
                                        <p:cTn id="45" dur="1" fill="hold">
                                          <p:stCondLst>
                                            <p:cond delay="0"/>
                                          </p:stCondLst>
                                        </p:cTn>
                                        <p:tgtEl>
                                          <p:spTgt spid="180227">
                                            <p:txEl>
                                              <p:pRg st="5" end="5"/>
                                            </p:txEl>
                                          </p:spTgt>
                                        </p:tgtEl>
                                        <p:attrNameLst>
                                          <p:attrName>style.visibility</p:attrName>
                                        </p:attrNameLst>
                                      </p:cBhvr>
                                      <p:to>
                                        <p:strVal val="visible"/>
                                      </p:to>
                                    </p:set>
                                    <p:animEffect transition="in" filter="fade">
                                      <p:cBhvr>
                                        <p:cTn id="46" dur="1000"/>
                                        <p:tgtEl>
                                          <p:spTgt spid="180227">
                                            <p:txEl>
                                              <p:pRg st="5" end="5"/>
                                            </p:txEl>
                                          </p:spTgt>
                                        </p:tgtEl>
                                      </p:cBhvr>
                                    </p:animEffect>
                                    <p:anim calcmode="lin" valueType="num">
                                      <p:cBhvr>
                                        <p:cTn id="47" dur="1000" fill="hold"/>
                                        <p:tgtEl>
                                          <p:spTgt spid="180227">
                                            <p:txEl>
                                              <p:pRg st="5" end="5"/>
                                            </p:txEl>
                                          </p:spTgt>
                                        </p:tgtEl>
                                        <p:attrNameLst>
                                          <p:attrName>ppt_x</p:attrName>
                                        </p:attrNameLst>
                                      </p:cBhvr>
                                      <p:tavLst>
                                        <p:tav tm="0">
                                          <p:val>
                                            <p:strVal val="#ppt_x"/>
                                          </p:val>
                                        </p:tav>
                                        <p:tav tm="100000">
                                          <p:val>
                                            <p:strVal val="#ppt_x"/>
                                          </p:val>
                                        </p:tav>
                                      </p:tavLst>
                                    </p:anim>
                                    <p:anim calcmode="lin" valueType="num">
                                      <p:cBhvr>
                                        <p:cTn id="48" dur="1000" fill="hold"/>
                                        <p:tgtEl>
                                          <p:spTgt spid="180227">
                                            <p:txEl>
                                              <p:pRg st="5" end="5"/>
                                            </p:txEl>
                                          </p:spTgt>
                                        </p:tgtEl>
                                        <p:attrNameLst>
                                          <p:attrName>ppt_y</p:attrName>
                                        </p:attrNameLst>
                                      </p:cBhvr>
                                      <p:tavLst>
                                        <p:tav tm="0">
                                          <p:val>
                                            <p:strVal val="#ppt_y-.1"/>
                                          </p:val>
                                        </p:tav>
                                        <p:tav tm="100000">
                                          <p:val>
                                            <p:strVal val="#ppt_y"/>
                                          </p:val>
                                        </p:tav>
                                      </p:tavLst>
                                    </p:anim>
                                  </p:childTnLst>
                                </p:cTn>
                              </p:par>
                            </p:childTnLst>
                          </p:cTn>
                        </p:par>
                        <p:par>
                          <p:cTn id="49" fill="hold" nodeType="afterGroup">
                            <p:stCondLst>
                              <p:cond delay="7000"/>
                            </p:stCondLst>
                            <p:childTnLst>
                              <p:par>
                                <p:cTn id="50" presetID="47" presetClass="entr" presetSubtype="0" fill="hold" grpId="0" nodeType="afterEffect">
                                  <p:stCondLst>
                                    <p:cond delay="0"/>
                                  </p:stCondLst>
                                  <p:childTnLst>
                                    <p:set>
                                      <p:cBhvr>
                                        <p:cTn id="51" dur="1" fill="hold">
                                          <p:stCondLst>
                                            <p:cond delay="0"/>
                                          </p:stCondLst>
                                        </p:cTn>
                                        <p:tgtEl>
                                          <p:spTgt spid="180227">
                                            <p:txEl>
                                              <p:pRg st="6" end="6"/>
                                            </p:txEl>
                                          </p:spTgt>
                                        </p:tgtEl>
                                        <p:attrNameLst>
                                          <p:attrName>style.visibility</p:attrName>
                                        </p:attrNameLst>
                                      </p:cBhvr>
                                      <p:to>
                                        <p:strVal val="visible"/>
                                      </p:to>
                                    </p:set>
                                    <p:animEffect transition="in" filter="fade">
                                      <p:cBhvr>
                                        <p:cTn id="52" dur="1000"/>
                                        <p:tgtEl>
                                          <p:spTgt spid="180227">
                                            <p:txEl>
                                              <p:pRg st="6" end="6"/>
                                            </p:txEl>
                                          </p:spTgt>
                                        </p:tgtEl>
                                      </p:cBhvr>
                                    </p:animEffect>
                                    <p:anim calcmode="lin" valueType="num">
                                      <p:cBhvr>
                                        <p:cTn id="53" dur="1000" fill="hold"/>
                                        <p:tgtEl>
                                          <p:spTgt spid="180227">
                                            <p:txEl>
                                              <p:pRg st="6" end="6"/>
                                            </p:txEl>
                                          </p:spTgt>
                                        </p:tgtEl>
                                        <p:attrNameLst>
                                          <p:attrName>ppt_x</p:attrName>
                                        </p:attrNameLst>
                                      </p:cBhvr>
                                      <p:tavLst>
                                        <p:tav tm="0">
                                          <p:val>
                                            <p:strVal val="#ppt_x"/>
                                          </p:val>
                                        </p:tav>
                                        <p:tav tm="100000">
                                          <p:val>
                                            <p:strVal val="#ppt_x"/>
                                          </p:val>
                                        </p:tav>
                                      </p:tavLst>
                                    </p:anim>
                                    <p:anim calcmode="lin" valueType="num">
                                      <p:cBhvr>
                                        <p:cTn id="54" dur="1000" fill="hold"/>
                                        <p:tgtEl>
                                          <p:spTgt spid="180227">
                                            <p:txEl>
                                              <p:pRg st="6" end="6"/>
                                            </p:txEl>
                                          </p:spTgt>
                                        </p:tgtEl>
                                        <p:attrNameLst>
                                          <p:attrName>ppt_y</p:attrName>
                                        </p:attrNameLst>
                                      </p:cBhvr>
                                      <p:tavLst>
                                        <p:tav tm="0">
                                          <p:val>
                                            <p:strVal val="#ppt_y-.1"/>
                                          </p:val>
                                        </p:tav>
                                        <p:tav tm="100000">
                                          <p:val>
                                            <p:strVal val="#ppt_y"/>
                                          </p:val>
                                        </p:tav>
                                      </p:tavLst>
                                    </p:anim>
                                  </p:childTnLst>
                                </p:cTn>
                              </p:par>
                            </p:childTnLst>
                          </p:cTn>
                        </p:par>
                        <p:par>
                          <p:cTn id="55" fill="hold" nodeType="afterGroup">
                            <p:stCondLst>
                              <p:cond delay="8000"/>
                            </p:stCondLst>
                            <p:childTnLst>
                              <p:par>
                                <p:cTn id="56" presetID="47" presetClass="entr" presetSubtype="0" fill="hold" grpId="0" nodeType="afterEffect">
                                  <p:stCondLst>
                                    <p:cond delay="0"/>
                                  </p:stCondLst>
                                  <p:childTnLst>
                                    <p:set>
                                      <p:cBhvr>
                                        <p:cTn id="57" dur="1" fill="hold">
                                          <p:stCondLst>
                                            <p:cond delay="0"/>
                                          </p:stCondLst>
                                        </p:cTn>
                                        <p:tgtEl>
                                          <p:spTgt spid="180227">
                                            <p:txEl>
                                              <p:pRg st="7" end="7"/>
                                            </p:txEl>
                                          </p:spTgt>
                                        </p:tgtEl>
                                        <p:attrNameLst>
                                          <p:attrName>style.visibility</p:attrName>
                                        </p:attrNameLst>
                                      </p:cBhvr>
                                      <p:to>
                                        <p:strVal val="visible"/>
                                      </p:to>
                                    </p:set>
                                    <p:animEffect transition="in" filter="fade">
                                      <p:cBhvr>
                                        <p:cTn id="58" dur="1000"/>
                                        <p:tgtEl>
                                          <p:spTgt spid="180227">
                                            <p:txEl>
                                              <p:pRg st="7" end="7"/>
                                            </p:txEl>
                                          </p:spTgt>
                                        </p:tgtEl>
                                      </p:cBhvr>
                                    </p:animEffect>
                                    <p:anim calcmode="lin" valueType="num">
                                      <p:cBhvr>
                                        <p:cTn id="59" dur="1000" fill="hold"/>
                                        <p:tgtEl>
                                          <p:spTgt spid="180227">
                                            <p:txEl>
                                              <p:pRg st="7" end="7"/>
                                            </p:txEl>
                                          </p:spTgt>
                                        </p:tgtEl>
                                        <p:attrNameLst>
                                          <p:attrName>ppt_x</p:attrName>
                                        </p:attrNameLst>
                                      </p:cBhvr>
                                      <p:tavLst>
                                        <p:tav tm="0">
                                          <p:val>
                                            <p:strVal val="#ppt_x"/>
                                          </p:val>
                                        </p:tav>
                                        <p:tav tm="100000">
                                          <p:val>
                                            <p:strVal val="#ppt_x"/>
                                          </p:val>
                                        </p:tav>
                                      </p:tavLst>
                                    </p:anim>
                                    <p:anim calcmode="lin" valueType="num">
                                      <p:cBhvr>
                                        <p:cTn id="60" dur="1000" fill="hold"/>
                                        <p:tgtEl>
                                          <p:spTgt spid="180227">
                                            <p:txEl>
                                              <p:pRg st="7" end="7"/>
                                            </p:txEl>
                                          </p:spTgt>
                                        </p:tgtEl>
                                        <p:attrNameLst>
                                          <p:attrName>ppt_y</p:attrName>
                                        </p:attrNameLst>
                                      </p:cBhvr>
                                      <p:tavLst>
                                        <p:tav tm="0">
                                          <p:val>
                                            <p:strVal val="#ppt_y-.1"/>
                                          </p:val>
                                        </p:tav>
                                        <p:tav tm="100000">
                                          <p:val>
                                            <p:strVal val="#ppt_y"/>
                                          </p:val>
                                        </p:tav>
                                      </p:tavLst>
                                    </p:anim>
                                  </p:childTnLst>
                                </p:cTn>
                              </p:par>
                            </p:childTnLst>
                          </p:cTn>
                        </p:par>
                        <p:par>
                          <p:cTn id="61" fill="hold" nodeType="afterGroup">
                            <p:stCondLst>
                              <p:cond delay="9000"/>
                            </p:stCondLst>
                            <p:childTnLst>
                              <p:par>
                                <p:cTn id="62" presetID="47" presetClass="entr" presetSubtype="0" fill="hold" grpId="0" nodeType="afterEffect">
                                  <p:stCondLst>
                                    <p:cond delay="0"/>
                                  </p:stCondLst>
                                  <p:childTnLst>
                                    <p:set>
                                      <p:cBhvr>
                                        <p:cTn id="63" dur="1" fill="hold">
                                          <p:stCondLst>
                                            <p:cond delay="0"/>
                                          </p:stCondLst>
                                        </p:cTn>
                                        <p:tgtEl>
                                          <p:spTgt spid="180227">
                                            <p:txEl>
                                              <p:pRg st="8" end="8"/>
                                            </p:txEl>
                                          </p:spTgt>
                                        </p:tgtEl>
                                        <p:attrNameLst>
                                          <p:attrName>style.visibility</p:attrName>
                                        </p:attrNameLst>
                                      </p:cBhvr>
                                      <p:to>
                                        <p:strVal val="visible"/>
                                      </p:to>
                                    </p:set>
                                    <p:animEffect transition="in" filter="fade">
                                      <p:cBhvr>
                                        <p:cTn id="64" dur="1000"/>
                                        <p:tgtEl>
                                          <p:spTgt spid="180227">
                                            <p:txEl>
                                              <p:pRg st="8" end="8"/>
                                            </p:txEl>
                                          </p:spTgt>
                                        </p:tgtEl>
                                      </p:cBhvr>
                                    </p:animEffect>
                                    <p:anim calcmode="lin" valueType="num">
                                      <p:cBhvr>
                                        <p:cTn id="65" dur="1000" fill="hold"/>
                                        <p:tgtEl>
                                          <p:spTgt spid="180227">
                                            <p:txEl>
                                              <p:pRg st="8" end="8"/>
                                            </p:txEl>
                                          </p:spTgt>
                                        </p:tgtEl>
                                        <p:attrNameLst>
                                          <p:attrName>ppt_x</p:attrName>
                                        </p:attrNameLst>
                                      </p:cBhvr>
                                      <p:tavLst>
                                        <p:tav tm="0">
                                          <p:val>
                                            <p:strVal val="#ppt_x"/>
                                          </p:val>
                                        </p:tav>
                                        <p:tav tm="100000">
                                          <p:val>
                                            <p:strVal val="#ppt_x"/>
                                          </p:val>
                                        </p:tav>
                                      </p:tavLst>
                                    </p:anim>
                                    <p:anim calcmode="lin" valueType="num">
                                      <p:cBhvr>
                                        <p:cTn id="66" dur="1000" fill="hold"/>
                                        <p:tgtEl>
                                          <p:spTgt spid="180227">
                                            <p:txEl>
                                              <p:pRg st="8" end="8"/>
                                            </p:txEl>
                                          </p:spTgt>
                                        </p:tgtEl>
                                        <p:attrNameLst>
                                          <p:attrName>ppt_y</p:attrName>
                                        </p:attrNameLst>
                                      </p:cBhvr>
                                      <p:tavLst>
                                        <p:tav tm="0">
                                          <p:val>
                                            <p:strVal val="#ppt_y-.1"/>
                                          </p:val>
                                        </p:tav>
                                        <p:tav tm="100000">
                                          <p:val>
                                            <p:strVal val="#ppt_y"/>
                                          </p:val>
                                        </p:tav>
                                      </p:tavLst>
                                    </p:anim>
                                  </p:childTnLst>
                                </p:cTn>
                              </p:par>
                            </p:childTnLst>
                          </p:cTn>
                        </p:par>
                        <p:par>
                          <p:cTn id="67" fill="hold" nodeType="afterGroup">
                            <p:stCondLst>
                              <p:cond delay="10000"/>
                            </p:stCondLst>
                            <p:childTnLst>
                              <p:par>
                                <p:cTn id="68" presetID="47" presetClass="entr" presetSubtype="0" fill="hold" grpId="0" nodeType="afterEffect">
                                  <p:stCondLst>
                                    <p:cond delay="0"/>
                                  </p:stCondLst>
                                  <p:childTnLst>
                                    <p:set>
                                      <p:cBhvr>
                                        <p:cTn id="69" dur="1" fill="hold">
                                          <p:stCondLst>
                                            <p:cond delay="0"/>
                                          </p:stCondLst>
                                        </p:cTn>
                                        <p:tgtEl>
                                          <p:spTgt spid="180227">
                                            <p:txEl>
                                              <p:pRg st="9" end="9"/>
                                            </p:txEl>
                                          </p:spTgt>
                                        </p:tgtEl>
                                        <p:attrNameLst>
                                          <p:attrName>style.visibility</p:attrName>
                                        </p:attrNameLst>
                                      </p:cBhvr>
                                      <p:to>
                                        <p:strVal val="visible"/>
                                      </p:to>
                                    </p:set>
                                    <p:animEffect transition="in" filter="fade">
                                      <p:cBhvr>
                                        <p:cTn id="70" dur="1000"/>
                                        <p:tgtEl>
                                          <p:spTgt spid="180227">
                                            <p:txEl>
                                              <p:pRg st="9" end="9"/>
                                            </p:txEl>
                                          </p:spTgt>
                                        </p:tgtEl>
                                      </p:cBhvr>
                                    </p:animEffect>
                                    <p:anim calcmode="lin" valueType="num">
                                      <p:cBhvr>
                                        <p:cTn id="71" dur="1000" fill="hold"/>
                                        <p:tgtEl>
                                          <p:spTgt spid="180227">
                                            <p:txEl>
                                              <p:pRg st="9" end="9"/>
                                            </p:txEl>
                                          </p:spTgt>
                                        </p:tgtEl>
                                        <p:attrNameLst>
                                          <p:attrName>ppt_x</p:attrName>
                                        </p:attrNameLst>
                                      </p:cBhvr>
                                      <p:tavLst>
                                        <p:tav tm="0">
                                          <p:val>
                                            <p:strVal val="#ppt_x"/>
                                          </p:val>
                                        </p:tav>
                                        <p:tav tm="100000">
                                          <p:val>
                                            <p:strVal val="#ppt_x"/>
                                          </p:val>
                                        </p:tav>
                                      </p:tavLst>
                                    </p:anim>
                                    <p:anim calcmode="lin" valueType="num">
                                      <p:cBhvr>
                                        <p:cTn id="72" dur="1000" fill="hold"/>
                                        <p:tgtEl>
                                          <p:spTgt spid="180227">
                                            <p:txEl>
                                              <p:pRg st="9" end="9"/>
                                            </p:txEl>
                                          </p:spTgt>
                                        </p:tgtEl>
                                        <p:attrNameLst>
                                          <p:attrName>ppt_y</p:attrName>
                                        </p:attrNameLst>
                                      </p:cBhvr>
                                      <p:tavLst>
                                        <p:tav tm="0">
                                          <p:val>
                                            <p:strVal val="#ppt_y-.1"/>
                                          </p:val>
                                        </p:tav>
                                        <p:tav tm="100000">
                                          <p:val>
                                            <p:strVal val="#ppt_y"/>
                                          </p:val>
                                        </p:tav>
                                      </p:tavLst>
                                    </p:anim>
                                  </p:childTnLst>
                                </p:cTn>
                              </p:par>
                            </p:childTnLst>
                          </p:cTn>
                        </p:par>
                        <p:par>
                          <p:cTn id="73" fill="hold" nodeType="afterGroup">
                            <p:stCondLst>
                              <p:cond delay="11000"/>
                            </p:stCondLst>
                            <p:childTnLst>
                              <p:par>
                                <p:cTn id="74" presetID="47" presetClass="entr" presetSubtype="0" fill="hold" grpId="0" nodeType="afterEffect">
                                  <p:stCondLst>
                                    <p:cond delay="0"/>
                                  </p:stCondLst>
                                  <p:childTnLst>
                                    <p:set>
                                      <p:cBhvr>
                                        <p:cTn id="75" dur="1" fill="hold">
                                          <p:stCondLst>
                                            <p:cond delay="0"/>
                                          </p:stCondLst>
                                        </p:cTn>
                                        <p:tgtEl>
                                          <p:spTgt spid="180227">
                                            <p:txEl>
                                              <p:pRg st="10" end="10"/>
                                            </p:txEl>
                                          </p:spTgt>
                                        </p:tgtEl>
                                        <p:attrNameLst>
                                          <p:attrName>style.visibility</p:attrName>
                                        </p:attrNameLst>
                                      </p:cBhvr>
                                      <p:to>
                                        <p:strVal val="visible"/>
                                      </p:to>
                                    </p:set>
                                    <p:animEffect transition="in" filter="fade">
                                      <p:cBhvr>
                                        <p:cTn id="76" dur="1000"/>
                                        <p:tgtEl>
                                          <p:spTgt spid="180227">
                                            <p:txEl>
                                              <p:pRg st="10" end="10"/>
                                            </p:txEl>
                                          </p:spTgt>
                                        </p:tgtEl>
                                      </p:cBhvr>
                                    </p:animEffect>
                                    <p:anim calcmode="lin" valueType="num">
                                      <p:cBhvr>
                                        <p:cTn id="77" dur="1000" fill="hold"/>
                                        <p:tgtEl>
                                          <p:spTgt spid="180227">
                                            <p:txEl>
                                              <p:pRg st="10" end="10"/>
                                            </p:txEl>
                                          </p:spTgt>
                                        </p:tgtEl>
                                        <p:attrNameLst>
                                          <p:attrName>ppt_x</p:attrName>
                                        </p:attrNameLst>
                                      </p:cBhvr>
                                      <p:tavLst>
                                        <p:tav tm="0">
                                          <p:val>
                                            <p:strVal val="#ppt_x"/>
                                          </p:val>
                                        </p:tav>
                                        <p:tav tm="100000">
                                          <p:val>
                                            <p:strVal val="#ppt_x"/>
                                          </p:val>
                                        </p:tav>
                                      </p:tavLst>
                                    </p:anim>
                                    <p:anim calcmode="lin" valueType="num">
                                      <p:cBhvr>
                                        <p:cTn id="78" dur="1000" fill="hold"/>
                                        <p:tgtEl>
                                          <p:spTgt spid="180227">
                                            <p:txEl>
                                              <p:pRg st="10" end="10"/>
                                            </p:txEl>
                                          </p:spTgt>
                                        </p:tgtEl>
                                        <p:attrNameLst>
                                          <p:attrName>ppt_y</p:attrName>
                                        </p:attrNameLst>
                                      </p:cBhvr>
                                      <p:tavLst>
                                        <p:tav tm="0">
                                          <p:val>
                                            <p:strVal val="#ppt_y-.1"/>
                                          </p:val>
                                        </p:tav>
                                        <p:tav tm="100000">
                                          <p:val>
                                            <p:strVal val="#ppt_y"/>
                                          </p:val>
                                        </p:tav>
                                      </p:tavLst>
                                    </p:anim>
                                  </p:childTnLst>
                                </p:cTn>
                              </p:par>
                            </p:childTnLst>
                          </p:cTn>
                        </p:par>
                        <p:par>
                          <p:cTn id="79" fill="hold" nodeType="afterGroup">
                            <p:stCondLst>
                              <p:cond delay="12000"/>
                            </p:stCondLst>
                            <p:childTnLst>
                              <p:par>
                                <p:cTn id="80" presetID="47" presetClass="entr" presetSubtype="0" fill="hold" grpId="0" nodeType="afterEffect">
                                  <p:stCondLst>
                                    <p:cond delay="0"/>
                                  </p:stCondLst>
                                  <p:childTnLst>
                                    <p:set>
                                      <p:cBhvr>
                                        <p:cTn id="81" dur="1" fill="hold">
                                          <p:stCondLst>
                                            <p:cond delay="0"/>
                                          </p:stCondLst>
                                        </p:cTn>
                                        <p:tgtEl>
                                          <p:spTgt spid="180227">
                                            <p:txEl>
                                              <p:pRg st="11" end="11"/>
                                            </p:txEl>
                                          </p:spTgt>
                                        </p:tgtEl>
                                        <p:attrNameLst>
                                          <p:attrName>style.visibility</p:attrName>
                                        </p:attrNameLst>
                                      </p:cBhvr>
                                      <p:to>
                                        <p:strVal val="visible"/>
                                      </p:to>
                                    </p:set>
                                    <p:animEffect transition="in" filter="fade">
                                      <p:cBhvr>
                                        <p:cTn id="82" dur="1000"/>
                                        <p:tgtEl>
                                          <p:spTgt spid="180227">
                                            <p:txEl>
                                              <p:pRg st="11" end="11"/>
                                            </p:txEl>
                                          </p:spTgt>
                                        </p:tgtEl>
                                      </p:cBhvr>
                                    </p:animEffect>
                                    <p:anim calcmode="lin" valueType="num">
                                      <p:cBhvr>
                                        <p:cTn id="83" dur="1000" fill="hold"/>
                                        <p:tgtEl>
                                          <p:spTgt spid="180227">
                                            <p:txEl>
                                              <p:pRg st="11" end="11"/>
                                            </p:txEl>
                                          </p:spTgt>
                                        </p:tgtEl>
                                        <p:attrNameLst>
                                          <p:attrName>ppt_x</p:attrName>
                                        </p:attrNameLst>
                                      </p:cBhvr>
                                      <p:tavLst>
                                        <p:tav tm="0">
                                          <p:val>
                                            <p:strVal val="#ppt_x"/>
                                          </p:val>
                                        </p:tav>
                                        <p:tav tm="100000">
                                          <p:val>
                                            <p:strVal val="#ppt_x"/>
                                          </p:val>
                                        </p:tav>
                                      </p:tavLst>
                                    </p:anim>
                                    <p:anim calcmode="lin" valueType="num">
                                      <p:cBhvr>
                                        <p:cTn id="84" dur="1000" fill="hold"/>
                                        <p:tgtEl>
                                          <p:spTgt spid="180227">
                                            <p:txEl>
                                              <p:pRg st="11" end="11"/>
                                            </p:txEl>
                                          </p:spTgt>
                                        </p:tgtEl>
                                        <p:attrNameLst>
                                          <p:attrName>ppt_y</p:attrName>
                                        </p:attrNameLst>
                                      </p:cBhvr>
                                      <p:tavLst>
                                        <p:tav tm="0">
                                          <p:val>
                                            <p:strVal val="#ppt_y-.1"/>
                                          </p:val>
                                        </p:tav>
                                        <p:tav tm="100000">
                                          <p:val>
                                            <p:strVal val="#ppt_y"/>
                                          </p:val>
                                        </p:tav>
                                      </p:tavLst>
                                    </p:anim>
                                  </p:childTnLst>
                                </p:cTn>
                              </p:par>
                            </p:childTnLst>
                          </p:cTn>
                        </p:par>
                        <p:par>
                          <p:cTn id="85" fill="hold" nodeType="afterGroup">
                            <p:stCondLst>
                              <p:cond delay="13000"/>
                            </p:stCondLst>
                            <p:childTnLst>
                              <p:par>
                                <p:cTn id="86" presetID="47" presetClass="entr" presetSubtype="0" fill="hold" grpId="0" nodeType="afterEffect">
                                  <p:stCondLst>
                                    <p:cond delay="0"/>
                                  </p:stCondLst>
                                  <p:childTnLst>
                                    <p:set>
                                      <p:cBhvr>
                                        <p:cTn id="87" dur="1" fill="hold">
                                          <p:stCondLst>
                                            <p:cond delay="0"/>
                                          </p:stCondLst>
                                        </p:cTn>
                                        <p:tgtEl>
                                          <p:spTgt spid="180227">
                                            <p:txEl>
                                              <p:pRg st="12" end="12"/>
                                            </p:txEl>
                                          </p:spTgt>
                                        </p:tgtEl>
                                        <p:attrNameLst>
                                          <p:attrName>style.visibility</p:attrName>
                                        </p:attrNameLst>
                                      </p:cBhvr>
                                      <p:to>
                                        <p:strVal val="visible"/>
                                      </p:to>
                                    </p:set>
                                    <p:animEffect transition="in" filter="fade">
                                      <p:cBhvr>
                                        <p:cTn id="88" dur="1000"/>
                                        <p:tgtEl>
                                          <p:spTgt spid="180227">
                                            <p:txEl>
                                              <p:pRg st="12" end="12"/>
                                            </p:txEl>
                                          </p:spTgt>
                                        </p:tgtEl>
                                      </p:cBhvr>
                                    </p:animEffect>
                                    <p:anim calcmode="lin" valueType="num">
                                      <p:cBhvr>
                                        <p:cTn id="89" dur="1000" fill="hold"/>
                                        <p:tgtEl>
                                          <p:spTgt spid="180227">
                                            <p:txEl>
                                              <p:pRg st="12" end="12"/>
                                            </p:txEl>
                                          </p:spTgt>
                                        </p:tgtEl>
                                        <p:attrNameLst>
                                          <p:attrName>ppt_x</p:attrName>
                                        </p:attrNameLst>
                                      </p:cBhvr>
                                      <p:tavLst>
                                        <p:tav tm="0">
                                          <p:val>
                                            <p:strVal val="#ppt_x"/>
                                          </p:val>
                                        </p:tav>
                                        <p:tav tm="100000">
                                          <p:val>
                                            <p:strVal val="#ppt_x"/>
                                          </p:val>
                                        </p:tav>
                                      </p:tavLst>
                                    </p:anim>
                                    <p:anim calcmode="lin" valueType="num">
                                      <p:cBhvr>
                                        <p:cTn id="90" dur="1000" fill="hold"/>
                                        <p:tgtEl>
                                          <p:spTgt spid="180227">
                                            <p:txEl>
                                              <p:pRg st="12" end="12"/>
                                            </p:txEl>
                                          </p:spTgt>
                                        </p:tgtEl>
                                        <p:attrNameLst>
                                          <p:attrName>ppt_y</p:attrName>
                                        </p:attrNameLst>
                                      </p:cBhvr>
                                      <p:tavLst>
                                        <p:tav tm="0">
                                          <p:val>
                                            <p:strVal val="#ppt_y-.1"/>
                                          </p:val>
                                        </p:tav>
                                        <p:tav tm="100000">
                                          <p:val>
                                            <p:strVal val="#ppt_y"/>
                                          </p:val>
                                        </p:tav>
                                      </p:tavLst>
                                    </p:anim>
                                  </p:childTnLst>
                                </p:cTn>
                              </p:par>
                            </p:childTnLst>
                          </p:cTn>
                        </p:par>
                        <p:par>
                          <p:cTn id="91" fill="hold" nodeType="afterGroup">
                            <p:stCondLst>
                              <p:cond delay="14000"/>
                            </p:stCondLst>
                            <p:childTnLst>
                              <p:par>
                                <p:cTn id="92" presetID="47" presetClass="entr" presetSubtype="0" fill="hold" grpId="0" nodeType="afterEffect">
                                  <p:stCondLst>
                                    <p:cond delay="0"/>
                                  </p:stCondLst>
                                  <p:childTnLst>
                                    <p:set>
                                      <p:cBhvr>
                                        <p:cTn id="93" dur="1" fill="hold">
                                          <p:stCondLst>
                                            <p:cond delay="0"/>
                                          </p:stCondLst>
                                        </p:cTn>
                                        <p:tgtEl>
                                          <p:spTgt spid="180227">
                                            <p:txEl>
                                              <p:pRg st="13" end="13"/>
                                            </p:txEl>
                                          </p:spTgt>
                                        </p:tgtEl>
                                        <p:attrNameLst>
                                          <p:attrName>style.visibility</p:attrName>
                                        </p:attrNameLst>
                                      </p:cBhvr>
                                      <p:to>
                                        <p:strVal val="visible"/>
                                      </p:to>
                                    </p:set>
                                    <p:animEffect transition="in" filter="fade">
                                      <p:cBhvr>
                                        <p:cTn id="94" dur="1000"/>
                                        <p:tgtEl>
                                          <p:spTgt spid="180227">
                                            <p:txEl>
                                              <p:pRg st="13" end="13"/>
                                            </p:txEl>
                                          </p:spTgt>
                                        </p:tgtEl>
                                      </p:cBhvr>
                                    </p:animEffect>
                                    <p:anim calcmode="lin" valueType="num">
                                      <p:cBhvr>
                                        <p:cTn id="95" dur="1000" fill="hold"/>
                                        <p:tgtEl>
                                          <p:spTgt spid="180227">
                                            <p:txEl>
                                              <p:pRg st="13" end="13"/>
                                            </p:txEl>
                                          </p:spTgt>
                                        </p:tgtEl>
                                        <p:attrNameLst>
                                          <p:attrName>ppt_x</p:attrName>
                                        </p:attrNameLst>
                                      </p:cBhvr>
                                      <p:tavLst>
                                        <p:tav tm="0">
                                          <p:val>
                                            <p:strVal val="#ppt_x"/>
                                          </p:val>
                                        </p:tav>
                                        <p:tav tm="100000">
                                          <p:val>
                                            <p:strVal val="#ppt_x"/>
                                          </p:val>
                                        </p:tav>
                                      </p:tavLst>
                                    </p:anim>
                                    <p:anim calcmode="lin" valueType="num">
                                      <p:cBhvr>
                                        <p:cTn id="96" dur="1000" fill="hold"/>
                                        <p:tgtEl>
                                          <p:spTgt spid="180227">
                                            <p:txEl>
                                              <p:pRg st="13" end="13"/>
                                            </p:txEl>
                                          </p:spTgt>
                                        </p:tgtEl>
                                        <p:attrNameLst>
                                          <p:attrName>ppt_y</p:attrName>
                                        </p:attrNameLst>
                                      </p:cBhvr>
                                      <p:tavLst>
                                        <p:tav tm="0">
                                          <p:val>
                                            <p:strVal val="#ppt_y-.1"/>
                                          </p:val>
                                        </p:tav>
                                        <p:tav tm="100000">
                                          <p:val>
                                            <p:strVal val="#ppt_y"/>
                                          </p:val>
                                        </p:tav>
                                      </p:tavLst>
                                    </p:anim>
                                  </p:childTnLst>
                                </p:cTn>
                              </p:par>
                            </p:childTnLst>
                          </p:cTn>
                        </p:par>
                        <p:par>
                          <p:cTn id="97" fill="hold" nodeType="afterGroup">
                            <p:stCondLst>
                              <p:cond delay="15000"/>
                            </p:stCondLst>
                            <p:childTnLst>
                              <p:par>
                                <p:cTn id="98" presetID="20" presetClass="entr" presetSubtype="0" fill="hold" nodeType="afterEffect">
                                  <p:stCondLst>
                                    <p:cond delay="0"/>
                                  </p:stCondLst>
                                  <p:childTnLst>
                                    <p:set>
                                      <p:cBhvr>
                                        <p:cTn id="99" dur="1" fill="hold">
                                          <p:stCondLst>
                                            <p:cond delay="0"/>
                                          </p:stCondLst>
                                        </p:cTn>
                                        <p:tgtEl>
                                          <p:spTgt spid="180228"/>
                                        </p:tgtEl>
                                        <p:attrNameLst>
                                          <p:attrName>style.visibility</p:attrName>
                                        </p:attrNameLst>
                                      </p:cBhvr>
                                      <p:to>
                                        <p:strVal val="visible"/>
                                      </p:to>
                                    </p:set>
                                    <p:animEffect transition="in" filter="wedge">
                                      <p:cBhvr>
                                        <p:cTn id="100" dur="1000"/>
                                        <p:tgtEl>
                                          <p:spTgt spid="180228"/>
                                        </p:tgtEl>
                                      </p:cBhvr>
                                    </p:animEffect>
                                  </p:childTnLst>
                                </p:cTn>
                              </p:par>
                            </p:childTnLst>
                          </p:cTn>
                        </p:par>
                        <p:par>
                          <p:cTn id="101" fill="hold" nodeType="afterGroup">
                            <p:stCondLst>
                              <p:cond delay="16000"/>
                            </p:stCondLst>
                            <p:childTnLst>
                              <p:par>
                                <p:cTn id="102" presetID="20" presetClass="entr" presetSubtype="0" fill="hold" nodeType="afterEffect">
                                  <p:stCondLst>
                                    <p:cond delay="0"/>
                                  </p:stCondLst>
                                  <p:childTnLst>
                                    <p:set>
                                      <p:cBhvr>
                                        <p:cTn id="103" dur="1" fill="hold">
                                          <p:stCondLst>
                                            <p:cond delay="0"/>
                                          </p:stCondLst>
                                        </p:cTn>
                                        <p:tgtEl>
                                          <p:spTgt spid="180229"/>
                                        </p:tgtEl>
                                        <p:attrNameLst>
                                          <p:attrName>style.visibility</p:attrName>
                                        </p:attrNameLst>
                                      </p:cBhvr>
                                      <p:to>
                                        <p:strVal val="visible"/>
                                      </p:to>
                                    </p:set>
                                    <p:animEffect transition="in" filter="wedge">
                                      <p:cBhvr>
                                        <p:cTn id="104" dur="1000"/>
                                        <p:tgtEl>
                                          <p:spTgt spid="180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226" grpId="0"/>
      <p:bldP spid="180227" grpId="0" build="p"/>
    </p:bldLst>
  </p:timing>
</p:sld>
</file>

<file path=ppt/slides/slide16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81251" name="Rectangle 3"/>
          <p:cNvSpPr>
            <a:spLocks noGrp="1" noChangeArrowheads="1"/>
          </p:cNvSpPr>
          <p:nvPr>
            <p:ph type="body" idx="1"/>
          </p:nvPr>
        </p:nvSpPr>
        <p:spPr>
          <a:xfrm>
            <a:off x="179388" y="290513"/>
            <a:ext cx="8964612" cy="6567487"/>
          </a:xfrm>
        </p:spPr>
        <p:txBody>
          <a:bodyPr/>
          <a:lstStyle/>
          <a:p>
            <a:pPr algn="l">
              <a:lnSpc>
                <a:spcPct val="120000"/>
              </a:lnSpc>
              <a:buFont typeface="Wingdings" panose="05000000000000000000" pitchFamily="2" charset="2"/>
              <a:buNone/>
            </a:pPr>
            <a:r>
              <a:rPr lang="fa-IR" altLang="fa-IR" sz="2000">
                <a:effectLst/>
                <a:cs typeface="B Zar" panose="00000400000000000000" pitchFamily="2" charset="-78"/>
              </a:rPr>
              <a:t>[(ساعات استاندارد برای تولید واقعی ) – ساعات واقعی ] نرخ استاندارد = انحراف کارایی دستمزد (1/4)</a:t>
            </a:r>
          </a:p>
          <a:p>
            <a:pPr algn="l">
              <a:lnSpc>
                <a:spcPct val="120000"/>
              </a:lnSpc>
              <a:buFont typeface="Wingdings" panose="05000000000000000000" pitchFamily="2" charset="2"/>
              <a:buNone/>
            </a:pPr>
            <a:r>
              <a:rPr lang="fa-IR" altLang="fa-IR" sz="2000">
                <a:effectLst/>
                <a:cs typeface="B Zar" panose="00000400000000000000" pitchFamily="2" charset="-78"/>
              </a:rPr>
              <a:t>مساعد  280000 = [(4×18000) – 70000] 140 = انحراف کارایی دستمزد</a:t>
            </a:r>
          </a:p>
          <a:p>
            <a:pPr algn="l">
              <a:lnSpc>
                <a:spcPct val="120000"/>
              </a:lnSpc>
              <a:buFont typeface="Wingdings" panose="05000000000000000000" pitchFamily="2" charset="2"/>
              <a:buNone/>
            </a:pPr>
            <a:r>
              <a:rPr lang="fa-IR" altLang="fa-IR" sz="2000">
                <a:effectLst/>
                <a:cs typeface="B Zar" panose="00000400000000000000" pitchFamily="2" charset="-78"/>
              </a:rPr>
              <a:t>= انحراف قابل کنترل (5)</a:t>
            </a:r>
          </a:p>
          <a:p>
            <a:pPr algn="l">
              <a:lnSpc>
                <a:spcPct val="120000"/>
              </a:lnSpc>
              <a:buFont typeface="Wingdings" panose="05000000000000000000" pitchFamily="2" charset="2"/>
              <a:buNone/>
            </a:pPr>
            <a:r>
              <a:rPr lang="fa-IR" altLang="fa-IR" sz="1800">
                <a:effectLst/>
                <a:cs typeface="B Zar" panose="00000400000000000000" pitchFamily="2" charset="-78"/>
              </a:rPr>
              <a:t>هزینه های سربار واقعی – [(ساعات استاندارد برای تولید واقعی × نرخ استاندارد سربار متغیر ) + هزینه های سربار ثابت طبق بودجه]</a:t>
            </a:r>
          </a:p>
          <a:p>
            <a:pPr algn="l">
              <a:lnSpc>
                <a:spcPct val="120000"/>
              </a:lnSpc>
              <a:buFont typeface="Wingdings" panose="05000000000000000000" pitchFamily="2" charset="2"/>
              <a:buNone/>
            </a:pPr>
            <a:r>
              <a:rPr lang="fa-IR" altLang="fa-IR" sz="2000">
                <a:effectLst/>
                <a:cs typeface="B Zar" panose="00000400000000000000" pitchFamily="2" charset="-78"/>
              </a:rPr>
              <a:t>نامساعد  573333 = 15600000 – [(72000 × 130) + 170 × 4×100000 ] =</a:t>
            </a:r>
          </a:p>
          <a:p>
            <a:pPr algn="ctr">
              <a:lnSpc>
                <a:spcPct val="50000"/>
              </a:lnSpc>
              <a:buFont typeface="Wingdings" panose="05000000000000000000" pitchFamily="2" charset="2"/>
              <a:buNone/>
            </a:pPr>
            <a:r>
              <a:rPr lang="fa-IR" altLang="fa-IR" sz="2000">
                <a:effectLst/>
                <a:cs typeface="B Zar" panose="00000400000000000000" pitchFamily="2" charset="-78"/>
              </a:rPr>
              <a:t>                                                                                                                                           12                                  </a:t>
            </a:r>
          </a:p>
          <a:p>
            <a:pPr algn="l">
              <a:lnSpc>
                <a:spcPct val="120000"/>
              </a:lnSpc>
              <a:buFont typeface="Wingdings" panose="05000000000000000000" pitchFamily="2" charset="2"/>
              <a:buNone/>
            </a:pPr>
            <a:r>
              <a:rPr lang="fa-IR" altLang="fa-IR" sz="2000">
                <a:effectLst/>
                <a:cs typeface="B Zar" panose="00000400000000000000" pitchFamily="2" charset="-78"/>
              </a:rPr>
              <a:t>(ساعات استاندارد برای تولید واقعی – ساعات عادی طبق بودجه) نرخ استاندارد سربار ثابت = انحراف حجم</a:t>
            </a:r>
          </a:p>
          <a:p>
            <a:pPr algn="l">
              <a:lnSpc>
                <a:spcPct val="120000"/>
              </a:lnSpc>
              <a:buFont typeface="Wingdings" panose="05000000000000000000" pitchFamily="2" charset="2"/>
              <a:buNone/>
            </a:pPr>
            <a:r>
              <a:rPr lang="fa-IR" altLang="fa-IR" sz="2000">
                <a:effectLst/>
                <a:cs typeface="B Zar" panose="00000400000000000000" pitchFamily="2" charset="-78"/>
              </a:rPr>
              <a:t>مساعد 6573390=[(4×18000) – 4×100000] 170 = انحراف حجم</a:t>
            </a:r>
          </a:p>
          <a:p>
            <a:pPr algn="ctr">
              <a:lnSpc>
                <a:spcPct val="30000"/>
              </a:lnSpc>
              <a:buFont typeface="Wingdings" panose="05000000000000000000" pitchFamily="2" charset="2"/>
              <a:buNone/>
            </a:pPr>
            <a:r>
              <a:rPr lang="fa-IR" altLang="fa-IR" sz="2000">
                <a:effectLst/>
                <a:cs typeface="B Zar" panose="00000400000000000000" pitchFamily="2" charset="-78"/>
              </a:rPr>
              <a:t>                                                                                              12                 </a:t>
            </a:r>
          </a:p>
          <a:p>
            <a:pPr>
              <a:lnSpc>
                <a:spcPct val="120000"/>
              </a:lnSpc>
              <a:buFont typeface="Wingdings" panose="05000000000000000000" pitchFamily="2" charset="2"/>
              <a:buNone/>
            </a:pPr>
            <a:r>
              <a:rPr lang="fa-IR" altLang="fa-IR" sz="2200">
                <a:effectLst/>
                <a:cs typeface="B Zar" panose="00000400000000000000" pitchFamily="2" charset="-78"/>
              </a:rPr>
              <a:t>   روش دوم : </a:t>
            </a:r>
          </a:p>
          <a:p>
            <a:pPr algn="l">
              <a:lnSpc>
                <a:spcPct val="120000"/>
              </a:lnSpc>
              <a:buFont typeface="Wingdings" panose="05000000000000000000" pitchFamily="2" charset="2"/>
              <a:buNone/>
            </a:pPr>
            <a:endParaRPr lang="fa-IR" altLang="fa-IR" sz="2200">
              <a:effectLst/>
              <a:cs typeface="B Zar" panose="00000400000000000000" pitchFamily="2" charset="-78"/>
            </a:endParaRPr>
          </a:p>
          <a:p>
            <a:pPr algn="l">
              <a:lnSpc>
                <a:spcPct val="120000"/>
              </a:lnSpc>
              <a:buFont typeface="Wingdings" panose="05000000000000000000" pitchFamily="2" charset="2"/>
              <a:buNone/>
            </a:pPr>
            <a:r>
              <a:rPr lang="fa-IR" altLang="fa-IR" sz="2000">
                <a:effectLst/>
                <a:cs typeface="B Zar" panose="00000400000000000000" pitchFamily="2" charset="-78"/>
              </a:rPr>
              <a:t>سربار ثابت بودجه ای بر اساس ساعات استاندارد برای تولید واقعی – سربار ثابت بودجه ای = انحراف حجم</a:t>
            </a:r>
          </a:p>
          <a:p>
            <a:pPr algn="l">
              <a:lnSpc>
                <a:spcPct val="120000"/>
              </a:lnSpc>
              <a:buFont typeface="Wingdings" panose="05000000000000000000" pitchFamily="2" charset="2"/>
              <a:buNone/>
            </a:pPr>
            <a:r>
              <a:rPr lang="fa-IR" altLang="fa-IR" sz="2000">
                <a:effectLst/>
                <a:cs typeface="B Zar" panose="00000400000000000000" pitchFamily="2" charset="-78"/>
              </a:rPr>
              <a:t>               (170 × 4×18000) – (170×4×100000) = انحراف حجم</a:t>
            </a:r>
          </a:p>
          <a:p>
            <a:pPr algn="ctr">
              <a:lnSpc>
                <a:spcPct val="50000"/>
              </a:lnSpc>
              <a:buFont typeface="Wingdings" panose="05000000000000000000" pitchFamily="2" charset="2"/>
              <a:buNone/>
            </a:pPr>
            <a:r>
              <a:rPr lang="fa-IR" altLang="fa-IR" sz="2000">
                <a:effectLst/>
                <a:cs typeface="B Zar" panose="00000400000000000000" pitchFamily="2" charset="-78"/>
              </a:rPr>
              <a:t>                                                                                                        12</a:t>
            </a:r>
          </a:p>
          <a:p>
            <a:pPr algn="l">
              <a:lnSpc>
                <a:spcPct val="260000"/>
              </a:lnSpc>
              <a:buFont typeface="Wingdings" panose="05000000000000000000" pitchFamily="2" charset="2"/>
              <a:buNone/>
            </a:pPr>
            <a:r>
              <a:rPr lang="fa-IR" altLang="fa-IR" sz="2000">
                <a:effectLst/>
                <a:cs typeface="B Zar" panose="00000400000000000000" pitchFamily="2" charset="-78"/>
              </a:rPr>
              <a:t>   6573333  = 12240000 – 5666667 = انحراف حجم</a:t>
            </a:r>
            <a:endParaRPr lang="en-US" altLang="fa-IR" sz="2000">
              <a:effectLst/>
            </a:endParaRPr>
          </a:p>
        </p:txBody>
      </p:sp>
      <p:grpSp>
        <p:nvGrpSpPr>
          <p:cNvPr id="181258" name="Group 10"/>
          <p:cNvGrpSpPr>
            <a:grpSpLocks/>
          </p:cNvGrpSpPr>
          <p:nvPr/>
        </p:nvGrpSpPr>
        <p:grpSpPr bwMode="auto">
          <a:xfrm>
            <a:off x="539750" y="2349500"/>
            <a:ext cx="2232025" cy="2952750"/>
            <a:chOff x="340" y="1434"/>
            <a:chExt cx="1406" cy="1860"/>
          </a:xfrm>
        </p:grpSpPr>
        <p:sp>
          <p:nvSpPr>
            <p:cNvPr id="181255" name="Line 7"/>
            <p:cNvSpPr>
              <a:spLocks noChangeShapeType="1"/>
            </p:cNvSpPr>
            <p:nvPr/>
          </p:nvSpPr>
          <p:spPr bwMode="auto">
            <a:xfrm>
              <a:off x="340" y="1434"/>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81256" name="Line 8"/>
            <p:cNvSpPr>
              <a:spLocks noChangeShapeType="1"/>
            </p:cNvSpPr>
            <p:nvPr/>
          </p:nvSpPr>
          <p:spPr bwMode="auto">
            <a:xfrm>
              <a:off x="1247" y="2069"/>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181257" name="Line 9"/>
            <p:cNvSpPr>
              <a:spLocks noChangeShapeType="1"/>
            </p:cNvSpPr>
            <p:nvPr/>
          </p:nvSpPr>
          <p:spPr bwMode="auto">
            <a:xfrm>
              <a:off x="1020" y="3294"/>
              <a:ext cx="7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181251">
                                            <p:txEl>
                                              <p:pRg st="0" end="0"/>
                                            </p:txEl>
                                          </p:spTgt>
                                        </p:tgtEl>
                                        <p:attrNameLst>
                                          <p:attrName>style.visibility</p:attrName>
                                        </p:attrNameLst>
                                      </p:cBhvr>
                                      <p:to>
                                        <p:strVal val="visible"/>
                                      </p:to>
                                    </p:set>
                                    <p:animEffect transition="in" filter="fade">
                                      <p:cBhvr>
                                        <p:cTn id="7" dur="1000"/>
                                        <p:tgtEl>
                                          <p:spTgt spid="181251">
                                            <p:txEl>
                                              <p:pRg st="0" end="0"/>
                                            </p:txEl>
                                          </p:spTgt>
                                        </p:tgtEl>
                                      </p:cBhvr>
                                    </p:animEffect>
                                    <p:anim calcmode="lin" valueType="num">
                                      <p:cBhvr>
                                        <p:cTn id="8" dur="1000" fill="hold"/>
                                        <p:tgtEl>
                                          <p:spTgt spid="181251">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181251">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7" presetClass="entr" presetSubtype="0" fill="hold" grpId="0" nodeType="afterEffect">
                                  <p:stCondLst>
                                    <p:cond delay="0"/>
                                  </p:stCondLst>
                                  <p:childTnLst>
                                    <p:set>
                                      <p:cBhvr>
                                        <p:cTn id="12" dur="1" fill="hold">
                                          <p:stCondLst>
                                            <p:cond delay="0"/>
                                          </p:stCondLst>
                                        </p:cTn>
                                        <p:tgtEl>
                                          <p:spTgt spid="181251">
                                            <p:txEl>
                                              <p:pRg st="1" end="1"/>
                                            </p:txEl>
                                          </p:spTgt>
                                        </p:tgtEl>
                                        <p:attrNameLst>
                                          <p:attrName>style.visibility</p:attrName>
                                        </p:attrNameLst>
                                      </p:cBhvr>
                                      <p:to>
                                        <p:strVal val="visible"/>
                                      </p:to>
                                    </p:set>
                                    <p:animEffect transition="in" filter="fade">
                                      <p:cBhvr>
                                        <p:cTn id="13" dur="1000"/>
                                        <p:tgtEl>
                                          <p:spTgt spid="181251">
                                            <p:txEl>
                                              <p:pRg st="1" end="1"/>
                                            </p:txEl>
                                          </p:spTgt>
                                        </p:tgtEl>
                                      </p:cBhvr>
                                    </p:animEffect>
                                    <p:anim calcmode="lin" valueType="num">
                                      <p:cBhvr>
                                        <p:cTn id="14" dur="1000" fill="hold"/>
                                        <p:tgtEl>
                                          <p:spTgt spid="181251">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181251">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7" presetClass="entr" presetSubtype="0" fill="hold" grpId="0" nodeType="afterEffect">
                                  <p:stCondLst>
                                    <p:cond delay="0"/>
                                  </p:stCondLst>
                                  <p:childTnLst>
                                    <p:set>
                                      <p:cBhvr>
                                        <p:cTn id="18" dur="1" fill="hold">
                                          <p:stCondLst>
                                            <p:cond delay="0"/>
                                          </p:stCondLst>
                                        </p:cTn>
                                        <p:tgtEl>
                                          <p:spTgt spid="181251">
                                            <p:txEl>
                                              <p:pRg st="2" end="2"/>
                                            </p:txEl>
                                          </p:spTgt>
                                        </p:tgtEl>
                                        <p:attrNameLst>
                                          <p:attrName>style.visibility</p:attrName>
                                        </p:attrNameLst>
                                      </p:cBhvr>
                                      <p:to>
                                        <p:strVal val="visible"/>
                                      </p:to>
                                    </p:set>
                                    <p:animEffect transition="in" filter="fade">
                                      <p:cBhvr>
                                        <p:cTn id="19" dur="1000"/>
                                        <p:tgtEl>
                                          <p:spTgt spid="181251">
                                            <p:txEl>
                                              <p:pRg st="2" end="2"/>
                                            </p:txEl>
                                          </p:spTgt>
                                        </p:tgtEl>
                                      </p:cBhvr>
                                    </p:animEffect>
                                    <p:anim calcmode="lin" valueType="num">
                                      <p:cBhvr>
                                        <p:cTn id="20" dur="1000" fill="hold"/>
                                        <p:tgtEl>
                                          <p:spTgt spid="181251">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181251">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7" presetClass="entr" presetSubtype="0" fill="hold" grpId="0" nodeType="afterEffect">
                                  <p:stCondLst>
                                    <p:cond delay="0"/>
                                  </p:stCondLst>
                                  <p:childTnLst>
                                    <p:set>
                                      <p:cBhvr>
                                        <p:cTn id="24" dur="1" fill="hold">
                                          <p:stCondLst>
                                            <p:cond delay="0"/>
                                          </p:stCondLst>
                                        </p:cTn>
                                        <p:tgtEl>
                                          <p:spTgt spid="181251">
                                            <p:txEl>
                                              <p:pRg st="3" end="3"/>
                                            </p:txEl>
                                          </p:spTgt>
                                        </p:tgtEl>
                                        <p:attrNameLst>
                                          <p:attrName>style.visibility</p:attrName>
                                        </p:attrNameLst>
                                      </p:cBhvr>
                                      <p:to>
                                        <p:strVal val="visible"/>
                                      </p:to>
                                    </p:set>
                                    <p:animEffect transition="in" filter="fade">
                                      <p:cBhvr>
                                        <p:cTn id="25" dur="1000"/>
                                        <p:tgtEl>
                                          <p:spTgt spid="181251">
                                            <p:txEl>
                                              <p:pRg st="3" end="3"/>
                                            </p:txEl>
                                          </p:spTgt>
                                        </p:tgtEl>
                                      </p:cBhvr>
                                    </p:animEffect>
                                    <p:anim calcmode="lin" valueType="num">
                                      <p:cBhvr>
                                        <p:cTn id="26" dur="1000" fill="hold"/>
                                        <p:tgtEl>
                                          <p:spTgt spid="181251">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181251">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7" presetClass="entr" presetSubtype="0" fill="hold" grpId="0" nodeType="afterEffect">
                                  <p:stCondLst>
                                    <p:cond delay="0"/>
                                  </p:stCondLst>
                                  <p:childTnLst>
                                    <p:set>
                                      <p:cBhvr>
                                        <p:cTn id="30" dur="1" fill="hold">
                                          <p:stCondLst>
                                            <p:cond delay="0"/>
                                          </p:stCondLst>
                                        </p:cTn>
                                        <p:tgtEl>
                                          <p:spTgt spid="181251">
                                            <p:txEl>
                                              <p:pRg st="4" end="4"/>
                                            </p:txEl>
                                          </p:spTgt>
                                        </p:tgtEl>
                                        <p:attrNameLst>
                                          <p:attrName>style.visibility</p:attrName>
                                        </p:attrNameLst>
                                      </p:cBhvr>
                                      <p:to>
                                        <p:strVal val="visible"/>
                                      </p:to>
                                    </p:set>
                                    <p:animEffect transition="in" filter="fade">
                                      <p:cBhvr>
                                        <p:cTn id="31" dur="1000"/>
                                        <p:tgtEl>
                                          <p:spTgt spid="181251">
                                            <p:txEl>
                                              <p:pRg st="4" end="4"/>
                                            </p:txEl>
                                          </p:spTgt>
                                        </p:tgtEl>
                                      </p:cBhvr>
                                    </p:animEffect>
                                    <p:anim calcmode="lin" valueType="num">
                                      <p:cBhvr>
                                        <p:cTn id="32" dur="1000" fill="hold"/>
                                        <p:tgtEl>
                                          <p:spTgt spid="181251">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181251">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7" presetClass="entr" presetSubtype="0" fill="hold" grpId="0" nodeType="afterEffect">
                                  <p:stCondLst>
                                    <p:cond delay="0"/>
                                  </p:stCondLst>
                                  <p:childTnLst>
                                    <p:set>
                                      <p:cBhvr>
                                        <p:cTn id="36" dur="1" fill="hold">
                                          <p:stCondLst>
                                            <p:cond delay="0"/>
                                          </p:stCondLst>
                                        </p:cTn>
                                        <p:tgtEl>
                                          <p:spTgt spid="181251">
                                            <p:txEl>
                                              <p:pRg st="5" end="5"/>
                                            </p:txEl>
                                          </p:spTgt>
                                        </p:tgtEl>
                                        <p:attrNameLst>
                                          <p:attrName>style.visibility</p:attrName>
                                        </p:attrNameLst>
                                      </p:cBhvr>
                                      <p:to>
                                        <p:strVal val="visible"/>
                                      </p:to>
                                    </p:set>
                                    <p:animEffect transition="in" filter="fade">
                                      <p:cBhvr>
                                        <p:cTn id="37" dur="1000"/>
                                        <p:tgtEl>
                                          <p:spTgt spid="181251">
                                            <p:txEl>
                                              <p:pRg st="5" end="5"/>
                                            </p:txEl>
                                          </p:spTgt>
                                        </p:tgtEl>
                                      </p:cBhvr>
                                    </p:animEffect>
                                    <p:anim calcmode="lin" valueType="num">
                                      <p:cBhvr>
                                        <p:cTn id="38" dur="1000" fill="hold"/>
                                        <p:tgtEl>
                                          <p:spTgt spid="181251">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181251">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7" presetClass="entr" presetSubtype="0" fill="hold" grpId="0" nodeType="afterEffect">
                                  <p:stCondLst>
                                    <p:cond delay="0"/>
                                  </p:stCondLst>
                                  <p:childTnLst>
                                    <p:set>
                                      <p:cBhvr>
                                        <p:cTn id="42" dur="1" fill="hold">
                                          <p:stCondLst>
                                            <p:cond delay="0"/>
                                          </p:stCondLst>
                                        </p:cTn>
                                        <p:tgtEl>
                                          <p:spTgt spid="181251">
                                            <p:txEl>
                                              <p:pRg st="6" end="6"/>
                                            </p:txEl>
                                          </p:spTgt>
                                        </p:tgtEl>
                                        <p:attrNameLst>
                                          <p:attrName>style.visibility</p:attrName>
                                        </p:attrNameLst>
                                      </p:cBhvr>
                                      <p:to>
                                        <p:strVal val="visible"/>
                                      </p:to>
                                    </p:set>
                                    <p:animEffect transition="in" filter="fade">
                                      <p:cBhvr>
                                        <p:cTn id="43" dur="1000"/>
                                        <p:tgtEl>
                                          <p:spTgt spid="181251">
                                            <p:txEl>
                                              <p:pRg st="6" end="6"/>
                                            </p:txEl>
                                          </p:spTgt>
                                        </p:tgtEl>
                                      </p:cBhvr>
                                    </p:animEffect>
                                    <p:anim calcmode="lin" valueType="num">
                                      <p:cBhvr>
                                        <p:cTn id="44" dur="1000" fill="hold"/>
                                        <p:tgtEl>
                                          <p:spTgt spid="181251">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181251">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7" presetClass="entr" presetSubtype="0" fill="hold" grpId="0" nodeType="afterEffect">
                                  <p:stCondLst>
                                    <p:cond delay="0"/>
                                  </p:stCondLst>
                                  <p:childTnLst>
                                    <p:set>
                                      <p:cBhvr>
                                        <p:cTn id="48" dur="1" fill="hold">
                                          <p:stCondLst>
                                            <p:cond delay="0"/>
                                          </p:stCondLst>
                                        </p:cTn>
                                        <p:tgtEl>
                                          <p:spTgt spid="181251">
                                            <p:txEl>
                                              <p:pRg st="7" end="7"/>
                                            </p:txEl>
                                          </p:spTgt>
                                        </p:tgtEl>
                                        <p:attrNameLst>
                                          <p:attrName>style.visibility</p:attrName>
                                        </p:attrNameLst>
                                      </p:cBhvr>
                                      <p:to>
                                        <p:strVal val="visible"/>
                                      </p:to>
                                    </p:set>
                                    <p:animEffect transition="in" filter="fade">
                                      <p:cBhvr>
                                        <p:cTn id="49" dur="1000"/>
                                        <p:tgtEl>
                                          <p:spTgt spid="181251">
                                            <p:txEl>
                                              <p:pRg st="7" end="7"/>
                                            </p:txEl>
                                          </p:spTgt>
                                        </p:tgtEl>
                                      </p:cBhvr>
                                    </p:animEffect>
                                    <p:anim calcmode="lin" valueType="num">
                                      <p:cBhvr>
                                        <p:cTn id="50" dur="1000" fill="hold"/>
                                        <p:tgtEl>
                                          <p:spTgt spid="181251">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181251">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7" presetClass="entr" presetSubtype="0" fill="hold" grpId="0" nodeType="afterEffect">
                                  <p:stCondLst>
                                    <p:cond delay="0"/>
                                  </p:stCondLst>
                                  <p:childTnLst>
                                    <p:set>
                                      <p:cBhvr>
                                        <p:cTn id="54" dur="1" fill="hold">
                                          <p:stCondLst>
                                            <p:cond delay="0"/>
                                          </p:stCondLst>
                                        </p:cTn>
                                        <p:tgtEl>
                                          <p:spTgt spid="181251">
                                            <p:txEl>
                                              <p:pRg st="8" end="8"/>
                                            </p:txEl>
                                          </p:spTgt>
                                        </p:tgtEl>
                                        <p:attrNameLst>
                                          <p:attrName>style.visibility</p:attrName>
                                        </p:attrNameLst>
                                      </p:cBhvr>
                                      <p:to>
                                        <p:strVal val="visible"/>
                                      </p:to>
                                    </p:set>
                                    <p:animEffect transition="in" filter="fade">
                                      <p:cBhvr>
                                        <p:cTn id="55" dur="1000"/>
                                        <p:tgtEl>
                                          <p:spTgt spid="181251">
                                            <p:txEl>
                                              <p:pRg st="8" end="8"/>
                                            </p:txEl>
                                          </p:spTgt>
                                        </p:tgtEl>
                                      </p:cBhvr>
                                    </p:animEffect>
                                    <p:anim calcmode="lin" valueType="num">
                                      <p:cBhvr>
                                        <p:cTn id="56" dur="1000" fill="hold"/>
                                        <p:tgtEl>
                                          <p:spTgt spid="181251">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181251">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7" presetClass="entr" presetSubtype="0" fill="hold" grpId="0" nodeType="afterEffect">
                                  <p:stCondLst>
                                    <p:cond delay="0"/>
                                  </p:stCondLst>
                                  <p:childTnLst>
                                    <p:set>
                                      <p:cBhvr>
                                        <p:cTn id="60" dur="1" fill="hold">
                                          <p:stCondLst>
                                            <p:cond delay="0"/>
                                          </p:stCondLst>
                                        </p:cTn>
                                        <p:tgtEl>
                                          <p:spTgt spid="181251">
                                            <p:txEl>
                                              <p:pRg st="9" end="9"/>
                                            </p:txEl>
                                          </p:spTgt>
                                        </p:tgtEl>
                                        <p:attrNameLst>
                                          <p:attrName>style.visibility</p:attrName>
                                        </p:attrNameLst>
                                      </p:cBhvr>
                                      <p:to>
                                        <p:strVal val="visible"/>
                                      </p:to>
                                    </p:set>
                                    <p:animEffect transition="in" filter="fade">
                                      <p:cBhvr>
                                        <p:cTn id="61" dur="1000"/>
                                        <p:tgtEl>
                                          <p:spTgt spid="181251">
                                            <p:txEl>
                                              <p:pRg st="9" end="9"/>
                                            </p:txEl>
                                          </p:spTgt>
                                        </p:tgtEl>
                                      </p:cBhvr>
                                    </p:animEffect>
                                    <p:anim calcmode="lin" valueType="num">
                                      <p:cBhvr>
                                        <p:cTn id="62" dur="1000" fill="hold"/>
                                        <p:tgtEl>
                                          <p:spTgt spid="181251">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181251">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7" presetClass="entr" presetSubtype="0" fill="hold" grpId="0" nodeType="afterEffect">
                                  <p:stCondLst>
                                    <p:cond delay="0"/>
                                  </p:stCondLst>
                                  <p:childTnLst>
                                    <p:set>
                                      <p:cBhvr>
                                        <p:cTn id="66" dur="1" fill="hold">
                                          <p:stCondLst>
                                            <p:cond delay="0"/>
                                          </p:stCondLst>
                                        </p:cTn>
                                        <p:tgtEl>
                                          <p:spTgt spid="181251">
                                            <p:txEl>
                                              <p:pRg st="11" end="11"/>
                                            </p:txEl>
                                          </p:spTgt>
                                        </p:tgtEl>
                                        <p:attrNameLst>
                                          <p:attrName>style.visibility</p:attrName>
                                        </p:attrNameLst>
                                      </p:cBhvr>
                                      <p:to>
                                        <p:strVal val="visible"/>
                                      </p:to>
                                    </p:set>
                                    <p:animEffect transition="in" filter="fade">
                                      <p:cBhvr>
                                        <p:cTn id="67" dur="1000"/>
                                        <p:tgtEl>
                                          <p:spTgt spid="181251">
                                            <p:txEl>
                                              <p:pRg st="11" end="11"/>
                                            </p:txEl>
                                          </p:spTgt>
                                        </p:tgtEl>
                                      </p:cBhvr>
                                    </p:animEffect>
                                    <p:anim calcmode="lin" valueType="num">
                                      <p:cBhvr>
                                        <p:cTn id="68" dur="1000" fill="hold"/>
                                        <p:tgtEl>
                                          <p:spTgt spid="181251">
                                            <p:txEl>
                                              <p:pRg st="11" end="11"/>
                                            </p:txEl>
                                          </p:spTgt>
                                        </p:tgtEl>
                                        <p:attrNameLst>
                                          <p:attrName>ppt_x</p:attrName>
                                        </p:attrNameLst>
                                      </p:cBhvr>
                                      <p:tavLst>
                                        <p:tav tm="0">
                                          <p:val>
                                            <p:strVal val="#ppt_x"/>
                                          </p:val>
                                        </p:tav>
                                        <p:tav tm="100000">
                                          <p:val>
                                            <p:strVal val="#ppt_x"/>
                                          </p:val>
                                        </p:tav>
                                      </p:tavLst>
                                    </p:anim>
                                    <p:anim calcmode="lin" valueType="num">
                                      <p:cBhvr>
                                        <p:cTn id="69" dur="1000" fill="hold"/>
                                        <p:tgtEl>
                                          <p:spTgt spid="181251">
                                            <p:txEl>
                                              <p:pRg st="11" end="11"/>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7" presetClass="entr" presetSubtype="0" fill="hold" grpId="0" nodeType="afterEffect">
                                  <p:stCondLst>
                                    <p:cond delay="0"/>
                                  </p:stCondLst>
                                  <p:childTnLst>
                                    <p:set>
                                      <p:cBhvr>
                                        <p:cTn id="72" dur="1" fill="hold">
                                          <p:stCondLst>
                                            <p:cond delay="0"/>
                                          </p:stCondLst>
                                        </p:cTn>
                                        <p:tgtEl>
                                          <p:spTgt spid="181251">
                                            <p:txEl>
                                              <p:pRg st="12" end="12"/>
                                            </p:txEl>
                                          </p:spTgt>
                                        </p:tgtEl>
                                        <p:attrNameLst>
                                          <p:attrName>style.visibility</p:attrName>
                                        </p:attrNameLst>
                                      </p:cBhvr>
                                      <p:to>
                                        <p:strVal val="visible"/>
                                      </p:to>
                                    </p:set>
                                    <p:animEffect transition="in" filter="fade">
                                      <p:cBhvr>
                                        <p:cTn id="73" dur="1000"/>
                                        <p:tgtEl>
                                          <p:spTgt spid="181251">
                                            <p:txEl>
                                              <p:pRg st="12" end="12"/>
                                            </p:txEl>
                                          </p:spTgt>
                                        </p:tgtEl>
                                      </p:cBhvr>
                                    </p:animEffect>
                                    <p:anim calcmode="lin" valueType="num">
                                      <p:cBhvr>
                                        <p:cTn id="74" dur="1000" fill="hold"/>
                                        <p:tgtEl>
                                          <p:spTgt spid="181251">
                                            <p:txEl>
                                              <p:pRg st="12" end="12"/>
                                            </p:txEl>
                                          </p:spTgt>
                                        </p:tgtEl>
                                        <p:attrNameLst>
                                          <p:attrName>ppt_x</p:attrName>
                                        </p:attrNameLst>
                                      </p:cBhvr>
                                      <p:tavLst>
                                        <p:tav tm="0">
                                          <p:val>
                                            <p:strVal val="#ppt_x"/>
                                          </p:val>
                                        </p:tav>
                                        <p:tav tm="100000">
                                          <p:val>
                                            <p:strVal val="#ppt_x"/>
                                          </p:val>
                                        </p:tav>
                                      </p:tavLst>
                                    </p:anim>
                                    <p:anim calcmode="lin" valueType="num">
                                      <p:cBhvr>
                                        <p:cTn id="75" dur="1000" fill="hold"/>
                                        <p:tgtEl>
                                          <p:spTgt spid="181251">
                                            <p:txEl>
                                              <p:pRg st="12" end="12"/>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7" presetClass="entr" presetSubtype="0" fill="hold" grpId="0" nodeType="afterEffect">
                                  <p:stCondLst>
                                    <p:cond delay="0"/>
                                  </p:stCondLst>
                                  <p:childTnLst>
                                    <p:set>
                                      <p:cBhvr>
                                        <p:cTn id="78" dur="1" fill="hold">
                                          <p:stCondLst>
                                            <p:cond delay="0"/>
                                          </p:stCondLst>
                                        </p:cTn>
                                        <p:tgtEl>
                                          <p:spTgt spid="181251">
                                            <p:txEl>
                                              <p:pRg st="13" end="13"/>
                                            </p:txEl>
                                          </p:spTgt>
                                        </p:tgtEl>
                                        <p:attrNameLst>
                                          <p:attrName>style.visibility</p:attrName>
                                        </p:attrNameLst>
                                      </p:cBhvr>
                                      <p:to>
                                        <p:strVal val="visible"/>
                                      </p:to>
                                    </p:set>
                                    <p:animEffect transition="in" filter="fade">
                                      <p:cBhvr>
                                        <p:cTn id="79" dur="1000"/>
                                        <p:tgtEl>
                                          <p:spTgt spid="181251">
                                            <p:txEl>
                                              <p:pRg st="13" end="13"/>
                                            </p:txEl>
                                          </p:spTgt>
                                        </p:tgtEl>
                                      </p:cBhvr>
                                    </p:animEffect>
                                    <p:anim calcmode="lin" valueType="num">
                                      <p:cBhvr>
                                        <p:cTn id="80" dur="1000" fill="hold"/>
                                        <p:tgtEl>
                                          <p:spTgt spid="181251">
                                            <p:txEl>
                                              <p:pRg st="13" end="13"/>
                                            </p:txEl>
                                          </p:spTgt>
                                        </p:tgtEl>
                                        <p:attrNameLst>
                                          <p:attrName>ppt_x</p:attrName>
                                        </p:attrNameLst>
                                      </p:cBhvr>
                                      <p:tavLst>
                                        <p:tav tm="0">
                                          <p:val>
                                            <p:strVal val="#ppt_x"/>
                                          </p:val>
                                        </p:tav>
                                        <p:tav tm="100000">
                                          <p:val>
                                            <p:strVal val="#ppt_x"/>
                                          </p:val>
                                        </p:tav>
                                      </p:tavLst>
                                    </p:anim>
                                    <p:anim calcmode="lin" valueType="num">
                                      <p:cBhvr>
                                        <p:cTn id="81" dur="1000" fill="hold"/>
                                        <p:tgtEl>
                                          <p:spTgt spid="181251">
                                            <p:txEl>
                                              <p:pRg st="13" end="13"/>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13000"/>
                            </p:stCondLst>
                            <p:childTnLst>
                              <p:par>
                                <p:cTn id="83" presetID="47" presetClass="entr" presetSubtype="0" fill="hold" grpId="0" nodeType="afterEffect">
                                  <p:stCondLst>
                                    <p:cond delay="0"/>
                                  </p:stCondLst>
                                  <p:childTnLst>
                                    <p:set>
                                      <p:cBhvr>
                                        <p:cTn id="84" dur="1" fill="hold">
                                          <p:stCondLst>
                                            <p:cond delay="0"/>
                                          </p:stCondLst>
                                        </p:cTn>
                                        <p:tgtEl>
                                          <p:spTgt spid="181251">
                                            <p:txEl>
                                              <p:pRg st="14" end="14"/>
                                            </p:txEl>
                                          </p:spTgt>
                                        </p:tgtEl>
                                        <p:attrNameLst>
                                          <p:attrName>style.visibility</p:attrName>
                                        </p:attrNameLst>
                                      </p:cBhvr>
                                      <p:to>
                                        <p:strVal val="visible"/>
                                      </p:to>
                                    </p:set>
                                    <p:animEffect transition="in" filter="fade">
                                      <p:cBhvr>
                                        <p:cTn id="85" dur="1000"/>
                                        <p:tgtEl>
                                          <p:spTgt spid="181251">
                                            <p:txEl>
                                              <p:pRg st="14" end="14"/>
                                            </p:txEl>
                                          </p:spTgt>
                                        </p:tgtEl>
                                      </p:cBhvr>
                                    </p:animEffect>
                                    <p:anim calcmode="lin" valueType="num">
                                      <p:cBhvr>
                                        <p:cTn id="86" dur="1000" fill="hold"/>
                                        <p:tgtEl>
                                          <p:spTgt spid="181251">
                                            <p:txEl>
                                              <p:pRg st="14" end="14"/>
                                            </p:txEl>
                                          </p:spTgt>
                                        </p:tgtEl>
                                        <p:attrNameLst>
                                          <p:attrName>ppt_x</p:attrName>
                                        </p:attrNameLst>
                                      </p:cBhvr>
                                      <p:tavLst>
                                        <p:tav tm="0">
                                          <p:val>
                                            <p:strVal val="#ppt_x"/>
                                          </p:val>
                                        </p:tav>
                                        <p:tav tm="100000">
                                          <p:val>
                                            <p:strVal val="#ppt_x"/>
                                          </p:val>
                                        </p:tav>
                                      </p:tavLst>
                                    </p:anim>
                                    <p:anim calcmode="lin" valueType="num">
                                      <p:cBhvr>
                                        <p:cTn id="87" dur="1000" fill="hold"/>
                                        <p:tgtEl>
                                          <p:spTgt spid="181251">
                                            <p:txEl>
                                              <p:pRg st="14" end="14"/>
                                            </p:txEl>
                                          </p:spTgt>
                                        </p:tgtEl>
                                        <p:attrNameLst>
                                          <p:attrName>ppt_y</p:attrName>
                                        </p:attrNameLst>
                                      </p:cBhvr>
                                      <p:tavLst>
                                        <p:tav tm="0">
                                          <p:val>
                                            <p:strVal val="#ppt_y-.1"/>
                                          </p:val>
                                        </p:tav>
                                        <p:tav tm="100000">
                                          <p:val>
                                            <p:strVal val="#ppt_y"/>
                                          </p:val>
                                        </p:tav>
                                      </p:tavLst>
                                    </p:anim>
                                  </p:childTnLst>
                                </p:cTn>
                              </p:par>
                              <p:par>
                                <p:cTn id="88" presetID="18" presetClass="entr" presetSubtype="9" fill="hold" nodeType="withEffect">
                                  <p:stCondLst>
                                    <p:cond delay="0"/>
                                  </p:stCondLst>
                                  <p:childTnLst>
                                    <p:set>
                                      <p:cBhvr>
                                        <p:cTn id="89" dur="1" fill="hold">
                                          <p:stCondLst>
                                            <p:cond delay="0"/>
                                          </p:stCondLst>
                                        </p:cTn>
                                        <p:tgtEl>
                                          <p:spTgt spid="181258"/>
                                        </p:tgtEl>
                                        <p:attrNameLst>
                                          <p:attrName>style.visibility</p:attrName>
                                        </p:attrNameLst>
                                      </p:cBhvr>
                                      <p:to>
                                        <p:strVal val="visible"/>
                                      </p:to>
                                    </p:set>
                                    <p:animEffect transition="in" filter="strips(upLeft)">
                                      <p:cBhvr>
                                        <p:cTn id="90" dur="500"/>
                                        <p:tgtEl>
                                          <p:spTgt spid="1812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1251" grpId="0" build="p"/>
    </p:bldLst>
  </p:timing>
</p:sld>
</file>

<file path=ppt/slides/slide16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82274" name="Rectangle 2"/>
          <p:cNvSpPr>
            <a:spLocks noGrp="1" noChangeArrowheads="1"/>
          </p:cNvSpPr>
          <p:nvPr>
            <p:ph type="title"/>
          </p:nvPr>
        </p:nvSpPr>
        <p:spPr/>
        <p:txBody>
          <a:bodyPr/>
          <a:lstStyle/>
          <a:p>
            <a:pPr algn="r"/>
            <a:r>
              <a:rPr lang="fa-IR" altLang="fa-IR" sz="3200">
                <a:cs typeface="B Titr" panose="00000700000000000000" pitchFamily="2" charset="-78"/>
              </a:rPr>
              <a:t>فصل چهارم</a:t>
            </a:r>
            <a:endParaRPr lang="en-US" altLang="fa-IR" sz="3200">
              <a:cs typeface="B Titr" panose="00000700000000000000" pitchFamily="2" charset="-78"/>
            </a:endParaRPr>
          </a:p>
        </p:txBody>
      </p:sp>
      <p:sp>
        <p:nvSpPr>
          <p:cNvPr id="182275" name="Rectangle 3"/>
          <p:cNvSpPr>
            <a:spLocks noGrp="1" noChangeArrowheads="1"/>
          </p:cNvSpPr>
          <p:nvPr>
            <p:ph type="body" idx="1"/>
          </p:nvPr>
        </p:nvSpPr>
        <p:spPr>
          <a:xfrm>
            <a:off x="1258888" y="1782763"/>
            <a:ext cx="6913562" cy="4525962"/>
          </a:xfrm>
        </p:spPr>
        <p:txBody>
          <a:bodyPr/>
          <a:lstStyle/>
          <a:p>
            <a:pPr marL="609600" indent="-609600" algn="ctr">
              <a:buFont typeface="Wingdings" panose="05000000000000000000" pitchFamily="2" charset="2"/>
              <a:buNone/>
            </a:pPr>
            <a:r>
              <a:rPr lang="fa-IR" altLang="fa-IR">
                <a:solidFill>
                  <a:schemeClr val="folHlink"/>
                </a:solidFill>
                <a:effectLst/>
                <a:latin typeface="Arial" panose="020B0604020202020204" pitchFamily="34" charset="0"/>
                <a:cs typeface="B Esfehan" panose="00000700000000000000" pitchFamily="2" charset="-78"/>
              </a:rPr>
              <a:t>«حسابداری هزینه یابی استاندارد »</a:t>
            </a:r>
          </a:p>
          <a:p>
            <a:pPr marL="609600" indent="-609600">
              <a:buFont typeface="Wingdings" panose="05000000000000000000" pitchFamily="2" charset="2"/>
              <a:buNone/>
            </a:pPr>
            <a:endParaRPr lang="fa-IR" altLang="fa-IR">
              <a:solidFill>
                <a:schemeClr val="folHlink"/>
              </a:solidFill>
              <a:effectLst/>
              <a:cs typeface="B Esfehan" panose="00000700000000000000" pitchFamily="2" charset="-78"/>
            </a:endParaRPr>
          </a:p>
          <a:p>
            <a:pPr marL="609600" indent="-609600">
              <a:lnSpc>
                <a:spcPct val="120000"/>
              </a:lnSpc>
              <a:buFont typeface="Wingdings" panose="05000000000000000000" pitchFamily="2" charset="2"/>
              <a:buNone/>
            </a:pPr>
            <a:r>
              <a:rPr lang="fa-IR" altLang="fa-IR">
                <a:effectLst/>
                <a:cs typeface="B Zar" panose="00000400000000000000" pitchFamily="2" charset="-78"/>
              </a:rPr>
              <a:t>هدف های فراگیری آشنایی با :</a:t>
            </a:r>
          </a:p>
          <a:p>
            <a:pPr marL="609600" indent="-609600">
              <a:lnSpc>
                <a:spcPct val="120000"/>
              </a:lnSpc>
              <a:buFont typeface="Wingdings" panose="05000000000000000000" pitchFamily="2" charset="2"/>
              <a:buAutoNum type="arabicPeriod"/>
            </a:pPr>
            <a:r>
              <a:rPr lang="fa-IR" altLang="fa-IR">
                <a:effectLst/>
                <a:cs typeface="B Zar" panose="00000400000000000000" pitchFamily="2" charset="-78"/>
              </a:rPr>
              <a:t> روش های مختلف هزینه یابی استاندارد.</a:t>
            </a:r>
          </a:p>
          <a:p>
            <a:pPr marL="609600" indent="-609600">
              <a:lnSpc>
                <a:spcPct val="120000"/>
              </a:lnSpc>
              <a:buFont typeface="Wingdings" panose="05000000000000000000" pitchFamily="2" charset="2"/>
              <a:buAutoNum type="arabicPeriod"/>
            </a:pPr>
            <a:r>
              <a:rPr lang="fa-IR" altLang="fa-IR">
                <a:effectLst/>
                <a:cs typeface="B Zar" panose="00000400000000000000" pitchFamily="2" charset="-78"/>
              </a:rPr>
              <a:t> روشهای مختلف حسابداری مواد اولیه .</a:t>
            </a:r>
          </a:p>
          <a:p>
            <a:pPr marL="609600" indent="-609600">
              <a:lnSpc>
                <a:spcPct val="120000"/>
              </a:lnSpc>
              <a:buFont typeface="Wingdings" panose="05000000000000000000" pitchFamily="2" charset="2"/>
              <a:buAutoNum type="arabicPeriod"/>
            </a:pPr>
            <a:r>
              <a:rPr lang="fa-IR" altLang="fa-IR">
                <a:effectLst/>
                <a:cs typeface="B Zar" panose="00000400000000000000" pitchFamily="2" charset="-78"/>
              </a:rPr>
              <a:t> روشهای مختلف بستن حسابهای انحرافات</a:t>
            </a:r>
            <a:r>
              <a:rPr lang="fa-IR" altLang="fa-IR" sz="2800">
                <a:effectLst/>
                <a:cs typeface="B Zar" panose="00000400000000000000" pitchFamily="2" charset="-78"/>
              </a:rPr>
              <a:t> . </a:t>
            </a:r>
            <a:endParaRPr lang="en-US" altLang="fa-IR" sz="28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182274"/>
                                        </p:tgtEl>
                                        <p:attrNameLst>
                                          <p:attrName>style.visibility</p:attrName>
                                        </p:attrNameLst>
                                      </p:cBhvr>
                                      <p:to>
                                        <p:strVal val="visible"/>
                                      </p:to>
                                    </p:set>
                                    <p:animEffect transition="in" filter="fade">
                                      <p:cBhvr>
                                        <p:cTn id="7" dur="1000"/>
                                        <p:tgtEl>
                                          <p:spTgt spid="182274"/>
                                        </p:tgtEl>
                                      </p:cBhvr>
                                    </p:animEffect>
                                    <p:anim calcmode="lin" valueType="num">
                                      <p:cBhvr>
                                        <p:cTn id="8" dur="1000" fill="hold"/>
                                        <p:tgtEl>
                                          <p:spTgt spid="182274"/>
                                        </p:tgtEl>
                                        <p:attrNameLst>
                                          <p:attrName>ppt_x</p:attrName>
                                        </p:attrNameLst>
                                      </p:cBhvr>
                                      <p:tavLst>
                                        <p:tav tm="0">
                                          <p:val>
                                            <p:strVal val="#ppt_x-.1"/>
                                          </p:val>
                                        </p:tav>
                                        <p:tav tm="100000">
                                          <p:val>
                                            <p:strVal val="#ppt_x"/>
                                          </p:val>
                                        </p:tav>
                                      </p:tavLst>
                                    </p:anim>
                                    <p:anim calcmode="lin" valueType="num">
                                      <p:cBhvr>
                                        <p:cTn id="9" dur="1000" fill="hold"/>
                                        <p:tgtEl>
                                          <p:spTgt spid="182274"/>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1700"/>
                            </p:stCondLst>
                            <p:childTnLst>
                              <p:par>
                                <p:cTn id="11" presetID="40" presetClass="entr" presetSubtype="0" fill="hold" nodeType="afterEffect">
                                  <p:stCondLst>
                                    <p:cond delay="0"/>
                                  </p:stCondLst>
                                  <p:iterate type="lt">
                                    <p:tmPct val="10000"/>
                                  </p:iterate>
                                  <p:childTnLst>
                                    <p:set>
                                      <p:cBhvr>
                                        <p:cTn id="12" dur="1" fill="hold">
                                          <p:stCondLst>
                                            <p:cond delay="0"/>
                                          </p:stCondLst>
                                        </p:cTn>
                                        <p:tgtEl>
                                          <p:spTgt spid="182275">
                                            <p:txEl>
                                              <p:pRg st="0" end="0"/>
                                            </p:txEl>
                                          </p:spTgt>
                                        </p:tgtEl>
                                        <p:attrNameLst>
                                          <p:attrName>style.visibility</p:attrName>
                                        </p:attrNameLst>
                                      </p:cBhvr>
                                      <p:to>
                                        <p:strVal val="visible"/>
                                      </p:to>
                                    </p:set>
                                    <p:animEffect transition="in" filter="fade">
                                      <p:cBhvr>
                                        <p:cTn id="13" dur="1000"/>
                                        <p:tgtEl>
                                          <p:spTgt spid="182275">
                                            <p:txEl>
                                              <p:pRg st="0" end="0"/>
                                            </p:txEl>
                                          </p:spTgt>
                                        </p:tgtEl>
                                      </p:cBhvr>
                                    </p:animEffect>
                                    <p:anim calcmode="lin" valueType="num">
                                      <p:cBhvr>
                                        <p:cTn id="14" dur="1000" fill="hold"/>
                                        <p:tgtEl>
                                          <p:spTgt spid="182275">
                                            <p:txEl>
                                              <p:pRg st="0" end="0"/>
                                            </p:txEl>
                                          </p:spTgt>
                                        </p:tgtEl>
                                        <p:attrNameLst>
                                          <p:attrName>ppt_x</p:attrName>
                                        </p:attrNameLst>
                                      </p:cBhvr>
                                      <p:tavLst>
                                        <p:tav tm="0">
                                          <p:val>
                                            <p:strVal val="#ppt_x-.1"/>
                                          </p:val>
                                        </p:tav>
                                        <p:tav tm="100000">
                                          <p:val>
                                            <p:strVal val="#ppt_x"/>
                                          </p:val>
                                        </p:tav>
                                      </p:tavLst>
                                    </p:anim>
                                    <p:anim calcmode="lin" valueType="num">
                                      <p:cBhvr>
                                        <p:cTn id="15" dur="1000" fill="hold"/>
                                        <p:tgtEl>
                                          <p:spTgt spid="182275">
                                            <p:txEl>
                                              <p:pRg st="0" end="0"/>
                                            </p:txEl>
                                          </p:spTgt>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5400"/>
                            </p:stCondLst>
                            <p:childTnLst>
                              <p:par>
                                <p:cTn id="17" presetID="37" presetClass="entr" presetSubtype="0" fill="hold" nodeType="afterEffect">
                                  <p:stCondLst>
                                    <p:cond delay="0"/>
                                  </p:stCondLst>
                                  <p:childTnLst>
                                    <p:set>
                                      <p:cBhvr>
                                        <p:cTn id="18" dur="1" fill="hold">
                                          <p:stCondLst>
                                            <p:cond delay="0"/>
                                          </p:stCondLst>
                                        </p:cTn>
                                        <p:tgtEl>
                                          <p:spTgt spid="182275">
                                            <p:txEl>
                                              <p:pRg st="2" end="2"/>
                                            </p:txEl>
                                          </p:spTgt>
                                        </p:tgtEl>
                                        <p:attrNameLst>
                                          <p:attrName>style.visibility</p:attrName>
                                        </p:attrNameLst>
                                      </p:cBhvr>
                                      <p:to>
                                        <p:strVal val="visible"/>
                                      </p:to>
                                    </p:set>
                                    <p:animEffect transition="in" filter="fade">
                                      <p:cBhvr>
                                        <p:cTn id="19" dur="1000"/>
                                        <p:tgtEl>
                                          <p:spTgt spid="182275">
                                            <p:txEl>
                                              <p:pRg st="2" end="2"/>
                                            </p:txEl>
                                          </p:spTgt>
                                        </p:tgtEl>
                                      </p:cBhvr>
                                    </p:animEffect>
                                    <p:anim calcmode="lin" valueType="num">
                                      <p:cBhvr>
                                        <p:cTn id="20" dur="1000" fill="hold"/>
                                        <p:tgtEl>
                                          <p:spTgt spid="182275">
                                            <p:txEl>
                                              <p:pRg st="2" end="2"/>
                                            </p:txEl>
                                          </p:spTgt>
                                        </p:tgtEl>
                                        <p:attrNameLst>
                                          <p:attrName>ppt_x</p:attrName>
                                        </p:attrNameLst>
                                      </p:cBhvr>
                                      <p:tavLst>
                                        <p:tav tm="0">
                                          <p:val>
                                            <p:strVal val="#ppt_x"/>
                                          </p:val>
                                        </p:tav>
                                        <p:tav tm="100000">
                                          <p:val>
                                            <p:strVal val="#ppt_x"/>
                                          </p:val>
                                        </p:tav>
                                      </p:tavLst>
                                    </p:anim>
                                    <p:anim calcmode="lin" valueType="num">
                                      <p:cBhvr>
                                        <p:cTn id="21" dur="900" decel="100000" fill="hold"/>
                                        <p:tgtEl>
                                          <p:spTgt spid="182275">
                                            <p:txEl>
                                              <p:pRg st="2" end="2"/>
                                            </p:txEl>
                                          </p:spTgt>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182275">
                                            <p:txEl>
                                              <p:pRg st="2" end="2"/>
                                            </p:txEl>
                                          </p:spTgt>
                                        </p:tgtEl>
                                        <p:attrNameLst>
                                          <p:attrName>ppt_y</p:attrName>
                                        </p:attrNameLst>
                                      </p:cBhvr>
                                      <p:tavLst>
                                        <p:tav tm="0">
                                          <p:val>
                                            <p:strVal val="#ppt_y-.03"/>
                                          </p:val>
                                        </p:tav>
                                        <p:tav tm="100000">
                                          <p:val>
                                            <p:strVal val="#ppt_y"/>
                                          </p:val>
                                        </p:tav>
                                      </p:tavLst>
                                    </p:anim>
                                  </p:childTnLst>
                                </p:cTn>
                              </p:par>
                            </p:childTnLst>
                          </p:cTn>
                        </p:par>
                        <p:par>
                          <p:cTn id="23" fill="hold" nodeType="afterGroup">
                            <p:stCondLst>
                              <p:cond delay="6400"/>
                            </p:stCondLst>
                            <p:childTnLst>
                              <p:par>
                                <p:cTn id="24" presetID="31" presetClass="entr" presetSubtype="0" fill="hold" nodeType="afterEffect">
                                  <p:stCondLst>
                                    <p:cond delay="0"/>
                                  </p:stCondLst>
                                  <p:iterate type="lt">
                                    <p:tmPct val="5000"/>
                                  </p:iterate>
                                  <p:childTnLst>
                                    <p:set>
                                      <p:cBhvr>
                                        <p:cTn id="25" dur="1" fill="hold">
                                          <p:stCondLst>
                                            <p:cond delay="0"/>
                                          </p:stCondLst>
                                        </p:cTn>
                                        <p:tgtEl>
                                          <p:spTgt spid="182275">
                                            <p:txEl>
                                              <p:pRg st="3" end="3"/>
                                            </p:txEl>
                                          </p:spTgt>
                                        </p:tgtEl>
                                        <p:attrNameLst>
                                          <p:attrName>style.visibility</p:attrName>
                                        </p:attrNameLst>
                                      </p:cBhvr>
                                      <p:to>
                                        <p:strVal val="visible"/>
                                      </p:to>
                                    </p:set>
                                    <p:anim calcmode="lin" valueType="num">
                                      <p:cBhvr>
                                        <p:cTn id="26" dur="1000" fill="hold"/>
                                        <p:tgtEl>
                                          <p:spTgt spid="182275">
                                            <p:txEl>
                                              <p:pRg st="3" end="3"/>
                                            </p:txEl>
                                          </p:spTgt>
                                        </p:tgtEl>
                                        <p:attrNameLst>
                                          <p:attrName>ppt_w</p:attrName>
                                        </p:attrNameLst>
                                      </p:cBhvr>
                                      <p:tavLst>
                                        <p:tav tm="0">
                                          <p:val>
                                            <p:fltVal val="0"/>
                                          </p:val>
                                        </p:tav>
                                        <p:tav tm="100000">
                                          <p:val>
                                            <p:strVal val="#ppt_w"/>
                                          </p:val>
                                        </p:tav>
                                      </p:tavLst>
                                    </p:anim>
                                    <p:anim calcmode="lin" valueType="num">
                                      <p:cBhvr>
                                        <p:cTn id="27" dur="1000" fill="hold"/>
                                        <p:tgtEl>
                                          <p:spTgt spid="182275">
                                            <p:txEl>
                                              <p:pRg st="3" end="3"/>
                                            </p:txEl>
                                          </p:spTgt>
                                        </p:tgtEl>
                                        <p:attrNameLst>
                                          <p:attrName>ppt_h</p:attrName>
                                        </p:attrNameLst>
                                      </p:cBhvr>
                                      <p:tavLst>
                                        <p:tav tm="0">
                                          <p:val>
                                            <p:fltVal val="0"/>
                                          </p:val>
                                        </p:tav>
                                        <p:tav tm="100000">
                                          <p:val>
                                            <p:strVal val="#ppt_h"/>
                                          </p:val>
                                        </p:tav>
                                      </p:tavLst>
                                    </p:anim>
                                    <p:anim calcmode="lin" valueType="num">
                                      <p:cBhvr>
                                        <p:cTn id="28" dur="1000" fill="hold"/>
                                        <p:tgtEl>
                                          <p:spTgt spid="182275">
                                            <p:txEl>
                                              <p:pRg st="3" end="3"/>
                                            </p:txEl>
                                          </p:spTgt>
                                        </p:tgtEl>
                                        <p:attrNameLst>
                                          <p:attrName>style.rotation</p:attrName>
                                        </p:attrNameLst>
                                      </p:cBhvr>
                                      <p:tavLst>
                                        <p:tav tm="0">
                                          <p:val>
                                            <p:fltVal val="90"/>
                                          </p:val>
                                        </p:tav>
                                        <p:tav tm="100000">
                                          <p:val>
                                            <p:fltVal val="0"/>
                                          </p:val>
                                        </p:tav>
                                      </p:tavLst>
                                    </p:anim>
                                    <p:animEffect transition="in" filter="fade">
                                      <p:cBhvr>
                                        <p:cTn id="29" dur="1000"/>
                                        <p:tgtEl>
                                          <p:spTgt spid="182275">
                                            <p:txEl>
                                              <p:pRg st="3" end="3"/>
                                            </p:txEl>
                                          </p:spTgt>
                                        </p:tgtEl>
                                      </p:cBhvr>
                                    </p:animEffect>
                                  </p:childTnLst>
                                </p:cTn>
                              </p:par>
                            </p:childTnLst>
                          </p:cTn>
                        </p:par>
                        <p:par>
                          <p:cTn id="30" fill="hold" nodeType="afterGroup">
                            <p:stCondLst>
                              <p:cond delay="8850"/>
                            </p:stCondLst>
                            <p:childTnLst>
                              <p:par>
                                <p:cTn id="31" presetID="31" presetClass="entr" presetSubtype="0" fill="hold" nodeType="afterEffect">
                                  <p:stCondLst>
                                    <p:cond delay="0"/>
                                  </p:stCondLst>
                                  <p:iterate type="lt">
                                    <p:tmPct val="5000"/>
                                  </p:iterate>
                                  <p:childTnLst>
                                    <p:set>
                                      <p:cBhvr>
                                        <p:cTn id="32" dur="1" fill="hold">
                                          <p:stCondLst>
                                            <p:cond delay="0"/>
                                          </p:stCondLst>
                                        </p:cTn>
                                        <p:tgtEl>
                                          <p:spTgt spid="182275">
                                            <p:txEl>
                                              <p:pRg st="4" end="4"/>
                                            </p:txEl>
                                          </p:spTgt>
                                        </p:tgtEl>
                                        <p:attrNameLst>
                                          <p:attrName>style.visibility</p:attrName>
                                        </p:attrNameLst>
                                      </p:cBhvr>
                                      <p:to>
                                        <p:strVal val="visible"/>
                                      </p:to>
                                    </p:set>
                                    <p:anim calcmode="lin" valueType="num">
                                      <p:cBhvr>
                                        <p:cTn id="33" dur="1000" fill="hold"/>
                                        <p:tgtEl>
                                          <p:spTgt spid="182275">
                                            <p:txEl>
                                              <p:pRg st="4" end="4"/>
                                            </p:txEl>
                                          </p:spTgt>
                                        </p:tgtEl>
                                        <p:attrNameLst>
                                          <p:attrName>ppt_w</p:attrName>
                                        </p:attrNameLst>
                                      </p:cBhvr>
                                      <p:tavLst>
                                        <p:tav tm="0">
                                          <p:val>
                                            <p:fltVal val="0"/>
                                          </p:val>
                                        </p:tav>
                                        <p:tav tm="100000">
                                          <p:val>
                                            <p:strVal val="#ppt_w"/>
                                          </p:val>
                                        </p:tav>
                                      </p:tavLst>
                                    </p:anim>
                                    <p:anim calcmode="lin" valueType="num">
                                      <p:cBhvr>
                                        <p:cTn id="34" dur="1000" fill="hold"/>
                                        <p:tgtEl>
                                          <p:spTgt spid="182275">
                                            <p:txEl>
                                              <p:pRg st="4" end="4"/>
                                            </p:txEl>
                                          </p:spTgt>
                                        </p:tgtEl>
                                        <p:attrNameLst>
                                          <p:attrName>ppt_h</p:attrName>
                                        </p:attrNameLst>
                                      </p:cBhvr>
                                      <p:tavLst>
                                        <p:tav tm="0">
                                          <p:val>
                                            <p:fltVal val="0"/>
                                          </p:val>
                                        </p:tav>
                                        <p:tav tm="100000">
                                          <p:val>
                                            <p:strVal val="#ppt_h"/>
                                          </p:val>
                                        </p:tav>
                                      </p:tavLst>
                                    </p:anim>
                                    <p:anim calcmode="lin" valueType="num">
                                      <p:cBhvr>
                                        <p:cTn id="35" dur="1000" fill="hold"/>
                                        <p:tgtEl>
                                          <p:spTgt spid="182275">
                                            <p:txEl>
                                              <p:pRg st="4" end="4"/>
                                            </p:txEl>
                                          </p:spTgt>
                                        </p:tgtEl>
                                        <p:attrNameLst>
                                          <p:attrName>style.rotation</p:attrName>
                                        </p:attrNameLst>
                                      </p:cBhvr>
                                      <p:tavLst>
                                        <p:tav tm="0">
                                          <p:val>
                                            <p:fltVal val="90"/>
                                          </p:val>
                                        </p:tav>
                                        <p:tav tm="100000">
                                          <p:val>
                                            <p:fltVal val="0"/>
                                          </p:val>
                                        </p:tav>
                                      </p:tavLst>
                                    </p:anim>
                                    <p:animEffect transition="in" filter="fade">
                                      <p:cBhvr>
                                        <p:cTn id="36" dur="1000"/>
                                        <p:tgtEl>
                                          <p:spTgt spid="182275">
                                            <p:txEl>
                                              <p:pRg st="4" end="4"/>
                                            </p:txEl>
                                          </p:spTgt>
                                        </p:tgtEl>
                                      </p:cBhvr>
                                    </p:animEffect>
                                  </p:childTnLst>
                                </p:cTn>
                              </p:par>
                            </p:childTnLst>
                          </p:cTn>
                        </p:par>
                        <p:par>
                          <p:cTn id="37" fill="hold" nodeType="afterGroup">
                            <p:stCondLst>
                              <p:cond delay="11250"/>
                            </p:stCondLst>
                            <p:childTnLst>
                              <p:par>
                                <p:cTn id="38" presetID="31" presetClass="entr" presetSubtype="0" fill="hold" nodeType="afterEffect">
                                  <p:stCondLst>
                                    <p:cond delay="0"/>
                                  </p:stCondLst>
                                  <p:iterate type="lt">
                                    <p:tmPct val="5000"/>
                                  </p:iterate>
                                  <p:childTnLst>
                                    <p:set>
                                      <p:cBhvr>
                                        <p:cTn id="39" dur="1" fill="hold">
                                          <p:stCondLst>
                                            <p:cond delay="0"/>
                                          </p:stCondLst>
                                        </p:cTn>
                                        <p:tgtEl>
                                          <p:spTgt spid="182275">
                                            <p:txEl>
                                              <p:pRg st="5" end="5"/>
                                            </p:txEl>
                                          </p:spTgt>
                                        </p:tgtEl>
                                        <p:attrNameLst>
                                          <p:attrName>style.visibility</p:attrName>
                                        </p:attrNameLst>
                                      </p:cBhvr>
                                      <p:to>
                                        <p:strVal val="visible"/>
                                      </p:to>
                                    </p:set>
                                    <p:anim calcmode="lin" valueType="num">
                                      <p:cBhvr>
                                        <p:cTn id="40" dur="1000" fill="hold"/>
                                        <p:tgtEl>
                                          <p:spTgt spid="182275">
                                            <p:txEl>
                                              <p:pRg st="5" end="5"/>
                                            </p:txEl>
                                          </p:spTgt>
                                        </p:tgtEl>
                                        <p:attrNameLst>
                                          <p:attrName>ppt_w</p:attrName>
                                        </p:attrNameLst>
                                      </p:cBhvr>
                                      <p:tavLst>
                                        <p:tav tm="0">
                                          <p:val>
                                            <p:fltVal val="0"/>
                                          </p:val>
                                        </p:tav>
                                        <p:tav tm="100000">
                                          <p:val>
                                            <p:strVal val="#ppt_w"/>
                                          </p:val>
                                        </p:tav>
                                      </p:tavLst>
                                    </p:anim>
                                    <p:anim calcmode="lin" valueType="num">
                                      <p:cBhvr>
                                        <p:cTn id="41" dur="1000" fill="hold"/>
                                        <p:tgtEl>
                                          <p:spTgt spid="182275">
                                            <p:txEl>
                                              <p:pRg st="5" end="5"/>
                                            </p:txEl>
                                          </p:spTgt>
                                        </p:tgtEl>
                                        <p:attrNameLst>
                                          <p:attrName>ppt_h</p:attrName>
                                        </p:attrNameLst>
                                      </p:cBhvr>
                                      <p:tavLst>
                                        <p:tav tm="0">
                                          <p:val>
                                            <p:fltVal val="0"/>
                                          </p:val>
                                        </p:tav>
                                        <p:tav tm="100000">
                                          <p:val>
                                            <p:strVal val="#ppt_h"/>
                                          </p:val>
                                        </p:tav>
                                      </p:tavLst>
                                    </p:anim>
                                    <p:anim calcmode="lin" valueType="num">
                                      <p:cBhvr>
                                        <p:cTn id="42" dur="1000" fill="hold"/>
                                        <p:tgtEl>
                                          <p:spTgt spid="182275">
                                            <p:txEl>
                                              <p:pRg st="5" end="5"/>
                                            </p:txEl>
                                          </p:spTgt>
                                        </p:tgtEl>
                                        <p:attrNameLst>
                                          <p:attrName>style.rotation</p:attrName>
                                        </p:attrNameLst>
                                      </p:cBhvr>
                                      <p:tavLst>
                                        <p:tav tm="0">
                                          <p:val>
                                            <p:fltVal val="90"/>
                                          </p:val>
                                        </p:tav>
                                        <p:tav tm="100000">
                                          <p:val>
                                            <p:fltVal val="0"/>
                                          </p:val>
                                        </p:tav>
                                      </p:tavLst>
                                    </p:anim>
                                    <p:animEffect transition="in" filter="fade">
                                      <p:cBhvr>
                                        <p:cTn id="43" dur="1000"/>
                                        <p:tgtEl>
                                          <p:spTgt spid="182275">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274" grpId="0"/>
    </p:bldLst>
  </p:timing>
</p:sld>
</file>

<file path=ppt/slides/slide1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25986" name="Rectangle 2"/>
          <p:cNvSpPr>
            <a:spLocks noGrp="1" noChangeArrowheads="1"/>
          </p:cNvSpPr>
          <p:nvPr>
            <p:ph type="title"/>
          </p:nvPr>
        </p:nvSpPr>
        <p:spPr>
          <a:xfrm>
            <a:off x="457200" y="381000"/>
            <a:ext cx="8229600" cy="960438"/>
          </a:xfrm>
        </p:spPr>
        <p:txBody>
          <a:bodyPr/>
          <a:lstStyle/>
          <a:p>
            <a:pPr algn="r"/>
            <a:r>
              <a:rPr lang="fa-IR" altLang="fa-IR" sz="1800">
                <a:cs typeface="B Nasim" panose="00000700000000000000" pitchFamily="2" charset="-78"/>
              </a:rPr>
              <a:t>حل مساله 12-1</a:t>
            </a:r>
            <a:endParaRPr lang="en-US" altLang="fa-IR" sz="1800">
              <a:cs typeface="B Nasim" panose="00000700000000000000" pitchFamily="2" charset="-78"/>
            </a:endParaRPr>
          </a:p>
        </p:txBody>
      </p:sp>
      <p:graphicFrame>
        <p:nvGraphicFramePr>
          <p:cNvPr id="426206" name="Group 222"/>
          <p:cNvGraphicFramePr>
            <a:graphicFrameLocks noGrp="1"/>
          </p:cNvGraphicFramePr>
          <p:nvPr>
            <p:ph idx="1"/>
          </p:nvPr>
        </p:nvGraphicFramePr>
        <p:xfrm>
          <a:off x="395288" y="1341438"/>
          <a:ext cx="8229600" cy="4743450"/>
        </p:xfrm>
        <a:graphic>
          <a:graphicData uri="http://schemas.openxmlformats.org/drawingml/2006/table">
            <a:tbl>
              <a:tblPr rtl="1"/>
              <a:tblGrid>
                <a:gridCol w="2057400">
                  <a:extLst>
                    <a:ext uri="{9D8B030D-6E8A-4147-A177-3AD203B41FA5}">
                      <a16:colId xmlns:a16="http://schemas.microsoft.com/office/drawing/2014/main" val="2242807296"/>
                    </a:ext>
                  </a:extLst>
                </a:gridCol>
                <a:gridCol w="2057400">
                  <a:extLst>
                    <a:ext uri="{9D8B030D-6E8A-4147-A177-3AD203B41FA5}">
                      <a16:colId xmlns:a16="http://schemas.microsoft.com/office/drawing/2014/main" val="3288063532"/>
                    </a:ext>
                  </a:extLst>
                </a:gridCol>
                <a:gridCol w="2057400">
                  <a:extLst>
                    <a:ext uri="{9D8B030D-6E8A-4147-A177-3AD203B41FA5}">
                      <a16:colId xmlns:a16="http://schemas.microsoft.com/office/drawing/2014/main" val="3187897495"/>
                    </a:ext>
                  </a:extLst>
                </a:gridCol>
                <a:gridCol w="2057400">
                  <a:extLst>
                    <a:ext uri="{9D8B030D-6E8A-4147-A177-3AD203B41FA5}">
                      <a16:colId xmlns:a16="http://schemas.microsoft.com/office/drawing/2014/main" val="920049778"/>
                    </a:ext>
                  </a:extLst>
                </a:gridCol>
              </a:tblGrid>
              <a:tr h="2063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آ . ب . آ</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487373538"/>
                  </a:ext>
                </a:extLst>
              </a:tr>
              <a:tr h="2047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 برای ...... ماه</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6216068"/>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الف – جدول مقداری تولید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6457218"/>
                  </a:ext>
                </a:extLst>
              </a:tr>
              <a:tr h="2047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به تولید آنها اقدام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94367936"/>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مرحله بعد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95267175"/>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پایان دوره( 2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54586299"/>
                  </a:ext>
                </a:extLst>
              </a:tr>
              <a:tr h="204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44381421"/>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 – جدول معادل آحاد تکمیل شده</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116747"/>
                  </a:ext>
                </a:extLst>
              </a:tr>
              <a:tr h="2047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36110130"/>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34201507"/>
                  </a:ext>
                </a:extLst>
              </a:tr>
              <a:tr h="2063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(در نقطه 50%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5/192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8701637"/>
                  </a:ext>
                </a:extLst>
              </a:tr>
              <a:tr h="204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5/3502 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62472930"/>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25986"/>
                                        </p:tgtEl>
                                        <p:attrNameLst>
                                          <p:attrName>style.visibility</p:attrName>
                                        </p:attrNameLst>
                                      </p:cBhvr>
                                      <p:to>
                                        <p:strVal val="visible"/>
                                      </p:to>
                                    </p:set>
                                    <p:animEffect transition="in" filter="fade">
                                      <p:cBhvr>
                                        <p:cTn id="7" dur="1000"/>
                                        <p:tgtEl>
                                          <p:spTgt spid="425986"/>
                                        </p:tgtEl>
                                      </p:cBhvr>
                                    </p:animEffect>
                                    <p:anim calcmode="lin" valueType="num">
                                      <p:cBhvr>
                                        <p:cTn id="8" dur="1000" fill="hold"/>
                                        <p:tgtEl>
                                          <p:spTgt spid="425986"/>
                                        </p:tgtEl>
                                        <p:attrNameLst>
                                          <p:attrName>ppt_x</p:attrName>
                                        </p:attrNameLst>
                                      </p:cBhvr>
                                      <p:tavLst>
                                        <p:tav tm="0">
                                          <p:val>
                                            <p:strVal val="#ppt_x"/>
                                          </p:val>
                                        </p:tav>
                                        <p:tav tm="100000">
                                          <p:val>
                                            <p:strVal val="#ppt_x"/>
                                          </p:val>
                                        </p:tav>
                                      </p:tavLst>
                                    </p:anim>
                                    <p:anim calcmode="lin" valueType="num">
                                      <p:cBhvr>
                                        <p:cTn id="9" dur="898" decel="100000" fill="hold"/>
                                        <p:tgtEl>
                                          <p:spTgt spid="425986"/>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2598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5986" grpId="0"/>
    </p:bldLst>
  </p:timing>
</p:sld>
</file>

<file path=ppt/slides/slide17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83300" name="Rectangle 4"/>
          <p:cNvSpPr>
            <a:spLocks noGrp="1" noChangeArrowheads="1"/>
          </p:cNvSpPr>
          <p:nvPr>
            <p:ph type="title"/>
          </p:nvPr>
        </p:nvSpPr>
        <p:spPr>
          <a:xfrm>
            <a:off x="457200" y="188913"/>
            <a:ext cx="8229600" cy="1371600"/>
          </a:xfrm>
        </p:spPr>
        <p:txBody>
          <a:bodyPr/>
          <a:lstStyle/>
          <a:p>
            <a:pPr algn="r"/>
            <a:r>
              <a:rPr lang="fa-IR" altLang="fa-IR" sz="2000" u="sng">
                <a:solidFill>
                  <a:schemeClr val="tx1"/>
                </a:solidFill>
                <a:cs typeface="B Jadid" panose="00000700000000000000" pitchFamily="2" charset="-78"/>
              </a:rPr>
              <a:t>هزینه یابی استاندارد</a:t>
            </a:r>
            <a:endParaRPr lang="en-US" altLang="fa-IR" sz="2000" u="sng">
              <a:solidFill>
                <a:schemeClr val="tx1"/>
              </a:solidFill>
              <a:cs typeface="B Jadid" panose="00000700000000000000" pitchFamily="2" charset="-78"/>
            </a:endParaRPr>
          </a:p>
        </p:txBody>
      </p:sp>
      <p:sp>
        <p:nvSpPr>
          <p:cNvPr id="183301" name="Rectangle 5"/>
          <p:cNvSpPr>
            <a:spLocks noGrp="1" noChangeArrowheads="1"/>
          </p:cNvSpPr>
          <p:nvPr>
            <p:ph type="body" sz="half" idx="1"/>
          </p:nvPr>
        </p:nvSpPr>
        <p:spPr>
          <a:xfrm>
            <a:off x="250825" y="1196975"/>
            <a:ext cx="8435975" cy="2879725"/>
          </a:xfrm>
        </p:spPr>
        <p:txBody>
          <a:bodyPr/>
          <a:lstStyle/>
          <a:p>
            <a:pPr marL="533400" indent="-533400">
              <a:lnSpc>
                <a:spcPct val="110000"/>
              </a:lnSpc>
              <a:buFont typeface="Wingdings" panose="05000000000000000000" pitchFamily="2" charset="2"/>
              <a:buNone/>
            </a:pPr>
            <a:r>
              <a:rPr lang="fa-IR" altLang="fa-IR" sz="2000">
                <a:effectLst/>
                <a:cs typeface="B Zar" panose="00000400000000000000" pitchFamily="2" charset="-78"/>
              </a:rPr>
              <a:t>عبارت است از استفاده از هزینه های استاندارد در تعیین بهای تمام شده کالای ساخته شده . در این مبحث گردش هزینه ها از موجودی مواد اولیه تا بهای تمام شده  کالای فروش رفته مورد بررسی قرار می گیرد . </a:t>
            </a:r>
          </a:p>
          <a:p>
            <a:pPr marL="533400" indent="-533400">
              <a:lnSpc>
                <a:spcPct val="110000"/>
              </a:lnSpc>
              <a:buFont typeface="Wingdings" panose="05000000000000000000" pitchFamily="2" charset="2"/>
              <a:buNone/>
            </a:pPr>
            <a:r>
              <a:rPr lang="fa-IR" altLang="fa-IR" sz="2000">
                <a:effectLst/>
                <a:cs typeface="B Zar" panose="00000400000000000000" pitchFamily="2" charset="-78"/>
              </a:rPr>
              <a:t>طرح های متفاوتی برای هزینه یابی استاندارد وجود دارد که عبارتند از :</a:t>
            </a:r>
          </a:p>
          <a:p>
            <a:pPr marL="533400" indent="-533400">
              <a:lnSpc>
                <a:spcPct val="200000"/>
              </a:lnSpc>
              <a:buFont typeface="Wingdings" panose="05000000000000000000" pitchFamily="2" charset="2"/>
              <a:buNone/>
            </a:pPr>
            <a:r>
              <a:rPr lang="fa-IR" altLang="fa-IR" sz="2000" b="1">
                <a:effectLst/>
                <a:cs typeface="B Zar" panose="00000400000000000000" pitchFamily="2" charset="-78"/>
              </a:rPr>
              <a:t>الف – طرح کامل (طرح یگانه)</a:t>
            </a:r>
          </a:p>
          <a:p>
            <a:pPr marL="533400" indent="-533400">
              <a:lnSpc>
                <a:spcPct val="110000"/>
              </a:lnSpc>
              <a:buFont typeface="Wingdings" panose="05000000000000000000" pitchFamily="2" charset="2"/>
              <a:buNone/>
            </a:pPr>
            <a:r>
              <a:rPr lang="fa-IR" altLang="fa-IR" sz="2000">
                <a:effectLst/>
                <a:cs typeface="B Zar" panose="00000400000000000000" pitchFamily="2" charset="-78"/>
              </a:rPr>
              <a:t>در این طرح ، حساب کالای در جریان ساخت با هزینه های استاندارد بدهکار ، و با هزینه های استاندارد بستانکار می شود :</a:t>
            </a:r>
            <a:endParaRPr lang="en-US" altLang="fa-IR" sz="2000">
              <a:effectLst/>
              <a:cs typeface="B Zar" panose="00000400000000000000" pitchFamily="2" charset="-78"/>
            </a:endParaRPr>
          </a:p>
        </p:txBody>
      </p:sp>
      <p:graphicFrame>
        <p:nvGraphicFramePr>
          <p:cNvPr id="183359" name="Group 63"/>
          <p:cNvGraphicFramePr>
            <a:graphicFrameLocks noGrp="1"/>
          </p:cNvGraphicFramePr>
          <p:nvPr>
            <p:ph sz="half" idx="2"/>
          </p:nvPr>
        </p:nvGraphicFramePr>
        <p:xfrm>
          <a:off x="468313" y="4003675"/>
          <a:ext cx="8229600" cy="2449513"/>
        </p:xfrm>
        <a:graphic>
          <a:graphicData uri="http://schemas.openxmlformats.org/drawingml/2006/table">
            <a:tbl>
              <a:tblPr rtl="1"/>
              <a:tblGrid>
                <a:gridCol w="4114800">
                  <a:extLst>
                    <a:ext uri="{9D8B030D-6E8A-4147-A177-3AD203B41FA5}">
                      <a16:colId xmlns:a16="http://schemas.microsoft.com/office/drawing/2014/main" val="2802337253"/>
                    </a:ext>
                  </a:extLst>
                </a:gridCol>
                <a:gridCol w="4114800">
                  <a:extLst>
                    <a:ext uri="{9D8B030D-6E8A-4147-A177-3AD203B41FA5}">
                      <a16:colId xmlns:a16="http://schemas.microsoft.com/office/drawing/2014/main" val="3786101843"/>
                    </a:ext>
                  </a:extLst>
                </a:gridCol>
              </a:tblGrid>
              <a:tr h="4381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حساب کالای در جریان ساخت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365256718"/>
                  </a:ext>
                </a:extLst>
              </a:tr>
              <a:tr h="13112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 نرخ استاندراد × مقدار استاندارد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 نرخ استاندارد × ساعات استاندارد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ساخت : نرخ استاندارد × ساعات استاندارد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 میزان تولید : بهای تمام شده کالای ساخته شده استاندراد یک واحد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73971896"/>
                  </a:ext>
                </a:extLst>
              </a:tr>
              <a:tr h="4381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این طرح انحرافات مواد ، دستمزد و سربار هنگام تخصیص هزینه های تولید به حساب کالای در جریان ساخت محاسبه و ثبت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857688185"/>
                  </a:ext>
                </a:extLst>
              </a:tr>
            </a:tbl>
          </a:graphicData>
        </a:graphic>
      </p:graphicFrame>
    </p:spTree>
  </p:cSld>
  <p:clrMapOvr>
    <a:masterClrMapping/>
  </p:clrMapOvr>
  <p:transition>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path" presetSubtype="0" accel="50000" decel="50000" fill="hold" grpId="0" nodeType="withEffect">
                                  <p:stCondLst>
                                    <p:cond delay="0"/>
                                  </p:stCondLst>
                                  <p:iterate type="lt">
                                    <p:tmPct val="10000"/>
                                  </p:iterate>
                                  <p:childTnLst>
                                    <p:animMotion origin="layout" path="M 3.61111E-6 3.33333E-6  C 0.06892 3.33333E-6  0.125 0.02847  0.125 0.06389  C 0.125 0.09907  0.06892 0.12777  3.61111E-6 0.12777  C -0.0691 0.12777  -0.125 0.09907  -0.125 0.06389  C -0.125 0.02847  -0.0691 3.33333E-6  3.61111E-6 3.33333E-6  Z " pathEditMode="relative">
                                      <p:cBhvr>
                                        <p:cTn id="6" dur="2000" fill="hold"/>
                                        <p:tgtEl>
                                          <p:spTgt spid="183300"/>
                                        </p:tgtEl>
                                        <p:attrNameLst>
                                          <p:attrName>ppt_x</p:attrName>
                                          <p:attrName>ppt_y</p:attrName>
                                        </p:attrNameLst>
                                      </p:cBhvr>
                                    </p:animMotion>
                                  </p:childTnLst>
                                </p:cTn>
                              </p:par>
                            </p:childTnLst>
                          </p:cTn>
                        </p:par>
                        <p:par>
                          <p:cTn id="7" fill="hold" nodeType="afterGroup">
                            <p:stCondLst>
                              <p:cond delay="5400"/>
                            </p:stCondLst>
                            <p:childTnLst>
                              <p:par>
                                <p:cTn id="8" presetID="18" presetClass="entr" presetSubtype="12" fill="hold" grpId="1" nodeType="afterEffect">
                                  <p:stCondLst>
                                    <p:cond delay="0"/>
                                  </p:stCondLst>
                                  <p:childTnLst>
                                    <p:set>
                                      <p:cBhvr>
                                        <p:cTn id="9" dur="1" fill="hold">
                                          <p:stCondLst>
                                            <p:cond delay="0"/>
                                          </p:stCondLst>
                                        </p:cTn>
                                        <p:tgtEl>
                                          <p:spTgt spid="183301">
                                            <p:txEl>
                                              <p:pRg st="0" end="0"/>
                                            </p:txEl>
                                          </p:spTgt>
                                        </p:tgtEl>
                                        <p:attrNameLst>
                                          <p:attrName>style.visibility</p:attrName>
                                        </p:attrNameLst>
                                      </p:cBhvr>
                                      <p:to>
                                        <p:strVal val="visible"/>
                                      </p:to>
                                    </p:set>
                                    <p:animEffect transition="in" filter="strips(downLeft)">
                                      <p:cBhvr>
                                        <p:cTn id="10" dur="500"/>
                                        <p:tgtEl>
                                          <p:spTgt spid="183301">
                                            <p:txEl>
                                              <p:pRg st="0" end="0"/>
                                            </p:txEl>
                                          </p:spTgt>
                                        </p:tgtEl>
                                      </p:cBhvr>
                                    </p:animEffect>
                                  </p:childTnLst>
                                </p:cTn>
                              </p:par>
                              <p:par>
                                <p:cTn id="11" presetID="18" presetClass="entr" presetSubtype="12" fill="hold" grpId="1" nodeType="withEffect">
                                  <p:stCondLst>
                                    <p:cond delay="0"/>
                                  </p:stCondLst>
                                  <p:childTnLst>
                                    <p:set>
                                      <p:cBhvr>
                                        <p:cTn id="12" dur="1" fill="hold">
                                          <p:stCondLst>
                                            <p:cond delay="0"/>
                                          </p:stCondLst>
                                        </p:cTn>
                                        <p:tgtEl>
                                          <p:spTgt spid="183301">
                                            <p:txEl>
                                              <p:pRg st="1" end="1"/>
                                            </p:txEl>
                                          </p:spTgt>
                                        </p:tgtEl>
                                        <p:attrNameLst>
                                          <p:attrName>style.visibility</p:attrName>
                                        </p:attrNameLst>
                                      </p:cBhvr>
                                      <p:to>
                                        <p:strVal val="visible"/>
                                      </p:to>
                                    </p:set>
                                    <p:animEffect transition="in" filter="strips(downLeft)">
                                      <p:cBhvr>
                                        <p:cTn id="13" dur="500"/>
                                        <p:tgtEl>
                                          <p:spTgt spid="183301">
                                            <p:txEl>
                                              <p:pRg st="1" end="1"/>
                                            </p:txEl>
                                          </p:spTgt>
                                        </p:tgtEl>
                                      </p:cBhvr>
                                    </p:animEffect>
                                  </p:childTnLst>
                                </p:cTn>
                              </p:par>
                              <p:par>
                                <p:cTn id="14" presetID="18" presetClass="entr" presetSubtype="12" fill="hold" grpId="1" nodeType="withEffect">
                                  <p:stCondLst>
                                    <p:cond delay="0"/>
                                  </p:stCondLst>
                                  <p:childTnLst>
                                    <p:set>
                                      <p:cBhvr>
                                        <p:cTn id="15" dur="1" fill="hold">
                                          <p:stCondLst>
                                            <p:cond delay="0"/>
                                          </p:stCondLst>
                                        </p:cTn>
                                        <p:tgtEl>
                                          <p:spTgt spid="183301">
                                            <p:txEl>
                                              <p:pRg st="2" end="2"/>
                                            </p:txEl>
                                          </p:spTgt>
                                        </p:tgtEl>
                                        <p:attrNameLst>
                                          <p:attrName>style.visibility</p:attrName>
                                        </p:attrNameLst>
                                      </p:cBhvr>
                                      <p:to>
                                        <p:strVal val="visible"/>
                                      </p:to>
                                    </p:set>
                                    <p:animEffect transition="in" filter="strips(downLeft)">
                                      <p:cBhvr>
                                        <p:cTn id="16" dur="500"/>
                                        <p:tgtEl>
                                          <p:spTgt spid="183301">
                                            <p:txEl>
                                              <p:pRg st="2" end="2"/>
                                            </p:txEl>
                                          </p:spTgt>
                                        </p:tgtEl>
                                      </p:cBhvr>
                                    </p:animEffect>
                                  </p:childTnLst>
                                </p:cTn>
                              </p:par>
                              <p:par>
                                <p:cTn id="17" presetID="18" presetClass="entr" presetSubtype="12" fill="hold" grpId="1" nodeType="withEffect">
                                  <p:stCondLst>
                                    <p:cond delay="0"/>
                                  </p:stCondLst>
                                  <p:childTnLst>
                                    <p:set>
                                      <p:cBhvr>
                                        <p:cTn id="18" dur="1" fill="hold">
                                          <p:stCondLst>
                                            <p:cond delay="0"/>
                                          </p:stCondLst>
                                        </p:cTn>
                                        <p:tgtEl>
                                          <p:spTgt spid="183301">
                                            <p:txEl>
                                              <p:pRg st="3" end="3"/>
                                            </p:txEl>
                                          </p:spTgt>
                                        </p:tgtEl>
                                        <p:attrNameLst>
                                          <p:attrName>style.visibility</p:attrName>
                                        </p:attrNameLst>
                                      </p:cBhvr>
                                      <p:to>
                                        <p:strVal val="visible"/>
                                      </p:to>
                                    </p:set>
                                    <p:animEffect transition="in" filter="strips(downLeft)">
                                      <p:cBhvr>
                                        <p:cTn id="19" dur="500"/>
                                        <p:tgtEl>
                                          <p:spTgt spid="183301">
                                            <p:txEl>
                                              <p:pRg st="3" end="3"/>
                                            </p:txEl>
                                          </p:spTgt>
                                        </p:tgtEl>
                                      </p:cBhvr>
                                    </p:animEffect>
                                  </p:childTnLst>
                                </p:cTn>
                              </p:par>
                            </p:childTnLst>
                          </p:cTn>
                        </p:par>
                        <p:par>
                          <p:cTn id="20" fill="hold" nodeType="afterGroup">
                            <p:stCondLst>
                              <p:cond delay="5900"/>
                            </p:stCondLst>
                            <p:childTnLst>
                              <p:par>
                                <p:cTn id="21" presetID="9" presetClass="entr" presetSubtype="0" fill="hold" nodeType="afterEffect">
                                  <p:stCondLst>
                                    <p:cond delay="0"/>
                                  </p:stCondLst>
                                  <p:childTnLst>
                                    <p:set>
                                      <p:cBhvr>
                                        <p:cTn id="22" dur="1" fill="hold">
                                          <p:stCondLst>
                                            <p:cond delay="0"/>
                                          </p:stCondLst>
                                        </p:cTn>
                                        <p:tgtEl>
                                          <p:spTgt spid="183359"/>
                                        </p:tgtEl>
                                        <p:attrNameLst>
                                          <p:attrName>style.visibility</p:attrName>
                                        </p:attrNameLst>
                                      </p:cBhvr>
                                      <p:to>
                                        <p:strVal val="visible"/>
                                      </p:to>
                                    </p:set>
                                    <p:animEffect transition="in" filter="dissolve">
                                      <p:cBhvr>
                                        <p:cTn id="23" dur="500"/>
                                        <p:tgtEl>
                                          <p:spTgt spid="1833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3300" grpId="0"/>
      <p:bldP spid="183301" grpId="1" uiExpand="1" build="p"/>
    </p:bldLst>
  </p:timing>
</p:sld>
</file>

<file path=ppt/slides/slide17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85350" name="Rectangle 6"/>
          <p:cNvSpPr>
            <a:spLocks noGrp="1" noChangeArrowheads="1"/>
          </p:cNvSpPr>
          <p:nvPr>
            <p:ph type="title"/>
          </p:nvPr>
        </p:nvSpPr>
        <p:spPr>
          <a:xfrm>
            <a:off x="0" y="381000"/>
            <a:ext cx="8964613" cy="2039938"/>
          </a:xfrm>
        </p:spPr>
        <p:txBody>
          <a:bodyPr/>
          <a:lstStyle/>
          <a:p>
            <a:pPr algn="r">
              <a:lnSpc>
                <a:spcPct val="170000"/>
              </a:lnSpc>
            </a:pPr>
            <a:r>
              <a:rPr lang="fa-IR" altLang="fa-IR" sz="1800" b="1">
                <a:solidFill>
                  <a:schemeClr val="tx1"/>
                </a:solidFill>
                <a:effectLst/>
                <a:cs typeface="B Zar" panose="00000400000000000000" pitchFamily="2" charset="-78"/>
              </a:rPr>
              <a:t>ب- طرح ناقص :</a:t>
            </a:r>
            <a:r>
              <a:rPr lang="fa-IR" altLang="fa-IR" sz="2000" b="1">
                <a:solidFill>
                  <a:schemeClr val="tx1"/>
                </a:solidFill>
                <a:effectLst/>
                <a:cs typeface="B Zar" panose="00000400000000000000" pitchFamily="2" charset="-78"/>
              </a:rPr>
              <a:t/>
            </a:r>
            <a:br>
              <a:rPr lang="fa-IR" altLang="fa-IR" sz="2000" b="1">
                <a:solidFill>
                  <a:schemeClr val="tx1"/>
                </a:solidFill>
                <a:effectLst/>
                <a:cs typeface="B Zar" panose="00000400000000000000" pitchFamily="2" charset="-78"/>
              </a:rPr>
            </a:br>
            <a:r>
              <a:rPr lang="fa-IR" altLang="fa-IR" sz="2000" b="1">
                <a:solidFill>
                  <a:schemeClr val="tx1"/>
                </a:solidFill>
                <a:effectLst/>
                <a:cs typeface="B Zar" panose="00000400000000000000" pitchFamily="2" charset="-78"/>
              </a:rPr>
              <a:t>د</a:t>
            </a:r>
            <a:r>
              <a:rPr lang="fa-IR" altLang="fa-IR" sz="2400">
                <a:solidFill>
                  <a:schemeClr val="tx1"/>
                </a:solidFill>
                <a:effectLst/>
                <a:cs typeface="B Zar" panose="00000400000000000000" pitchFamily="2" charset="-78"/>
              </a:rPr>
              <a:t>ر این طرح ، حساب کالای در جریان ساخت با هزینه های واقعی بدهکار و یا هزینه های استاندارد بستانکار می شود : </a:t>
            </a:r>
            <a:endParaRPr lang="en-US" altLang="fa-IR" sz="2400">
              <a:solidFill>
                <a:schemeClr val="tx1"/>
              </a:solidFill>
              <a:effectLst/>
              <a:cs typeface="B Zar" panose="00000400000000000000" pitchFamily="2" charset="-78"/>
            </a:endParaRPr>
          </a:p>
        </p:txBody>
      </p:sp>
      <p:graphicFrame>
        <p:nvGraphicFramePr>
          <p:cNvPr id="185498" name="Group 154"/>
          <p:cNvGraphicFramePr>
            <a:graphicFrameLocks noGrp="1"/>
          </p:cNvGraphicFramePr>
          <p:nvPr>
            <p:ph sz="half" idx="1"/>
          </p:nvPr>
        </p:nvGraphicFramePr>
        <p:xfrm>
          <a:off x="323850" y="2636838"/>
          <a:ext cx="8569325" cy="3217862"/>
        </p:xfrm>
        <a:graphic>
          <a:graphicData uri="http://schemas.openxmlformats.org/drawingml/2006/table">
            <a:tbl>
              <a:tblPr rtl="1"/>
              <a:tblGrid>
                <a:gridCol w="5041900">
                  <a:extLst>
                    <a:ext uri="{9D8B030D-6E8A-4147-A177-3AD203B41FA5}">
                      <a16:colId xmlns:a16="http://schemas.microsoft.com/office/drawing/2014/main" val="3561882093"/>
                    </a:ext>
                  </a:extLst>
                </a:gridCol>
                <a:gridCol w="3527425">
                  <a:extLst>
                    <a:ext uri="{9D8B030D-6E8A-4147-A177-3AD203B41FA5}">
                      <a16:colId xmlns:a16="http://schemas.microsoft.com/office/drawing/2014/main" val="2745318598"/>
                    </a:ext>
                  </a:extLst>
                </a:gridCol>
              </a:tblGrid>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حساب کالای در جریان ساخت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67164908"/>
                  </a:ext>
                </a:extLst>
              </a:tr>
              <a:tr h="596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 نرخ واقعی × مقدار واقعی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 نرخ واقعی × ساعات کارکرد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 نرخ واقعی و یا جذب شده × ساعات کارکرد واقعی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3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 میزان تولید : بهای تمام شده کالای ساخته شده استاندارد یک واحد محصول</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3076764185"/>
                  </a:ext>
                </a:extLst>
              </a:tr>
              <a:tr h="1984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 این طرح انحرافات مواد ، دستمزد و سربار هنگام ثبت و انتقال کالای ساخته شده از حساب کالای در جریان ساخت و محاسبه و ثبت می شود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55810832"/>
                  </a:ext>
                </a:extLst>
              </a:tr>
            </a:tbl>
          </a:graphicData>
        </a:graphic>
      </p:graphicFrame>
    </p:spTree>
  </p:cSld>
  <p:clrMapOvr>
    <a:masterClrMapping/>
  </p:clrMapOvr>
  <p:transition spd="med">
    <p:spli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12" fill="hold" grpId="0" nodeType="afterEffect">
                                  <p:stCondLst>
                                    <p:cond delay="0"/>
                                  </p:stCondLst>
                                  <p:childTnLst>
                                    <p:set>
                                      <p:cBhvr>
                                        <p:cTn id="6" dur="1" fill="hold">
                                          <p:stCondLst>
                                            <p:cond delay="0"/>
                                          </p:stCondLst>
                                        </p:cTn>
                                        <p:tgtEl>
                                          <p:spTgt spid="185350"/>
                                        </p:tgtEl>
                                        <p:attrNameLst>
                                          <p:attrName>style.visibility</p:attrName>
                                        </p:attrNameLst>
                                      </p:cBhvr>
                                      <p:to>
                                        <p:strVal val="visible"/>
                                      </p:to>
                                    </p:set>
                                    <p:animEffect transition="in" filter="strips(downLeft)">
                                      <p:cBhvr>
                                        <p:cTn id="7" dur="500"/>
                                        <p:tgtEl>
                                          <p:spTgt spid="185350"/>
                                        </p:tgtEl>
                                      </p:cBhvr>
                                    </p:animEffect>
                                  </p:childTnLst>
                                </p:cTn>
                              </p:par>
                            </p:childTnLst>
                          </p:cTn>
                        </p:par>
                        <p:par>
                          <p:cTn id="8" fill="hold" nodeType="afterGroup">
                            <p:stCondLst>
                              <p:cond delay="500"/>
                            </p:stCondLst>
                            <p:childTnLst>
                              <p:par>
                                <p:cTn id="9" presetID="21" presetClass="entr" presetSubtype="4" fill="hold" nodeType="afterEffect">
                                  <p:stCondLst>
                                    <p:cond delay="0"/>
                                  </p:stCondLst>
                                  <p:childTnLst>
                                    <p:set>
                                      <p:cBhvr>
                                        <p:cTn id="10" dur="1" fill="hold">
                                          <p:stCondLst>
                                            <p:cond delay="0"/>
                                          </p:stCondLst>
                                        </p:cTn>
                                        <p:tgtEl>
                                          <p:spTgt spid="185498"/>
                                        </p:tgtEl>
                                        <p:attrNameLst>
                                          <p:attrName>style.visibility</p:attrName>
                                        </p:attrNameLst>
                                      </p:cBhvr>
                                      <p:to>
                                        <p:strVal val="visible"/>
                                      </p:to>
                                    </p:set>
                                    <p:animEffect transition="in" filter="wheel(4)">
                                      <p:cBhvr>
                                        <p:cTn id="11" dur="2000"/>
                                        <p:tgtEl>
                                          <p:spTgt spid="1854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50" grpId="0"/>
    </p:bldLst>
  </p:timing>
</p:sld>
</file>

<file path=ppt/slides/slide17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48238" name="Rectangle 46"/>
          <p:cNvSpPr>
            <a:spLocks noChangeArrowheads="1"/>
          </p:cNvSpPr>
          <p:nvPr/>
        </p:nvSpPr>
        <p:spPr bwMode="auto">
          <a:xfrm>
            <a:off x="250825" y="4365625"/>
            <a:ext cx="8518525" cy="2187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342900" indent="-342900"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742950" indent="-285750"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143000" indent="-2286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600200" indent="-228600"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057400" indent="-228600"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5146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29718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4290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3886200" indent="-228600"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nSpc>
                <a:spcPct val="150000"/>
              </a:lnSpc>
              <a:buFont typeface="Wingdings" panose="05000000000000000000" pitchFamily="2" charset="2"/>
              <a:buNone/>
            </a:pPr>
            <a:r>
              <a:rPr lang="fa-IR" altLang="fa-IR" sz="2000">
                <a:effectLst/>
                <a:cs typeface="B Zar" panose="00000400000000000000" pitchFamily="2" charset="-78"/>
              </a:rPr>
              <a:t>در این طرح ، انحراف نرخ مواد هنگام مصرف مواد و انحراف نرخ دستمزد هنگام تخصیص دستمزد به حساب کالای در جریان ساخت محاسبه و ثبت می شود . انحراف مصرف مواد ، انحراف کارایی دستمزد و انحرافات سربار هنگام ثبت کالای تکمیل شده ثبت می شوند . </a:t>
            </a:r>
            <a:endParaRPr lang="en-US" altLang="fa-IR" sz="2000">
              <a:effectLst/>
              <a:cs typeface="B Zar" panose="00000400000000000000" pitchFamily="2" charset="-78"/>
            </a:endParaRPr>
          </a:p>
        </p:txBody>
      </p:sp>
      <p:grpSp>
        <p:nvGrpSpPr>
          <p:cNvPr id="648243" name="Group 51"/>
          <p:cNvGrpSpPr>
            <a:grpSpLocks/>
          </p:cNvGrpSpPr>
          <p:nvPr/>
        </p:nvGrpSpPr>
        <p:grpSpPr bwMode="auto">
          <a:xfrm>
            <a:off x="468313" y="836613"/>
            <a:ext cx="8374062" cy="2879725"/>
            <a:chOff x="295" y="527"/>
            <a:chExt cx="5275" cy="1814"/>
          </a:xfrm>
        </p:grpSpPr>
        <p:grpSp>
          <p:nvGrpSpPr>
            <p:cNvPr id="648239" name="Group 47"/>
            <p:cNvGrpSpPr>
              <a:grpSpLocks/>
            </p:cNvGrpSpPr>
            <p:nvPr/>
          </p:nvGrpSpPr>
          <p:grpSpPr bwMode="auto">
            <a:xfrm>
              <a:off x="295" y="527"/>
              <a:ext cx="5275" cy="1814"/>
              <a:chOff x="295" y="935"/>
              <a:chExt cx="5048" cy="1509"/>
            </a:xfrm>
          </p:grpSpPr>
          <p:sp>
            <p:nvSpPr>
              <p:cNvPr id="648208" name="Rectangle 16"/>
              <p:cNvSpPr>
                <a:spLocks noChangeArrowheads="1"/>
              </p:cNvSpPr>
              <p:nvPr/>
            </p:nvSpPr>
            <p:spPr bwMode="auto">
              <a:xfrm>
                <a:off x="2859" y="1798"/>
                <a:ext cx="2484" cy="6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2000">
                    <a:effectLst/>
                    <a:cs typeface="B Zar" panose="00000400000000000000" pitchFamily="2" charset="-78"/>
                  </a:rPr>
                  <a:t>مواد : نرخ استاندارد × مقدار واقعی</a:t>
                </a:r>
                <a:endParaRPr lang="en-US"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دستمزد : نرخ استاندارد × ساعات کارکرد واقعی</a:t>
                </a:r>
                <a:endParaRPr lang="en-US"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سربار : نرخ استاندارد × ساعات کارکرد واقعی</a:t>
                </a:r>
                <a:endParaRPr lang="en-US" altLang="fa-IR" sz="2000">
                  <a:effectLst/>
                  <a:cs typeface="B Zar" panose="00000400000000000000" pitchFamily="2" charset="-78"/>
                </a:endParaRPr>
              </a:p>
            </p:txBody>
          </p:sp>
          <p:sp>
            <p:nvSpPr>
              <p:cNvPr id="648207" name="Rectangle 15"/>
              <p:cNvSpPr>
                <a:spLocks noChangeArrowheads="1"/>
              </p:cNvSpPr>
              <p:nvPr/>
            </p:nvSpPr>
            <p:spPr bwMode="auto">
              <a:xfrm>
                <a:off x="295" y="1798"/>
                <a:ext cx="2564" cy="6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2000">
                    <a:effectLst/>
                    <a:cs typeface="B Zar" panose="00000400000000000000" pitchFamily="2" charset="-78"/>
                  </a:rPr>
                  <a:t>بهای تمام شده × میزان تولید : بهای تمام شده کالای در جریان ساخته شده استاندارد یک واحد محصول</a:t>
                </a:r>
                <a:endParaRPr lang="en-US" altLang="fa-IR" sz="2000">
                  <a:effectLst/>
                  <a:cs typeface="B Zar" panose="00000400000000000000" pitchFamily="2" charset="-78"/>
                </a:endParaRPr>
              </a:p>
            </p:txBody>
          </p:sp>
          <p:sp>
            <p:nvSpPr>
              <p:cNvPr id="648205" name="Rectangle 13"/>
              <p:cNvSpPr>
                <a:spLocks noChangeArrowheads="1"/>
              </p:cNvSpPr>
              <p:nvPr/>
            </p:nvSpPr>
            <p:spPr bwMode="auto">
              <a:xfrm>
                <a:off x="295" y="1568"/>
                <a:ext cx="5048"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2000">
                    <a:effectLst/>
                    <a:cs typeface="B Zar" panose="00000400000000000000" pitchFamily="2" charset="-78"/>
                  </a:rPr>
                  <a:t>حساب کالای در جریان ساخت</a:t>
                </a:r>
                <a:endParaRPr lang="en-US" altLang="fa-IR" sz="2000">
                  <a:effectLst/>
                  <a:cs typeface="B Zar" panose="00000400000000000000" pitchFamily="2" charset="-78"/>
                </a:endParaRPr>
              </a:p>
            </p:txBody>
          </p:sp>
          <p:sp>
            <p:nvSpPr>
              <p:cNvPr id="648202" name="Rectangle 10"/>
              <p:cNvSpPr>
                <a:spLocks noChangeArrowheads="1"/>
              </p:cNvSpPr>
              <p:nvPr/>
            </p:nvSpPr>
            <p:spPr bwMode="auto">
              <a:xfrm>
                <a:off x="295" y="1165"/>
                <a:ext cx="5048" cy="4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2000">
                    <a:effectLst/>
                    <a:cs typeface="B Zar" panose="00000400000000000000" pitchFamily="2" charset="-78"/>
                  </a:rPr>
                  <a:t>در این طرح ، حساب کالای در جریان ساخت با مقادیر واقعی و نرخ های استاندارد بدهکار و با هزینه های استاندارد بستانکار می شود :</a:t>
                </a:r>
                <a:endParaRPr lang="en-US" altLang="fa-IR" sz="2000">
                  <a:effectLst/>
                  <a:cs typeface="B Zar" panose="00000400000000000000" pitchFamily="2" charset="-78"/>
                </a:endParaRPr>
              </a:p>
            </p:txBody>
          </p:sp>
          <p:sp>
            <p:nvSpPr>
              <p:cNvPr id="648199" name="Rectangle 7"/>
              <p:cNvSpPr>
                <a:spLocks noChangeArrowheads="1"/>
              </p:cNvSpPr>
              <p:nvPr/>
            </p:nvSpPr>
            <p:spPr bwMode="auto">
              <a:xfrm>
                <a:off x="2859" y="935"/>
                <a:ext cx="2484"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1800" b="1">
                    <a:effectLst/>
                    <a:cs typeface="B Zar" panose="00000400000000000000" pitchFamily="2" charset="-78"/>
                  </a:rPr>
                  <a:t>ج – طرح مختلط (دوگانه) :</a:t>
                </a:r>
                <a:endParaRPr lang="en-US" altLang="fa-IR" sz="1800" b="1">
                  <a:effectLst/>
                  <a:cs typeface="B Zar" panose="00000400000000000000" pitchFamily="2" charset="-78"/>
                </a:endParaRPr>
              </a:p>
            </p:txBody>
          </p:sp>
          <p:sp>
            <p:nvSpPr>
              <p:cNvPr id="648198" name="Rectangle 6"/>
              <p:cNvSpPr>
                <a:spLocks noChangeArrowheads="1"/>
              </p:cNvSpPr>
              <p:nvPr/>
            </p:nvSpPr>
            <p:spPr bwMode="auto">
              <a:xfrm>
                <a:off x="295" y="935"/>
                <a:ext cx="2564"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endParaRPr lang="en-US" altLang="fa-IR" sz="1800">
                  <a:effectLst/>
                  <a:cs typeface="B Zar" panose="00000400000000000000" pitchFamily="2" charset="-78"/>
                </a:endParaRPr>
              </a:p>
            </p:txBody>
          </p:sp>
          <p:sp>
            <p:nvSpPr>
              <p:cNvPr id="648210" name="Line 18"/>
              <p:cNvSpPr>
                <a:spLocks noChangeShapeType="1"/>
              </p:cNvSpPr>
              <p:nvPr/>
            </p:nvSpPr>
            <p:spPr bwMode="auto">
              <a:xfrm>
                <a:off x="295" y="1165"/>
                <a:ext cx="5048"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1" name="Line 19"/>
              <p:cNvSpPr>
                <a:spLocks noChangeShapeType="1"/>
              </p:cNvSpPr>
              <p:nvPr/>
            </p:nvSpPr>
            <p:spPr bwMode="auto">
              <a:xfrm>
                <a:off x="295" y="1568"/>
                <a:ext cx="2564"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2" name="Line 20"/>
              <p:cNvSpPr>
                <a:spLocks noChangeShapeType="1"/>
              </p:cNvSpPr>
              <p:nvPr/>
            </p:nvSpPr>
            <p:spPr bwMode="auto">
              <a:xfrm>
                <a:off x="295" y="1798"/>
                <a:ext cx="5048"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3" name="Line 21"/>
              <p:cNvSpPr>
                <a:spLocks noChangeShapeType="1"/>
              </p:cNvSpPr>
              <p:nvPr/>
            </p:nvSpPr>
            <p:spPr bwMode="auto">
              <a:xfrm>
                <a:off x="295" y="2444"/>
                <a:ext cx="5048"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4" name="Line 22"/>
              <p:cNvSpPr>
                <a:spLocks noChangeShapeType="1"/>
              </p:cNvSpPr>
              <p:nvPr/>
            </p:nvSpPr>
            <p:spPr bwMode="auto">
              <a:xfrm>
                <a:off x="295" y="935"/>
                <a:ext cx="0" cy="23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6" name="Line 24"/>
              <p:cNvSpPr>
                <a:spLocks noChangeShapeType="1"/>
              </p:cNvSpPr>
              <p:nvPr/>
            </p:nvSpPr>
            <p:spPr bwMode="auto">
              <a:xfrm>
                <a:off x="2859" y="935"/>
                <a:ext cx="0" cy="23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17" name="Line 25"/>
              <p:cNvSpPr>
                <a:spLocks noChangeShapeType="1"/>
              </p:cNvSpPr>
              <p:nvPr/>
            </p:nvSpPr>
            <p:spPr bwMode="auto">
              <a:xfrm>
                <a:off x="5343" y="935"/>
                <a:ext cx="0" cy="23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09" name="Line 17"/>
              <p:cNvSpPr>
                <a:spLocks noChangeShapeType="1"/>
              </p:cNvSpPr>
              <p:nvPr/>
            </p:nvSpPr>
            <p:spPr bwMode="auto">
              <a:xfrm>
                <a:off x="295" y="935"/>
                <a:ext cx="5048"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28" name="Line 36"/>
              <p:cNvSpPr>
                <a:spLocks noChangeShapeType="1"/>
              </p:cNvSpPr>
              <p:nvPr/>
            </p:nvSpPr>
            <p:spPr bwMode="auto">
              <a:xfrm>
                <a:off x="2859" y="1568"/>
                <a:ext cx="2484"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31" name="Line 39"/>
              <p:cNvSpPr>
                <a:spLocks noChangeShapeType="1"/>
              </p:cNvSpPr>
              <p:nvPr/>
            </p:nvSpPr>
            <p:spPr bwMode="auto">
              <a:xfrm>
                <a:off x="2859" y="1798"/>
                <a:ext cx="0" cy="646"/>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12700">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33" name="Line 41"/>
              <p:cNvSpPr>
                <a:spLocks noChangeShapeType="1"/>
              </p:cNvSpPr>
              <p:nvPr/>
            </p:nvSpPr>
            <p:spPr bwMode="auto">
              <a:xfrm>
                <a:off x="295" y="1798"/>
                <a:ext cx="0" cy="646"/>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36" name="Line 44"/>
              <p:cNvSpPr>
                <a:spLocks noChangeShapeType="1"/>
              </p:cNvSpPr>
              <p:nvPr/>
            </p:nvSpPr>
            <p:spPr bwMode="auto">
              <a:xfrm>
                <a:off x="5343" y="1798"/>
                <a:ext cx="0" cy="646"/>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rnd">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22" name="Line 30"/>
              <p:cNvSpPr>
                <a:spLocks noChangeShapeType="1"/>
              </p:cNvSpPr>
              <p:nvPr/>
            </p:nvSpPr>
            <p:spPr bwMode="auto">
              <a:xfrm>
                <a:off x="5343" y="1165"/>
                <a:ext cx="0" cy="633"/>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25" name="Line 33"/>
              <p:cNvSpPr>
                <a:spLocks noChangeShapeType="1"/>
              </p:cNvSpPr>
              <p:nvPr/>
            </p:nvSpPr>
            <p:spPr bwMode="auto">
              <a:xfrm>
                <a:off x="295" y="1165"/>
                <a:ext cx="0" cy="633"/>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nvGrpSpPr>
            <p:cNvPr id="648242" name="Group 50"/>
            <p:cNvGrpSpPr>
              <a:grpSpLocks/>
            </p:cNvGrpSpPr>
            <p:nvPr/>
          </p:nvGrpSpPr>
          <p:grpSpPr bwMode="auto">
            <a:xfrm>
              <a:off x="476" y="1525"/>
              <a:ext cx="4989" cy="726"/>
              <a:chOff x="476" y="1525"/>
              <a:chExt cx="4989" cy="726"/>
            </a:xfrm>
          </p:grpSpPr>
          <p:sp>
            <p:nvSpPr>
              <p:cNvPr id="648240" name="Line 48"/>
              <p:cNvSpPr>
                <a:spLocks noChangeShapeType="1"/>
              </p:cNvSpPr>
              <p:nvPr/>
            </p:nvSpPr>
            <p:spPr bwMode="auto">
              <a:xfrm>
                <a:off x="476" y="1525"/>
                <a:ext cx="498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648241" name="Line 49"/>
              <p:cNvSpPr>
                <a:spLocks noChangeShapeType="1"/>
              </p:cNvSpPr>
              <p:nvPr/>
            </p:nvSpPr>
            <p:spPr bwMode="auto">
              <a:xfrm>
                <a:off x="3016" y="1525"/>
                <a:ext cx="0" cy="72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spTree>
  </p:cSld>
  <p:clrMapOvr>
    <a:masterClrMapping/>
  </p:clrMapOvr>
  <p:transition spd="med">
    <p:split/>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0402" name="Rectangle 2"/>
          <p:cNvSpPr>
            <a:spLocks noGrp="1" noChangeArrowheads="1"/>
          </p:cNvSpPr>
          <p:nvPr>
            <p:ph type="title"/>
          </p:nvPr>
        </p:nvSpPr>
        <p:spPr/>
        <p:txBody>
          <a:bodyPr/>
          <a:lstStyle/>
          <a:p>
            <a:endParaRPr lang="en-US" altLang="fa-IR"/>
          </a:p>
        </p:txBody>
      </p:sp>
      <p:sp>
        <p:nvSpPr>
          <p:cNvPr id="230403" name="Rectangle 3"/>
          <p:cNvSpPr>
            <a:spLocks noGrp="1" noChangeArrowheads="1"/>
          </p:cNvSpPr>
          <p:nvPr>
            <p:ph type="body" idx="1"/>
          </p:nvPr>
        </p:nvSpPr>
        <p:spPr>
          <a:xfrm>
            <a:off x="457200" y="404813"/>
            <a:ext cx="8229600" cy="5721350"/>
          </a:xfrm>
        </p:spPr>
        <p:txBody>
          <a:bodyPr/>
          <a:lstStyle/>
          <a:p>
            <a:pPr marL="609600" indent="-609600">
              <a:lnSpc>
                <a:spcPct val="90000"/>
              </a:lnSpc>
              <a:buFont typeface="Wingdings" panose="05000000000000000000" pitchFamily="2" charset="2"/>
              <a:buNone/>
            </a:pPr>
            <a:r>
              <a:rPr lang="fa-IR" altLang="fa-IR" sz="2000" b="1" u="sng">
                <a:effectLst/>
                <a:cs typeface="B Zar" panose="00000400000000000000" pitchFamily="2" charset="-78"/>
              </a:rPr>
              <a:t>حسابهای مواد اولیه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برای محاسبه و ثبت انحرافات مواد اولیه سه روش وجود دارد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الف – انحراف نرخ مواد هنگام خرید مواد اولیه محاسبه و ثبت می شود . در نتیجه حساب مواد اولیه به نرخ استاندارد ، نگهداری می شود ، و انحراف مقدار نیز هنگام مصرف محاسبه و ثبت می گردد .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ب – حساب مواد اولیه به بهای واقعی نگهداری می شود و انحراف نرخ و مصرف مواد هنگام مصرف مواد محاسبه و در حسابها ثبت می شود .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ج – انحراف نرخ مواد خریداری شده هنگام خرید مواد اولیه محسابه و ثبت می شود .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در نتیجه حساب مواد اولیه به بهای استاندارد نگهداری می شود . هنگام مصرف مواد اولیه ، انحراف نرخ مواد مصرف شده محاسبه می شود و از حساب انحراف نرخ مواد خریداری شده خارج می گردد . انحراف مقدار نیز هنگام مصرف مواد محاسبه و ثبت می شود . </a:t>
            </a:r>
          </a:p>
          <a:p>
            <a:pPr marL="609600" indent="-609600">
              <a:lnSpc>
                <a:spcPct val="90000"/>
              </a:lnSpc>
              <a:buFont typeface="Wingdings" panose="05000000000000000000" pitchFamily="2" charset="2"/>
              <a:buNone/>
            </a:pPr>
            <a:endParaRPr lang="fa-IR" altLang="fa-IR" sz="2000">
              <a:effectLst/>
              <a:cs typeface="B Zar" panose="00000400000000000000" pitchFamily="2" charset="-78"/>
            </a:endParaRPr>
          </a:p>
          <a:p>
            <a:pPr marL="609600" indent="-609600">
              <a:lnSpc>
                <a:spcPct val="90000"/>
              </a:lnSpc>
              <a:buFont typeface="Wingdings" panose="05000000000000000000" pitchFamily="2" charset="2"/>
              <a:buNone/>
            </a:pPr>
            <a:r>
              <a:rPr lang="fa-IR" altLang="fa-IR" sz="2000" b="1" u="sng">
                <a:effectLst/>
                <a:cs typeface="B Zar" panose="00000400000000000000" pitchFamily="2" charset="-78"/>
              </a:rPr>
              <a:t>بستن حسابهای انحرافات</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در پایان سال مالی به منظور تهیه گزارش های مالی ، حسابهای انحرافات بسته می شوند برای بستن حسابهای انحرافات به یکی از روشهای زیر عمل می شود :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1- بستن انحرافات به حساب سود و زیان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2- بستن انحرافات به حساب قیمت تمام شده کالای فروش رفته .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3- تسهیم انحرافات بین سه حساب موجودی کالای در جریان ساخت ، موجودی کالای ساخته شده و قیمت تمام شده کالای فروش رفته . </a:t>
            </a:r>
            <a:endParaRPr lang="en-US" altLang="fa-IR" sz="2000">
              <a:effectLst/>
              <a:cs typeface="B Zar" panose="00000400000000000000" pitchFamily="2" charset="-78"/>
            </a:endParaRPr>
          </a:p>
        </p:txBody>
      </p:sp>
    </p:spTree>
  </p:cSld>
  <p:clrMapOvr>
    <a:masterClrMapping/>
  </p:clrMapOvr>
  <p:transition spd="med">
    <p:spli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4" presetClass="entr" presetSubtype="0" fill="hold" nodeType="afterEffect">
                                  <p:stCondLst>
                                    <p:cond delay="0"/>
                                  </p:stCondLst>
                                  <p:childTnLst>
                                    <p:set>
                                      <p:cBhvr>
                                        <p:cTn id="6" dur="1" fill="hold">
                                          <p:stCondLst>
                                            <p:cond delay="0"/>
                                          </p:stCondLst>
                                        </p:cTn>
                                        <p:tgtEl>
                                          <p:spTgt spid="230403">
                                            <p:txEl>
                                              <p:pRg st="0" end="0"/>
                                            </p:txEl>
                                          </p:spTgt>
                                        </p:tgtEl>
                                        <p:attrNameLst>
                                          <p:attrName>style.visibility</p:attrName>
                                        </p:attrNameLst>
                                      </p:cBhvr>
                                      <p:to>
                                        <p:strVal val="visible"/>
                                      </p:to>
                                    </p:set>
                                    <p:anim from="(-#ppt_w/2)" to="(#ppt_x)" calcmode="lin" valueType="num">
                                      <p:cBhvr>
                                        <p:cTn id="7" dur="600" fill="hold">
                                          <p:stCondLst>
                                            <p:cond delay="0"/>
                                          </p:stCondLst>
                                        </p:cTn>
                                        <p:tgtEl>
                                          <p:spTgt spid="230403">
                                            <p:txEl>
                                              <p:pRg st="0" end="0"/>
                                            </p:txEl>
                                          </p:spTgt>
                                        </p:tgtEl>
                                        <p:attrNameLst>
                                          <p:attrName>ppt_x</p:attrName>
                                        </p:attrNameLst>
                                      </p:cBhvr>
                                    </p:anim>
                                    <p:anim from="0" to="-1.0" calcmode="lin" valueType="num">
                                      <p:cBhvr>
                                        <p:cTn id="8" dur="200" decel="50000" autoRev="1" fill="hold">
                                          <p:stCondLst>
                                            <p:cond delay="600"/>
                                          </p:stCondLst>
                                        </p:cTn>
                                        <p:tgtEl>
                                          <p:spTgt spid="230403">
                                            <p:txEl>
                                              <p:pRg st="0" end="0"/>
                                            </p:txEl>
                                          </p:spTgt>
                                        </p:tgtEl>
                                        <p:attrNameLst>
                                          <p:attrName>xshear</p:attrName>
                                        </p:attrNameLst>
                                      </p:cBhvr>
                                    </p:anim>
                                    <p:animScale>
                                      <p:cBhvr>
                                        <p:cTn id="9" dur="200" decel="100000" autoRev="1" fill="hold">
                                          <p:stCondLst>
                                            <p:cond delay="600"/>
                                          </p:stCondLst>
                                        </p:cTn>
                                        <p:tgtEl>
                                          <p:spTgt spid="230403">
                                            <p:txEl>
                                              <p:pRg st="0" end="0"/>
                                            </p:txEl>
                                          </p:spTgt>
                                        </p:tgtEl>
                                      </p:cBhvr>
                                      <p:from x="100000" y="100000"/>
                                      <p:to x="80000" y="100000"/>
                                    </p:animScale>
                                    <p:anim by="(#ppt_h/3+#ppt_w*0.1)" calcmode="lin" valueType="num">
                                      <p:cBhvr additive="sum">
                                        <p:cTn id="10" dur="200" decel="100000" autoRev="1" fill="hold">
                                          <p:stCondLst>
                                            <p:cond delay="600"/>
                                          </p:stCondLst>
                                        </p:cTn>
                                        <p:tgtEl>
                                          <p:spTgt spid="230403">
                                            <p:txEl>
                                              <p:pRg st="0" end="0"/>
                                            </p:txEl>
                                          </p:spTgt>
                                        </p:tgtEl>
                                        <p:attrNameLst>
                                          <p:attrName>ppt_x</p:attrName>
                                        </p:attrNameLst>
                                      </p:cBhvr>
                                    </p:anim>
                                  </p:childTnLst>
                                </p:cTn>
                              </p:par>
                            </p:childTnLst>
                          </p:cTn>
                        </p:par>
                        <p:par>
                          <p:cTn id="11" fill="hold" nodeType="afterGroup">
                            <p:stCondLst>
                              <p:cond delay="1000"/>
                            </p:stCondLst>
                            <p:childTnLst>
                              <p:par>
                                <p:cTn id="12" presetID="18" presetClass="entr" presetSubtype="12" fill="hold" nodeType="afterEffect">
                                  <p:stCondLst>
                                    <p:cond delay="0"/>
                                  </p:stCondLst>
                                  <p:childTnLst>
                                    <p:set>
                                      <p:cBhvr>
                                        <p:cTn id="13" dur="1" fill="hold">
                                          <p:stCondLst>
                                            <p:cond delay="0"/>
                                          </p:stCondLst>
                                        </p:cTn>
                                        <p:tgtEl>
                                          <p:spTgt spid="230403">
                                            <p:txEl>
                                              <p:pRg st="1" end="1"/>
                                            </p:txEl>
                                          </p:spTgt>
                                        </p:tgtEl>
                                        <p:attrNameLst>
                                          <p:attrName>style.visibility</p:attrName>
                                        </p:attrNameLst>
                                      </p:cBhvr>
                                      <p:to>
                                        <p:strVal val="visible"/>
                                      </p:to>
                                    </p:set>
                                    <p:animEffect transition="in" filter="strips(downLeft)">
                                      <p:cBhvr>
                                        <p:cTn id="14" dur="1000"/>
                                        <p:tgtEl>
                                          <p:spTgt spid="230403">
                                            <p:txEl>
                                              <p:pRg st="1" end="1"/>
                                            </p:txEl>
                                          </p:spTgt>
                                        </p:tgtEl>
                                      </p:cBhvr>
                                    </p:animEffect>
                                  </p:childTnLst>
                                </p:cTn>
                              </p:par>
                            </p:childTnLst>
                          </p:cTn>
                        </p:par>
                        <p:par>
                          <p:cTn id="15" fill="hold" nodeType="afterGroup">
                            <p:stCondLst>
                              <p:cond delay="2000"/>
                            </p:stCondLst>
                            <p:childTnLst>
                              <p:par>
                                <p:cTn id="16" presetID="18" presetClass="entr" presetSubtype="12" fill="hold" nodeType="afterEffect">
                                  <p:stCondLst>
                                    <p:cond delay="0"/>
                                  </p:stCondLst>
                                  <p:childTnLst>
                                    <p:set>
                                      <p:cBhvr>
                                        <p:cTn id="17" dur="1" fill="hold">
                                          <p:stCondLst>
                                            <p:cond delay="0"/>
                                          </p:stCondLst>
                                        </p:cTn>
                                        <p:tgtEl>
                                          <p:spTgt spid="230403">
                                            <p:txEl>
                                              <p:pRg st="2" end="2"/>
                                            </p:txEl>
                                          </p:spTgt>
                                        </p:tgtEl>
                                        <p:attrNameLst>
                                          <p:attrName>style.visibility</p:attrName>
                                        </p:attrNameLst>
                                      </p:cBhvr>
                                      <p:to>
                                        <p:strVal val="visible"/>
                                      </p:to>
                                    </p:set>
                                    <p:animEffect transition="in" filter="strips(downLeft)">
                                      <p:cBhvr>
                                        <p:cTn id="18" dur="1000"/>
                                        <p:tgtEl>
                                          <p:spTgt spid="230403">
                                            <p:txEl>
                                              <p:pRg st="2" end="2"/>
                                            </p:txEl>
                                          </p:spTgt>
                                        </p:tgtEl>
                                      </p:cBhvr>
                                    </p:animEffect>
                                  </p:childTnLst>
                                </p:cTn>
                              </p:par>
                            </p:childTnLst>
                          </p:cTn>
                        </p:par>
                        <p:par>
                          <p:cTn id="19" fill="hold" nodeType="afterGroup">
                            <p:stCondLst>
                              <p:cond delay="3000"/>
                            </p:stCondLst>
                            <p:childTnLst>
                              <p:par>
                                <p:cTn id="20" presetID="18" presetClass="entr" presetSubtype="12" fill="hold" nodeType="afterEffect">
                                  <p:stCondLst>
                                    <p:cond delay="0"/>
                                  </p:stCondLst>
                                  <p:childTnLst>
                                    <p:set>
                                      <p:cBhvr>
                                        <p:cTn id="21" dur="1" fill="hold">
                                          <p:stCondLst>
                                            <p:cond delay="0"/>
                                          </p:stCondLst>
                                        </p:cTn>
                                        <p:tgtEl>
                                          <p:spTgt spid="230403">
                                            <p:txEl>
                                              <p:pRg st="3" end="3"/>
                                            </p:txEl>
                                          </p:spTgt>
                                        </p:tgtEl>
                                        <p:attrNameLst>
                                          <p:attrName>style.visibility</p:attrName>
                                        </p:attrNameLst>
                                      </p:cBhvr>
                                      <p:to>
                                        <p:strVal val="visible"/>
                                      </p:to>
                                    </p:set>
                                    <p:animEffect transition="in" filter="strips(downLeft)">
                                      <p:cBhvr>
                                        <p:cTn id="22" dur="1000"/>
                                        <p:tgtEl>
                                          <p:spTgt spid="230403">
                                            <p:txEl>
                                              <p:pRg st="3" end="3"/>
                                            </p:txEl>
                                          </p:spTgt>
                                        </p:tgtEl>
                                      </p:cBhvr>
                                    </p:animEffect>
                                  </p:childTnLst>
                                </p:cTn>
                              </p:par>
                            </p:childTnLst>
                          </p:cTn>
                        </p:par>
                        <p:par>
                          <p:cTn id="23" fill="hold" nodeType="afterGroup">
                            <p:stCondLst>
                              <p:cond delay="4000"/>
                            </p:stCondLst>
                            <p:childTnLst>
                              <p:par>
                                <p:cTn id="24" presetID="18" presetClass="entr" presetSubtype="12" fill="hold" nodeType="afterEffect">
                                  <p:stCondLst>
                                    <p:cond delay="0"/>
                                  </p:stCondLst>
                                  <p:childTnLst>
                                    <p:set>
                                      <p:cBhvr>
                                        <p:cTn id="25" dur="1" fill="hold">
                                          <p:stCondLst>
                                            <p:cond delay="0"/>
                                          </p:stCondLst>
                                        </p:cTn>
                                        <p:tgtEl>
                                          <p:spTgt spid="230403">
                                            <p:txEl>
                                              <p:pRg st="4" end="4"/>
                                            </p:txEl>
                                          </p:spTgt>
                                        </p:tgtEl>
                                        <p:attrNameLst>
                                          <p:attrName>style.visibility</p:attrName>
                                        </p:attrNameLst>
                                      </p:cBhvr>
                                      <p:to>
                                        <p:strVal val="visible"/>
                                      </p:to>
                                    </p:set>
                                    <p:animEffect transition="in" filter="strips(downLeft)">
                                      <p:cBhvr>
                                        <p:cTn id="26" dur="1000"/>
                                        <p:tgtEl>
                                          <p:spTgt spid="230403">
                                            <p:txEl>
                                              <p:pRg st="4" end="4"/>
                                            </p:txEl>
                                          </p:spTgt>
                                        </p:tgtEl>
                                      </p:cBhvr>
                                    </p:animEffect>
                                  </p:childTnLst>
                                </p:cTn>
                              </p:par>
                            </p:childTnLst>
                          </p:cTn>
                        </p:par>
                        <p:par>
                          <p:cTn id="27" fill="hold" nodeType="afterGroup">
                            <p:stCondLst>
                              <p:cond delay="5000"/>
                            </p:stCondLst>
                            <p:childTnLst>
                              <p:par>
                                <p:cTn id="28" presetID="18" presetClass="entr" presetSubtype="12" fill="hold" nodeType="afterEffect">
                                  <p:stCondLst>
                                    <p:cond delay="0"/>
                                  </p:stCondLst>
                                  <p:childTnLst>
                                    <p:set>
                                      <p:cBhvr>
                                        <p:cTn id="29" dur="1" fill="hold">
                                          <p:stCondLst>
                                            <p:cond delay="0"/>
                                          </p:stCondLst>
                                        </p:cTn>
                                        <p:tgtEl>
                                          <p:spTgt spid="230403">
                                            <p:txEl>
                                              <p:pRg st="5" end="5"/>
                                            </p:txEl>
                                          </p:spTgt>
                                        </p:tgtEl>
                                        <p:attrNameLst>
                                          <p:attrName>style.visibility</p:attrName>
                                        </p:attrNameLst>
                                      </p:cBhvr>
                                      <p:to>
                                        <p:strVal val="visible"/>
                                      </p:to>
                                    </p:set>
                                    <p:animEffect transition="in" filter="strips(downLeft)">
                                      <p:cBhvr>
                                        <p:cTn id="30" dur="1000"/>
                                        <p:tgtEl>
                                          <p:spTgt spid="230403">
                                            <p:txEl>
                                              <p:pRg st="5" end="5"/>
                                            </p:txEl>
                                          </p:spTgt>
                                        </p:tgtEl>
                                      </p:cBhvr>
                                    </p:animEffect>
                                  </p:childTnLst>
                                </p:cTn>
                              </p:par>
                            </p:childTnLst>
                          </p:cTn>
                        </p:par>
                        <p:par>
                          <p:cTn id="31" fill="hold" nodeType="afterGroup">
                            <p:stCondLst>
                              <p:cond delay="6000"/>
                            </p:stCondLst>
                            <p:childTnLst>
                              <p:par>
                                <p:cTn id="32" presetID="34" presetClass="entr" presetSubtype="0" fill="hold" nodeType="afterEffect">
                                  <p:stCondLst>
                                    <p:cond delay="0"/>
                                  </p:stCondLst>
                                  <p:childTnLst>
                                    <p:set>
                                      <p:cBhvr>
                                        <p:cTn id="33" dur="1" fill="hold">
                                          <p:stCondLst>
                                            <p:cond delay="0"/>
                                          </p:stCondLst>
                                        </p:cTn>
                                        <p:tgtEl>
                                          <p:spTgt spid="230403">
                                            <p:txEl>
                                              <p:pRg st="7" end="7"/>
                                            </p:txEl>
                                          </p:spTgt>
                                        </p:tgtEl>
                                        <p:attrNameLst>
                                          <p:attrName>style.visibility</p:attrName>
                                        </p:attrNameLst>
                                      </p:cBhvr>
                                      <p:to>
                                        <p:strVal val="visible"/>
                                      </p:to>
                                    </p:set>
                                    <p:anim from="(-#ppt_w/2)" to="(#ppt_x)" calcmode="lin" valueType="num">
                                      <p:cBhvr>
                                        <p:cTn id="34" dur="600" fill="hold">
                                          <p:stCondLst>
                                            <p:cond delay="0"/>
                                          </p:stCondLst>
                                        </p:cTn>
                                        <p:tgtEl>
                                          <p:spTgt spid="230403">
                                            <p:txEl>
                                              <p:pRg st="7" end="7"/>
                                            </p:txEl>
                                          </p:spTgt>
                                        </p:tgtEl>
                                        <p:attrNameLst>
                                          <p:attrName>ppt_x</p:attrName>
                                        </p:attrNameLst>
                                      </p:cBhvr>
                                    </p:anim>
                                    <p:anim from="0" to="-1.0" calcmode="lin" valueType="num">
                                      <p:cBhvr>
                                        <p:cTn id="35" dur="200" decel="50000" autoRev="1" fill="hold">
                                          <p:stCondLst>
                                            <p:cond delay="600"/>
                                          </p:stCondLst>
                                        </p:cTn>
                                        <p:tgtEl>
                                          <p:spTgt spid="230403">
                                            <p:txEl>
                                              <p:pRg st="7" end="7"/>
                                            </p:txEl>
                                          </p:spTgt>
                                        </p:tgtEl>
                                        <p:attrNameLst>
                                          <p:attrName>xshear</p:attrName>
                                        </p:attrNameLst>
                                      </p:cBhvr>
                                    </p:anim>
                                    <p:animScale>
                                      <p:cBhvr>
                                        <p:cTn id="36" dur="200" decel="100000" autoRev="1" fill="hold">
                                          <p:stCondLst>
                                            <p:cond delay="600"/>
                                          </p:stCondLst>
                                        </p:cTn>
                                        <p:tgtEl>
                                          <p:spTgt spid="230403">
                                            <p:txEl>
                                              <p:pRg st="7" end="7"/>
                                            </p:txEl>
                                          </p:spTgt>
                                        </p:tgtEl>
                                      </p:cBhvr>
                                      <p:from x="100000" y="100000"/>
                                      <p:to x="80000" y="100000"/>
                                    </p:animScale>
                                    <p:anim by="(#ppt_h/3+#ppt_w*0.1)" calcmode="lin" valueType="num">
                                      <p:cBhvr additive="sum">
                                        <p:cTn id="37" dur="200" decel="100000" autoRev="1" fill="hold">
                                          <p:stCondLst>
                                            <p:cond delay="600"/>
                                          </p:stCondLst>
                                        </p:cTn>
                                        <p:tgtEl>
                                          <p:spTgt spid="230403">
                                            <p:txEl>
                                              <p:pRg st="7" end="7"/>
                                            </p:txEl>
                                          </p:spTgt>
                                        </p:tgtEl>
                                        <p:attrNameLst>
                                          <p:attrName>ppt_x</p:attrName>
                                        </p:attrNameLst>
                                      </p:cBhvr>
                                    </p:anim>
                                  </p:childTnLst>
                                </p:cTn>
                              </p:par>
                            </p:childTnLst>
                          </p:cTn>
                        </p:par>
                        <p:par>
                          <p:cTn id="38" fill="hold" nodeType="afterGroup">
                            <p:stCondLst>
                              <p:cond delay="7000"/>
                            </p:stCondLst>
                            <p:childTnLst>
                              <p:par>
                                <p:cTn id="39" presetID="18" presetClass="entr" presetSubtype="12" fill="hold" nodeType="afterEffect">
                                  <p:stCondLst>
                                    <p:cond delay="0"/>
                                  </p:stCondLst>
                                  <p:childTnLst>
                                    <p:set>
                                      <p:cBhvr>
                                        <p:cTn id="40" dur="1" fill="hold">
                                          <p:stCondLst>
                                            <p:cond delay="0"/>
                                          </p:stCondLst>
                                        </p:cTn>
                                        <p:tgtEl>
                                          <p:spTgt spid="230403">
                                            <p:txEl>
                                              <p:pRg st="8" end="8"/>
                                            </p:txEl>
                                          </p:spTgt>
                                        </p:tgtEl>
                                        <p:attrNameLst>
                                          <p:attrName>style.visibility</p:attrName>
                                        </p:attrNameLst>
                                      </p:cBhvr>
                                      <p:to>
                                        <p:strVal val="visible"/>
                                      </p:to>
                                    </p:set>
                                    <p:animEffect transition="in" filter="strips(downLeft)">
                                      <p:cBhvr>
                                        <p:cTn id="41" dur="1000"/>
                                        <p:tgtEl>
                                          <p:spTgt spid="230403">
                                            <p:txEl>
                                              <p:pRg st="8" end="8"/>
                                            </p:txEl>
                                          </p:spTgt>
                                        </p:tgtEl>
                                      </p:cBhvr>
                                    </p:animEffect>
                                  </p:childTnLst>
                                </p:cTn>
                              </p:par>
                            </p:childTnLst>
                          </p:cTn>
                        </p:par>
                        <p:par>
                          <p:cTn id="42" fill="hold" nodeType="afterGroup">
                            <p:stCondLst>
                              <p:cond delay="8000"/>
                            </p:stCondLst>
                            <p:childTnLst>
                              <p:par>
                                <p:cTn id="43" presetID="18" presetClass="entr" presetSubtype="12" fill="hold" nodeType="afterEffect">
                                  <p:stCondLst>
                                    <p:cond delay="0"/>
                                  </p:stCondLst>
                                  <p:childTnLst>
                                    <p:set>
                                      <p:cBhvr>
                                        <p:cTn id="44" dur="1" fill="hold">
                                          <p:stCondLst>
                                            <p:cond delay="0"/>
                                          </p:stCondLst>
                                        </p:cTn>
                                        <p:tgtEl>
                                          <p:spTgt spid="230403">
                                            <p:txEl>
                                              <p:pRg st="9" end="9"/>
                                            </p:txEl>
                                          </p:spTgt>
                                        </p:tgtEl>
                                        <p:attrNameLst>
                                          <p:attrName>style.visibility</p:attrName>
                                        </p:attrNameLst>
                                      </p:cBhvr>
                                      <p:to>
                                        <p:strVal val="visible"/>
                                      </p:to>
                                    </p:set>
                                    <p:animEffect transition="in" filter="strips(downLeft)">
                                      <p:cBhvr>
                                        <p:cTn id="45" dur="1000"/>
                                        <p:tgtEl>
                                          <p:spTgt spid="230403">
                                            <p:txEl>
                                              <p:pRg st="9" end="9"/>
                                            </p:txEl>
                                          </p:spTgt>
                                        </p:tgtEl>
                                      </p:cBhvr>
                                    </p:animEffect>
                                  </p:childTnLst>
                                </p:cTn>
                              </p:par>
                            </p:childTnLst>
                          </p:cTn>
                        </p:par>
                        <p:par>
                          <p:cTn id="46" fill="hold" nodeType="afterGroup">
                            <p:stCondLst>
                              <p:cond delay="9000"/>
                            </p:stCondLst>
                            <p:childTnLst>
                              <p:par>
                                <p:cTn id="47" presetID="18" presetClass="entr" presetSubtype="12" fill="hold" nodeType="afterEffect">
                                  <p:stCondLst>
                                    <p:cond delay="0"/>
                                  </p:stCondLst>
                                  <p:childTnLst>
                                    <p:set>
                                      <p:cBhvr>
                                        <p:cTn id="48" dur="1" fill="hold">
                                          <p:stCondLst>
                                            <p:cond delay="0"/>
                                          </p:stCondLst>
                                        </p:cTn>
                                        <p:tgtEl>
                                          <p:spTgt spid="230403">
                                            <p:txEl>
                                              <p:pRg st="10" end="10"/>
                                            </p:txEl>
                                          </p:spTgt>
                                        </p:tgtEl>
                                        <p:attrNameLst>
                                          <p:attrName>style.visibility</p:attrName>
                                        </p:attrNameLst>
                                      </p:cBhvr>
                                      <p:to>
                                        <p:strVal val="visible"/>
                                      </p:to>
                                    </p:set>
                                    <p:animEffect transition="in" filter="strips(downLeft)">
                                      <p:cBhvr>
                                        <p:cTn id="49" dur="1000"/>
                                        <p:tgtEl>
                                          <p:spTgt spid="230403">
                                            <p:txEl>
                                              <p:pRg st="10" end="10"/>
                                            </p:txEl>
                                          </p:spTgt>
                                        </p:tgtEl>
                                      </p:cBhvr>
                                    </p:animEffect>
                                  </p:childTnLst>
                                </p:cTn>
                              </p:par>
                            </p:childTnLst>
                          </p:cTn>
                        </p:par>
                        <p:par>
                          <p:cTn id="50" fill="hold" nodeType="afterGroup">
                            <p:stCondLst>
                              <p:cond delay="10000"/>
                            </p:stCondLst>
                            <p:childTnLst>
                              <p:par>
                                <p:cTn id="51" presetID="18" presetClass="entr" presetSubtype="12" fill="hold" nodeType="afterEffect">
                                  <p:stCondLst>
                                    <p:cond delay="0"/>
                                  </p:stCondLst>
                                  <p:childTnLst>
                                    <p:set>
                                      <p:cBhvr>
                                        <p:cTn id="52" dur="1" fill="hold">
                                          <p:stCondLst>
                                            <p:cond delay="0"/>
                                          </p:stCondLst>
                                        </p:cTn>
                                        <p:tgtEl>
                                          <p:spTgt spid="230403">
                                            <p:txEl>
                                              <p:pRg st="11" end="11"/>
                                            </p:txEl>
                                          </p:spTgt>
                                        </p:tgtEl>
                                        <p:attrNameLst>
                                          <p:attrName>style.visibility</p:attrName>
                                        </p:attrNameLst>
                                      </p:cBhvr>
                                      <p:to>
                                        <p:strVal val="visible"/>
                                      </p:to>
                                    </p:set>
                                    <p:animEffect transition="in" filter="strips(downLeft)">
                                      <p:cBhvr>
                                        <p:cTn id="53" dur="1000"/>
                                        <p:tgtEl>
                                          <p:spTgt spid="230403">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50244" name="Rectangle 4"/>
          <p:cNvSpPr>
            <a:spLocks noChangeArrowheads="1"/>
          </p:cNvSpPr>
          <p:nvPr/>
        </p:nvSpPr>
        <p:spPr bwMode="auto">
          <a:xfrm>
            <a:off x="519113" y="1460500"/>
            <a:ext cx="8229600" cy="297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چهارم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650244"/>
                                        </p:tgtEl>
                                        <p:attrNameLst>
                                          <p:attrName>style.visibility</p:attrName>
                                        </p:attrNameLst>
                                      </p:cBhvr>
                                      <p:to>
                                        <p:strVal val="visible"/>
                                      </p:to>
                                    </p:set>
                                    <p:animEffect transition="in" filter="fade">
                                      <p:cBhvr>
                                        <p:cTn id="7" dur="2000"/>
                                        <p:tgtEl>
                                          <p:spTgt spid="650244"/>
                                        </p:tgtEl>
                                      </p:cBhvr>
                                    </p:animEffect>
                                    <p:anim calcmode="lin" valueType="num">
                                      <p:cBhvr>
                                        <p:cTn id="8" dur="2000" fill="hold"/>
                                        <p:tgtEl>
                                          <p:spTgt spid="650244"/>
                                        </p:tgtEl>
                                        <p:attrNameLst>
                                          <p:attrName>ppt_w</p:attrName>
                                        </p:attrNameLst>
                                      </p:cBhvr>
                                      <p:tavLst>
                                        <p:tav tm="0" fmla="#ppt_w*sin(2.5*pi*$)">
                                          <p:val>
                                            <p:fltVal val="0"/>
                                          </p:val>
                                        </p:tav>
                                        <p:tav tm="100000">
                                          <p:val>
                                            <p:fltVal val="1"/>
                                          </p:val>
                                        </p:tav>
                                      </p:tavLst>
                                    </p:anim>
                                    <p:anim calcmode="lin" valueType="num">
                                      <p:cBhvr>
                                        <p:cTn id="9" dur="2000" fill="hold"/>
                                        <p:tgtEl>
                                          <p:spTgt spid="650244"/>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800"/>
                            </p:stCondLst>
                            <p:childTnLst>
                              <p:par>
                                <p:cTn id="11" presetID="8" presetClass="emph" presetSubtype="0" fill="hold" grpId="1" nodeType="afterEffect">
                                  <p:stCondLst>
                                    <p:cond delay="0"/>
                                  </p:stCondLst>
                                  <p:iterate type="lt">
                                    <p:tmPct val="0"/>
                                  </p:iterate>
                                  <p:childTnLst>
                                    <p:animRot by="21600000">
                                      <p:cBhvr>
                                        <p:cTn id="12" dur="2000" fill="hold"/>
                                        <p:tgtEl>
                                          <p:spTgt spid="650244"/>
                                        </p:tgtEl>
                                        <p:attrNameLst>
                                          <p:attrName>r</p:attrName>
                                        </p:attrNameLst>
                                      </p:cBhvr>
                                    </p:animRot>
                                  </p:childTnLst>
                                </p:cTn>
                              </p:par>
                            </p:childTnLst>
                          </p:cTn>
                        </p:par>
                        <p:par>
                          <p:cTn id="13" fill="hold" nodeType="afterGroup">
                            <p:stCondLst>
                              <p:cond delay="7800"/>
                            </p:stCondLst>
                            <p:childTnLst>
                              <p:par>
                                <p:cTn id="14" presetID="41" presetClass="exit" presetSubtype="0" fill="hold" grpId="2" nodeType="afterEffect">
                                  <p:stCondLst>
                                    <p:cond delay="0"/>
                                  </p:stCondLst>
                                  <p:iterate type="lt">
                                    <p:tmPct val="10000"/>
                                  </p:iterate>
                                  <p:childTnLst>
                                    <p:anim calcmode="lin" valueType="num">
                                      <p:cBhvr>
                                        <p:cTn id="15" dur="500"/>
                                        <p:tgtEl>
                                          <p:spTgt spid="650244"/>
                                        </p:tgtEl>
                                        <p:attrNameLst>
                                          <p:attrName>ppt_x</p:attrName>
                                        </p:attrNameLst>
                                      </p:cBhvr>
                                      <p:tavLst>
                                        <p:tav tm="0">
                                          <p:val>
                                            <p:strVal val="ppt_x"/>
                                          </p:val>
                                        </p:tav>
                                        <p:tav tm="50000">
                                          <p:val>
                                            <p:strVal val="ppt_x+.1"/>
                                          </p:val>
                                        </p:tav>
                                        <p:tav tm="100000">
                                          <p:val>
                                            <p:strVal val="ppt_x"/>
                                          </p:val>
                                        </p:tav>
                                      </p:tavLst>
                                    </p:anim>
                                    <p:anim calcmode="lin" valueType="num">
                                      <p:cBhvr>
                                        <p:cTn id="16" dur="500"/>
                                        <p:tgtEl>
                                          <p:spTgt spid="650244"/>
                                        </p:tgtEl>
                                        <p:attrNameLst>
                                          <p:attrName>ppt_y</p:attrName>
                                        </p:attrNameLst>
                                      </p:cBhvr>
                                      <p:tavLst>
                                        <p:tav tm="0">
                                          <p:val>
                                            <p:strVal val="ppt_y"/>
                                          </p:val>
                                        </p:tav>
                                        <p:tav tm="100000">
                                          <p:val>
                                            <p:strVal val="ppt_y"/>
                                          </p:val>
                                        </p:tav>
                                      </p:tavLst>
                                    </p:anim>
                                    <p:anim calcmode="lin" valueType="num">
                                      <p:cBhvr>
                                        <p:cTn id="17" dur="500"/>
                                        <p:tgtEl>
                                          <p:spTgt spid="650244"/>
                                        </p:tgtEl>
                                        <p:attrNameLst>
                                          <p:attrName>ppt_h</p:attrName>
                                        </p:attrNameLst>
                                      </p:cBhvr>
                                      <p:tavLst>
                                        <p:tav tm="0">
                                          <p:val>
                                            <p:strVal val="ppt_h"/>
                                          </p:val>
                                        </p:tav>
                                        <p:tav tm="50000">
                                          <p:val>
                                            <p:strVal val="ppt_h+.01"/>
                                          </p:val>
                                        </p:tav>
                                        <p:tav tm="100000">
                                          <p:val>
                                            <p:strVal val="ppt_h/10"/>
                                          </p:val>
                                        </p:tav>
                                      </p:tavLst>
                                    </p:anim>
                                    <p:anim calcmode="lin" valueType="num">
                                      <p:cBhvr>
                                        <p:cTn id="18" dur="500"/>
                                        <p:tgtEl>
                                          <p:spTgt spid="650244"/>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500" tmFilter="0,0; .5, 0; 1, 1"/>
                                        <p:tgtEl>
                                          <p:spTgt spid="650244"/>
                                        </p:tgtEl>
                                      </p:cBhvr>
                                    </p:animEffect>
                                    <p:set>
                                      <p:cBhvr>
                                        <p:cTn id="20" dur="1" fill="hold">
                                          <p:stCondLst>
                                            <p:cond delay="499"/>
                                          </p:stCondLst>
                                        </p:cTn>
                                        <p:tgtEl>
                                          <p:spTgt spid="65024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0244" grpId="0"/>
      <p:bldP spid="650244" grpId="1"/>
      <p:bldP spid="650244" grpId="2"/>
    </p:bldLst>
  </p:timing>
</p:sld>
</file>

<file path=ppt/slides/slide17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2451" name="Rectangle 3"/>
          <p:cNvSpPr>
            <a:spLocks noGrp="1" noChangeArrowheads="1"/>
          </p:cNvSpPr>
          <p:nvPr>
            <p:ph type="body" idx="1"/>
          </p:nvPr>
        </p:nvSpPr>
        <p:spPr>
          <a:xfrm>
            <a:off x="323850" y="908050"/>
            <a:ext cx="8229600" cy="5794375"/>
          </a:xfrm>
        </p:spPr>
        <p:txBody>
          <a:bodyPr/>
          <a:lstStyle/>
          <a:p>
            <a:pPr>
              <a:lnSpc>
                <a:spcPct val="90000"/>
              </a:lnSpc>
              <a:buFont typeface="Wingdings" panose="05000000000000000000" pitchFamily="2" charset="2"/>
              <a:buNone/>
            </a:pPr>
            <a:endParaRPr lang="fa-IR" altLang="fa-IR" sz="2000">
              <a:effectLst/>
              <a:cs typeface="B Zar" panose="00000400000000000000" pitchFamily="2" charset="-78"/>
            </a:endParaRPr>
          </a:p>
          <a:p>
            <a:pPr>
              <a:lnSpc>
                <a:spcPct val="90000"/>
              </a:lnSpc>
              <a:buFont typeface="Wingdings" panose="05000000000000000000" pitchFamily="2" charset="2"/>
              <a:buNone/>
            </a:pPr>
            <a:r>
              <a:rPr lang="fa-IR" altLang="fa-IR" sz="2000">
                <a:effectLst/>
                <a:cs typeface="B Zar" panose="00000400000000000000" pitchFamily="2" charset="-78"/>
              </a:rPr>
              <a:t>قسمت 1 ) </a:t>
            </a:r>
          </a:p>
          <a:p>
            <a:pPr algn="l">
              <a:lnSpc>
                <a:spcPct val="90000"/>
              </a:lnSpc>
              <a:buFont typeface="Wingdings" panose="05000000000000000000" pitchFamily="2" charset="2"/>
              <a:buNone/>
            </a:pPr>
            <a:r>
              <a:rPr lang="fa-IR" altLang="fa-IR" sz="2000">
                <a:effectLst/>
                <a:cs typeface="B Zar" panose="00000400000000000000" pitchFamily="2" charset="-78"/>
              </a:rPr>
              <a:t>(نرخ واقعی – نرخ استاندارد ) مصرف واقعی = انحراف نرخ مواد اولیه</a:t>
            </a:r>
          </a:p>
          <a:p>
            <a:pPr algn="l">
              <a:lnSpc>
                <a:spcPct val="90000"/>
              </a:lnSpc>
              <a:buFont typeface="Wingdings" panose="05000000000000000000" pitchFamily="2" charset="2"/>
              <a:buNone/>
            </a:pPr>
            <a:r>
              <a:rPr lang="fa-IR" altLang="fa-IR" sz="2000">
                <a:effectLst/>
                <a:cs typeface="B Zar" panose="00000400000000000000" pitchFamily="2" charset="-78"/>
              </a:rPr>
              <a:t>نامساعد    15400 = ( 631400  - 400) 1540 = انحراف نرخ مواد اولیه</a:t>
            </a:r>
          </a:p>
          <a:p>
            <a:pPr algn="ctr">
              <a:lnSpc>
                <a:spcPct val="40000"/>
              </a:lnSpc>
              <a:buFont typeface="Wingdings" panose="05000000000000000000" pitchFamily="2" charset="2"/>
              <a:buNone/>
            </a:pPr>
            <a:r>
              <a:rPr lang="fa-IR" altLang="fa-IR" sz="2000">
                <a:effectLst/>
                <a:cs typeface="B Zar" panose="00000400000000000000" pitchFamily="2" charset="-78"/>
              </a:rPr>
              <a:t>                               1540       </a:t>
            </a:r>
          </a:p>
          <a:p>
            <a:pPr algn="l">
              <a:lnSpc>
                <a:spcPct val="90000"/>
              </a:lnSpc>
              <a:buFont typeface="Wingdings" panose="05000000000000000000" pitchFamily="2" charset="2"/>
              <a:buNone/>
            </a:pPr>
            <a:r>
              <a:rPr lang="fa-IR" altLang="fa-IR" sz="2000">
                <a:effectLst/>
                <a:cs typeface="B Zar" panose="00000400000000000000" pitchFamily="2" charset="-78"/>
              </a:rPr>
              <a:t>(مصرف استاندارد برای تولید واقعی – مصرف واقعی) نرخ استاندارد = انحراف مصرف مواد</a:t>
            </a:r>
          </a:p>
          <a:p>
            <a:pPr algn="l">
              <a:lnSpc>
                <a:spcPct val="90000"/>
              </a:lnSpc>
              <a:buFont typeface="Wingdings" panose="05000000000000000000" pitchFamily="2" charset="2"/>
              <a:buNone/>
            </a:pPr>
            <a:r>
              <a:rPr lang="fa-IR" altLang="fa-IR" sz="2000">
                <a:effectLst/>
                <a:cs typeface="B Zar" panose="00000400000000000000" pitchFamily="2" charset="-78"/>
              </a:rPr>
              <a:t>نامساعد </a:t>
            </a:r>
            <a:r>
              <a:rPr lang="fa-IR" altLang="fa-IR" sz="2000" u="sng">
                <a:effectLst/>
                <a:cs typeface="B Zar" panose="00000400000000000000" pitchFamily="2" charset="-78"/>
              </a:rPr>
              <a:t>16000</a:t>
            </a:r>
            <a:r>
              <a:rPr lang="fa-IR" altLang="fa-IR" sz="2000">
                <a:effectLst/>
                <a:cs typeface="B Zar" panose="00000400000000000000" pitchFamily="2" charset="-78"/>
              </a:rPr>
              <a:t> = [(3 × 500) – 1520] 400 = انحراف مصرف مواد</a:t>
            </a:r>
          </a:p>
          <a:p>
            <a:pPr>
              <a:lnSpc>
                <a:spcPct val="90000"/>
              </a:lnSpc>
              <a:buFont typeface="Wingdings" panose="05000000000000000000" pitchFamily="2" charset="2"/>
              <a:buNone/>
            </a:pPr>
            <a:r>
              <a:rPr lang="fa-IR" altLang="fa-IR" sz="2000">
                <a:effectLst/>
                <a:cs typeface="B Zar" panose="00000400000000000000" pitchFamily="2" charset="-78"/>
              </a:rPr>
              <a:t>                            انحراف کل مواد – نامساعد   </a:t>
            </a:r>
            <a:r>
              <a:rPr lang="fa-IR" altLang="fa-IR" sz="2000" u="sng">
                <a:effectLst/>
                <a:cs typeface="B Zar" panose="00000400000000000000" pitchFamily="2" charset="-78"/>
              </a:rPr>
              <a:t>31400</a:t>
            </a:r>
          </a:p>
          <a:p>
            <a:pPr>
              <a:lnSpc>
                <a:spcPct val="90000"/>
              </a:lnSpc>
              <a:buFont typeface="Wingdings" panose="05000000000000000000" pitchFamily="2" charset="2"/>
              <a:buNone/>
            </a:pPr>
            <a:r>
              <a:rPr lang="fa-IR" altLang="fa-IR" sz="2000">
                <a:effectLst/>
                <a:cs typeface="B Zar" panose="00000400000000000000" pitchFamily="2" charset="-78"/>
              </a:rPr>
              <a:t>قسمت 2 )  ــــــــــــــــــــــ</a:t>
            </a:r>
          </a:p>
          <a:p>
            <a:pPr algn="l">
              <a:lnSpc>
                <a:spcPct val="90000"/>
              </a:lnSpc>
              <a:buFont typeface="Wingdings" panose="05000000000000000000" pitchFamily="2" charset="2"/>
              <a:buNone/>
            </a:pPr>
            <a:r>
              <a:rPr lang="fa-IR" altLang="fa-IR" sz="2000">
                <a:effectLst/>
                <a:cs typeface="B Zar" panose="00000400000000000000" pitchFamily="2" charset="-78"/>
              </a:rPr>
              <a:t>(نرخ استاندارد – نرخ واقعی ) ساعات واقعی = انحراف نرخ دستمزد</a:t>
            </a:r>
          </a:p>
          <a:p>
            <a:pPr algn="l">
              <a:lnSpc>
                <a:spcPct val="90000"/>
              </a:lnSpc>
              <a:buFont typeface="Wingdings" panose="05000000000000000000" pitchFamily="2" charset="2"/>
              <a:buNone/>
            </a:pPr>
            <a:r>
              <a:rPr lang="fa-IR" altLang="fa-IR" sz="2000">
                <a:effectLst/>
                <a:cs typeface="B Zar" panose="00000400000000000000" pitchFamily="2" charset="-78"/>
              </a:rPr>
              <a:t>مساعد   51000 = (300 – 1479000 ) 5100 = انحراف نرخ دستمزد</a:t>
            </a:r>
          </a:p>
          <a:p>
            <a:pPr algn="ctr">
              <a:lnSpc>
                <a:spcPct val="40000"/>
              </a:lnSpc>
              <a:buFont typeface="Wingdings" panose="05000000000000000000" pitchFamily="2" charset="2"/>
              <a:buNone/>
            </a:pPr>
            <a:r>
              <a:rPr lang="fa-IR" altLang="fa-IR" sz="2000">
                <a:effectLst/>
                <a:cs typeface="B Zar" panose="00000400000000000000" pitchFamily="2" charset="-78"/>
              </a:rPr>
              <a:t>                                                      5100           </a:t>
            </a:r>
          </a:p>
          <a:p>
            <a:pPr algn="l">
              <a:lnSpc>
                <a:spcPct val="90000"/>
              </a:lnSpc>
              <a:buFont typeface="Wingdings" panose="05000000000000000000" pitchFamily="2" charset="2"/>
              <a:buNone/>
            </a:pPr>
            <a:r>
              <a:rPr lang="fa-IR" altLang="fa-IR" sz="2000">
                <a:effectLst/>
                <a:cs typeface="B Zar" panose="00000400000000000000" pitchFamily="2" charset="-78"/>
              </a:rPr>
              <a:t>(ساعات اس برای تولید واقعی – ساعات واقعی ) نرخ استاندارد = انحراف کارایی دستمزد</a:t>
            </a:r>
          </a:p>
          <a:p>
            <a:pPr algn="l">
              <a:lnSpc>
                <a:spcPct val="90000"/>
              </a:lnSpc>
              <a:buFont typeface="Wingdings" panose="05000000000000000000" pitchFamily="2" charset="2"/>
              <a:buNone/>
            </a:pPr>
            <a:r>
              <a:rPr lang="fa-IR" altLang="fa-IR" sz="2000">
                <a:effectLst/>
                <a:cs typeface="B Zar" panose="00000400000000000000" pitchFamily="2" charset="-78"/>
              </a:rPr>
              <a:t>نامساعد   </a:t>
            </a:r>
            <a:r>
              <a:rPr lang="fa-IR" altLang="fa-IR" sz="2000" u="sng">
                <a:effectLst/>
                <a:cs typeface="B Zar" panose="00000400000000000000" pitchFamily="2" charset="-78"/>
              </a:rPr>
              <a:t>30000</a:t>
            </a:r>
            <a:r>
              <a:rPr lang="fa-IR" altLang="fa-IR" sz="2000">
                <a:effectLst/>
                <a:cs typeface="B Zar" panose="00000400000000000000" pitchFamily="2" charset="-78"/>
              </a:rPr>
              <a:t> = [ (10 × 500) – 5100 ] 300 = انحراف کارایی دستمزد </a:t>
            </a:r>
          </a:p>
          <a:p>
            <a:pPr>
              <a:lnSpc>
                <a:spcPct val="90000"/>
              </a:lnSpc>
              <a:buFont typeface="Wingdings" panose="05000000000000000000" pitchFamily="2" charset="2"/>
              <a:buNone/>
            </a:pPr>
            <a:r>
              <a:rPr lang="fa-IR" altLang="fa-IR" sz="2000">
                <a:effectLst/>
                <a:cs typeface="B Zar" panose="00000400000000000000" pitchFamily="2" charset="-78"/>
              </a:rPr>
              <a:t>                 انحراف کل دستمزد – مساعد    </a:t>
            </a:r>
            <a:r>
              <a:rPr lang="fa-IR" altLang="fa-IR" sz="2000" u="sng">
                <a:effectLst/>
                <a:cs typeface="B Zar" panose="00000400000000000000" pitchFamily="2" charset="-78"/>
              </a:rPr>
              <a:t>21000</a:t>
            </a:r>
            <a:r>
              <a:rPr lang="fa-IR" altLang="fa-IR" sz="2000">
                <a:effectLst/>
                <a:cs typeface="B Zar" panose="00000400000000000000" pitchFamily="2" charset="-78"/>
              </a:rPr>
              <a:t> </a:t>
            </a:r>
            <a:endParaRPr lang="en-US" altLang="fa-IR" sz="2000">
              <a:effectLst/>
              <a:cs typeface="B Zar" panose="00000400000000000000" pitchFamily="2" charset="-78"/>
            </a:endParaRPr>
          </a:p>
        </p:txBody>
      </p:sp>
      <p:grpSp>
        <p:nvGrpSpPr>
          <p:cNvPr id="232459" name="Group 11"/>
          <p:cNvGrpSpPr>
            <a:grpSpLocks/>
          </p:cNvGrpSpPr>
          <p:nvPr/>
        </p:nvGrpSpPr>
        <p:grpSpPr bwMode="auto">
          <a:xfrm>
            <a:off x="2771775" y="2132013"/>
            <a:ext cx="1223963" cy="2233612"/>
            <a:chOff x="1746" y="1343"/>
            <a:chExt cx="771" cy="1361"/>
          </a:xfrm>
        </p:grpSpPr>
        <p:sp>
          <p:nvSpPr>
            <p:cNvPr id="232454" name="Line 6"/>
            <p:cNvSpPr>
              <a:spLocks noChangeShapeType="1"/>
            </p:cNvSpPr>
            <p:nvPr/>
          </p:nvSpPr>
          <p:spPr bwMode="auto">
            <a:xfrm>
              <a:off x="2154" y="1343"/>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32455" name="Line 7"/>
            <p:cNvSpPr>
              <a:spLocks noChangeShapeType="1"/>
            </p:cNvSpPr>
            <p:nvPr/>
          </p:nvSpPr>
          <p:spPr bwMode="auto">
            <a:xfrm>
              <a:off x="1746" y="2704"/>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232458" name="Rectangle 10"/>
          <p:cNvSpPr>
            <a:spLocks noGrp="1" noChangeArrowheads="1"/>
          </p:cNvSpPr>
          <p:nvPr>
            <p:ph type="title"/>
          </p:nvPr>
        </p:nvSpPr>
        <p:spPr>
          <a:xfrm>
            <a:off x="457200" y="452438"/>
            <a:ext cx="8229600" cy="600075"/>
          </a:xfrm>
        </p:spPr>
        <p:txBody>
          <a:bodyPr/>
          <a:lstStyle/>
          <a:p>
            <a:pPr algn="r"/>
            <a:r>
              <a:rPr lang="fa-IR" altLang="fa-IR" sz="1800">
                <a:effectLst/>
                <a:cs typeface="B Nasim" panose="00000700000000000000" pitchFamily="2" charset="-78"/>
              </a:rPr>
              <a:t>حل مساله 1-4 (صفحه 235 ) : </a:t>
            </a:r>
            <a:br>
              <a:rPr lang="fa-IR" altLang="fa-IR" sz="1800">
                <a:effectLst/>
                <a:cs typeface="B Nasim" panose="00000700000000000000" pitchFamily="2" charset="-78"/>
              </a:rPr>
            </a:br>
            <a:endParaRPr lang="en-US" altLang="fa-IR" sz="1800">
              <a:effectLst/>
              <a:cs typeface="B Nasim" panose="000007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32451">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 end="1"/>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32451">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2" end="2"/>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32451">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3" end="3"/>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32451">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4" end="4"/>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32451">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5" end="5"/>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32451">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6" end="6"/>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32451">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7" end="7"/>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32451">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8" end="8"/>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32451">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9" end="9"/>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32451">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0" end="10"/>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32451">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1" end="11"/>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32451">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2" end="12"/>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32451">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3" end="13"/>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32451">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32451">
                                            <p:txEl>
                                              <p:pRg st="14" end="14"/>
                                            </p:txEl>
                                          </p:spTgt>
                                        </p:tgtEl>
                                        <p:attrNameLst>
                                          <p:attrName>ppt_c</p:attrName>
                                        </p:attrNameLst>
                                      </p:cBhvr>
                                      <p:to>
                                        <a:schemeClr val="bg2"/>
                                      </p:to>
                                    </p:animClr>
                                  </p:subTnLst>
                                </p:cTn>
                              </p:par>
                              <p:par>
                                <p:cTn id="46" presetID="53" presetClass="entr" presetSubtype="0" fill="hold" nodeType="withEffect">
                                  <p:stCondLst>
                                    <p:cond delay="0"/>
                                  </p:stCondLst>
                                  <p:childTnLst>
                                    <p:set>
                                      <p:cBhvr>
                                        <p:cTn id="47" dur="1" fill="hold">
                                          <p:stCondLst>
                                            <p:cond delay="0"/>
                                          </p:stCondLst>
                                        </p:cTn>
                                        <p:tgtEl>
                                          <p:spTgt spid="232459"/>
                                        </p:tgtEl>
                                        <p:attrNameLst>
                                          <p:attrName>style.visibility</p:attrName>
                                        </p:attrNameLst>
                                      </p:cBhvr>
                                      <p:to>
                                        <p:strVal val="visible"/>
                                      </p:to>
                                    </p:set>
                                    <p:anim calcmode="lin" valueType="num">
                                      <p:cBhvr>
                                        <p:cTn id="48" dur="1000" fill="hold"/>
                                        <p:tgtEl>
                                          <p:spTgt spid="232459"/>
                                        </p:tgtEl>
                                        <p:attrNameLst>
                                          <p:attrName>ppt_w</p:attrName>
                                        </p:attrNameLst>
                                      </p:cBhvr>
                                      <p:tavLst>
                                        <p:tav tm="0">
                                          <p:val>
                                            <p:fltVal val="0"/>
                                          </p:val>
                                        </p:tav>
                                        <p:tav tm="100000">
                                          <p:val>
                                            <p:strVal val="#ppt_w"/>
                                          </p:val>
                                        </p:tav>
                                      </p:tavLst>
                                    </p:anim>
                                    <p:anim calcmode="lin" valueType="num">
                                      <p:cBhvr>
                                        <p:cTn id="49" dur="1000" fill="hold"/>
                                        <p:tgtEl>
                                          <p:spTgt spid="232459"/>
                                        </p:tgtEl>
                                        <p:attrNameLst>
                                          <p:attrName>ppt_h</p:attrName>
                                        </p:attrNameLst>
                                      </p:cBhvr>
                                      <p:tavLst>
                                        <p:tav tm="0">
                                          <p:val>
                                            <p:fltVal val="0"/>
                                          </p:val>
                                        </p:tav>
                                        <p:tav tm="100000">
                                          <p:val>
                                            <p:strVal val="#ppt_h"/>
                                          </p:val>
                                        </p:tav>
                                      </p:tavLst>
                                    </p:anim>
                                    <p:animEffect transition="in" filter="fade">
                                      <p:cBhvr>
                                        <p:cTn id="50" dur="1000"/>
                                        <p:tgtEl>
                                          <p:spTgt spid="232459"/>
                                        </p:tgtEl>
                                      </p:cBhvr>
                                    </p:animEffect>
                                  </p:childTnLst>
                                </p:cTn>
                              </p:par>
                            </p:childTnLst>
                          </p:cTn>
                        </p:par>
                        <p:par>
                          <p:cTn id="51" fill="hold" nodeType="afterGroup">
                            <p:stCondLst>
                              <p:cond delay="1000"/>
                            </p:stCondLst>
                            <p:childTnLst>
                              <p:par>
                                <p:cTn id="52" presetID="1" presetClass="entr" presetSubtype="0" fill="hold" nodeType="afterEffect">
                                  <p:stCondLst>
                                    <p:cond delay="0"/>
                                  </p:stCondLst>
                                  <p:childTnLst>
                                    <p:set>
                                      <p:cBhvr>
                                        <p:cTn id="53" dur="1" fill="hold">
                                          <p:stCondLst>
                                            <p:cond delay="0"/>
                                          </p:stCondLst>
                                        </p:cTn>
                                        <p:tgtEl>
                                          <p:spTgt spid="232451">
                                            <p:txEl>
                                              <p:pRg st="14" end="14"/>
                                            </p:txEl>
                                          </p:spTgt>
                                        </p:tgtEl>
                                        <p:attrNameLst>
                                          <p:attrName>style.visibility</p:attrName>
                                        </p:attrNameLst>
                                      </p:cBhvr>
                                      <p:to>
                                        <p:strVal val="visible"/>
                                      </p:to>
                                    </p:set>
                                  </p:childTnLst>
                                </p:cTn>
                              </p:par>
                            </p:childTnLst>
                          </p:cTn>
                        </p:par>
                        <p:par>
                          <p:cTn id="54" fill="hold" nodeType="afterGroup">
                            <p:stCondLst>
                              <p:cond delay="1000"/>
                            </p:stCondLst>
                            <p:childTnLst>
                              <p:par>
                                <p:cTn id="55" presetID="56" presetClass="entr" presetSubtype="0" fill="hold" grpId="0" nodeType="afterEffect">
                                  <p:stCondLst>
                                    <p:cond delay="0"/>
                                  </p:stCondLst>
                                  <p:iterate type="lt">
                                    <p:tmPct val="10000"/>
                                  </p:iterate>
                                  <p:childTnLst>
                                    <p:set>
                                      <p:cBhvr>
                                        <p:cTn id="56" dur="1" fill="hold">
                                          <p:stCondLst>
                                            <p:cond delay="0"/>
                                          </p:stCondLst>
                                        </p:cTn>
                                        <p:tgtEl>
                                          <p:spTgt spid="232458"/>
                                        </p:tgtEl>
                                        <p:attrNameLst>
                                          <p:attrName>style.visibility</p:attrName>
                                        </p:attrNameLst>
                                      </p:cBhvr>
                                      <p:to>
                                        <p:strVal val="visible"/>
                                      </p:to>
                                    </p:set>
                                    <p:anim by="(-#ppt_w*2)" calcmode="lin" valueType="num">
                                      <p:cBhvr rctx="PPT">
                                        <p:cTn id="57" dur="250" autoRev="1" fill="hold">
                                          <p:stCondLst>
                                            <p:cond delay="0"/>
                                          </p:stCondLst>
                                        </p:cTn>
                                        <p:tgtEl>
                                          <p:spTgt spid="232458"/>
                                        </p:tgtEl>
                                        <p:attrNameLst>
                                          <p:attrName>ppt_w</p:attrName>
                                        </p:attrNameLst>
                                      </p:cBhvr>
                                    </p:anim>
                                    <p:anim by="(#ppt_w*0.50)" calcmode="lin" valueType="num">
                                      <p:cBhvr>
                                        <p:cTn id="58" dur="250" decel="50000" autoRev="1" fill="hold">
                                          <p:stCondLst>
                                            <p:cond delay="0"/>
                                          </p:stCondLst>
                                        </p:cTn>
                                        <p:tgtEl>
                                          <p:spTgt spid="232458"/>
                                        </p:tgtEl>
                                        <p:attrNameLst>
                                          <p:attrName>ppt_x</p:attrName>
                                        </p:attrNameLst>
                                      </p:cBhvr>
                                    </p:anim>
                                    <p:anim from="(-#ppt_h/2)" to="(#ppt_y)" calcmode="lin" valueType="num">
                                      <p:cBhvr>
                                        <p:cTn id="59" dur="500" fill="hold">
                                          <p:stCondLst>
                                            <p:cond delay="0"/>
                                          </p:stCondLst>
                                        </p:cTn>
                                        <p:tgtEl>
                                          <p:spTgt spid="232458"/>
                                        </p:tgtEl>
                                        <p:attrNameLst>
                                          <p:attrName>ppt_y</p:attrName>
                                        </p:attrNameLst>
                                      </p:cBhvr>
                                    </p:anim>
                                    <p:animRot by="21600000">
                                      <p:cBhvr>
                                        <p:cTn id="60" dur="500" fill="hold">
                                          <p:stCondLst>
                                            <p:cond delay="0"/>
                                          </p:stCondLst>
                                        </p:cTn>
                                        <p:tgtEl>
                                          <p:spTgt spid="23245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2451" grpId="0" build="p"/>
      <p:bldP spid="232458" grpId="0"/>
    </p:bldLst>
  </p:timing>
</p:sld>
</file>

<file path=ppt/slides/slide17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3474" name="Rectangle 2"/>
          <p:cNvSpPr>
            <a:spLocks noGrp="1" noChangeArrowheads="1"/>
          </p:cNvSpPr>
          <p:nvPr>
            <p:ph type="title"/>
          </p:nvPr>
        </p:nvSpPr>
        <p:spPr/>
        <p:txBody>
          <a:bodyPr/>
          <a:lstStyle/>
          <a:p>
            <a:endParaRPr lang="en-US" altLang="fa-IR" sz="1800"/>
          </a:p>
        </p:txBody>
      </p:sp>
      <p:sp>
        <p:nvSpPr>
          <p:cNvPr id="233475" name="Rectangle 3"/>
          <p:cNvSpPr>
            <a:spLocks noGrp="1" noChangeArrowheads="1"/>
          </p:cNvSpPr>
          <p:nvPr>
            <p:ph type="body" idx="1"/>
          </p:nvPr>
        </p:nvSpPr>
        <p:spPr>
          <a:xfrm>
            <a:off x="0" y="404813"/>
            <a:ext cx="8686800" cy="5976937"/>
          </a:xfrm>
        </p:spPr>
        <p:txBody>
          <a:bodyPr/>
          <a:lstStyle/>
          <a:p>
            <a:pPr>
              <a:lnSpc>
                <a:spcPct val="150000"/>
              </a:lnSpc>
              <a:buFont typeface="Wingdings" panose="05000000000000000000" pitchFamily="2" charset="2"/>
              <a:buNone/>
            </a:pPr>
            <a:r>
              <a:rPr lang="fa-IR" altLang="fa-IR" sz="2000">
                <a:effectLst/>
                <a:cs typeface="B Zar" panose="00000400000000000000" pitchFamily="2" charset="-78"/>
              </a:rPr>
              <a:t>قسمت 3 ) -------------------</a:t>
            </a:r>
          </a:p>
          <a:p>
            <a:pPr>
              <a:lnSpc>
                <a:spcPct val="150000"/>
              </a:lnSpc>
              <a:buFont typeface="Wingdings" panose="05000000000000000000" pitchFamily="2" charset="2"/>
              <a:buNone/>
            </a:pPr>
            <a:r>
              <a:rPr lang="fa-IR" altLang="fa-IR" sz="2000">
                <a:effectLst/>
                <a:cs typeface="B Zar" panose="00000400000000000000" pitchFamily="2" charset="-78"/>
              </a:rPr>
              <a:t>انحرافات سربار با روش دو انحرافی : </a:t>
            </a:r>
          </a:p>
          <a:p>
            <a:pPr>
              <a:lnSpc>
                <a:spcPct val="150000"/>
              </a:lnSpc>
              <a:buFont typeface="Wingdings" panose="05000000000000000000" pitchFamily="2" charset="2"/>
              <a:buNone/>
            </a:pPr>
            <a:r>
              <a:rPr lang="fa-IR" altLang="fa-IR" sz="1500">
                <a:effectLst/>
                <a:cs typeface="B Zar" panose="00000400000000000000" pitchFamily="2" charset="-78"/>
              </a:rPr>
              <a:t>هزینه های سربار واقعی – [(ساعات استاندارد برای تولید واقعی × نرخ استاندارد سربار متغیر) + هزینه های سربار ثابت بودجه ای ] = انحراف قابل کنترل</a:t>
            </a:r>
          </a:p>
          <a:p>
            <a:pPr algn="ctr">
              <a:lnSpc>
                <a:spcPct val="150000"/>
              </a:lnSpc>
              <a:buFont typeface="Wingdings" panose="05000000000000000000" pitchFamily="2" charset="2"/>
              <a:buNone/>
            </a:pPr>
            <a:r>
              <a:rPr lang="fa-IR" altLang="fa-IR" sz="1400">
                <a:effectLst/>
                <a:cs typeface="B Zar" panose="00000400000000000000" pitchFamily="2" charset="-78"/>
              </a:rPr>
              <a:t>                                                      </a:t>
            </a:r>
            <a:r>
              <a:rPr lang="fa-IR" altLang="fa-IR" sz="1900">
                <a:effectLst/>
                <a:cs typeface="B Zar" panose="00000400000000000000" pitchFamily="2" charset="-78"/>
              </a:rPr>
              <a:t>نامساعد   66000 = 1276000 - ](10×500)+460000] = انحراف قابل کنترل </a:t>
            </a:r>
          </a:p>
          <a:p>
            <a:pPr algn="ctr">
              <a:lnSpc>
                <a:spcPct val="150000"/>
              </a:lnSpc>
              <a:buFont typeface="Wingdings" panose="05000000000000000000" pitchFamily="2" charset="2"/>
              <a:buNone/>
            </a:pPr>
            <a:r>
              <a:rPr lang="fa-IR" altLang="fa-IR" sz="1900">
                <a:effectLst/>
                <a:cs typeface="B Zar" panose="00000400000000000000" pitchFamily="2" charset="-78"/>
              </a:rPr>
              <a:t>       نرخ جذب سربار ثابت برای یک بسته   1000 =       460000       : محاسبه نرخ استاندارد سربار متغیر</a:t>
            </a:r>
          </a:p>
          <a:p>
            <a:pPr>
              <a:lnSpc>
                <a:spcPct val="60000"/>
              </a:lnSpc>
              <a:buFont typeface="Wingdings" panose="05000000000000000000" pitchFamily="2" charset="2"/>
              <a:buNone/>
            </a:pPr>
            <a:r>
              <a:rPr lang="fa-IR" altLang="fa-IR" sz="1900">
                <a:effectLst/>
                <a:cs typeface="B Zar" panose="00000400000000000000" pitchFamily="2" charset="-78"/>
              </a:rPr>
              <a:t>                                                                                             200÷ 92000</a:t>
            </a:r>
          </a:p>
          <a:p>
            <a:pPr algn="ctr">
              <a:lnSpc>
                <a:spcPct val="150000"/>
              </a:lnSpc>
              <a:buFont typeface="Wingdings" panose="05000000000000000000" pitchFamily="2" charset="2"/>
              <a:buNone/>
            </a:pPr>
            <a:r>
              <a:rPr lang="fa-IR" altLang="fa-IR" sz="1900">
                <a:effectLst/>
                <a:cs typeface="B Zar" panose="00000400000000000000" pitchFamily="2" charset="-78"/>
              </a:rPr>
              <a:t>       نرخ جذب سربار متغیر برای یک بسته    1500 = 1000 – 2500  کل نرخ جذب سربار برای یک بسته </a:t>
            </a:r>
          </a:p>
          <a:p>
            <a:pPr>
              <a:lnSpc>
                <a:spcPct val="150000"/>
              </a:lnSpc>
              <a:buFont typeface="Wingdings" panose="05000000000000000000" pitchFamily="2" charset="2"/>
              <a:buNone/>
            </a:pPr>
            <a:r>
              <a:rPr lang="fa-IR" altLang="fa-IR" sz="1900">
                <a:effectLst/>
                <a:cs typeface="B Zar" panose="00000400000000000000" pitchFamily="2" charset="-78"/>
              </a:rPr>
              <a:t>         (ساعات استاندارد برای تولید واقعی – ساعات عادی طبق بودجه) نرخ استاندارد سربار ثابت = انحراف حجم</a:t>
            </a:r>
          </a:p>
          <a:p>
            <a:pPr algn="ctr">
              <a:lnSpc>
                <a:spcPct val="150000"/>
              </a:lnSpc>
              <a:buFont typeface="Wingdings" panose="05000000000000000000" pitchFamily="2" charset="2"/>
              <a:buNone/>
            </a:pPr>
            <a:r>
              <a:rPr lang="fa-IR" altLang="fa-IR" sz="1900">
                <a:effectLst/>
                <a:cs typeface="B Zar" panose="00000400000000000000" pitchFamily="2" charset="-78"/>
              </a:rPr>
              <a:t>                                                                     مساعد  4000 = [(10×500) – 4600] 1000 = انحراف حجم</a:t>
            </a:r>
          </a:p>
          <a:p>
            <a:pPr algn="ctr">
              <a:lnSpc>
                <a:spcPct val="50000"/>
              </a:lnSpc>
              <a:buFont typeface="Wingdings" panose="05000000000000000000" pitchFamily="2" charset="2"/>
              <a:buNone/>
            </a:pPr>
            <a:r>
              <a:rPr lang="fa-IR" altLang="fa-IR" sz="1900">
                <a:effectLst/>
                <a:cs typeface="B Zar" panose="00000400000000000000" pitchFamily="2" charset="-78"/>
              </a:rPr>
              <a:t>                                                                                                     10</a:t>
            </a:r>
          </a:p>
          <a:p>
            <a:pPr algn="ctr">
              <a:lnSpc>
                <a:spcPct val="150000"/>
              </a:lnSpc>
              <a:buFont typeface="Wingdings" panose="05000000000000000000" pitchFamily="2" charset="2"/>
              <a:buNone/>
            </a:pPr>
            <a:r>
              <a:rPr lang="fa-IR" altLang="fa-IR" sz="1900">
                <a:effectLst/>
                <a:cs typeface="B Zar" panose="00000400000000000000" pitchFamily="2" charset="-78"/>
              </a:rPr>
              <a:t>                               ساعات استاندارد تولید   4600 = 100÷ 46000 : راه اول : محاسبه ساعات استاندارد تولید</a:t>
            </a:r>
          </a:p>
          <a:p>
            <a:pPr algn="ctr">
              <a:lnSpc>
                <a:spcPct val="150000"/>
              </a:lnSpc>
              <a:buFont typeface="Wingdings" panose="05000000000000000000" pitchFamily="2" charset="2"/>
              <a:buNone/>
            </a:pPr>
            <a:r>
              <a:rPr lang="fa-IR" altLang="fa-IR" sz="1900">
                <a:effectLst/>
                <a:cs typeface="B Zar" panose="00000400000000000000" pitchFamily="2" charset="-78"/>
              </a:rPr>
              <a:t>                                                                   ساعات استاندارد تولید   4600 = 10×(200 1 92000) : راه دوم</a:t>
            </a:r>
          </a:p>
          <a:p>
            <a:pPr algn="ctr">
              <a:lnSpc>
                <a:spcPct val="150000"/>
              </a:lnSpc>
              <a:buFont typeface="Wingdings" panose="05000000000000000000" pitchFamily="2" charset="2"/>
              <a:buNone/>
            </a:pPr>
            <a:r>
              <a:rPr lang="fa-IR" altLang="fa-IR" sz="1900">
                <a:effectLst/>
                <a:cs typeface="B Zar" panose="00000400000000000000" pitchFamily="2" charset="-78"/>
              </a:rPr>
              <a:t>                                                                         نامساعد   26000 = 40000 + (66000) = انحراف کل سربار </a:t>
            </a:r>
            <a:endParaRPr lang="en-US" altLang="fa-IR" sz="1900">
              <a:effectLst/>
              <a:cs typeface="B Zar" panose="00000400000000000000" pitchFamily="2" charset="-78"/>
            </a:endParaRPr>
          </a:p>
        </p:txBody>
      </p:sp>
      <p:grpSp>
        <p:nvGrpSpPr>
          <p:cNvPr id="233479" name="Group 7"/>
          <p:cNvGrpSpPr>
            <a:grpSpLocks/>
          </p:cNvGrpSpPr>
          <p:nvPr/>
        </p:nvGrpSpPr>
        <p:grpSpPr bwMode="auto">
          <a:xfrm>
            <a:off x="1763713" y="2636838"/>
            <a:ext cx="2447925" cy="1728787"/>
            <a:chOff x="1111" y="1661"/>
            <a:chExt cx="1542" cy="1089"/>
          </a:xfrm>
        </p:grpSpPr>
        <p:sp>
          <p:nvSpPr>
            <p:cNvPr id="233476" name="Line 4"/>
            <p:cNvSpPr>
              <a:spLocks noChangeShapeType="1"/>
            </p:cNvSpPr>
            <p:nvPr/>
          </p:nvSpPr>
          <p:spPr bwMode="auto">
            <a:xfrm>
              <a:off x="2018" y="1661"/>
              <a:ext cx="63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33477" name="Line 5"/>
            <p:cNvSpPr>
              <a:spLocks noChangeShapeType="1"/>
            </p:cNvSpPr>
            <p:nvPr/>
          </p:nvSpPr>
          <p:spPr bwMode="auto">
            <a:xfrm>
              <a:off x="1111" y="2750"/>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33475">
                                            <p:txEl>
                                              <p:pRg st="0" end="0"/>
                                            </p:txEl>
                                          </p:spTgt>
                                        </p:tgtEl>
                                        <p:attrNameLst>
                                          <p:attrName>style.visibility</p:attrName>
                                        </p:attrNameLst>
                                      </p:cBhvr>
                                      <p:to>
                                        <p:strVal val="visible"/>
                                      </p:to>
                                    </p:set>
                                    <p:animEffect transition="in" filter="fade">
                                      <p:cBhvr>
                                        <p:cTn id="7" dur="1000"/>
                                        <p:tgtEl>
                                          <p:spTgt spid="233475">
                                            <p:txEl>
                                              <p:pRg st="0" end="0"/>
                                            </p:txEl>
                                          </p:spTgt>
                                        </p:tgtEl>
                                      </p:cBhvr>
                                    </p:animEffect>
                                    <p:anim calcmode="lin" valueType="num">
                                      <p:cBhvr>
                                        <p:cTn id="8" dur="1000" fill="hold"/>
                                        <p:tgtEl>
                                          <p:spTgt spid="233475">
                                            <p:txEl>
                                              <p:pRg st="0" end="0"/>
                                            </p:txEl>
                                          </p:spTgt>
                                        </p:tgtEl>
                                        <p:attrNameLst>
                                          <p:attrName>ppt_x</p:attrName>
                                        </p:attrNameLst>
                                      </p:cBhvr>
                                      <p:tavLst>
                                        <p:tav tm="0">
                                          <p:val>
                                            <p:strVal val="#ppt_x"/>
                                          </p:val>
                                        </p:tav>
                                        <p:tav tm="100000">
                                          <p:val>
                                            <p:strVal val="#ppt_x"/>
                                          </p:val>
                                        </p:tav>
                                      </p:tavLst>
                                    </p:anim>
                                    <p:anim calcmode="lin" valueType="num">
                                      <p:cBhvr>
                                        <p:cTn id="9" dur="900" decel="100000" fill="hold"/>
                                        <p:tgtEl>
                                          <p:spTgt spid="233475">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33475">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233475">
                                            <p:txEl>
                                              <p:pRg st="1" end="1"/>
                                            </p:txEl>
                                          </p:spTgt>
                                        </p:tgtEl>
                                        <p:attrNameLst>
                                          <p:attrName>style.visibility</p:attrName>
                                        </p:attrNameLst>
                                      </p:cBhvr>
                                      <p:to>
                                        <p:strVal val="visible"/>
                                      </p:to>
                                    </p:set>
                                    <p:animEffect transition="in" filter="fade">
                                      <p:cBhvr>
                                        <p:cTn id="14" dur="1000"/>
                                        <p:tgtEl>
                                          <p:spTgt spid="233475">
                                            <p:txEl>
                                              <p:pRg st="1" end="1"/>
                                            </p:txEl>
                                          </p:spTgt>
                                        </p:tgtEl>
                                      </p:cBhvr>
                                    </p:animEffect>
                                    <p:anim calcmode="lin" valueType="num">
                                      <p:cBhvr>
                                        <p:cTn id="15" dur="1000" fill="hold"/>
                                        <p:tgtEl>
                                          <p:spTgt spid="233475">
                                            <p:txEl>
                                              <p:pRg st="1" end="1"/>
                                            </p:txEl>
                                          </p:spTgt>
                                        </p:tgtEl>
                                        <p:attrNameLst>
                                          <p:attrName>ppt_x</p:attrName>
                                        </p:attrNameLst>
                                      </p:cBhvr>
                                      <p:tavLst>
                                        <p:tav tm="0">
                                          <p:val>
                                            <p:strVal val="#ppt_x"/>
                                          </p:val>
                                        </p:tav>
                                        <p:tav tm="100000">
                                          <p:val>
                                            <p:strVal val="#ppt_x"/>
                                          </p:val>
                                        </p:tav>
                                      </p:tavLst>
                                    </p:anim>
                                    <p:anim calcmode="lin" valueType="num">
                                      <p:cBhvr>
                                        <p:cTn id="16" dur="900" decel="100000" fill="hold"/>
                                        <p:tgtEl>
                                          <p:spTgt spid="233475">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33475">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233475">
                                            <p:txEl>
                                              <p:pRg st="2" end="2"/>
                                            </p:txEl>
                                          </p:spTgt>
                                        </p:tgtEl>
                                        <p:attrNameLst>
                                          <p:attrName>style.visibility</p:attrName>
                                        </p:attrNameLst>
                                      </p:cBhvr>
                                      <p:to>
                                        <p:strVal val="visible"/>
                                      </p:to>
                                    </p:set>
                                    <p:animEffect transition="in" filter="fade">
                                      <p:cBhvr>
                                        <p:cTn id="21" dur="1000"/>
                                        <p:tgtEl>
                                          <p:spTgt spid="233475">
                                            <p:txEl>
                                              <p:pRg st="2" end="2"/>
                                            </p:txEl>
                                          </p:spTgt>
                                        </p:tgtEl>
                                      </p:cBhvr>
                                    </p:animEffect>
                                    <p:anim calcmode="lin" valueType="num">
                                      <p:cBhvr>
                                        <p:cTn id="22" dur="1000" fill="hold"/>
                                        <p:tgtEl>
                                          <p:spTgt spid="233475">
                                            <p:txEl>
                                              <p:pRg st="2" end="2"/>
                                            </p:txEl>
                                          </p:spTgt>
                                        </p:tgtEl>
                                        <p:attrNameLst>
                                          <p:attrName>ppt_x</p:attrName>
                                        </p:attrNameLst>
                                      </p:cBhvr>
                                      <p:tavLst>
                                        <p:tav tm="0">
                                          <p:val>
                                            <p:strVal val="#ppt_x"/>
                                          </p:val>
                                        </p:tav>
                                        <p:tav tm="100000">
                                          <p:val>
                                            <p:strVal val="#ppt_x"/>
                                          </p:val>
                                        </p:tav>
                                      </p:tavLst>
                                    </p:anim>
                                    <p:anim calcmode="lin" valueType="num">
                                      <p:cBhvr>
                                        <p:cTn id="23" dur="900" decel="100000" fill="hold"/>
                                        <p:tgtEl>
                                          <p:spTgt spid="233475">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233475">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233475">
                                            <p:txEl>
                                              <p:pRg st="3" end="3"/>
                                            </p:txEl>
                                          </p:spTgt>
                                        </p:tgtEl>
                                        <p:attrNameLst>
                                          <p:attrName>style.visibility</p:attrName>
                                        </p:attrNameLst>
                                      </p:cBhvr>
                                      <p:to>
                                        <p:strVal val="visible"/>
                                      </p:to>
                                    </p:set>
                                    <p:animEffect transition="in" filter="fade">
                                      <p:cBhvr>
                                        <p:cTn id="28" dur="1000"/>
                                        <p:tgtEl>
                                          <p:spTgt spid="233475">
                                            <p:txEl>
                                              <p:pRg st="3" end="3"/>
                                            </p:txEl>
                                          </p:spTgt>
                                        </p:tgtEl>
                                      </p:cBhvr>
                                    </p:animEffect>
                                    <p:anim calcmode="lin" valueType="num">
                                      <p:cBhvr>
                                        <p:cTn id="29" dur="1000" fill="hold"/>
                                        <p:tgtEl>
                                          <p:spTgt spid="233475">
                                            <p:txEl>
                                              <p:pRg st="3" end="3"/>
                                            </p:txEl>
                                          </p:spTgt>
                                        </p:tgtEl>
                                        <p:attrNameLst>
                                          <p:attrName>ppt_x</p:attrName>
                                        </p:attrNameLst>
                                      </p:cBhvr>
                                      <p:tavLst>
                                        <p:tav tm="0">
                                          <p:val>
                                            <p:strVal val="#ppt_x"/>
                                          </p:val>
                                        </p:tav>
                                        <p:tav tm="100000">
                                          <p:val>
                                            <p:strVal val="#ppt_x"/>
                                          </p:val>
                                        </p:tav>
                                      </p:tavLst>
                                    </p:anim>
                                    <p:anim calcmode="lin" valueType="num">
                                      <p:cBhvr>
                                        <p:cTn id="30" dur="900" decel="100000" fill="hold"/>
                                        <p:tgtEl>
                                          <p:spTgt spid="233475">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900"/>
                                          </p:stCondLst>
                                        </p:cTn>
                                        <p:tgtEl>
                                          <p:spTgt spid="233475">
                                            <p:txEl>
                                              <p:pRg st="3" end="3"/>
                                            </p:txEl>
                                          </p:spTgt>
                                        </p:tgtEl>
                                        <p:attrNameLst>
                                          <p:attrName>ppt_y</p:attrName>
                                        </p:attrNameLst>
                                      </p:cBhvr>
                                      <p:tavLst>
                                        <p:tav tm="0">
                                          <p:val>
                                            <p:strVal val="#ppt_y-.03"/>
                                          </p:val>
                                        </p:tav>
                                        <p:tav tm="100000">
                                          <p:val>
                                            <p:strVal val="#ppt_y"/>
                                          </p:val>
                                        </p:tav>
                                      </p:tavLst>
                                    </p:anim>
                                  </p:childTnLst>
                                </p:cTn>
                              </p:par>
                            </p:childTnLst>
                          </p:cTn>
                        </p:par>
                        <p:par>
                          <p:cTn id="32" fill="hold" nodeType="afterGroup">
                            <p:stCondLst>
                              <p:cond delay="4000"/>
                            </p:stCondLst>
                            <p:childTnLst>
                              <p:par>
                                <p:cTn id="33" presetID="37" presetClass="entr" presetSubtype="0" fill="hold" grpId="0" nodeType="afterEffect">
                                  <p:stCondLst>
                                    <p:cond delay="0"/>
                                  </p:stCondLst>
                                  <p:childTnLst>
                                    <p:set>
                                      <p:cBhvr>
                                        <p:cTn id="34" dur="1" fill="hold">
                                          <p:stCondLst>
                                            <p:cond delay="0"/>
                                          </p:stCondLst>
                                        </p:cTn>
                                        <p:tgtEl>
                                          <p:spTgt spid="233475">
                                            <p:txEl>
                                              <p:pRg st="4" end="4"/>
                                            </p:txEl>
                                          </p:spTgt>
                                        </p:tgtEl>
                                        <p:attrNameLst>
                                          <p:attrName>style.visibility</p:attrName>
                                        </p:attrNameLst>
                                      </p:cBhvr>
                                      <p:to>
                                        <p:strVal val="visible"/>
                                      </p:to>
                                    </p:set>
                                    <p:animEffect transition="in" filter="fade">
                                      <p:cBhvr>
                                        <p:cTn id="35" dur="1000"/>
                                        <p:tgtEl>
                                          <p:spTgt spid="233475">
                                            <p:txEl>
                                              <p:pRg st="4" end="4"/>
                                            </p:txEl>
                                          </p:spTgt>
                                        </p:tgtEl>
                                      </p:cBhvr>
                                    </p:animEffect>
                                    <p:anim calcmode="lin" valueType="num">
                                      <p:cBhvr>
                                        <p:cTn id="36" dur="1000" fill="hold"/>
                                        <p:tgtEl>
                                          <p:spTgt spid="233475">
                                            <p:txEl>
                                              <p:pRg st="4" end="4"/>
                                            </p:txEl>
                                          </p:spTgt>
                                        </p:tgtEl>
                                        <p:attrNameLst>
                                          <p:attrName>ppt_x</p:attrName>
                                        </p:attrNameLst>
                                      </p:cBhvr>
                                      <p:tavLst>
                                        <p:tav tm="0">
                                          <p:val>
                                            <p:strVal val="#ppt_x"/>
                                          </p:val>
                                        </p:tav>
                                        <p:tav tm="100000">
                                          <p:val>
                                            <p:strVal val="#ppt_x"/>
                                          </p:val>
                                        </p:tav>
                                      </p:tavLst>
                                    </p:anim>
                                    <p:anim calcmode="lin" valueType="num">
                                      <p:cBhvr>
                                        <p:cTn id="37" dur="900" decel="100000" fill="hold"/>
                                        <p:tgtEl>
                                          <p:spTgt spid="233475">
                                            <p:txEl>
                                              <p:pRg st="4" end="4"/>
                                            </p:txEl>
                                          </p:spTgt>
                                        </p:tgtEl>
                                        <p:attrNameLst>
                                          <p:attrName>ppt_y</p:attrName>
                                        </p:attrNameLst>
                                      </p:cBhvr>
                                      <p:tavLst>
                                        <p:tav tm="0">
                                          <p:val>
                                            <p:strVal val="#ppt_y+1"/>
                                          </p:val>
                                        </p:tav>
                                        <p:tav tm="100000">
                                          <p:val>
                                            <p:strVal val="#ppt_y-.03"/>
                                          </p:val>
                                        </p:tav>
                                      </p:tavLst>
                                    </p:anim>
                                    <p:anim calcmode="lin" valueType="num">
                                      <p:cBhvr>
                                        <p:cTn id="38" dur="100" accel="100000" fill="hold">
                                          <p:stCondLst>
                                            <p:cond delay="900"/>
                                          </p:stCondLst>
                                        </p:cTn>
                                        <p:tgtEl>
                                          <p:spTgt spid="233475">
                                            <p:txEl>
                                              <p:pRg st="4" end="4"/>
                                            </p:txEl>
                                          </p:spTgt>
                                        </p:tgtEl>
                                        <p:attrNameLst>
                                          <p:attrName>ppt_y</p:attrName>
                                        </p:attrNameLst>
                                      </p:cBhvr>
                                      <p:tavLst>
                                        <p:tav tm="0">
                                          <p:val>
                                            <p:strVal val="#ppt_y-.03"/>
                                          </p:val>
                                        </p:tav>
                                        <p:tav tm="100000">
                                          <p:val>
                                            <p:strVal val="#ppt_y"/>
                                          </p:val>
                                        </p:tav>
                                      </p:tavLst>
                                    </p:anim>
                                  </p:childTnLst>
                                </p:cTn>
                              </p:par>
                            </p:childTnLst>
                          </p:cTn>
                        </p:par>
                        <p:par>
                          <p:cTn id="39" fill="hold" nodeType="afterGroup">
                            <p:stCondLst>
                              <p:cond delay="5000"/>
                            </p:stCondLst>
                            <p:childTnLst>
                              <p:par>
                                <p:cTn id="40" presetID="37" presetClass="entr" presetSubtype="0" fill="hold" grpId="0" nodeType="afterEffect">
                                  <p:stCondLst>
                                    <p:cond delay="0"/>
                                  </p:stCondLst>
                                  <p:childTnLst>
                                    <p:set>
                                      <p:cBhvr>
                                        <p:cTn id="41" dur="1" fill="hold">
                                          <p:stCondLst>
                                            <p:cond delay="0"/>
                                          </p:stCondLst>
                                        </p:cTn>
                                        <p:tgtEl>
                                          <p:spTgt spid="233475">
                                            <p:txEl>
                                              <p:pRg st="5" end="5"/>
                                            </p:txEl>
                                          </p:spTgt>
                                        </p:tgtEl>
                                        <p:attrNameLst>
                                          <p:attrName>style.visibility</p:attrName>
                                        </p:attrNameLst>
                                      </p:cBhvr>
                                      <p:to>
                                        <p:strVal val="visible"/>
                                      </p:to>
                                    </p:set>
                                    <p:animEffect transition="in" filter="fade">
                                      <p:cBhvr>
                                        <p:cTn id="42" dur="1000"/>
                                        <p:tgtEl>
                                          <p:spTgt spid="233475">
                                            <p:txEl>
                                              <p:pRg st="5" end="5"/>
                                            </p:txEl>
                                          </p:spTgt>
                                        </p:tgtEl>
                                      </p:cBhvr>
                                    </p:animEffect>
                                    <p:anim calcmode="lin" valueType="num">
                                      <p:cBhvr>
                                        <p:cTn id="43" dur="1000" fill="hold"/>
                                        <p:tgtEl>
                                          <p:spTgt spid="233475">
                                            <p:txEl>
                                              <p:pRg st="5" end="5"/>
                                            </p:txEl>
                                          </p:spTgt>
                                        </p:tgtEl>
                                        <p:attrNameLst>
                                          <p:attrName>ppt_x</p:attrName>
                                        </p:attrNameLst>
                                      </p:cBhvr>
                                      <p:tavLst>
                                        <p:tav tm="0">
                                          <p:val>
                                            <p:strVal val="#ppt_x"/>
                                          </p:val>
                                        </p:tav>
                                        <p:tav tm="100000">
                                          <p:val>
                                            <p:strVal val="#ppt_x"/>
                                          </p:val>
                                        </p:tav>
                                      </p:tavLst>
                                    </p:anim>
                                    <p:anim calcmode="lin" valueType="num">
                                      <p:cBhvr>
                                        <p:cTn id="44" dur="900" decel="100000" fill="hold"/>
                                        <p:tgtEl>
                                          <p:spTgt spid="233475">
                                            <p:txEl>
                                              <p:pRg st="5" end="5"/>
                                            </p:txEl>
                                          </p:spTgt>
                                        </p:tgtEl>
                                        <p:attrNameLst>
                                          <p:attrName>ppt_y</p:attrName>
                                        </p:attrNameLst>
                                      </p:cBhvr>
                                      <p:tavLst>
                                        <p:tav tm="0">
                                          <p:val>
                                            <p:strVal val="#ppt_y+1"/>
                                          </p:val>
                                        </p:tav>
                                        <p:tav tm="100000">
                                          <p:val>
                                            <p:strVal val="#ppt_y-.03"/>
                                          </p:val>
                                        </p:tav>
                                      </p:tavLst>
                                    </p:anim>
                                    <p:anim calcmode="lin" valueType="num">
                                      <p:cBhvr>
                                        <p:cTn id="45" dur="100" accel="100000" fill="hold">
                                          <p:stCondLst>
                                            <p:cond delay="900"/>
                                          </p:stCondLst>
                                        </p:cTn>
                                        <p:tgtEl>
                                          <p:spTgt spid="233475">
                                            <p:txEl>
                                              <p:pRg st="5" end="5"/>
                                            </p:txEl>
                                          </p:spTgt>
                                        </p:tgtEl>
                                        <p:attrNameLst>
                                          <p:attrName>ppt_y</p:attrName>
                                        </p:attrNameLst>
                                      </p:cBhvr>
                                      <p:tavLst>
                                        <p:tav tm="0">
                                          <p:val>
                                            <p:strVal val="#ppt_y-.03"/>
                                          </p:val>
                                        </p:tav>
                                        <p:tav tm="100000">
                                          <p:val>
                                            <p:strVal val="#ppt_y"/>
                                          </p:val>
                                        </p:tav>
                                      </p:tavLst>
                                    </p:anim>
                                  </p:childTnLst>
                                </p:cTn>
                              </p:par>
                            </p:childTnLst>
                          </p:cTn>
                        </p:par>
                        <p:par>
                          <p:cTn id="46" fill="hold" nodeType="afterGroup">
                            <p:stCondLst>
                              <p:cond delay="6000"/>
                            </p:stCondLst>
                            <p:childTnLst>
                              <p:par>
                                <p:cTn id="47" presetID="37" presetClass="entr" presetSubtype="0" fill="hold" grpId="0" nodeType="afterEffect">
                                  <p:stCondLst>
                                    <p:cond delay="0"/>
                                  </p:stCondLst>
                                  <p:childTnLst>
                                    <p:set>
                                      <p:cBhvr>
                                        <p:cTn id="48" dur="1" fill="hold">
                                          <p:stCondLst>
                                            <p:cond delay="0"/>
                                          </p:stCondLst>
                                        </p:cTn>
                                        <p:tgtEl>
                                          <p:spTgt spid="233475">
                                            <p:txEl>
                                              <p:pRg st="6" end="6"/>
                                            </p:txEl>
                                          </p:spTgt>
                                        </p:tgtEl>
                                        <p:attrNameLst>
                                          <p:attrName>style.visibility</p:attrName>
                                        </p:attrNameLst>
                                      </p:cBhvr>
                                      <p:to>
                                        <p:strVal val="visible"/>
                                      </p:to>
                                    </p:set>
                                    <p:animEffect transition="in" filter="fade">
                                      <p:cBhvr>
                                        <p:cTn id="49" dur="1000"/>
                                        <p:tgtEl>
                                          <p:spTgt spid="233475">
                                            <p:txEl>
                                              <p:pRg st="6" end="6"/>
                                            </p:txEl>
                                          </p:spTgt>
                                        </p:tgtEl>
                                      </p:cBhvr>
                                    </p:animEffect>
                                    <p:anim calcmode="lin" valueType="num">
                                      <p:cBhvr>
                                        <p:cTn id="50" dur="1000" fill="hold"/>
                                        <p:tgtEl>
                                          <p:spTgt spid="233475">
                                            <p:txEl>
                                              <p:pRg st="6" end="6"/>
                                            </p:txEl>
                                          </p:spTgt>
                                        </p:tgtEl>
                                        <p:attrNameLst>
                                          <p:attrName>ppt_x</p:attrName>
                                        </p:attrNameLst>
                                      </p:cBhvr>
                                      <p:tavLst>
                                        <p:tav tm="0">
                                          <p:val>
                                            <p:strVal val="#ppt_x"/>
                                          </p:val>
                                        </p:tav>
                                        <p:tav tm="100000">
                                          <p:val>
                                            <p:strVal val="#ppt_x"/>
                                          </p:val>
                                        </p:tav>
                                      </p:tavLst>
                                    </p:anim>
                                    <p:anim calcmode="lin" valueType="num">
                                      <p:cBhvr>
                                        <p:cTn id="51" dur="900" decel="100000" fill="hold"/>
                                        <p:tgtEl>
                                          <p:spTgt spid="233475">
                                            <p:txEl>
                                              <p:pRg st="6" end="6"/>
                                            </p:txEl>
                                          </p:spTgt>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233475">
                                            <p:txEl>
                                              <p:pRg st="6" end="6"/>
                                            </p:txEl>
                                          </p:spTgt>
                                        </p:tgtEl>
                                        <p:attrNameLst>
                                          <p:attrName>ppt_y</p:attrName>
                                        </p:attrNameLst>
                                      </p:cBhvr>
                                      <p:tavLst>
                                        <p:tav tm="0">
                                          <p:val>
                                            <p:strVal val="#ppt_y-.03"/>
                                          </p:val>
                                        </p:tav>
                                        <p:tav tm="100000">
                                          <p:val>
                                            <p:strVal val="#ppt_y"/>
                                          </p:val>
                                        </p:tav>
                                      </p:tavLst>
                                    </p:anim>
                                  </p:childTnLst>
                                </p:cTn>
                              </p:par>
                            </p:childTnLst>
                          </p:cTn>
                        </p:par>
                        <p:par>
                          <p:cTn id="53" fill="hold" nodeType="afterGroup">
                            <p:stCondLst>
                              <p:cond delay="7000"/>
                            </p:stCondLst>
                            <p:childTnLst>
                              <p:par>
                                <p:cTn id="54" presetID="37" presetClass="entr" presetSubtype="0" fill="hold" grpId="0" nodeType="afterEffect">
                                  <p:stCondLst>
                                    <p:cond delay="0"/>
                                  </p:stCondLst>
                                  <p:childTnLst>
                                    <p:set>
                                      <p:cBhvr>
                                        <p:cTn id="55" dur="1" fill="hold">
                                          <p:stCondLst>
                                            <p:cond delay="0"/>
                                          </p:stCondLst>
                                        </p:cTn>
                                        <p:tgtEl>
                                          <p:spTgt spid="233475">
                                            <p:txEl>
                                              <p:pRg st="7" end="7"/>
                                            </p:txEl>
                                          </p:spTgt>
                                        </p:tgtEl>
                                        <p:attrNameLst>
                                          <p:attrName>style.visibility</p:attrName>
                                        </p:attrNameLst>
                                      </p:cBhvr>
                                      <p:to>
                                        <p:strVal val="visible"/>
                                      </p:to>
                                    </p:set>
                                    <p:animEffect transition="in" filter="fade">
                                      <p:cBhvr>
                                        <p:cTn id="56" dur="1000"/>
                                        <p:tgtEl>
                                          <p:spTgt spid="233475">
                                            <p:txEl>
                                              <p:pRg st="7" end="7"/>
                                            </p:txEl>
                                          </p:spTgt>
                                        </p:tgtEl>
                                      </p:cBhvr>
                                    </p:animEffect>
                                    <p:anim calcmode="lin" valueType="num">
                                      <p:cBhvr>
                                        <p:cTn id="57" dur="1000" fill="hold"/>
                                        <p:tgtEl>
                                          <p:spTgt spid="233475">
                                            <p:txEl>
                                              <p:pRg st="7" end="7"/>
                                            </p:txEl>
                                          </p:spTgt>
                                        </p:tgtEl>
                                        <p:attrNameLst>
                                          <p:attrName>ppt_x</p:attrName>
                                        </p:attrNameLst>
                                      </p:cBhvr>
                                      <p:tavLst>
                                        <p:tav tm="0">
                                          <p:val>
                                            <p:strVal val="#ppt_x"/>
                                          </p:val>
                                        </p:tav>
                                        <p:tav tm="100000">
                                          <p:val>
                                            <p:strVal val="#ppt_x"/>
                                          </p:val>
                                        </p:tav>
                                      </p:tavLst>
                                    </p:anim>
                                    <p:anim calcmode="lin" valueType="num">
                                      <p:cBhvr>
                                        <p:cTn id="58" dur="900" decel="100000" fill="hold"/>
                                        <p:tgtEl>
                                          <p:spTgt spid="233475">
                                            <p:txEl>
                                              <p:pRg st="7" end="7"/>
                                            </p:txEl>
                                          </p:spTgt>
                                        </p:tgtEl>
                                        <p:attrNameLst>
                                          <p:attrName>ppt_y</p:attrName>
                                        </p:attrNameLst>
                                      </p:cBhvr>
                                      <p:tavLst>
                                        <p:tav tm="0">
                                          <p:val>
                                            <p:strVal val="#ppt_y+1"/>
                                          </p:val>
                                        </p:tav>
                                        <p:tav tm="100000">
                                          <p:val>
                                            <p:strVal val="#ppt_y-.03"/>
                                          </p:val>
                                        </p:tav>
                                      </p:tavLst>
                                    </p:anim>
                                    <p:anim calcmode="lin" valueType="num">
                                      <p:cBhvr>
                                        <p:cTn id="59" dur="100" accel="100000" fill="hold">
                                          <p:stCondLst>
                                            <p:cond delay="900"/>
                                          </p:stCondLst>
                                        </p:cTn>
                                        <p:tgtEl>
                                          <p:spTgt spid="233475">
                                            <p:txEl>
                                              <p:pRg st="7" end="7"/>
                                            </p:txEl>
                                          </p:spTgt>
                                        </p:tgtEl>
                                        <p:attrNameLst>
                                          <p:attrName>ppt_y</p:attrName>
                                        </p:attrNameLst>
                                      </p:cBhvr>
                                      <p:tavLst>
                                        <p:tav tm="0">
                                          <p:val>
                                            <p:strVal val="#ppt_y-.03"/>
                                          </p:val>
                                        </p:tav>
                                        <p:tav tm="100000">
                                          <p:val>
                                            <p:strVal val="#ppt_y"/>
                                          </p:val>
                                        </p:tav>
                                      </p:tavLst>
                                    </p:anim>
                                  </p:childTnLst>
                                </p:cTn>
                              </p:par>
                            </p:childTnLst>
                          </p:cTn>
                        </p:par>
                        <p:par>
                          <p:cTn id="60" fill="hold" nodeType="afterGroup">
                            <p:stCondLst>
                              <p:cond delay="8000"/>
                            </p:stCondLst>
                            <p:childTnLst>
                              <p:par>
                                <p:cTn id="61" presetID="37" presetClass="entr" presetSubtype="0" fill="hold" grpId="0" nodeType="afterEffect">
                                  <p:stCondLst>
                                    <p:cond delay="0"/>
                                  </p:stCondLst>
                                  <p:childTnLst>
                                    <p:set>
                                      <p:cBhvr>
                                        <p:cTn id="62" dur="1" fill="hold">
                                          <p:stCondLst>
                                            <p:cond delay="0"/>
                                          </p:stCondLst>
                                        </p:cTn>
                                        <p:tgtEl>
                                          <p:spTgt spid="233475">
                                            <p:txEl>
                                              <p:pRg st="8" end="8"/>
                                            </p:txEl>
                                          </p:spTgt>
                                        </p:tgtEl>
                                        <p:attrNameLst>
                                          <p:attrName>style.visibility</p:attrName>
                                        </p:attrNameLst>
                                      </p:cBhvr>
                                      <p:to>
                                        <p:strVal val="visible"/>
                                      </p:to>
                                    </p:set>
                                    <p:animEffect transition="in" filter="fade">
                                      <p:cBhvr>
                                        <p:cTn id="63" dur="1000"/>
                                        <p:tgtEl>
                                          <p:spTgt spid="233475">
                                            <p:txEl>
                                              <p:pRg st="8" end="8"/>
                                            </p:txEl>
                                          </p:spTgt>
                                        </p:tgtEl>
                                      </p:cBhvr>
                                    </p:animEffect>
                                    <p:anim calcmode="lin" valueType="num">
                                      <p:cBhvr>
                                        <p:cTn id="64" dur="1000" fill="hold"/>
                                        <p:tgtEl>
                                          <p:spTgt spid="233475">
                                            <p:txEl>
                                              <p:pRg st="8" end="8"/>
                                            </p:txEl>
                                          </p:spTgt>
                                        </p:tgtEl>
                                        <p:attrNameLst>
                                          <p:attrName>ppt_x</p:attrName>
                                        </p:attrNameLst>
                                      </p:cBhvr>
                                      <p:tavLst>
                                        <p:tav tm="0">
                                          <p:val>
                                            <p:strVal val="#ppt_x"/>
                                          </p:val>
                                        </p:tav>
                                        <p:tav tm="100000">
                                          <p:val>
                                            <p:strVal val="#ppt_x"/>
                                          </p:val>
                                        </p:tav>
                                      </p:tavLst>
                                    </p:anim>
                                    <p:anim calcmode="lin" valueType="num">
                                      <p:cBhvr>
                                        <p:cTn id="65" dur="900" decel="100000" fill="hold"/>
                                        <p:tgtEl>
                                          <p:spTgt spid="233475">
                                            <p:txEl>
                                              <p:pRg st="8" end="8"/>
                                            </p:txEl>
                                          </p:spTgt>
                                        </p:tgtEl>
                                        <p:attrNameLst>
                                          <p:attrName>ppt_y</p:attrName>
                                        </p:attrNameLst>
                                      </p:cBhvr>
                                      <p:tavLst>
                                        <p:tav tm="0">
                                          <p:val>
                                            <p:strVal val="#ppt_y+1"/>
                                          </p:val>
                                        </p:tav>
                                        <p:tav tm="100000">
                                          <p:val>
                                            <p:strVal val="#ppt_y-.03"/>
                                          </p:val>
                                        </p:tav>
                                      </p:tavLst>
                                    </p:anim>
                                    <p:anim calcmode="lin" valueType="num">
                                      <p:cBhvr>
                                        <p:cTn id="66" dur="100" accel="100000" fill="hold">
                                          <p:stCondLst>
                                            <p:cond delay="900"/>
                                          </p:stCondLst>
                                        </p:cTn>
                                        <p:tgtEl>
                                          <p:spTgt spid="233475">
                                            <p:txEl>
                                              <p:pRg st="8" end="8"/>
                                            </p:txEl>
                                          </p:spTgt>
                                        </p:tgtEl>
                                        <p:attrNameLst>
                                          <p:attrName>ppt_y</p:attrName>
                                        </p:attrNameLst>
                                      </p:cBhvr>
                                      <p:tavLst>
                                        <p:tav tm="0">
                                          <p:val>
                                            <p:strVal val="#ppt_y-.03"/>
                                          </p:val>
                                        </p:tav>
                                        <p:tav tm="100000">
                                          <p:val>
                                            <p:strVal val="#ppt_y"/>
                                          </p:val>
                                        </p:tav>
                                      </p:tavLst>
                                    </p:anim>
                                  </p:childTnLst>
                                </p:cTn>
                              </p:par>
                            </p:childTnLst>
                          </p:cTn>
                        </p:par>
                        <p:par>
                          <p:cTn id="67" fill="hold" nodeType="afterGroup">
                            <p:stCondLst>
                              <p:cond delay="9000"/>
                            </p:stCondLst>
                            <p:childTnLst>
                              <p:par>
                                <p:cTn id="68" presetID="37" presetClass="entr" presetSubtype="0" fill="hold" grpId="0" nodeType="afterEffect">
                                  <p:stCondLst>
                                    <p:cond delay="0"/>
                                  </p:stCondLst>
                                  <p:childTnLst>
                                    <p:set>
                                      <p:cBhvr>
                                        <p:cTn id="69" dur="1" fill="hold">
                                          <p:stCondLst>
                                            <p:cond delay="0"/>
                                          </p:stCondLst>
                                        </p:cTn>
                                        <p:tgtEl>
                                          <p:spTgt spid="233475">
                                            <p:txEl>
                                              <p:pRg st="9" end="9"/>
                                            </p:txEl>
                                          </p:spTgt>
                                        </p:tgtEl>
                                        <p:attrNameLst>
                                          <p:attrName>style.visibility</p:attrName>
                                        </p:attrNameLst>
                                      </p:cBhvr>
                                      <p:to>
                                        <p:strVal val="visible"/>
                                      </p:to>
                                    </p:set>
                                    <p:animEffect transition="in" filter="fade">
                                      <p:cBhvr>
                                        <p:cTn id="70" dur="1000"/>
                                        <p:tgtEl>
                                          <p:spTgt spid="233475">
                                            <p:txEl>
                                              <p:pRg st="9" end="9"/>
                                            </p:txEl>
                                          </p:spTgt>
                                        </p:tgtEl>
                                      </p:cBhvr>
                                    </p:animEffect>
                                    <p:anim calcmode="lin" valueType="num">
                                      <p:cBhvr>
                                        <p:cTn id="71" dur="1000" fill="hold"/>
                                        <p:tgtEl>
                                          <p:spTgt spid="233475">
                                            <p:txEl>
                                              <p:pRg st="9" end="9"/>
                                            </p:txEl>
                                          </p:spTgt>
                                        </p:tgtEl>
                                        <p:attrNameLst>
                                          <p:attrName>ppt_x</p:attrName>
                                        </p:attrNameLst>
                                      </p:cBhvr>
                                      <p:tavLst>
                                        <p:tav tm="0">
                                          <p:val>
                                            <p:strVal val="#ppt_x"/>
                                          </p:val>
                                        </p:tav>
                                        <p:tav tm="100000">
                                          <p:val>
                                            <p:strVal val="#ppt_x"/>
                                          </p:val>
                                        </p:tav>
                                      </p:tavLst>
                                    </p:anim>
                                    <p:anim calcmode="lin" valueType="num">
                                      <p:cBhvr>
                                        <p:cTn id="72" dur="900" decel="100000" fill="hold"/>
                                        <p:tgtEl>
                                          <p:spTgt spid="233475">
                                            <p:txEl>
                                              <p:pRg st="9" end="9"/>
                                            </p:txEl>
                                          </p:spTgt>
                                        </p:tgtEl>
                                        <p:attrNameLst>
                                          <p:attrName>ppt_y</p:attrName>
                                        </p:attrNameLst>
                                      </p:cBhvr>
                                      <p:tavLst>
                                        <p:tav tm="0">
                                          <p:val>
                                            <p:strVal val="#ppt_y+1"/>
                                          </p:val>
                                        </p:tav>
                                        <p:tav tm="100000">
                                          <p:val>
                                            <p:strVal val="#ppt_y-.03"/>
                                          </p:val>
                                        </p:tav>
                                      </p:tavLst>
                                    </p:anim>
                                    <p:anim calcmode="lin" valueType="num">
                                      <p:cBhvr>
                                        <p:cTn id="73" dur="100" accel="100000" fill="hold">
                                          <p:stCondLst>
                                            <p:cond delay="900"/>
                                          </p:stCondLst>
                                        </p:cTn>
                                        <p:tgtEl>
                                          <p:spTgt spid="233475">
                                            <p:txEl>
                                              <p:pRg st="9" end="9"/>
                                            </p:txEl>
                                          </p:spTgt>
                                        </p:tgtEl>
                                        <p:attrNameLst>
                                          <p:attrName>ppt_y</p:attrName>
                                        </p:attrNameLst>
                                      </p:cBhvr>
                                      <p:tavLst>
                                        <p:tav tm="0">
                                          <p:val>
                                            <p:strVal val="#ppt_y-.03"/>
                                          </p:val>
                                        </p:tav>
                                        <p:tav tm="100000">
                                          <p:val>
                                            <p:strVal val="#ppt_y"/>
                                          </p:val>
                                        </p:tav>
                                      </p:tavLst>
                                    </p:anim>
                                  </p:childTnLst>
                                </p:cTn>
                              </p:par>
                            </p:childTnLst>
                          </p:cTn>
                        </p:par>
                        <p:par>
                          <p:cTn id="74" fill="hold" nodeType="afterGroup">
                            <p:stCondLst>
                              <p:cond delay="10000"/>
                            </p:stCondLst>
                            <p:childTnLst>
                              <p:par>
                                <p:cTn id="75" presetID="37" presetClass="entr" presetSubtype="0" fill="hold" grpId="0" nodeType="afterEffect">
                                  <p:stCondLst>
                                    <p:cond delay="0"/>
                                  </p:stCondLst>
                                  <p:childTnLst>
                                    <p:set>
                                      <p:cBhvr>
                                        <p:cTn id="76" dur="1" fill="hold">
                                          <p:stCondLst>
                                            <p:cond delay="0"/>
                                          </p:stCondLst>
                                        </p:cTn>
                                        <p:tgtEl>
                                          <p:spTgt spid="233475">
                                            <p:txEl>
                                              <p:pRg st="10" end="10"/>
                                            </p:txEl>
                                          </p:spTgt>
                                        </p:tgtEl>
                                        <p:attrNameLst>
                                          <p:attrName>style.visibility</p:attrName>
                                        </p:attrNameLst>
                                      </p:cBhvr>
                                      <p:to>
                                        <p:strVal val="visible"/>
                                      </p:to>
                                    </p:set>
                                    <p:animEffect transition="in" filter="fade">
                                      <p:cBhvr>
                                        <p:cTn id="77" dur="1000"/>
                                        <p:tgtEl>
                                          <p:spTgt spid="233475">
                                            <p:txEl>
                                              <p:pRg st="10" end="10"/>
                                            </p:txEl>
                                          </p:spTgt>
                                        </p:tgtEl>
                                      </p:cBhvr>
                                    </p:animEffect>
                                    <p:anim calcmode="lin" valueType="num">
                                      <p:cBhvr>
                                        <p:cTn id="78" dur="1000" fill="hold"/>
                                        <p:tgtEl>
                                          <p:spTgt spid="233475">
                                            <p:txEl>
                                              <p:pRg st="10" end="10"/>
                                            </p:txEl>
                                          </p:spTgt>
                                        </p:tgtEl>
                                        <p:attrNameLst>
                                          <p:attrName>ppt_x</p:attrName>
                                        </p:attrNameLst>
                                      </p:cBhvr>
                                      <p:tavLst>
                                        <p:tav tm="0">
                                          <p:val>
                                            <p:strVal val="#ppt_x"/>
                                          </p:val>
                                        </p:tav>
                                        <p:tav tm="100000">
                                          <p:val>
                                            <p:strVal val="#ppt_x"/>
                                          </p:val>
                                        </p:tav>
                                      </p:tavLst>
                                    </p:anim>
                                    <p:anim calcmode="lin" valueType="num">
                                      <p:cBhvr>
                                        <p:cTn id="79" dur="900" decel="100000" fill="hold"/>
                                        <p:tgtEl>
                                          <p:spTgt spid="233475">
                                            <p:txEl>
                                              <p:pRg st="10" end="10"/>
                                            </p:txEl>
                                          </p:spTgt>
                                        </p:tgtEl>
                                        <p:attrNameLst>
                                          <p:attrName>ppt_y</p:attrName>
                                        </p:attrNameLst>
                                      </p:cBhvr>
                                      <p:tavLst>
                                        <p:tav tm="0">
                                          <p:val>
                                            <p:strVal val="#ppt_y+1"/>
                                          </p:val>
                                        </p:tav>
                                        <p:tav tm="100000">
                                          <p:val>
                                            <p:strVal val="#ppt_y-.03"/>
                                          </p:val>
                                        </p:tav>
                                      </p:tavLst>
                                    </p:anim>
                                    <p:anim calcmode="lin" valueType="num">
                                      <p:cBhvr>
                                        <p:cTn id="80" dur="100" accel="100000" fill="hold">
                                          <p:stCondLst>
                                            <p:cond delay="900"/>
                                          </p:stCondLst>
                                        </p:cTn>
                                        <p:tgtEl>
                                          <p:spTgt spid="233475">
                                            <p:txEl>
                                              <p:pRg st="10" end="10"/>
                                            </p:txEl>
                                          </p:spTgt>
                                        </p:tgtEl>
                                        <p:attrNameLst>
                                          <p:attrName>ppt_y</p:attrName>
                                        </p:attrNameLst>
                                      </p:cBhvr>
                                      <p:tavLst>
                                        <p:tav tm="0">
                                          <p:val>
                                            <p:strVal val="#ppt_y-.03"/>
                                          </p:val>
                                        </p:tav>
                                        <p:tav tm="100000">
                                          <p:val>
                                            <p:strVal val="#ppt_y"/>
                                          </p:val>
                                        </p:tav>
                                      </p:tavLst>
                                    </p:anim>
                                  </p:childTnLst>
                                </p:cTn>
                              </p:par>
                            </p:childTnLst>
                          </p:cTn>
                        </p:par>
                        <p:par>
                          <p:cTn id="81" fill="hold" nodeType="afterGroup">
                            <p:stCondLst>
                              <p:cond delay="11000"/>
                            </p:stCondLst>
                            <p:childTnLst>
                              <p:par>
                                <p:cTn id="82" presetID="37" presetClass="entr" presetSubtype="0" fill="hold" grpId="0" nodeType="afterEffect">
                                  <p:stCondLst>
                                    <p:cond delay="0"/>
                                  </p:stCondLst>
                                  <p:childTnLst>
                                    <p:set>
                                      <p:cBhvr>
                                        <p:cTn id="83" dur="1" fill="hold">
                                          <p:stCondLst>
                                            <p:cond delay="0"/>
                                          </p:stCondLst>
                                        </p:cTn>
                                        <p:tgtEl>
                                          <p:spTgt spid="233475">
                                            <p:txEl>
                                              <p:pRg st="11" end="11"/>
                                            </p:txEl>
                                          </p:spTgt>
                                        </p:tgtEl>
                                        <p:attrNameLst>
                                          <p:attrName>style.visibility</p:attrName>
                                        </p:attrNameLst>
                                      </p:cBhvr>
                                      <p:to>
                                        <p:strVal val="visible"/>
                                      </p:to>
                                    </p:set>
                                    <p:animEffect transition="in" filter="fade">
                                      <p:cBhvr>
                                        <p:cTn id="84" dur="1000"/>
                                        <p:tgtEl>
                                          <p:spTgt spid="233475">
                                            <p:txEl>
                                              <p:pRg st="11" end="11"/>
                                            </p:txEl>
                                          </p:spTgt>
                                        </p:tgtEl>
                                      </p:cBhvr>
                                    </p:animEffect>
                                    <p:anim calcmode="lin" valueType="num">
                                      <p:cBhvr>
                                        <p:cTn id="85" dur="1000" fill="hold"/>
                                        <p:tgtEl>
                                          <p:spTgt spid="233475">
                                            <p:txEl>
                                              <p:pRg st="11" end="11"/>
                                            </p:txEl>
                                          </p:spTgt>
                                        </p:tgtEl>
                                        <p:attrNameLst>
                                          <p:attrName>ppt_x</p:attrName>
                                        </p:attrNameLst>
                                      </p:cBhvr>
                                      <p:tavLst>
                                        <p:tav tm="0">
                                          <p:val>
                                            <p:strVal val="#ppt_x"/>
                                          </p:val>
                                        </p:tav>
                                        <p:tav tm="100000">
                                          <p:val>
                                            <p:strVal val="#ppt_x"/>
                                          </p:val>
                                        </p:tav>
                                      </p:tavLst>
                                    </p:anim>
                                    <p:anim calcmode="lin" valueType="num">
                                      <p:cBhvr>
                                        <p:cTn id="86" dur="900" decel="100000" fill="hold"/>
                                        <p:tgtEl>
                                          <p:spTgt spid="233475">
                                            <p:txEl>
                                              <p:pRg st="11" end="11"/>
                                            </p:txEl>
                                          </p:spTgt>
                                        </p:tgtEl>
                                        <p:attrNameLst>
                                          <p:attrName>ppt_y</p:attrName>
                                        </p:attrNameLst>
                                      </p:cBhvr>
                                      <p:tavLst>
                                        <p:tav tm="0">
                                          <p:val>
                                            <p:strVal val="#ppt_y+1"/>
                                          </p:val>
                                        </p:tav>
                                        <p:tav tm="100000">
                                          <p:val>
                                            <p:strVal val="#ppt_y-.03"/>
                                          </p:val>
                                        </p:tav>
                                      </p:tavLst>
                                    </p:anim>
                                    <p:anim calcmode="lin" valueType="num">
                                      <p:cBhvr>
                                        <p:cTn id="87" dur="100" accel="100000" fill="hold">
                                          <p:stCondLst>
                                            <p:cond delay="900"/>
                                          </p:stCondLst>
                                        </p:cTn>
                                        <p:tgtEl>
                                          <p:spTgt spid="233475">
                                            <p:txEl>
                                              <p:pRg st="11" end="11"/>
                                            </p:txEl>
                                          </p:spTgt>
                                        </p:tgtEl>
                                        <p:attrNameLst>
                                          <p:attrName>ppt_y</p:attrName>
                                        </p:attrNameLst>
                                      </p:cBhvr>
                                      <p:tavLst>
                                        <p:tav tm="0">
                                          <p:val>
                                            <p:strVal val="#ppt_y-.03"/>
                                          </p:val>
                                        </p:tav>
                                        <p:tav tm="100000">
                                          <p:val>
                                            <p:strVal val="#ppt_y"/>
                                          </p:val>
                                        </p:tav>
                                      </p:tavLst>
                                    </p:anim>
                                  </p:childTnLst>
                                </p:cTn>
                              </p:par>
                            </p:childTnLst>
                          </p:cTn>
                        </p:par>
                        <p:par>
                          <p:cTn id="88" fill="hold" nodeType="afterGroup">
                            <p:stCondLst>
                              <p:cond delay="12000"/>
                            </p:stCondLst>
                            <p:childTnLst>
                              <p:par>
                                <p:cTn id="89" presetID="37" presetClass="entr" presetSubtype="0" fill="hold" grpId="0" nodeType="afterEffect">
                                  <p:stCondLst>
                                    <p:cond delay="0"/>
                                  </p:stCondLst>
                                  <p:childTnLst>
                                    <p:set>
                                      <p:cBhvr>
                                        <p:cTn id="90" dur="1" fill="hold">
                                          <p:stCondLst>
                                            <p:cond delay="0"/>
                                          </p:stCondLst>
                                        </p:cTn>
                                        <p:tgtEl>
                                          <p:spTgt spid="233475">
                                            <p:txEl>
                                              <p:pRg st="12" end="12"/>
                                            </p:txEl>
                                          </p:spTgt>
                                        </p:tgtEl>
                                        <p:attrNameLst>
                                          <p:attrName>style.visibility</p:attrName>
                                        </p:attrNameLst>
                                      </p:cBhvr>
                                      <p:to>
                                        <p:strVal val="visible"/>
                                      </p:to>
                                    </p:set>
                                    <p:animEffect transition="in" filter="fade">
                                      <p:cBhvr>
                                        <p:cTn id="91" dur="1000"/>
                                        <p:tgtEl>
                                          <p:spTgt spid="233475">
                                            <p:txEl>
                                              <p:pRg st="12" end="12"/>
                                            </p:txEl>
                                          </p:spTgt>
                                        </p:tgtEl>
                                      </p:cBhvr>
                                    </p:animEffect>
                                    <p:anim calcmode="lin" valueType="num">
                                      <p:cBhvr>
                                        <p:cTn id="92" dur="1000" fill="hold"/>
                                        <p:tgtEl>
                                          <p:spTgt spid="233475">
                                            <p:txEl>
                                              <p:pRg st="12" end="12"/>
                                            </p:txEl>
                                          </p:spTgt>
                                        </p:tgtEl>
                                        <p:attrNameLst>
                                          <p:attrName>ppt_x</p:attrName>
                                        </p:attrNameLst>
                                      </p:cBhvr>
                                      <p:tavLst>
                                        <p:tav tm="0">
                                          <p:val>
                                            <p:strVal val="#ppt_x"/>
                                          </p:val>
                                        </p:tav>
                                        <p:tav tm="100000">
                                          <p:val>
                                            <p:strVal val="#ppt_x"/>
                                          </p:val>
                                        </p:tav>
                                      </p:tavLst>
                                    </p:anim>
                                    <p:anim calcmode="lin" valueType="num">
                                      <p:cBhvr>
                                        <p:cTn id="93" dur="900" decel="100000" fill="hold"/>
                                        <p:tgtEl>
                                          <p:spTgt spid="233475">
                                            <p:txEl>
                                              <p:pRg st="12" end="12"/>
                                            </p:txEl>
                                          </p:spTgt>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233475">
                                            <p:txEl>
                                              <p:pRg st="12" end="12"/>
                                            </p:txEl>
                                          </p:spTgt>
                                        </p:tgtEl>
                                        <p:attrNameLst>
                                          <p:attrName>ppt_y</p:attrName>
                                        </p:attrNameLst>
                                      </p:cBhvr>
                                      <p:tavLst>
                                        <p:tav tm="0">
                                          <p:val>
                                            <p:strVal val="#ppt_y-.03"/>
                                          </p:val>
                                        </p:tav>
                                        <p:tav tm="100000">
                                          <p:val>
                                            <p:strVal val="#ppt_y"/>
                                          </p:val>
                                        </p:tav>
                                      </p:tavLst>
                                    </p:anim>
                                  </p:childTnLst>
                                </p:cTn>
                              </p:par>
                            </p:childTnLst>
                          </p:cTn>
                        </p:par>
                      </p:childTnLst>
                    </p:cTn>
                  </p:par>
                  <p:par>
                    <p:cTn id="95" fill="hold" nodeType="clickPar">
                      <p:stCondLst>
                        <p:cond delay="indefinite"/>
                      </p:stCondLst>
                      <p:childTnLst>
                        <p:par>
                          <p:cTn id="96" fill="hold" nodeType="withGroup">
                            <p:stCondLst>
                              <p:cond delay="0"/>
                            </p:stCondLst>
                            <p:childTnLst>
                              <p:par>
                                <p:cTn id="97" presetID="49" presetClass="entr" presetSubtype="0" decel="100000" fill="hold" nodeType="clickEffect">
                                  <p:stCondLst>
                                    <p:cond delay="0"/>
                                  </p:stCondLst>
                                  <p:childTnLst>
                                    <p:set>
                                      <p:cBhvr>
                                        <p:cTn id="98" dur="1" fill="hold">
                                          <p:stCondLst>
                                            <p:cond delay="0"/>
                                          </p:stCondLst>
                                        </p:cTn>
                                        <p:tgtEl>
                                          <p:spTgt spid="233479"/>
                                        </p:tgtEl>
                                        <p:attrNameLst>
                                          <p:attrName>style.visibility</p:attrName>
                                        </p:attrNameLst>
                                      </p:cBhvr>
                                      <p:to>
                                        <p:strVal val="visible"/>
                                      </p:to>
                                    </p:set>
                                    <p:anim calcmode="lin" valueType="num">
                                      <p:cBhvr>
                                        <p:cTn id="99" dur="500" fill="hold"/>
                                        <p:tgtEl>
                                          <p:spTgt spid="233479"/>
                                        </p:tgtEl>
                                        <p:attrNameLst>
                                          <p:attrName>ppt_w</p:attrName>
                                        </p:attrNameLst>
                                      </p:cBhvr>
                                      <p:tavLst>
                                        <p:tav tm="0">
                                          <p:val>
                                            <p:fltVal val="0"/>
                                          </p:val>
                                        </p:tav>
                                        <p:tav tm="100000">
                                          <p:val>
                                            <p:strVal val="#ppt_w"/>
                                          </p:val>
                                        </p:tav>
                                      </p:tavLst>
                                    </p:anim>
                                    <p:anim calcmode="lin" valueType="num">
                                      <p:cBhvr>
                                        <p:cTn id="100" dur="500" fill="hold"/>
                                        <p:tgtEl>
                                          <p:spTgt spid="233479"/>
                                        </p:tgtEl>
                                        <p:attrNameLst>
                                          <p:attrName>ppt_h</p:attrName>
                                        </p:attrNameLst>
                                      </p:cBhvr>
                                      <p:tavLst>
                                        <p:tav tm="0">
                                          <p:val>
                                            <p:fltVal val="0"/>
                                          </p:val>
                                        </p:tav>
                                        <p:tav tm="100000">
                                          <p:val>
                                            <p:strVal val="#ppt_h"/>
                                          </p:val>
                                        </p:tav>
                                      </p:tavLst>
                                    </p:anim>
                                    <p:anim calcmode="lin" valueType="num">
                                      <p:cBhvr>
                                        <p:cTn id="101" dur="500" fill="hold"/>
                                        <p:tgtEl>
                                          <p:spTgt spid="233479"/>
                                        </p:tgtEl>
                                        <p:attrNameLst>
                                          <p:attrName>style.rotation</p:attrName>
                                        </p:attrNameLst>
                                      </p:cBhvr>
                                      <p:tavLst>
                                        <p:tav tm="0">
                                          <p:val>
                                            <p:fltVal val="360"/>
                                          </p:val>
                                        </p:tav>
                                        <p:tav tm="100000">
                                          <p:val>
                                            <p:fltVal val="0"/>
                                          </p:val>
                                        </p:tav>
                                      </p:tavLst>
                                    </p:anim>
                                    <p:animEffect transition="in" filter="fade">
                                      <p:cBhvr>
                                        <p:cTn id="102" dur="500"/>
                                        <p:tgtEl>
                                          <p:spTgt spid="2334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3475" grpId="0" build="p"/>
    </p:bldLst>
  </p:timing>
</p:sld>
</file>

<file path=ppt/slides/slide17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4498" name="Rectangle 2"/>
          <p:cNvSpPr>
            <a:spLocks noGrp="1" noChangeArrowheads="1"/>
          </p:cNvSpPr>
          <p:nvPr>
            <p:ph type="title"/>
          </p:nvPr>
        </p:nvSpPr>
        <p:spPr/>
        <p:txBody>
          <a:bodyPr/>
          <a:lstStyle/>
          <a:p>
            <a:endParaRPr lang="en-US" altLang="fa-IR"/>
          </a:p>
        </p:txBody>
      </p:sp>
      <p:sp>
        <p:nvSpPr>
          <p:cNvPr id="234499" name="Rectangle 3"/>
          <p:cNvSpPr>
            <a:spLocks noGrp="1" noChangeArrowheads="1"/>
          </p:cNvSpPr>
          <p:nvPr>
            <p:ph type="body" idx="1"/>
          </p:nvPr>
        </p:nvSpPr>
        <p:spPr>
          <a:xfrm>
            <a:off x="457200" y="333375"/>
            <a:ext cx="8229600" cy="6191250"/>
          </a:xfrm>
        </p:spPr>
        <p:txBody>
          <a:bodyPr/>
          <a:lstStyle/>
          <a:p>
            <a:pPr>
              <a:buFont typeface="Wingdings" panose="05000000000000000000" pitchFamily="2" charset="2"/>
              <a:buNone/>
            </a:pPr>
            <a:r>
              <a:rPr lang="fa-IR" altLang="fa-IR" sz="2000" u="sng">
                <a:effectLst/>
                <a:cs typeface="B Zar" panose="00000400000000000000" pitchFamily="2" charset="-78"/>
              </a:rPr>
              <a:t>ثبت دفتر روزنامه روش دو انحرافی </a:t>
            </a:r>
          </a:p>
          <a:p>
            <a:pPr>
              <a:buFont typeface="Wingdings" panose="05000000000000000000" pitchFamily="2" charset="2"/>
              <a:buNone/>
            </a:pPr>
            <a:r>
              <a:rPr lang="fa-IR" altLang="fa-IR" sz="2000">
                <a:effectLst/>
                <a:cs typeface="B Zar" panose="00000400000000000000" pitchFamily="2" charset="-78"/>
              </a:rPr>
              <a:t>ا) کار در جریان ساخت            600000 (400×3×500)</a:t>
            </a:r>
          </a:p>
          <a:p>
            <a:pPr>
              <a:buFont typeface="Wingdings" panose="05000000000000000000" pitchFamily="2" charset="2"/>
              <a:buNone/>
            </a:pPr>
            <a:r>
              <a:rPr lang="fa-IR" altLang="fa-IR" sz="2000">
                <a:effectLst/>
                <a:cs typeface="B Zar" panose="00000400000000000000" pitchFamily="2" charset="-78"/>
              </a:rPr>
              <a:t>انحراف نرخ مواد                      15400</a:t>
            </a:r>
          </a:p>
          <a:p>
            <a:pPr>
              <a:buFont typeface="Wingdings" panose="05000000000000000000" pitchFamily="2" charset="2"/>
              <a:buNone/>
            </a:pPr>
            <a:r>
              <a:rPr lang="fa-IR" altLang="fa-IR" sz="2000">
                <a:effectLst/>
                <a:cs typeface="B Zar" panose="00000400000000000000" pitchFamily="2" charset="-78"/>
              </a:rPr>
              <a:t>انحراف مصرف مواد                16000</a:t>
            </a:r>
          </a:p>
          <a:p>
            <a:pPr>
              <a:buFont typeface="Wingdings" panose="05000000000000000000" pitchFamily="2" charset="2"/>
              <a:buNone/>
            </a:pPr>
            <a:r>
              <a:rPr lang="fa-IR" altLang="fa-IR" sz="2000" u="sng">
                <a:effectLst/>
                <a:cs typeface="B Zar" panose="00000400000000000000" pitchFamily="2" charset="-78"/>
              </a:rPr>
              <a:t>موجودی مواد اولیه</a:t>
            </a:r>
            <a:r>
              <a:rPr lang="fa-IR" altLang="fa-IR" sz="2000">
                <a:effectLst/>
                <a:cs typeface="B Zar" panose="00000400000000000000" pitchFamily="2" charset="-78"/>
              </a:rPr>
              <a:t>                  </a:t>
            </a:r>
            <a:r>
              <a:rPr lang="fa-IR" altLang="fa-IR" sz="2000" u="sng">
                <a:effectLst/>
                <a:cs typeface="B Zar" panose="00000400000000000000" pitchFamily="2" charset="-78"/>
              </a:rPr>
              <a:t>631400</a:t>
            </a:r>
            <a:r>
              <a:rPr lang="fa-IR" altLang="fa-IR" sz="2000">
                <a:effectLst/>
                <a:cs typeface="B Zar" panose="00000400000000000000" pitchFamily="2" charset="-78"/>
              </a:rPr>
              <a:t> ( 410×1540)</a:t>
            </a:r>
          </a:p>
          <a:p>
            <a:pPr>
              <a:buFont typeface="Wingdings" panose="05000000000000000000" pitchFamily="2" charset="2"/>
              <a:buNone/>
            </a:pPr>
            <a:r>
              <a:rPr lang="fa-IR" altLang="fa-IR" sz="2000">
                <a:effectLst/>
                <a:cs typeface="B Zar" panose="00000400000000000000" pitchFamily="2" charset="-78"/>
              </a:rPr>
              <a:t>2) کالای در جریان ساخت       1500000 ( 10×300×500)</a:t>
            </a:r>
          </a:p>
          <a:p>
            <a:pPr>
              <a:buFont typeface="Wingdings" panose="05000000000000000000" pitchFamily="2" charset="2"/>
              <a:buNone/>
            </a:pPr>
            <a:r>
              <a:rPr lang="fa-IR" altLang="fa-IR" sz="2000">
                <a:effectLst/>
                <a:cs typeface="B Zar" panose="00000400000000000000" pitchFamily="2" charset="-78"/>
              </a:rPr>
              <a:t>انحراف کارایی دستمزد   30000 </a:t>
            </a:r>
          </a:p>
          <a:p>
            <a:pPr>
              <a:buFont typeface="Wingdings" panose="05000000000000000000" pitchFamily="2" charset="2"/>
              <a:buNone/>
            </a:pPr>
            <a:r>
              <a:rPr lang="fa-IR" altLang="fa-IR" sz="2000">
                <a:effectLst/>
                <a:cs typeface="B Zar" panose="00000400000000000000" pitchFamily="2" charset="-78"/>
              </a:rPr>
              <a:t>                                          انحراف نرخ دستمزد               51000</a:t>
            </a:r>
          </a:p>
          <a:p>
            <a:pPr>
              <a:buFont typeface="Wingdings" panose="05000000000000000000" pitchFamily="2" charset="2"/>
              <a:buNone/>
            </a:pPr>
            <a:r>
              <a:rPr lang="fa-IR" altLang="fa-IR" sz="2000">
                <a:effectLst/>
                <a:cs typeface="B Zar" panose="00000400000000000000" pitchFamily="2" charset="-78"/>
              </a:rPr>
              <a:t>                                          </a:t>
            </a:r>
            <a:r>
              <a:rPr lang="fa-IR" altLang="fa-IR" sz="2000" u="sng">
                <a:effectLst/>
                <a:cs typeface="B Zar" panose="00000400000000000000" pitchFamily="2" charset="-78"/>
              </a:rPr>
              <a:t>هزینه های دستمزد </a:t>
            </a:r>
            <a:r>
              <a:rPr lang="fa-IR" altLang="fa-IR" sz="2000">
                <a:effectLst/>
                <a:cs typeface="B Zar" panose="00000400000000000000" pitchFamily="2" charset="-78"/>
              </a:rPr>
              <a:t>                 </a:t>
            </a:r>
            <a:r>
              <a:rPr lang="fa-IR" altLang="fa-IR" sz="2000" u="sng">
                <a:effectLst/>
                <a:cs typeface="B Zar" panose="00000400000000000000" pitchFamily="2" charset="-78"/>
              </a:rPr>
              <a:t>1479000</a:t>
            </a:r>
          </a:p>
          <a:p>
            <a:pPr>
              <a:buFont typeface="Wingdings" panose="05000000000000000000" pitchFamily="2" charset="2"/>
              <a:buNone/>
            </a:pPr>
            <a:r>
              <a:rPr lang="fa-IR" altLang="fa-IR" sz="2000">
                <a:effectLst/>
                <a:cs typeface="B Zar" panose="00000400000000000000" pitchFamily="2" charset="-78"/>
              </a:rPr>
              <a:t>3) هزینه های سربار              1276000</a:t>
            </a:r>
          </a:p>
          <a:p>
            <a:pPr>
              <a:buFont typeface="Wingdings" panose="05000000000000000000" pitchFamily="2" charset="2"/>
              <a:buNone/>
            </a:pPr>
            <a:r>
              <a:rPr lang="fa-IR" altLang="fa-IR" sz="2000">
                <a:effectLst/>
                <a:cs typeface="B Zar" panose="00000400000000000000" pitchFamily="2" charset="-78"/>
              </a:rPr>
              <a:t>                                          حسابهای مختلف                    1276000</a:t>
            </a:r>
          </a:p>
          <a:p>
            <a:pPr>
              <a:buFont typeface="Wingdings" panose="05000000000000000000" pitchFamily="2" charset="2"/>
              <a:buNone/>
            </a:pPr>
            <a:r>
              <a:rPr lang="fa-IR" altLang="fa-IR" sz="2000">
                <a:effectLst/>
                <a:cs typeface="B Zar" panose="00000400000000000000" pitchFamily="2" charset="-78"/>
              </a:rPr>
              <a:t>4) حساب کار در جریان ساخت                 1250000 (2500 × 500)</a:t>
            </a:r>
          </a:p>
          <a:p>
            <a:pPr>
              <a:buFont typeface="Wingdings" panose="05000000000000000000" pitchFamily="2" charset="2"/>
              <a:buNone/>
            </a:pPr>
            <a:r>
              <a:rPr lang="fa-IR" altLang="fa-IR" sz="2000">
                <a:effectLst/>
                <a:cs typeface="B Zar" panose="00000400000000000000" pitchFamily="2" charset="-78"/>
              </a:rPr>
              <a:t>انحراف قابل کنترل                                     66000</a:t>
            </a:r>
          </a:p>
          <a:p>
            <a:pPr>
              <a:buFont typeface="Wingdings" panose="05000000000000000000" pitchFamily="2" charset="2"/>
              <a:buNone/>
            </a:pPr>
            <a:r>
              <a:rPr lang="fa-IR" altLang="fa-IR" sz="2000">
                <a:effectLst/>
                <a:cs typeface="B Zar" panose="00000400000000000000" pitchFamily="2" charset="-78"/>
              </a:rPr>
              <a:t>                                           انحراف حجم                          40000</a:t>
            </a:r>
          </a:p>
          <a:p>
            <a:pPr>
              <a:buFont typeface="Wingdings" panose="05000000000000000000" pitchFamily="2" charset="2"/>
              <a:buNone/>
            </a:pPr>
            <a:r>
              <a:rPr lang="fa-IR" altLang="fa-IR" sz="2000">
                <a:effectLst/>
                <a:cs typeface="B Zar" panose="00000400000000000000" pitchFamily="2" charset="-78"/>
              </a:rPr>
              <a:t>                                           هزینه های سربار                       1276000</a:t>
            </a:r>
          </a:p>
          <a:p>
            <a:pPr>
              <a:buFont typeface="Wingdings" panose="05000000000000000000" pitchFamily="2" charset="2"/>
              <a:buNone/>
            </a:pPr>
            <a:endParaRPr lang="en-US" altLang="fa-IR" sz="20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9" fill="hold" grpId="0" nodeType="afterEffect">
                                  <p:stCondLst>
                                    <p:cond delay="0"/>
                                  </p:stCondLst>
                                  <p:childTnLst>
                                    <p:set>
                                      <p:cBhvr>
                                        <p:cTn id="6" dur="1" fill="hold">
                                          <p:stCondLst>
                                            <p:cond delay="0"/>
                                          </p:stCondLst>
                                        </p:cTn>
                                        <p:tgtEl>
                                          <p:spTgt spid="234499">
                                            <p:txEl>
                                              <p:pRg st="0" end="0"/>
                                            </p:txEl>
                                          </p:spTgt>
                                        </p:tgtEl>
                                        <p:attrNameLst>
                                          <p:attrName>style.visibility</p:attrName>
                                        </p:attrNameLst>
                                      </p:cBhvr>
                                      <p:to>
                                        <p:strVal val="visible"/>
                                      </p:to>
                                    </p:set>
                                    <p:animEffect transition="in" filter="strips(upLeft)">
                                      <p:cBhvr>
                                        <p:cTn id="7" dur="1000"/>
                                        <p:tgtEl>
                                          <p:spTgt spid="234499">
                                            <p:txEl>
                                              <p:pRg st="0" end="0"/>
                                            </p:txEl>
                                          </p:spTgt>
                                        </p:tgtEl>
                                      </p:cBhvr>
                                    </p:animEffect>
                                  </p:childTnLst>
                                </p:cTn>
                              </p:par>
                            </p:childTnLst>
                          </p:cTn>
                        </p:par>
                        <p:par>
                          <p:cTn id="8" fill="hold" nodeType="afterGroup">
                            <p:stCondLst>
                              <p:cond delay="1000"/>
                            </p:stCondLst>
                            <p:childTnLst>
                              <p:par>
                                <p:cTn id="9" presetID="18" presetClass="entr" presetSubtype="9" fill="hold" grpId="0" nodeType="afterEffect">
                                  <p:stCondLst>
                                    <p:cond delay="0"/>
                                  </p:stCondLst>
                                  <p:childTnLst>
                                    <p:set>
                                      <p:cBhvr>
                                        <p:cTn id="10" dur="1" fill="hold">
                                          <p:stCondLst>
                                            <p:cond delay="0"/>
                                          </p:stCondLst>
                                        </p:cTn>
                                        <p:tgtEl>
                                          <p:spTgt spid="234499">
                                            <p:txEl>
                                              <p:pRg st="1" end="1"/>
                                            </p:txEl>
                                          </p:spTgt>
                                        </p:tgtEl>
                                        <p:attrNameLst>
                                          <p:attrName>style.visibility</p:attrName>
                                        </p:attrNameLst>
                                      </p:cBhvr>
                                      <p:to>
                                        <p:strVal val="visible"/>
                                      </p:to>
                                    </p:set>
                                    <p:animEffect transition="in" filter="strips(upLeft)">
                                      <p:cBhvr>
                                        <p:cTn id="11" dur="1000"/>
                                        <p:tgtEl>
                                          <p:spTgt spid="234499">
                                            <p:txEl>
                                              <p:pRg st="1" end="1"/>
                                            </p:txEl>
                                          </p:spTgt>
                                        </p:tgtEl>
                                      </p:cBhvr>
                                    </p:animEffect>
                                  </p:childTnLst>
                                </p:cTn>
                              </p:par>
                            </p:childTnLst>
                          </p:cTn>
                        </p:par>
                        <p:par>
                          <p:cTn id="12" fill="hold" nodeType="afterGroup">
                            <p:stCondLst>
                              <p:cond delay="2000"/>
                            </p:stCondLst>
                            <p:childTnLst>
                              <p:par>
                                <p:cTn id="13" presetID="18" presetClass="entr" presetSubtype="9" fill="hold" grpId="0" nodeType="afterEffect">
                                  <p:stCondLst>
                                    <p:cond delay="0"/>
                                  </p:stCondLst>
                                  <p:childTnLst>
                                    <p:set>
                                      <p:cBhvr>
                                        <p:cTn id="14" dur="1" fill="hold">
                                          <p:stCondLst>
                                            <p:cond delay="0"/>
                                          </p:stCondLst>
                                        </p:cTn>
                                        <p:tgtEl>
                                          <p:spTgt spid="234499">
                                            <p:txEl>
                                              <p:pRg st="2" end="2"/>
                                            </p:txEl>
                                          </p:spTgt>
                                        </p:tgtEl>
                                        <p:attrNameLst>
                                          <p:attrName>style.visibility</p:attrName>
                                        </p:attrNameLst>
                                      </p:cBhvr>
                                      <p:to>
                                        <p:strVal val="visible"/>
                                      </p:to>
                                    </p:set>
                                    <p:animEffect transition="in" filter="strips(upLeft)">
                                      <p:cBhvr>
                                        <p:cTn id="15" dur="1000"/>
                                        <p:tgtEl>
                                          <p:spTgt spid="234499">
                                            <p:txEl>
                                              <p:pRg st="2" end="2"/>
                                            </p:txEl>
                                          </p:spTgt>
                                        </p:tgtEl>
                                      </p:cBhvr>
                                    </p:animEffect>
                                  </p:childTnLst>
                                </p:cTn>
                              </p:par>
                            </p:childTnLst>
                          </p:cTn>
                        </p:par>
                        <p:par>
                          <p:cTn id="16" fill="hold" nodeType="afterGroup">
                            <p:stCondLst>
                              <p:cond delay="3000"/>
                            </p:stCondLst>
                            <p:childTnLst>
                              <p:par>
                                <p:cTn id="17" presetID="18" presetClass="entr" presetSubtype="9" fill="hold" grpId="0" nodeType="afterEffect">
                                  <p:stCondLst>
                                    <p:cond delay="0"/>
                                  </p:stCondLst>
                                  <p:childTnLst>
                                    <p:set>
                                      <p:cBhvr>
                                        <p:cTn id="18" dur="1" fill="hold">
                                          <p:stCondLst>
                                            <p:cond delay="0"/>
                                          </p:stCondLst>
                                        </p:cTn>
                                        <p:tgtEl>
                                          <p:spTgt spid="234499">
                                            <p:txEl>
                                              <p:pRg st="3" end="3"/>
                                            </p:txEl>
                                          </p:spTgt>
                                        </p:tgtEl>
                                        <p:attrNameLst>
                                          <p:attrName>style.visibility</p:attrName>
                                        </p:attrNameLst>
                                      </p:cBhvr>
                                      <p:to>
                                        <p:strVal val="visible"/>
                                      </p:to>
                                    </p:set>
                                    <p:animEffect transition="in" filter="strips(upLeft)">
                                      <p:cBhvr>
                                        <p:cTn id="19" dur="1000"/>
                                        <p:tgtEl>
                                          <p:spTgt spid="234499">
                                            <p:txEl>
                                              <p:pRg st="3" end="3"/>
                                            </p:txEl>
                                          </p:spTgt>
                                        </p:tgtEl>
                                      </p:cBhvr>
                                    </p:animEffect>
                                  </p:childTnLst>
                                </p:cTn>
                              </p:par>
                            </p:childTnLst>
                          </p:cTn>
                        </p:par>
                        <p:par>
                          <p:cTn id="20" fill="hold" nodeType="afterGroup">
                            <p:stCondLst>
                              <p:cond delay="4000"/>
                            </p:stCondLst>
                            <p:childTnLst>
                              <p:par>
                                <p:cTn id="21" presetID="18" presetClass="entr" presetSubtype="9" fill="hold" grpId="0" nodeType="afterEffect">
                                  <p:stCondLst>
                                    <p:cond delay="0"/>
                                  </p:stCondLst>
                                  <p:childTnLst>
                                    <p:set>
                                      <p:cBhvr>
                                        <p:cTn id="22" dur="1" fill="hold">
                                          <p:stCondLst>
                                            <p:cond delay="0"/>
                                          </p:stCondLst>
                                        </p:cTn>
                                        <p:tgtEl>
                                          <p:spTgt spid="234499">
                                            <p:txEl>
                                              <p:pRg st="4" end="4"/>
                                            </p:txEl>
                                          </p:spTgt>
                                        </p:tgtEl>
                                        <p:attrNameLst>
                                          <p:attrName>style.visibility</p:attrName>
                                        </p:attrNameLst>
                                      </p:cBhvr>
                                      <p:to>
                                        <p:strVal val="visible"/>
                                      </p:to>
                                    </p:set>
                                    <p:animEffect transition="in" filter="strips(upLeft)">
                                      <p:cBhvr>
                                        <p:cTn id="23" dur="1000"/>
                                        <p:tgtEl>
                                          <p:spTgt spid="234499">
                                            <p:txEl>
                                              <p:pRg st="4" end="4"/>
                                            </p:txEl>
                                          </p:spTgt>
                                        </p:tgtEl>
                                      </p:cBhvr>
                                    </p:animEffect>
                                  </p:childTnLst>
                                </p:cTn>
                              </p:par>
                            </p:childTnLst>
                          </p:cTn>
                        </p:par>
                        <p:par>
                          <p:cTn id="24" fill="hold" nodeType="afterGroup">
                            <p:stCondLst>
                              <p:cond delay="5000"/>
                            </p:stCondLst>
                            <p:childTnLst>
                              <p:par>
                                <p:cTn id="25" presetID="18" presetClass="entr" presetSubtype="9" fill="hold" grpId="0" nodeType="afterEffect">
                                  <p:stCondLst>
                                    <p:cond delay="0"/>
                                  </p:stCondLst>
                                  <p:childTnLst>
                                    <p:set>
                                      <p:cBhvr>
                                        <p:cTn id="26" dur="1" fill="hold">
                                          <p:stCondLst>
                                            <p:cond delay="0"/>
                                          </p:stCondLst>
                                        </p:cTn>
                                        <p:tgtEl>
                                          <p:spTgt spid="234499">
                                            <p:txEl>
                                              <p:pRg st="5" end="5"/>
                                            </p:txEl>
                                          </p:spTgt>
                                        </p:tgtEl>
                                        <p:attrNameLst>
                                          <p:attrName>style.visibility</p:attrName>
                                        </p:attrNameLst>
                                      </p:cBhvr>
                                      <p:to>
                                        <p:strVal val="visible"/>
                                      </p:to>
                                    </p:set>
                                    <p:animEffect transition="in" filter="strips(upLeft)">
                                      <p:cBhvr>
                                        <p:cTn id="27" dur="1000"/>
                                        <p:tgtEl>
                                          <p:spTgt spid="234499">
                                            <p:txEl>
                                              <p:pRg st="5" end="5"/>
                                            </p:txEl>
                                          </p:spTgt>
                                        </p:tgtEl>
                                      </p:cBhvr>
                                    </p:animEffect>
                                  </p:childTnLst>
                                </p:cTn>
                              </p:par>
                            </p:childTnLst>
                          </p:cTn>
                        </p:par>
                        <p:par>
                          <p:cTn id="28" fill="hold" nodeType="afterGroup">
                            <p:stCondLst>
                              <p:cond delay="6000"/>
                            </p:stCondLst>
                            <p:childTnLst>
                              <p:par>
                                <p:cTn id="29" presetID="18" presetClass="entr" presetSubtype="9" fill="hold" grpId="0" nodeType="afterEffect">
                                  <p:stCondLst>
                                    <p:cond delay="0"/>
                                  </p:stCondLst>
                                  <p:childTnLst>
                                    <p:set>
                                      <p:cBhvr>
                                        <p:cTn id="30" dur="1" fill="hold">
                                          <p:stCondLst>
                                            <p:cond delay="0"/>
                                          </p:stCondLst>
                                        </p:cTn>
                                        <p:tgtEl>
                                          <p:spTgt spid="234499">
                                            <p:txEl>
                                              <p:pRg st="6" end="6"/>
                                            </p:txEl>
                                          </p:spTgt>
                                        </p:tgtEl>
                                        <p:attrNameLst>
                                          <p:attrName>style.visibility</p:attrName>
                                        </p:attrNameLst>
                                      </p:cBhvr>
                                      <p:to>
                                        <p:strVal val="visible"/>
                                      </p:to>
                                    </p:set>
                                    <p:animEffect transition="in" filter="strips(upLeft)">
                                      <p:cBhvr>
                                        <p:cTn id="31" dur="1000"/>
                                        <p:tgtEl>
                                          <p:spTgt spid="234499">
                                            <p:txEl>
                                              <p:pRg st="6" end="6"/>
                                            </p:txEl>
                                          </p:spTgt>
                                        </p:tgtEl>
                                      </p:cBhvr>
                                    </p:animEffect>
                                  </p:childTnLst>
                                </p:cTn>
                              </p:par>
                            </p:childTnLst>
                          </p:cTn>
                        </p:par>
                        <p:par>
                          <p:cTn id="32" fill="hold" nodeType="afterGroup">
                            <p:stCondLst>
                              <p:cond delay="7000"/>
                            </p:stCondLst>
                            <p:childTnLst>
                              <p:par>
                                <p:cTn id="33" presetID="18" presetClass="entr" presetSubtype="9" fill="hold" grpId="0" nodeType="afterEffect">
                                  <p:stCondLst>
                                    <p:cond delay="0"/>
                                  </p:stCondLst>
                                  <p:childTnLst>
                                    <p:set>
                                      <p:cBhvr>
                                        <p:cTn id="34" dur="1" fill="hold">
                                          <p:stCondLst>
                                            <p:cond delay="0"/>
                                          </p:stCondLst>
                                        </p:cTn>
                                        <p:tgtEl>
                                          <p:spTgt spid="234499">
                                            <p:txEl>
                                              <p:pRg st="7" end="7"/>
                                            </p:txEl>
                                          </p:spTgt>
                                        </p:tgtEl>
                                        <p:attrNameLst>
                                          <p:attrName>style.visibility</p:attrName>
                                        </p:attrNameLst>
                                      </p:cBhvr>
                                      <p:to>
                                        <p:strVal val="visible"/>
                                      </p:to>
                                    </p:set>
                                    <p:animEffect transition="in" filter="strips(upLeft)">
                                      <p:cBhvr>
                                        <p:cTn id="35" dur="1000"/>
                                        <p:tgtEl>
                                          <p:spTgt spid="234499">
                                            <p:txEl>
                                              <p:pRg st="7" end="7"/>
                                            </p:txEl>
                                          </p:spTgt>
                                        </p:tgtEl>
                                      </p:cBhvr>
                                    </p:animEffect>
                                  </p:childTnLst>
                                </p:cTn>
                              </p:par>
                            </p:childTnLst>
                          </p:cTn>
                        </p:par>
                        <p:par>
                          <p:cTn id="36" fill="hold" nodeType="afterGroup">
                            <p:stCondLst>
                              <p:cond delay="8000"/>
                            </p:stCondLst>
                            <p:childTnLst>
                              <p:par>
                                <p:cTn id="37" presetID="18" presetClass="entr" presetSubtype="9" fill="hold" grpId="0" nodeType="afterEffect">
                                  <p:stCondLst>
                                    <p:cond delay="0"/>
                                  </p:stCondLst>
                                  <p:childTnLst>
                                    <p:set>
                                      <p:cBhvr>
                                        <p:cTn id="38" dur="1" fill="hold">
                                          <p:stCondLst>
                                            <p:cond delay="0"/>
                                          </p:stCondLst>
                                        </p:cTn>
                                        <p:tgtEl>
                                          <p:spTgt spid="234499">
                                            <p:txEl>
                                              <p:pRg st="8" end="8"/>
                                            </p:txEl>
                                          </p:spTgt>
                                        </p:tgtEl>
                                        <p:attrNameLst>
                                          <p:attrName>style.visibility</p:attrName>
                                        </p:attrNameLst>
                                      </p:cBhvr>
                                      <p:to>
                                        <p:strVal val="visible"/>
                                      </p:to>
                                    </p:set>
                                    <p:animEffect transition="in" filter="strips(upLeft)">
                                      <p:cBhvr>
                                        <p:cTn id="39" dur="1000"/>
                                        <p:tgtEl>
                                          <p:spTgt spid="234499">
                                            <p:txEl>
                                              <p:pRg st="8" end="8"/>
                                            </p:txEl>
                                          </p:spTgt>
                                        </p:tgtEl>
                                      </p:cBhvr>
                                    </p:animEffect>
                                  </p:childTnLst>
                                </p:cTn>
                              </p:par>
                            </p:childTnLst>
                          </p:cTn>
                        </p:par>
                        <p:par>
                          <p:cTn id="40" fill="hold" nodeType="afterGroup">
                            <p:stCondLst>
                              <p:cond delay="9000"/>
                            </p:stCondLst>
                            <p:childTnLst>
                              <p:par>
                                <p:cTn id="41" presetID="18" presetClass="entr" presetSubtype="9" fill="hold" grpId="0" nodeType="afterEffect">
                                  <p:stCondLst>
                                    <p:cond delay="0"/>
                                  </p:stCondLst>
                                  <p:childTnLst>
                                    <p:set>
                                      <p:cBhvr>
                                        <p:cTn id="42" dur="1" fill="hold">
                                          <p:stCondLst>
                                            <p:cond delay="0"/>
                                          </p:stCondLst>
                                        </p:cTn>
                                        <p:tgtEl>
                                          <p:spTgt spid="234499">
                                            <p:txEl>
                                              <p:pRg st="9" end="9"/>
                                            </p:txEl>
                                          </p:spTgt>
                                        </p:tgtEl>
                                        <p:attrNameLst>
                                          <p:attrName>style.visibility</p:attrName>
                                        </p:attrNameLst>
                                      </p:cBhvr>
                                      <p:to>
                                        <p:strVal val="visible"/>
                                      </p:to>
                                    </p:set>
                                    <p:animEffect transition="in" filter="strips(upLeft)">
                                      <p:cBhvr>
                                        <p:cTn id="43" dur="1000"/>
                                        <p:tgtEl>
                                          <p:spTgt spid="234499">
                                            <p:txEl>
                                              <p:pRg st="9" end="9"/>
                                            </p:txEl>
                                          </p:spTgt>
                                        </p:tgtEl>
                                      </p:cBhvr>
                                    </p:animEffect>
                                  </p:childTnLst>
                                </p:cTn>
                              </p:par>
                            </p:childTnLst>
                          </p:cTn>
                        </p:par>
                        <p:par>
                          <p:cTn id="44" fill="hold" nodeType="afterGroup">
                            <p:stCondLst>
                              <p:cond delay="10000"/>
                            </p:stCondLst>
                            <p:childTnLst>
                              <p:par>
                                <p:cTn id="45" presetID="18" presetClass="entr" presetSubtype="9" fill="hold" grpId="0" nodeType="afterEffect">
                                  <p:stCondLst>
                                    <p:cond delay="0"/>
                                  </p:stCondLst>
                                  <p:childTnLst>
                                    <p:set>
                                      <p:cBhvr>
                                        <p:cTn id="46" dur="1" fill="hold">
                                          <p:stCondLst>
                                            <p:cond delay="0"/>
                                          </p:stCondLst>
                                        </p:cTn>
                                        <p:tgtEl>
                                          <p:spTgt spid="234499">
                                            <p:txEl>
                                              <p:pRg st="10" end="10"/>
                                            </p:txEl>
                                          </p:spTgt>
                                        </p:tgtEl>
                                        <p:attrNameLst>
                                          <p:attrName>style.visibility</p:attrName>
                                        </p:attrNameLst>
                                      </p:cBhvr>
                                      <p:to>
                                        <p:strVal val="visible"/>
                                      </p:to>
                                    </p:set>
                                    <p:animEffect transition="in" filter="strips(upLeft)">
                                      <p:cBhvr>
                                        <p:cTn id="47" dur="1000"/>
                                        <p:tgtEl>
                                          <p:spTgt spid="234499">
                                            <p:txEl>
                                              <p:pRg st="10" end="10"/>
                                            </p:txEl>
                                          </p:spTgt>
                                        </p:tgtEl>
                                      </p:cBhvr>
                                    </p:animEffect>
                                  </p:childTnLst>
                                </p:cTn>
                              </p:par>
                            </p:childTnLst>
                          </p:cTn>
                        </p:par>
                        <p:par>
                          <p:cTn id="48" fill="hold" nodeType="afterGroup">
                            <p:stCondLst>
                              <p:cond delay="11000"/>
                            </p:stCondLst>
                            <p:childTnLst>
                              <p:par>
                                <p:cTn id="49" presetID="18" presetClass="entr" presetSubtype="9" fill="hold" grpId="0" nodeType="afterEffect">
                                  <p:stCondLst>
                                    <p:cond delay="0"/>
                                  </p:stCondLst>
                                  <p:childTnLst>
                                    <p:set>
                                      <p:cBhvr>
                                        <p:cTn id="50" dur="1" fill="hold">
                                          <p:stCondLst>
                                            <p:cond delay="0"/>
                                          </p:stCondLst>
                                        </p:cTn>
                                        <p:tgtEl>
                                          <p:spTgt spid="234499">
                                            <p:txEl>
                                              <p:pRg st="11" end="11"/>
                                            </p:txEl>
                                          </p:spTgt>
                                        </p:tgtEl>
                                        <p:attrNameLst>
                                          <p:attrName>style.visibility</p:attrName>
                                        </p:attrNameLst>
                                      </p:cBhvr>
                                      <p:to>
                                        <p:strVal val="visible"/>
                                      </p:to>
                                    </p:set>
                                    <p:animEffect transition="in" filter="strips(upLeft)">
                                      <p:cBhvr>
                                        <p:cTn id="51" dur="1000"/>
                                        <p:tgtEl>
                                          <p:spTgt spid="234499">
                                            <p:txEl>
                                              <p:pRg st="11" end="11"/>
                                            </p:txEl>
                                          </p:spTgt>
                                        </p:tgtEl>
                                      </p:cBhvr>
                                    </p:animEffect>
                                  </p:childTnLst>
                                </p:cTn>
                              </p:par>
                            </p:childTnLst>
                          </p:cTn>
                        </p:par>
                        <p:par>
                          <p:cTn id="52" fill="hold" nodeType="afterGroup">
                            <p:stCondLst>
                              <p:cond delay="12000"/>
                            </p:stCondLst>
                            <p:childTnLst>
                              <p:par>
                                <p:cTn id="53" presetID="18" presetClass="entr" presetSubtype="9" fill="hold" grpId="0" nodeType="afterEffect">
                                  <p:stCondLst>
                                    <p:cond delay="0"/>
                                  </p:stCondLst>
                                  <p:childTnLst>
                                    <p:set>
                                      <p:cBhvr>
                                        <p:cTn id="54" dur="1" fill="hold">
                                          <p:stCondLst>
                                            <p:cond delay="0"/>
                                          </p:stCondLst>
                                        </p:cTn>
                                        <p:tgtEl>
                                          <p:spTgt spid="234499">
                                            <p:txEl>
                                              <p:pRg st="12" end="12"/>
                                            </p:txEl>
                                          </p:spTgt>
                                        </p:tgtEl>
                                        <p:attrNameLst>
                                          <p:attrName>style.visibility</p:attrName>
                                        </p:attrNameLst>
                                      </p:cBhvr>
                                      <p:to>
                                        <p:strVal val="visible"/>
                                      </p:to>
                                    </p:set>
                                    <p:animEffect transition="in" filter="strips(upLeft)">
                                      <p:cBhvr>
                                        <p:cTn id="55" dur="1000"/>
                                        <p:tgtEl>
                                          <p:spTgt spid="234499">
                                            <p:txEl>
                                              <p:pRg st="12" end="12"/>
                                            </p:txEl>
                                          </p:spTgt>
                                        </p:tgtEl>
                                      </p:cBhvr>
                                    </p:animEffect>
                                  </p:childTnLst>
                                </p:cTn>
                              </p:par>
                            </p:childTnLst>
                          </p:cTn>
                        </p:par>
                        <p:par>
                          <p:cTn id="56" fill="hold" nodeType="afterGroup">
                            <p:stCondLst>
                              <p:cond delay="13000"/>
                            </p:stCondLst>
                            <p:childTnLst>
                              <p:par>
                                <p:cTn id="57" presetID="18" presetClass="entr" presetSubtype="9" fill="hold" grpId="0" nodeType="afterEffect">
                                  <p:stCondLst>
                                    <p:cond delay="0"/>
                                  </p:stCondLst>
                                  <p:childTnLst>
                                    <p:set>
                                      <p:cBhvr>
                                        <p:cTn id="58" dur="1" fill="hold">
                                          <p:stCondLst>
                                            <p:cond delay="0"/>
                                          </p:stCondLst>
                                        </p:cTn>
                                        <p:tgtEl>
                                          <p:spTgt spid="234499">
                                            <p:txEl>
                                              <p:pRg st="13" end="13"/>
                                            </p:txEl>
                                          </p:spTgt>
                                        </p:tgtEl>
                                        <p:attrNameLst>
                                          <p:attrName>style.visibility</p:attrName>
                                        </p:attrNameLst>
                                      </p:cBhvr>
                                      <p:to>
                                        <p:strVal val="visible"/>
                                      </p:to>
                                    </p:set>
                                    <p:animEffect transition="in" filter="strips(upLeft)">
                                      <p:cBhvr>
                                        <p:cTn id="59" dur="1000"/>
                                        <p:tgtEl>
                                          <p:spTgt spid="234499">
                                            <p:txEl>
                                              <p:pRg st="13" end="13"/>
                                            </p:txEl>
                                          </p:spTgt>
                                        </p:tgtEl>
                                      </p:cBhvr>
                                    </p:animEffect>
                                  </p:childTnLst>
                                </p:cTn>
                              </p:par>
                            </p:childTnLst>
                          </p:cTn>
                        </p:par>
                        <p:par>
                          <p:cTn id="60" fill="hold" nodeType="afterGroup">
                            <p:stCondLst>
                              <p:cond delay="14000"/>
                            </p:stCondLst>
                            <p:childTnLst>
                              <p:par>
                                <p:cTn id="61" presetID="18" presetClass="entr" presetSubtype="9" fill="hold" grpId="0" nodeType="afterEffect">
                                  <p:stCondLst>
                                    <p:cond delay="0"/>
                                  </p:stCondLst>
                                  <p:childTnLst>
                                    <p:set>
                                      <p:cBhvr>
                                        <p:cTn id="62" dur="1" fill="hold">
                                          <p:stCondLst>
                                            <p:cond delay="0"/>
                                          </p:stCondLst>
                                        </p:cTn>
                                        <p:tgtEl>
                                          <p:spTgt spid="234499">
                                            <p:txEl>
                                              <p:pRg st="14" end="14"/>
                                            </p:txEl>
                                          </p:spTgt>
                                        </p:tgtEl>
                                        <p:attrNameLst>
                                          <p:attrName>style.visibility</p:attrName>
                                        </p:attrNameLst>
                                      </p:cBhvr>
                                      <p:to>
                                        <p:strVal val="visible"/>
                                      </p:to>
                                    </p:set>
                                    <p:animEffect transition="in" filter="strips(upLeft)">
                                      <p:cBhvr>
                                        <p:cTn id="63" dur="1000"/>
                                        <p:tgtEl>
                                          <p:spTgt spid="234499">
                                            <p:txEl>
                                              <p:pRg st="14" end="1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4499" grpId="0" build="p"/>
    </p:bldLst>
  </p:timing>
</p:sld>
</file>

<file path=ppt/slides/slide17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5523" name="Rectangle 3"/>
          <p:cNvSpPr>
            <a:spLocks noGrp="1" noChangeArrowheads="1"/>
          </p:cNvSpPr>
          <p:nvPr>
            <p:ph type="body" idx="1"/>
          </p:nvPr>
        </p:nvSpPr>
        <p:spPr>
          <a:xfrm>
            <a:off x="179388" y="333375"/>
            <a:ext cx="8713787" cy="5649913"/>
          </a:xfrm>
        </p:spPr>
        <p:txBody>
          <a:bodyPr/>
          <a:lstStyle/>
          <a:p>
            <a:pPr marL="609600" indent="-609600">
              <a:buFont typeface="Wingdings" panose="05000000000000000000" pitchFamily="2" charset="2"/>
              <a:buNone/>
            </a:pPr>
            <a:r>
              <a:rPr lang="fa-IR" altLang="fa-IR" sz="2000">
                <a:effectLst/>
                <a:cs typeface="B Zar" panose="00000400000000000000" pitchFamily="2" charset="-78"/>
              </a:rPr>
              <a:t>محاسبه انحرافات – روش سه انحرافی  :</a:t>
            </a:r>
          </a:p>
          <a:p>
            <a:pPr marL="609600" indent="-609600" algn="l">
              <a:lnSpc>
                <a:spcPct val="110000"/>
              </a:lnSpc>
              <a:buFont typeface="Wingdings" panose="05000000000000000000" pitchFamily="2" charset="2"/>
              <a:buNone/>
            </a:pPr>
            <a:r>
              <a:rPr lang="fa-IR" altLang="fa-IR" sz="1800">
                <a:effectLst/>
                <a:cs typeface="B Zar" panose="00000400000000000000" pitchFamily="2" charset="-78"/>
              </a:rPr>
              <a:t>[ساعات واقعی × نرخ استاندارد سربار متغیر ) + هزینه سربار ثابت بودجه ای ] – هزینه های سربار واقعی = انحراف هزینه سربار</a:t>
            </a:r>
          </a:p>
          <a:p>
            <a:pPr marL="609600" indent="-609600" algn="l">
              <a:lnSpc>
                <a:spcPct val="110000"/>
              </a:lnSpc>
              <a:buFont typeface="Wingdings" panose="05000000000000000000" pitchFamily="2" charset="2"/>
              <a:buNone/>
            </a:pPr>
            <a:r>
              <a:rPr lang="fa-IR" altLang="fa-IR" sz="2000">
                <a:effectLst/>
                <a:cs typeface="B Zar" panose="00000400000000000000" pitchFamily="2" charset="-78"/>
              </a:rPr>
              <a:t>نامساعد    51000 = [ 5100 × 150) + 460000 ] – 1276000 = انحراف هزینه سربار</a:t>
            </a:r>
          </a:p>
          <a:p>
            <a:pPr marL="609600" indent="-609600" algn="l">
              <a:lnSpc>
                <a:spcPct val="110000"/>
              </a:lnSpc>
              <a:buFont typeface="Wingdings" panose="05000000000000000000" pitchFamily="2" charset="2"/>
              <a:buNone/>
            </a:pPr>
            <a:r>
              <a:rPr lang="fa-IR" altLang="fa-IR" sz="2000">
                <a:effectLst/>
                <a:cs typeface="B Zar" panose="00000400000000000000" pitchFamily="2" charset="-78"/>
              </a:rPr>
              <a:t>(ساعات استاندارد برای تولید واقعی – ساعات واقعی ) نرخ استاندارد سربار متغیر = انحراف کارایی سربار متغیر</a:t>
            </a:r>
          </a:p>
          <a:p>
            <a:pPr marL="609600" indent="-609600" algn="l">
              <a:lnSpc>
                <a:spcPct val="110000"/>
              </a:lnSpc>
              <a:buFont typeface="Wingdings" panose="05000000000000000000" pitchFamily="2" charset="2"/>
              <a:buNone/>
            </a:pPr>
            <a:r>
              <a:rPr lang="fa-IR" altLang="fa-IR" sz="2000">
                <a:effectLst/>
                <a:cs typeface="B Zar" panose="00000400000000000000" pitchFamily="2" charset="-78"/>
              </a:rPr>
              <a:t>نامساعد   15000 = ((10×500) – 5100) 150 = انحراف کارایی سربار متغیر</a:t>
            </a:r>
          </a:p>
          <a:p>
            <a:pPr marL="609600" indent="-609600" algn="l">
              <a:lnSpc>
                <a:spcPct val="110000"/>
              </a:lnSpc>
              <a:buFont typeface="Wingdings" panose="05000000000000000000" pitchFamily="2" charset="2"/>
              <a:buNone/>
            </a:pPr>
            <a:r>
              <a:rPr lang="fa-IR" altLang="fa-IR" sz="2000">
                <a:effectLst/>
                <a:cs typeface="B Zar" panose="00000400000000000000" pitchFamily="2" charset="-78"/>
              </a:rPr>
              <a:t>قسمت 4)                                                                                                 مساعد    40000 = انحراف حجم</a:t>
            </a:r>
          </a:p>
          <a:p>
            <a:pPr marL="609600" indent="-609600">
              <a:buFont typeface="Wingdings" panose="05000000000000000000" pitchFamily="2" charset="2"/>
              <a:buNone/>
            </a:pPr>
            <a:r>
              <a:rPr lang="fa-IR" altLang="fa-IR" sz="2000" u="sng">
                <a:effectLst/>
                <a:cs typeface="B Zar" panose="00000400000000000000" pitchFamily="2" charset="-78"/>
              </a:rPr>
              <a:t>ثبت دفتر روزنامه به روش سه انحرافی : </a:t>
            </a:r>
          </a:p>
          <a:p>
            <a:pPr marL="609600" indent="-609600">
              <a:buFont typeface="Wingdings" panose="05000000000000000000" pitchFamily="2" charset="2"/>
              <a:buNone/>
            </a:pPr>
            <a:r>
              <a:rPr lang="fa-IR" altLang="fa-IR" sz="2000">
                <a:effectLst/>
                <a:cs typeface="B Zar" panose="00000400000000000000" pitchFamily="2" charset="-78"/>
              </a:rPr>
              <a:t>ثبت های مربوط به مواد و دستمزد </a:t>
            </a:r>
          </a:p>
          <a:p>
            <a:pPr marL="609600" indent="-609600">
              <a:buFont typeface="Wingdings" panose="05000000000000000000" pitchFamily="2" charset="2"/>
              <a:buNone/>
            </a:pPr>
            <a:r>
              <a:rPr lang="fa-IR" altLang="fa-IR" sz="2000">
                <a:effectLst/>
                <a:cs typeface="B Zar" panose="00000400000000000000" pitchFamily="2" charset="-78"/>
              </a:rPr>
              <a:t>عینا مشابه روش 2 انحرافی است و اختلاف مربوط به ثبت سربار می باشد :</a:t>
            </a:r>
          </a:p>
          <a:p>
            <a:pPr marL="609600" indent="-609600">
              <a:buFont typeface="Wingdings" panose="05000000000000000000" pitchFamily="2" charset="2"/>
              <a:buNone/>
            </a:pPr>
            <a:r>
              <a:rPr lang="fa-IR" altLang="fa-IR" sz="2000">
                <a:effectLst/>
                <a:cs typeface="B Zar" panose="00000400000000000000" pitchFamily="2" charset="-78"/>
              </a:rPr>
              <a:t>1) هزینه های سربار                 1276000</a:t>
            </a:r>
          </a:p>
          <a:p>
            <a:pPr marL="609600" indent="-609600">
              <a:buFont typeface="Wingdings" panose="05000000000000000000" pitchFamily="2" charset="2"/>
              <a:buNone/>
            </a:pPr>
            <a:r>
              <a:rPr lang="fa-IR" altLang="fa-IR" sz="2000">
                <a:effectLst/>
                <a:cs typeface="B Zar" panose="00000400000000000000" pitchFamily="2" charset="-78"/>
              </a:rPr>
              <a:t>                            حسابهای مختلف               1276000                      هزینه های سربار             1276000                                                 </a:t>
            </a:r>
          </a:p>
          <a:p>
            <a:pPr marL="609600" indent="-609600">
              <a:buFont typeface="Wingdings" panose="05000000000000000000" pitchFamily="2" charset="2"/>
              <a:buNone/>
            </a:pPr>
            <a:r>
              <a:rPr lang="fa-IR" altLang="fa-IR" sz="2000">
                <a:effectLst/>
                <a:cs typeface="B Zar" panose="00000400000000000000" pitchFamily="2" charset="-78"/>
              </a:rPr>
              <a:t>2) کالای در جریان ساخت           1250000 (2500 × 500) </a:t>
            </a:r>
          </a:p>
          <a:p>
            <a:pPr marL="609600" indent="-609600">
              <a:buFont typeface="Wingdings" panose="05000000000000000000" pitchFamily="2" charset="2"/>
              <a:buNone/>
            </a:pPr>
            <a:r>
              <a:rPr lang="fa-IR" altLang="fa-IR" sz="2000">
                <a:effectLst/>
                <a:cs typeface="B Zar" panose="00000400000000000000" pitchFamily="2" charset="-78"/>
              </a:rPr>
              <a:t>	انحراف هزینه سربار                                  000/51</a:t>
            </a:r>
          </a:p>
          <a:p>
            <a:pPr marL="609600" indent="-609600">
              <a:buFont typeface="Wingdings" panose="05000000000000000000" pitchFamily="2" charset="2"/>
              <a:buNone/>
            </a:pPr>
            <a:r>
              <a:rPr lang="fa-IR" altLang="fa-IR" sz="2000">
                <a:effectLst/>
                <a:cs typeface="B Zar" panose="00000400000000000000" pitchFamily="2" charset="-78"/>
              </a:rPr>
              <a:t>     	انحراف کارایی سربار                                000/15</a:t>
            </a:r>
          </a:p>
          <a:p>
            <a:pPr marL="609600" indent="-609600">
              <a:buFont typeface="Wingdings" panose="05000000000000000000" pitchFamily="2" charset="2"/>
              <a:buNone/>
            </a:pPr>
            <a:r>
              <a:rPr lang="fa-IR" altLang="fa-IR" sz="2000">
                <a:effectLst/>
                <a:cs typeface="B Zar" panose="00000400000000000000" pitchFamily="2" charset="-78"/>
              </a:rPr>
              <a:t>		انحراف حجم                                     000/40</a:t>
            </a:r>
          </a:p>
          <a:p>
            <a:pPr marL="609600" indent="-609600">
              <a:buFont typeface="Wingdings" panose="05000000000000000000" pitchFamily="2" charset="2"/>
              <a:buNone/>
            </a:pPr>
            <a:r>
              <a:rPr lang="fa-IR" altLang="fa-IR" sz="2000">
                <a:effectLst/>
                <a:cs typeface="B Zar" panose="00000400000000000000" pitchFamily="2" charset="-78"/>
              </a:rPr>
              <a:t>	هزینه های سربار                                     1276000</a:t>
            </a:r>
            <a:endParaRPr lang="en-US" altLang="fa-IR" sz="20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4" presetClass="entr" presetSubtype="0" fill="hold" grpId="0" nodeType="afterEffect">
                                  <p:stCondLst>
                                    <p:cond delay="0"/>
                                  </p:stCondLst>
                                  <p:childTnLst>
                                    <p:set>
                                      <p:cBhvr>
                                        <p:cTn id="6" dur="1" fill="hold">
                                          <p:stCondLst>
                                            <p:cond delay="0"/>
                                          </p:stCondLst>
                                        </p:cTn>
                                        <p:tgtEl>
                                          <p:spTgt spid="235523">
                                            <p:txEl>
                                              <p:pRg st="0" end="0"/>
                                            </p:txEl>
                                          </p:spTgt>
                                        </p:tgtEl>
                                        <p:attrNameLst>
                                          <p:attrName>style.visibility</p:attrName>
                                        </p:attrNameLst>
                                      </p:cBhvr>
                                      <p:to>
                                        <p:strVal val="visible"/>
                                      </p:to>
                                    </p:set>
                                    <p:anim to="" calcmode="lin" valueType="num">
                                      <p:cBhvr>
                                        <p:cTn id="7" dur="1" fill="hold"/>
                                        <p:tgtEl>
                                          <p:spTgt spid="235523">
                                            <p:txEl>
                                              <p:pRg st="0" end="0"/>
                                            </p:txEl>
                                          </p:spTgt>
                                        </p:tgtEl>
                                        <p:attrNameLst>
                                          <p:attrName/>
                                        </p:attrNameLst>
                                      </p:cBhvr>
                                    </p:anim>
                                  </p:childTnLst>
                                </p:cTn>
                              </p:par>
                            </p:childTnLst>
                          </p:cTn>
                        </p:par>
                        <p:par>
                          <p:cTn id="8" fill="hold" nodeType="afterGroup">
                            <p:stCondLst>
                              <p:cond delay="0"/>
                            </p:stCondLst>
                            <p:childTnLst>
                              <p:par>
                                <p:cTn id="9" presetID="24" presetClass="entr" presetSubtype="0" fill="hold" grpId="0" nodeType="afterEffect">
                                  <p:stCondLst>
                                    <p:cond delay="0"/>
                                  </p:stCondLst>
                                  <p:childTnLst>
                                    <p:set>
                                      <p:cBhvr>
                                        <p:cTn id="10" dur="1" fill="hold">
                                          <p:stCondLst>
                                            <p:cond delay="0"/>
                                          </p:stCondLst>
                                        </p:cTn>
                                        <p:tgtEl>
                                          <p:spTgt spid="235523">
                                            <p:txEl>
                                              <p:pRg st="1" end="1"/>
                                            </p:txEl>
                                          </p:spTgt>
                                        </p:tgtEl>
                                        <p:attrNameLst>
                                          <p:attrName>style.visibility</p:attrName>
                                        </p:attrNameLst>
                                      </p:cBhvr>
                                      <p:to>
                                        <p:strVal val="visible"/>
                                      </p:to>
                                    </p:set>
                                    <p:anim to="" calcmode="lin" valueType="num">
                                      <p:cBhvr>
                                        <p:cTn id="11" dur="1" fill="hold"/>
                                        <p:tgtEl>
                                          <p:spTgt spid="235523">
                                            <p:txEl>
                                              <p:pRg st="1" end="1"/>
                                            </p:txEl>
                                          </p:spTgt>
                                        </p:tgtEl>
                                        <p:attrNameLst>
                                          <p:attrName/>
                                        </p:attrNameLst>
                                      </p:cBhvr>
                                    </p:anim>
                                  </p:childTnLst>
                                </p:cTn>
                              </p:par>
                            </p:childTnLst>
                          </p:cTn>
                        </p:par>
                        <p:par>
                          <p:cTn id="12" fill="hold" nodeType="afterGroup">
                            <p:stCondLst>
                              <p:cond delay="0"/>
                            </p:stCondLst>
                            <p:childTnLst>
                              <p:par>
                                <p:cTn id="13" presetID="24" presetClass="entr" presetSubtype="0" fill="hold" grpId="0" nodeType="afterEffect">
                                  <p:stCondLst>
                                    <p:cond delay="0"/>
                                  </p:stCondLst>
                                  <p:childTnLst>
                                    <p:set>
                                      <p:cBhvr>
                                        <p:cTn id="14" dur="1" fill="hold">
                                          <p:stCondLst>
                                            <p:cond delay="0"/>
                                          </p:stCondLst>
                                        </p:cTn>
                                        <p:tgtEl>
                                          <p:spTgt spid="235523">
                                            <p:txEl>
                                              <p:pRg st="2" end="2"/>
                                            </p:txEl>
                                          </p:spTgt>
                                        </p:tgtEl>
                                        <p:attrNameLst>
                                          <p:attrName>style.visibility</p:attrName>
                                        </p:attrNameLst>
                                      </p:cBhvr>
                                      <p:to>
                                        <p:strVal val="visible"/>
                                      </p:to>
                                    </p:set>
                                    <p:anim to="" calcmode="lin" valueType="num">
                                      <p:cBhvr>
                                        <p:cTn id="15" dur="1" fill="hold"/>
                                        <p:tgtEl>
                                          <p:spTgt spid="235523">
                                            <p:txEl>
                                              <p:pRg st="2" end="2"/>
                                            </p:txEl>
                                          </p:spTgt>
                                        </p:tgtEl>
                                        <p:attrNameLst>
                                          <p:attrName/>
                                        </p:attrNameLst>
                                      </p:cBhvr>
                                    </p:anim>
                                  </p:childTnLst>
                                </p:cTn>
                              </p:par>
                            </p:childTnLst>
                          </p:cTn>
                        </p:par>
                        <p:par>
                          <p:cTn id="16" fill="hold" nodeType="afterGroup">
                            <p:stCondLst>
                              <p:cond delay="0"/>
                            </p:stCondLst>
                            <p:childTnLst>
                              <p:par>
                                <p:cTn id="17" presetID="24" presetClass="entr" presetSubtype="0" fill="hold" grpId="0" nodeType="afterEffect">
                                  <p:stCondLst>
                                    <p:cond delay="0"/>
                                  </p:stCondLst>
                                  <p:childTnLst>
                                    <p:set>
                                      <p:cBhvr>
                                        <p:cTn id="18" dur="1" fill="hold">
                                          <p:stCondLst>
                                            <p:cond delay="0"/>
                                          </p:stCondLst>
                                        </p:cTn>
                                        <p:tgtEl>
                                          <p:spTgt spid="235523">
                                            <p:txEl>
                                              <p:pRg st="3" end="3"/>
                                            </p:txEl>
                                          </p:spTgt>
                                        </p:tgtEl>
                                        <p:attrNameLst>
                                          <p:attrName>style.visibility</p:attrName>
                                        </p:attrNameLst>
                                      </p:cBhvr>
                                      <p:to>
                                        <p:strVal val="visible"/>
                                      </p:to>
                                    </p:set>
                                    <p:anim to="" calcmode="lin" valueType="num">
                                      <p:cBhvr>
                                        <p:cTn id="19" dur="1" fill="hold"/>
                                        <p:tgtEl>
                                          <p:spTgt spid="235523">
                                            <p:txEl>
                                              <p:pRg st="3" end="3"/>
                                            </p:txEl>
                                          </p:spTgt>
                                        </p:tgtEl>
                                        <p:attrNameLst>
                                          <p:attrName/>
                                        </p:attrNameLst>
                                      </p:cBhvr>
                                    </p:anim>
                                  </p:childTnLst>
                                </p:cTn>
                              </p:par>
                            </p:childTnLst>
                          </p:cTn>
                        </p:par>
                        <p:par>
                          <p:cTn id="20" fill="hold" nodeType="afterGroup">
                            <p:stCondLst>
                              <p:cond delay="0"/>
                            </p:stCondLst>
                            <p:childTnLst>
                              <p:par>
                                <p:cTn id="21" presetID="24" presetClass="entr" presetSubtype="0" fill="hold" grpId="0" nodeType="afterEffect">
                                  <p:stCondLst>
                                    <p:cond delay="0"/>
                                  </p:stCondLst>
                                  <p:childTnLst>
                                    <p:set>
                                      <p:cBhvr>
                                        <p:cTn id="22" dur="1" fill="hold">
                                          <p:stCondLst>
                                            <p:cond delay="0"/>
                                          </p:stCondLst>
                                        </p:cTn>
                                        <p:tgtEl>
                                          <p:spTgt spid="235523">
                                            <p:txEl>
                                              <p:pRg st="4" end="4"/>
                                            </p:txEl>
                                          </p:spTgt>
                                        </p:tgtEl>
                                        <p:attrNameLst>
                                          <p:attrName>style.visibility</p:attrName>
                                        </p:attrNameLst>
                                      </p:cBhvr>
                                      <p:to>
                                        <p:strVal val="visible"/>
                                      </p:to>
                                    </p:set>
                                    <p:anim to="" calcmode="lin" valueType="num">
                                      <p:cBhvr>
                                        <p:cTn id="23" dur="1" fill="hold"/>
                                        <p:tgtEl>
                                          <p:spTgt spid="235523">
                                            <p:txEl>
                                              <p:pRg st="4" end="4"/>
                                            </p:txEl>
                                          </p:spTgt>
                                        </p:tgtEl>
                                        <p:attrNameLst>
                                          <p:attrName/>
                                        </p:attrNameLst>
                                      </p:cBhvr>
                                    </p:anim>
                                  </p:childTnLst>
                                </p:cTn>
                              </p:par>
                            </p:childTnLst>
                          </p:cTn>
                        </p:par>
                        <p:par>
                          <p:cTn id="24" fill="hold" nodeType="afterGroup">
                            <p:stCondLst>
                              <p:cond delay="0"/>
                            </p:stCondLst>
                            <p:childTnLst>
                              <p:par>
                                <p:cTn id="25" presetID="24" presetClass="entr" presetSubtype="0" fill="hold" grpId="0" nodeType="afterEffect">
                                  <p:stCondLst>
                                    <p:cond delay="0"/>
                                  </p:stCondLst>
                                  <p:childTnLst>
                                    <p:set>
                                      <p:cBhvr>
                                        <p:cTn id="26" dur="1" fill="hold">
                                          <p:stCondLst>
                                            <p:cond delay="0"/>
                                          </p:stCondLst>
                                        </p:cTn>
                                        <p:tgtEl>
                                          <p:spTgt spid="235523">
                                            <p:txEl>
                                              <p:pRg st="5" end="5"/>
                                            </p:txEl>
                                          </p:spTgt>
                                        </p:tgtEl>
                                        <p:attrNameLst>
                                          <p:attrName>style.visibility</p:attrName>
                                        </p:attrNameLst>
                                      </p:cBhvr>
                                      <p:to>
                                        <p:strVal val="visible"/>
                                      </p:to>
                                    </p:set>
                                    <p:anim to="" calcmode="lin" valueType="num">
                                      <p:cBhvr>
                                        <p:cTn id="27" dur="1" fill="hold"/>
                                        <p:tgtEl>
                                          <p:spTgt spid="235523">
                                            <p:txEl>
                                              <p:pRg st="5" end="5"/>
                                            </p:txEl>
                                          </p:spTgt>
                                        </p:tgtEl>
                                        <p:attrNameLst>
                                          <p:attrName/>
                                        </p:attrNameLst>
                                      </p:cBhvr>
                                    </p:anim>
                                  </p:childTnLst>
                                </p:cTn>
                              </p:par>
                            </p:childTnLst>
                          </p:cTn>
                        </p:par>
                        <p:par>
                          <p:cTn id="28" fill="hold" nodeType="afterGroup">
                            <p:stCondLst>
                              <p:cond delay="0"/>
                            </p:stCondLst>
                            <p:childTnLst>
                              <p:par>
                                <p:cTn id="29" presetID="24" presetClass="entr" presetSubtype="0" fill="hold" grpId="0" nodeType="afterEffect">
                                  <p:stCondLst>
                                    <p:cond delay="0"/>
                                  </p:stCondLst>
                                  <p:childTnLst>
                                    <p:set>
                                      <p:cBhvr>
                                        <p:cTn id="30" dur="1" fill="hold">
                                          <p:stCondLst>
                                            <p:cond delay="0"/>
                                          </p:stCondLst>
                                        </p:cTn>
                                        <p:tgtEl>
                                          <p:spTgt spid="235523">
                                            <p:txEl>
                                              <p:pRg st="6" end="6"/>
                                            </p:txEl>
                                          </p:spTgt>
                                        </p:tgtEl>
                                        <p:attrNameLst>
                                          <p:attrName>style.visibility</p:attrName>
                                        </p:attrNameLst>
                                      </p:cBhvr>
                                      <p:to>
                                        <p:strVal val="visible"/>
                                      </p:to>
                                    </p:set>
                                    <p:anim to="" calcmode="lin" valueType="num">
                                      <p:cBhvr>
                                        <p:cTn id="31" dur="1" fill="hold"/>
                                        <p:tgtEl>
                                          <p:spTgt spid="235523">
                                            <p:txEl>
                                              <p:pRg st="6" end="6"/>
                                            </p:txEl>
                                          </p:spTgt>
                                        </p:tgtEl>
                                        <p:attrNameLst>
                                          <p:attrName/>
                                        </p:attrNameLst>
                                      </p:cBhvr>
                                    </p:anim>
                                  </p:childTnLst>
                                </p:cTn>
                              </p:par>
                            </p:childTnLst>
                          </p:cTn>
                        </p:par>
                        <p:par>
                          <p:cTn id="32" fill="hold" nodeType="afterGroup">
                            <p:stCondLst>
                              <p:cond delay="0"/>
                            </p:stCondLst>
                            <p:childTnLst>
                              <p:par>
                                <p:cTn id="33" presetID="24" presetClass="entr" presetSubtype="0" fill="hold" grpId="0" nodeType="afterEffect">
                                  <p:stCondLst>
                                    <p:cond delay="0"/>
                                  </p:stCondLst>
                                  <p:childTnLst>
                                    <p:set>
                                      <p:cBhvr>
                                        <p:cTn id="34" dur="1" fill="hold">
                                          <p:stCondLst>
                                            <p:cond delay="0"/>
                                          </p:stCondLst>
                                        </p:cTn>
                                        <p:tgtEl>
                                          <p:spTgt spid="235523">
                                            <p:txEl>
                                              <p:pRg st="7" end="7"/>
                                            </p:txEl>
                                          </p:spTgt>
                                        </p:tgtEl>
                                        <p:attrNameLst>
                                          <p:attrName>style.visibility</p:attrName>
                                        </p:attrNameLst>
                                      </p:cBhvr>
                                      <p:to>
                                        <p:strVal val="visible"/>
                                      </p:to>
                                    </p:set>
                                    <p:anim to="" calcmode="lin" valueType="num">
                                      <p:cBhvr>
                                        <p:cTn id="35" dur="1" fill="hold"/>
                                        <p:tgtEl>
                                          <p:spTgt spid="235523">
                                            <p:txEl>
                                              <p:pRg st="7" end="7"/>
                                            </p:txEl>
                                          </p:spTgt>
                                        </p:tgtEl>
                                        <p:attrNameLst>
                                          <p:attrName/>
                                        </p:attrNameLst>
                                      </p:cBhvr>
                                    </p:anim>
                                  </p:childTnLst>
                                </p:cTn>
                              </p:par>
                            </p:childTnLst>
                          </p:cTn>
                        </p:par>
                        <p:par>
                          <p:cTn id="36" fill="hold" nodeType="afterGroup">
                            <p:stCondLst>
                              <p:cond delay="0"/>
                            </p:stCondLst>
                            <p:childTnLst>
                              <p:par>
                                <p:cTn id="37" presetID="24" presetClass="entr" presetSubtype="0" fill="hold" grpId="0" nodeType="afterEffect">
                                  <p:stCondLst>
                                    <p:cond delay="0"/>
                                  </p:stCondLst>
                                  <p:childTnLst>
                                    <p:set>
                                      <p:cBhvr>
                                        <p:cTn id="38" dur="1" fill="hold">
                                          <p:stCondLst>
                                            <p:cond delay="0"/>
                                          </p:stCondLst>
                                        </p:cTn>
                                        <p:tgtEl>
                                          <p:spTgt spid="235523">
                                            <p:txEl>
                                              <p:pRg st="8" end="8"/>
                                            </p:txEl>
                                          </p:spTgt>
                                        </p:tgtEl>
                                        <p:attrNameLst>
                                          <p:attrName>style.visibility</p:attrName>
                                        </p:attrNameLst>
                                      </p:cBhvr>
                                      <p:to>
                                        <p:strVal val="visible"/>
                                      </p:to>
                                    </p:set>
                                    <p:anim to="" calcmode="lin" valueType="num">
                                      <p:cBhvr>
                                        <p:cTn id="39" dur="1" fill="hold"/>
                                        <p:tgtEl>
                                          <p:spTgt spid="235523">
                                            <p:txEl>
                                              <p:pRg st="8" end="8"/>
                                            </p:txEl>
                                          </p:spTgt>
                                        </p:tgtEl>
                                        <p:attrNameLst>
                                          <p:attrName/>
                                        </p:attrNameLst>
                                      </p:cBhvr>
                                    </p:anim>
                                  </p:childTnLst>
                                </p:cTn>
                              </p:par>
                            </p:childTnLst>
                          </p:cTn>
                        </p:par>
                        <p:par>
                          <p:cTn id="40" fill="hold" nodeType="afterGroup">
                            <p:stCondLst>
                              <p:cond delay="0"/>
                            </p:stCondLst>
                            <p:childTnLst>
                              <p:par>
                                <p:cTn id="41" presetID="24" presetClass="entr" presetSubtype="0" fill="hold" grpId="0" nodeType="afterEffect">
                                  <p:stCondLst>
                                    <p:cond delay="0"/>
                                  </p:stCondLst>
                                  <p:childTnLst>
                                    <p:set>
                                      <p:cBhvr>
                                        <p:cTn id="42" dur="1" fill="hold">
                                          <p:stCondLst>
                                            <p:cond delay="0"/>
                                          </p:stCondLst>
                                        </p:cTn>
                                        <p:tgtEl>
                                          <p:spTgt spid="235523">
                                            <p:txEl>
                                              <p:pRg st="9" end="9"/>
                                            </p:txEl>
                                          </p:spTgt>
                                        </p:tgtEl>
                                        <p:attrNameLst>
                                          <p:attrName>style.visibility</p:attrName>
                                        </p:attrNameLst>
                                      </p:cBhvr>
                                      <p:to>
                                        <p:strVal val="visible"/>
                                      </p:to>
                                    </p:set>
                                    <p:anim to="" calcmode="lin" valueType="num">
                                      <p:cBhvr>
                                        <p:cTn id="43" dur="1" fill="hold"/>
                                        <p:tgtEl>
                                          <p:spTgt spid="235523">
                                            <p:txEl>
                                              <p:pRg st="9" end="9"/>
                                            </p:txEl>
                                          </p:spTgt>
                                        </p:tgtEl>
                                        <p:attrNameLst>
                                          <p:attrName/>
                                        </p:attrNameLst>
                                      </p:cBhvr>
                                    </p:anim>
                                  </p:childTnLst>
                                </p:cTn>
                              </p:par>
                            </p:childTnLst>
                          </p:cTn>
                        </p:par>
                        <p:par>
                          <p:cTn id="44" fill="hold" nodeType="afterGroup">
                            <p:stCondLst>
                              <p:cond delay="0"/>
                            </p:stCondLst>
                            <p:childTnLst>
                              <p:par>
                                <p:cTn id="45" presetID="24" presetClass="entr" presetSubtype="0" fill="hold" grpId="0" nodeType="afterEffect">
                                  <p:stCondLst>
                                    <p:cond delay="0"/>
                                  </p:stCondLst>
                                  <p:childTnLst>
                                    <p:set>
                                      <p:cBhvr>
                                        <p:cTn id="46" dur="1" fill="hold">
                                          <p:stCondLst>
                                            <p:cond delay="0"/>
                                          </p:stCondLst>
                                        </p:cTn>
                                        <p:tgtEl>
                                          <p:spTgt spid="235523">
                                            <p:txEl>
                                              <p:pRg st="10" end="10"/>
                                            </p:txEl>
                                          </p:spTgt>
                                        </p:tgtEl>
                                        <p:attrNameLst>
                                          <p:attrName>style.visibility</p:attrName>
                                        </p:attrNameLst>
                                      </p:cBhvr>
                                      <p:to>
                                        <p:strVal val="visible"/>
                                      </p:to>
                                    </p:set>
                                    <p:anim to="" calcmode="lin" valueType="num">
                                      <p:cBhvr>
                                        <p:cTn id="47" dur="1" fill="hold"/>
                                        <p:tgtEl>
                                          <p:spTgt spid="235523">
                                            <p:txEl>
                                              <p:pRg st="10" end="10"/>
                                            </p:txEl>
                                          </p:spTgt>
                                        </p:tgtEl>
                                        <p:attrNameLst>
                                          <p:attrName/>
                                        </p:attrNameLst>
                                      </p:cBhvr>
                                    </p:anim>
                                  </p:childTnLst>
                                </p:cTn>
                              </p:par>
                            </p:childTnLst>
                          </p:cTn>
                        </p:par>
                        <p:par>
                          <p:cTn id="48" fill="hold" nodeType="afterGroup">
                            <p:stCondLst>
                              <p:cond delay="0"/>
                            </p:stCondLst>
                            <p:childTnLst>
                              <p:par>
                                <p:cTn id="49" presetID="24" presetClass="entr" presetSubtype="0" fill="hold" grpId="0" nodeType="afterEffect">
                                  <p:stCondLst>
                                    <p:cond delay="0"/>
                                  </p:stCondLst>
                                  <p:childTnLst>
                                    <p:set>
                                      <p:cBhvr>
                                        <p:cTn id="50" dur="1" fill="hold">
                                          <p:stCondLst>
                                            <p:cond delay="0"/>
                                          </p:stCondLst>
                                        </p:cTn>
                                        <p:tgtEl>
                                          <p:spTgt spid="235523">
                                            <p:txEl>
                                              <p:pRg st="11" end="11"/>
                                            </p:txEl>
                                          </p:spTgt>
                                        </p:tgtEl>
                                        <p:attrNameLst>
                                          <p:attrName>style.visibility</p:attrName>
                                        </p:attrNameLst>
                                      </p:cBhvr>
                                      <p:to>
                                        <p:strVal val="visible"/>
                                      </p:to>
                                    </p:set>
                                    <p:anim to="" calcmode="lin" valueType="num">
                                      <p:cBhvr>
                                        <p:cTn id="51" dur="1" fill="hold"/>
                                        <p:tgtEl>
                                          <p:spTgt spid="235523">
                                            <p:txEl>
                                              <p:pRg st="11" end="11"/>
                                            </p:txEl>
                                          </p:spTgt>
                                        </p:tgtEl>
                                        <p:attrNameLst>
                                          <p:attrName/>
                                        </p:attrNameLst>
                                      </p:cBhvr>
                                    </p:anim>
                                  </p:childTnLst>
                                </p:cTn>
                              </p:par>
                            </p:childTnLst>
                          </p:cTn>
                        </p:par>
                        <p:par>
                          <p:cTn id="52" fill="hold" nodeType="afterGroup">
                            <p:stCondLst>
                              <p:cond delay="0"/>
                            </p:stCondLst>
                            <p:childTnLst>
                              <p:par>
                                <p:cTn id="53" presetID="24" presetClass="entr" presetSubtype="0" fill="hold" grpId="0" nodeType="afterEffect">
                                  <p:stCondLst>
                                    <p:cond delay="0"/>
                                  </p:stCondLst>
                                  <p:childTnLst>
                                    <p:set>
                                      <p:cBhvr>
                                        <p:cTn id="54" dur="1" fill="hold">
                                          <p:stCondLst>
                                            <p:cond delay="0"/>
                                          </p:stCondLst>
                                        </p:cTn>
                                        <p:tgtEl>
                                          <p:spTgt spid="235523">
                                            <p:txEl>
                                              <p:pRg st="12" end="12"/>
                                            </p:txEl>
                                          </p:spTgt>
                                        </p:tgtEl>
                                        <p:attrNameLst>
                                          <p:attrName>style.visibility</p:attrName>
                                        </p:attrNameLst>
                                      </p:cBhvr>
                                      <p:to>
                                        <p:strVal val="visible"/>
                                      </p:to>
                                    </p:set>
                                    <p:anim to="" calcmode="lin" valueType="num">
                                      <p:cBhvr>
                                        <p:cTn id="55" dur="1" fill="hold"/>
                                        <p:tgtEl>
                                          <p:spTgt spid="235523">
                                            <p:txEl>
                                              <p:pRg st="12" end="12"/>
                                            </p:txEl>
                                          </p:spTgt>
                                        </p:tgtEl>
                                        <p:attrNameLst>
                                          <p:attrName/>
                                        </p:attrNameLst>
                                      </p:cBhvr>
                                    </p:anim>
                                  </p:childTnLst>
                                </p:cTn>
                              </p:par>
                            </p:childTnLst>
                          </p:cTn>
                        </p:par>
                        <p:par>
                          <p:cTn id="56" fill="hold" nodeType="afterGroup">
                            <p:stCondLst>
                              <p:cond delay="0"/>
                            </p:stCondLst>
                            <p:childTnLst>
                              <p:par>
                                <p:cTn id="57" presetID="24" presetClass="entr" presetSubtype="0" fill="hold" grpId="0" nodeType="afterEffect">
                                  <p:stCondLst>
                                    <p:cond delay="0"/>
                                  </p:stCondLst>
                                  <p:childTnLst>
                                    <p:set>
                                      <p:cBhvr>
                                        <p:cTn id="58" dur="1" fill="hold">
                                          <p:stCondLst>
                                            <p:cond delay="0"/>
                                          </p:stCondLst>
                                        </p:cTn>
                                        <p:tgtEl>
                                          <p:spTgt spid="235523">
                                            <p:txEl>
                                              <p:pRg st="13" end="13"/>
                                            </p:txEl>
                                          </p:spTgt>
                                        </p:tgtEl>
                                        <p:attrNameLst>
                                          <p:attrName>style.visibility</p:attrName>
                                        </p:attrNameLst>
                                      </p:cBhvr>
                                      <p:to>
                                        <p:strVal val="visible"/>
                                      </p:to>
                                    </p:set>
                                    <p:anim to="" calcmode="lin" valueType="num">
                                      <p:cBhvr>
                                        <p:cTn id="59" dur="1" fill="hold"/>
                                        <p:tgtEl>
                                          <p:spTgt spid="235523">
                                            <p:txEl>
                                              <p:pRg st="13" end="13"/>
                                            </p:txEl>
                                          </p:spTgt>
                                        </p:tgtEl>
                                        <p:attrNameLst>
                                          <p:attrName/>
                                        </p:attrNameLst>
                                      </p:cBhvr>
                                    </p:anim>
                                  </p:childTnLst>
                                </p:cTn>
                              </p:par>
                            </p:childTnLst>
                          </p:cTn>
                        </p:par>
                        <p:par>
                          <p:cTn id="60" fill="hold" nodeType="afterGroup">
                            <p:stCondLst>
                              <p:cond delay="0"/>
                            </p:stCondLst>
                            <p:childTnLst>
                              <p:par>
                                <p:cTn id="61" presetID="24" presetClass="entr" presetSubtype="0" fill="hold" grpId="0" nodeType="afterEffect">
                                  <p:stCondLst>
                                    <p:cond delay="0"/>
                                  </p:stCondLst>
                                  <p:childTnLst>
                                    <p:set>
                                      <p:cBhvr>
                                        <p:cTn id="62" dur="1" fill="hold">
                                          <p:stCondLst>
                                            <p:cond delay="0"/>
                                          </p:stCondLst>
                                        </p:cTn>
                                        <p:tgtEl>
                                          <p:spTgt spid="235523">
                                            <p:txEl>
                                              <p:pRg st="14" end="14"/>
                                            </p:txEl>
                                          </p:spTgt>
                                        </p:tgtEl>
                                        <p:attrNameLst>
                                          <p:attrName>style.visibility</p:attrName>
                                        </p:attrNameLst>
                                      </p:cBhvr>
                                      <p:to>
                                        <p:strVal val="visible"/>
                                      </p:to>
                                    </p:set>
                                    <p:anim to="" calcmode="lin" valueType="num">
                                      <p:cBhvr>
                                        <p:cTn id="63" dur="1" fill="hold"/>
                                        <p:tgtEl>
                                          <p:spTgt spid="235523">
                                            <p:txEl>
                                              <p:pRg st="14" end="14"/>
                                            </p:txEl>
                                          </p:spTgt>
                                        </p:tgtEl>
                                        <p:attrNameLst>
                                          <p:attrName/>
                                        </p:attrNameLst>
                                      </p:cBhvr>
                                    </p:anim>
                                  </p:childTnLst>
                                </p:cTn>
                              </p:par>
                            </p:childTnLst>
                          </p:cTn>
                        </p:par>
                        <p:par>
                          <p:cTn id="64" fill="hold" nodeType="afterGroup">
                            <p:stCondLst>
                              <p:cond delay="0"/>
                            </p:stCondLst>
                            <p:childTnLst>
                              <p:par>
                                <p:cTn id="65" presetID="24" presetClass="entr" presetSubtype="0" fill="hold" grpId="0" nodeType="afterEffect">
                                  <p:stCondLst>
                                    <p:cond delay="0"/>
                                  </p:stCondLst>
                                  <p:childTnLst>
                                    <p:set>
                                      <p:cBhvr>
                                        <p:cTn id="66" dur="1" fill="hold">
                                          <p:stCondLst>
                                            <p:cond delay="0"/>
                                          </p:stCondLst>
                                        </p:cTn>
                                        <p:tgtEl>
                                          <p:spTgt spid="235523">
                                            <p:txEl>
                                              <p:pRg st="15" end="15"/>
                                            </p:txEl>
                                          </p:spTgt>
                                        </p:tgtEl>
                                        <p:attrNameLst>
                                          <p:attrName>style.visibility</p:attrName>
                                        </p:attrNameLst>
                                      </p:cBhvr>
                                      <p:to>
                                        <p:strVal val="visible"/>
                                      </p:to>
                                    </p:set>
                                    <p:anim to="" calcmode="lin" valueType="num">
                                      <p:cBhvr>
                                        <p:cTn id="67" dur="1" fill="hold"/>
                                        <p:tgtEl>
                                          <p:spTgt spid="235523">
                                            <p:txEl>
                                              <p:pRg st="15" end="15"/>
                                            </p:txEl>
                                          </p:spTgt>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23" grpId="0" build="p"/>
    </p:bldLst>
  </p:timing>
</p:sld>
</file>

<file path=ppt/slides/slide17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6546" name="Rectangle 2"/>
          <p:cNvSpPr>
            <a:spLocks noGrp="1" noChangeArrowheads="1"/>
          </p:cNvSpPr>
          <p:nvPr>
            <p:ph type="title"/>
          </p:nvPr>
        </p:nvSpPr>
        <p:spPr>
          <a:xfrm>
            <a:off x="395288" y="188913"/>
            <a:ext cx="8229600" cy="744537"/>
          </a:xfrm>
        </p:spPr>
        <p:txBody>
          <a:bodyPr/>
          <a:lstStyle/>
          <a:p>
            <a:pPr algn="r"/>
            <a:r>
              <a:rPr lang="fa-IR" altLang="fa-IR" sz="1600">
                <a:cs typeface="B Nasim" panose="00000700000000000000" pitchFamily="2" charset="-78"/>
              </a:rPr>
              <a:t>حل مساله (2-4) </a:t>
            </a:r>
            <a:endParaRPr lang="en-US" altLang="fa-IR" sz="1600">
              <a:cs typeface="B Nasim" panose="00000700000000000000" pitchFamily="2" charset="-78"/>
            </a:endParaRPr>
          </a:p>
        </p:txBody>
      </p:sp>
      <p:sp>
        <p:nvSpPr>
          <p:cNvPr id="236547" name="Rectangle 3"/>
          <p:cNvSpPr>
            <a:spLocks noGrp="1" noChangeArrowheads="1"/>
          </p:cNvSpPr>
          <p:nvPr>
            <p:ph type="body" idx="1"/>
          </p:nvPr>
        </p:nvSpPr>
        <p:spPr>
          <a:xfrm>
            <a:off x="250825" y="576263"/>
            <a:ext cx="8229600" cy="6092825"/>
          </a:xfrm>
        </p:spPr>
        <p:txBody>
          <a:bodyPr/>
          <a:lstStyle/>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نامساعد   311200 = (40 – 42) 155600 = انحراف نرخ مواد </a:t>
            </a:r>
          </a:p>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مساعد     5808000 = ((16×18800) – 155600) 40 = انحراف مصرف مواد</a:t>
            </a:r>
          </a:p>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نامساعد   384000 = (440 – 450) 38400 = انحراف نرخ دستمزد</a:t>
            </a:r>
          </a:p>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نامساعد    352000 = ((2 × 18800) – 38400) 440 = انحراف کارایی دستمزد</a:t>
            </a:r>
          </a:p>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مساعد   44000 = [( 38400 × 3060000 ) + 1260000][(1190000 + 3290000)] = انحراف هزینه</a:t>
            </a:r>
          </a:p>
          <a:p>
            <a:pPr marL="609600" indent="-609600">
              <a:lnSpc>
                <a:spcPct val="20000"/>
              </a:lnSpc>
              <a:buFont typeface="Wingdings" panose="05000000000000000000" pitchFamily="2" charset="2"/>
              <a:buNone/>
            </a:pPr>
            <a:r>
              <a:rPr lang="fa-IR" altLang="fa-IR" sz="2100">
                <a:effectLst/>
                <a:cs typeface="B Zar" panose="00000400000000000000" pitchFamily="2" charset="-78"/>
              </a:rPr>
              <a:t>                                                        36000</a:t>
            </a:r>
          </a:p>
          <a:p>
            <a:pPr marL="609600" indent="-609600" algn="l">
              <a:lnSpc>
                <a:spcPct val="130000"/>
              </a:lnSpc>
              <a:buFont typeface="Wingdings" panose="05000000000000000000" pitchFamily="2" charset="2"/>
              <a:buNone/>
            </a:pPr>
            <a:r>
              <a:rPr lang="fa-IR" altLang="fa-IR" sz="2100">
                <a:effectLst/>
                <a:cs typeface="B Zar" panose="00000400000000000000" pitchFamily="2" charset="-78"/>
              </a:rPr>
              <a:t>نامساعد   68000 = (2× 18800) – 38400) 85 = انحراف کارایی سربار متغیر</a:t>
            </a:r>
          </a:p>
          <a:p>
            <a:pPr marL="609600" indent="-609600" algn="l">
              <a:lnSpc>
                <a:spcPct val="110000"/>
              </a:lnSpc>
              <a:buFont typeface="Wingdings" panose="05000000000000000000" pitchFamily="2" charset="2"/>
              <a:buNone/>
            </a:pPr>
            <a:r>
              <a:rPr lang="fa-IR" altLang="fa-IR" sz="2100">
                <a:effectLst/>
                <a:cs typeface="B Zar" panose="00000400000000000000" pitchFamily="2" charset="-78"/>
              </a:rPr>
              <a:t>مساعد   56000 = (37600- 36000)  1260000 = انحراف حجم </a:t>
            </a:r>
          </a:p>
          <a:p>
            <a:pPr marL="609600" indent="-609600" algn="ctr">
              <a:lnSpc>
                <a:spcPct val="20000"/>
              </a:lnSpc>
              <a:buFont typeface="Wingdings" panose="05000000000000000000" pitchFamily="2" charset="2"/>
              <a:buNone/>
            </a:pPr>
            <a:r>
              <a:rPr lang="fa-IR" altLang="fa-IR" sz="2100">
                <a:effectLst/>
                <a:cs typeface="B Zar" panose="00000400000000000000" pitchFamily="2" charset="-78"/>
              </a:rPr>
              <a:t>                                                                                         36000                       </a:t>
            </a:r>
          </a:p>
          <a:p>
            <a:pPr marL="609600" indent="-609600">
              <a:lnSpc>
                <a:spcPct val="130000"/>
              </a:lnSpc>
              <a:buFont typeface="Wingdings" panose="05000000000000000000" pitchFamily="2" charset="2"/>
              <a:buNone/>
            </a:pPr>
            <a:r>
              <a:rPr lang="fa-IR" altLang="fa-IR" sz="2100" u="sng">
                <a:effectLst/>
                <a:cs typeface="B Zar" panose="00000400000000000000" pitchFamily="2" charset="-78"/>
              </a:rPr>
              <a:t>ثبت های دفتر روزنامه – طرح ناقص :</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1) موجودی مواد اولیه                7560000 (42×180000) </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                                          حسابهای پرداختنی                    7560000</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2) هزینه های دستمزد                  17280000 ( 450 × 38400)</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                                          دستمزد پرداختنی                                17280000</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3) کار در جریان ساخت             1728000</a:t>
            </a:r>
          </a:p>
          <a:p>
            <a:pPr marL="609600" indent="-609600">
              <a:lnSpc>
                <a:spcPct val="110000"/>
              </a:lnSpc>
              <a:buFont typeface="Wingdings" panose="05000000000000000000" pitchFamily="2" charset="2"/>
              <a:buNone/>
            </a:pPr>
            <a:r>
              <a:rPr lang="fa-IR" altLang="fa-IR" sz="2100">
                <a:effectLst/>
                <a:cs typeface="B Zar" panose="00000400000000000000" pitchFamily="2" charset="-78"/>
              </a:rPr>
              <a:t>                                         هزینه های دستمزد                                  1728000</a:t>
            </a:r>
            <a:endParaRPr lang="en-US" altLang="fa-IR" sz="2100">
              <a:effectLst/>
              <a:cs typeface="B Zar" panose="00000400000000000000" pitchFamily="2" charset="-78"/>
            </a:endParaRPr>
          </a:p>
        </p:txBody>
      </p:sp>
      <p:grpSp>
        <p:nvGrpSpPr>
          <p:cNvPr id="236551" name="Group 7"/>
          <p:cNvGrpSpPr>
            <a:grpSpLocks/>
          </p:cNvGrpSpPr>
          <p:nvPr/>
        </p:nvGrpSpPr>
        <p:grpSpPr bwMode="auto">
          <a:xfrm>
            <a:off x="1692275" y="2565400"/>
            <a:ext cx="3959225" cy="1008063"/>
            <a:chOff x="1066" y="1706"/>
            <a:chExt cx="2494" cy="635"/>
          </a:xfrm>
        </p:grpSpPr>
        <p:sp>
          <p:nvSpPr>
            <p:cNvPr id="236548" name="Line 4"/>
            <p:cNvSpPr>
              <a:spLocks noChangeShapeType="1"/>
            </p:cNvSpPr>
            <p:nvPr/>
          </p:nvSpPr>
          <p:spPr bwMode="auto">
            <a:xfrm>
              <a:off x="3061" y="1706"/>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36549" name="Line 5"/>
            <p:cNvSpPr>
              <a:spLocks noChangeShapeType="1"/>
            </p:cNvSpPr>
            <p:nvPr/>
          </p:nvSpPr>
          <p:spPr bwMode="auto">
            <a:xfrm>
              <a:off x="1066" y="2341"/>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236546"/>
                                        </p:tgtEl>
                                        <p:attrNameLst>
                                          <p:attrName>style.visibility</p:attrName>
                                        </p:attrNameLst>
                                      </p:cBhvr>
                                      <p:to>
                                        <p:strVal val="visible"/>
                                      </p:to>
                                    </p:set>
                                    <p:animEffect transition="in" filter="wipe(down)">
                                      <p:cBhvr>
                                        <p:cTn id="7" dur="580">
                                          <p:stCondLst>
                                            <p:cond delay="0"/>
                                          </p:stCondLst>
                                        </p:cTn>
                                        <p:tgtEl>
                                          <p:spTgt spid="236546"/>
                                        </p:tgtEl>
                                      </p:cBhvr>
                                    </p:animEffect>
                                    <p:anim calcmode="lin" valueType="num">
                                      <p:cBhvr>
                                        <p:cTn id="8" dur="1822" tmFilter="0,0; 0.14,0.36; 0.43,0.73; 0.71,0.91; 1.0,1.0">
                                          <p:stCondLst>
                                            <p:cond delay="0"/>
                                          </p:stCondLst>
                                        </p:cTn>
                                        <p:tgtEl>
                                          <p:spTgt spid="236546"/>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36546"/>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36546"/>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36546"/>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36546"/>
                                        </p:tgtEl>
                                        <p:attrNameLst>
                                          <p:attrName>ppt_y</p:attrName>
                                        </p:attrNameLst>
                                      </p:cBhvr>
                                      <p:tavLst>
                                        <p:tav tm="0" fmla="#ppt_y-sin(pi*$)/81">
                                          <p:val>
                                            <p:fltVal val="0"/>
                                          </p:val>
                                        </p:tav>
                                        <p:tav tm="100000">
                                          <p:val>
                                            <p:fltVal val="1"/>
                                          </p:val>
                                        </p:tav>
                                      </p:tavLst>
                                    </p:anim>
                                    <p:animScale>
                                      <p:cBhvr>
                                        <p:cTn id="13" dur="26">
                                          <p:stCondLst>
                                            <p:cond delay="650"/>
                                          </p:stCondLst>
                                        </p:cTn>
                                        <p:tgtEl>
                                          <p:spTgt spid="236546"/>
                                        </p:tgtEl>
                                      </p:cBhvr>
                                      <p:to x="100000" y="60000"/>
                                    </p:animScale>
                                    <p:animScale>
                                      <p:cBhvr>
                                        <p:cTn id="14" dur="166" decel="50000">
                                          <p:stCondLst>
                                            <p:cond delay="676"/>
                                          </p:stCondLst>
                                        </p:cTn>
                                        <p:tgtEl>
                                          <p:spTgt spid="236546"/>
                                        </p:tgtEl>
                                      </p:cBhvr>
                                      <p:to x="100000" y="100000"/>
                                    </p:animScale>
                                    <p:animScale>
                                      <p:cBhvr>
                                        <p:cTn id="15" dur="26">
                                          <p:stCondLst>
                                            <p:cond delay="1312"/>
                                          </p:stCondLst>
                                        </p:cTn>
                                        <p:tgtEl>
                                          <p:spTgt spid="236546"/>
                                        </p:tgtEl>
                                      </p:cBhvr>
                                      <p:to x="100000" y="80000"/>
                                    </p:animScale>
                                    <p:animScale>
                                      <p:cBhvr>
                                        <p:cTn id="16" dur="166" decel="50000">
                                          <p:stCondLst>
                                            <p:cond delay="1338"/>
                                          </p:stCondLst>
                                        </p:cTn>
                                        <p:tgtEl>
                                          <p:spTgt spid="236546"/>
                                        </p:tgtEl>
                                      </p:cBhvr>
                                      <p:to x="100000" y="100000"/>
                                    </p:animScale>
                                    <p:animScale>
                                      <p:cBhvr>
                                        <p:cTn id="17" dur="26">
                                          <p:stCondLst>
                                            <p:cond delay="1642"/>
                                          </p:stCondLst>
                                        </p:cTn>
                                        <p:tgtEl>
                                          <p:spTgt spid="236546"/>
                                        </p:tgtEl>
                                      </p:cBhvr>
                                      <p:to x="100000" y="90000"/>
                                    </p:animScale>
                                    <p:animScale>
                                      <p:cBhvr>
                                        <p:cTn id="18" dur="166" decel="50000">
                                          <p:stCondLst>
                                            <p:cond delay="1668"/>
                                          </p:stCondLst>
                                        </p:cTn>
                                        <p:tgtEl>
                                          <p:spTgt spid="236546"/>
                                        </p:tgtEl>
                                      </p:cBhvr>
                                      <p:to x="100000" y="100000"/>
                                    </p:animScale>
                                    <p:animScale>
                                      <p:cBhvr>
                                        <p:cTn id="19" dur="26">
                                          <p:stCondLst>
                                            <p:cond delay="1808"/>
                                          </p:stCondLst>
                                        </p:cTn>
                                        <p:tgtEl>
                                          <p:spTgt spid="236546"/>
                                        </p:tgtEl>
                                      </p:cBhvr>
                                      <p:to x="100000" y="95000"/>
                                    </p:animScale>
                                    <p:animScale>
                                      <p:cBhvr>
                                        <p:cTn id="20" dur="166" decel="50000">
                                          <p:stCondLst>
                                            <p:cond delay="1834"/>
                                          </p:stCondLst>
                                        </p:cTn>
                                        <p:tgtEl>
                                          <p:spTgt spid="236546"/>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546" grpId="0"/>
    </p:bldLst>
  </p:timing>
</p:sld>
</file>

<file path=ppt/slides/slide1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28249" name="Group 217"/>
          <p:cNvGraphicFramePr>
            <a:graphicFrameLocks noGrp="1"/>
          </p:cNvGraphicFramePr>
          <p:nvPr>
            <p:ph/>
          </p:nvPr>
        </p:nvGraphicFramePr>
        <p:xfrm>
          <a:off x="323850" y="381000"/>
          <a:ext cx="8496300" cy="5746750"/>
        </p:xfrm>
        <a:graphic>
          <a:graphicData uri="http://schemas.openxmlformats.org/drawingml/2006/table">
            <a:tbl>
              <a:tblPr rtl="1"/>
              <a:tblGrid>
                <a:gridCol w="4065587">
                  <a:extLst>
                    <a:ext uri="{9D8B030D-6E8A-4147-A177-3AD203B41FA5}">
                      <a16:colId xmlns:a16="http://schemas.microsoft.com/office/drawing/2014/main" val="2137543077"/>
                    </a:ext>
                  </a:extLst>
                </a:gridCol>
                <a:gridCol w="182563">
                  <a:extLst>
                    <a:ext uri="{9D8B030D-6E8A-4147-A177-3AD203B41FA5}">
                      <a16:colId xmlns:a16="http://schemas.microsoft.com/office/drawing/2014/main" val="3015268728"/>
                    </a:ext>
                  </a:extLst>
                </a:gridCol>
                <a:gridCol w="1439862">
                  <a:extLst>
                    <a:ext uri="{9D8B030D-6E8A-4147-A177-3AD203B41FA5}">
                      <a16:colId xmlns:a16="http://schemas.microsoft.com/office/drawing/2014/main" val="3956497685"/>
                    </a:ext>
                  </a:extLst>
                </a:gridCol>
                <a:gridCol w="1296988">
                  <a:extLst>
                    <a:ext uri="{9D8B030D-6E8A-4147-A177-3AD203B41FA5}">
                      <a16:colId xmlns:a16="http://schemas.microsoft.com/office/drawing/2014/main" val="835843581"/>
                    </a:ext>
                  </a:extLst>
                </a:gridCol>
                <a:gridCol w="1511300">
                  <a:extLst>
                    <a:ext uri="{9D8B030D-6E8A-4147-A177-3AD203B41FA5}">
                      <a16:colId xmlns:a16="http://schemas.microsoft.com/office/drawing/2014/main" val="3372421132"/>
                    </a:ext>
                  </a:extLst>
                </a:gridCol>
              </a:tblGrid>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 – هزینه های منظور شده به حساب دایره</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68234946"/>
                  </a:ext>
                </a:extLst>
              </a:tr>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 (جمع هزینه های تولید</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38500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35080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73580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63566028"/>
                  </a:ext>
                </a:extLst>
              </a:tr>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5/3502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34970596"/>
                  </a:ext>
                </a:extLst>
              </a:tr>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0157/10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0156/20</a:t>
                      </a: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14549"/>
                  </a:ext>
                </a:extLst>
              </a:tr>
              <a:tr h="4397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 – نحوه تخصیص هزینه ها</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4294819"/>
                  </a:ext>
                </a:extLst>
              </a:tr>
              <a:tr h="4397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(0157/20×3000)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60047</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9750591"/>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 از جدول تسهیم هزینه ضایعات)</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5061</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52552463"/>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انتقال یافته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65113</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7883233"/>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28575324"/>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 × 465)</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4650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1699701"/>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(0157/10 × 310)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3105</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8949455"/>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 از جدول تسهیم هزینه ضایعات)</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712</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8467</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7094219"/>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هزینه های تولید</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73580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107260176"/>
                  </a:ext>
                </a:extLst>
              </a:tr>
            </a:tbl>
          </a:graphicData>
        </a:graphic>
      </p:graphicFrame>
    </p:spTree>
  </p:cSld>
  <p:clrMapOvr>
    <a:masterClrMapping/>
  </p:clrMapOvr>
  <p:transition spd="med">
    <p:wipe dir="d"/>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7571" name="Rectangle 3"/>
          <p:cNvSpPr>
            <a:spLocks noGrp="1" noChangeArrowheads="1"/>
          </p:cNvSpPr>
          <p:nvPr>
            <p:ph type="body" idx="1"/>
          </p:nvPr>
        </p:nvSpPr>
        <p:spPr>
          <a:xfrm>
            <a:off x="468313" y="620713"/>
            <a:ext cx="8229600" cy="6048375"/>
          </a:xfrm>
        </p:spPr>
        <p:txBody>
          <a:bodyPr/>
          <a:lstStyle/>
          <a:p>
            <a:pPr>
              <a:lnSpc>
                <a:spcPct val="80000"/>
              </a:lnSpc>
              <a:buFont typeface="Wingdings" panose="05000000000000000000" pitchFamily="2" charset="2"/>
              <a:buNone/>
            </a:pPr>
            <a:r>
              <a:rPr lang="fa-IR" altLang="fa-IR" sz="1900">
                <a:effectLst/>
                <a:cs typeface="B Zar" panose="00000400000000000000" pitchFamily="2" charset="-78"/>
              </a:rPr>
              <a:t>4) کار در جریان ساخت                       6535200 (42 × 155600)</a:t>
            </a:r>
          </a:p>
          <a:p>
            <a:pPr>
              <a:lnSpc>
                <a:spcPct val="80000"/>
              </a:lnSpc>
              <a:buFont typeface="Wingdings" panose="05000000000000000000" pitchFamily="2" charset="2"/>
              <a:buNone/>
            </a:pPr>
            <a:r>
              <a:rPr lang="fa-IR" altLang="fa-IR" sz="1900">
                <a:effectLst/>
                <a:cs typeface="B Zar" panose="00000400000000000000" pitchFamily="2" charset="-78"/>
              </a:rPr>
              <a:t>			موجودی مواد اولیه                      6535200</a:t>
            </a:r>
          </a:p>
          <a:p>
            <a:pPr>
              <a:lnSpc>
                <a:spcPct val="80000"/>
              </a:lnSpc>
              <a:buFont typeface="Wingdings" panose="05000000000000000000" pitchFamily="2" charset="2"/>
              <a:buNone/>
            </a:pPr>
            <a:r>
              <a:rPr lang="fa-IR" altLang="fa-IR" sz="1900">
                <a:effectLst/>
                <a:cs typeface="B Zar" panose="00000400000000000000" pitchFamily="2" charset="-78"/>
              </a:rPr>
              <a:t>5) هزینه های سربار                              4480000</a:t>
            </a:r>
          </a:p>
          <a:p>
            <a:pPr>
              <a:lnSpc>
                <a:spcPct val="80000"/>
              </a:lnSpc>
              <a:buFont typeface="Wingdings" panose="05000000000000000000" pitchFamily="2" charset="2"/>
              <a:buNone/>
            </a:pPr>
            <a:r>
              <a:rPr lang="fa-IR" altLang="fa-IR" sz="1900">
                <a:effectLst/>
                <a:cs typeface="B Zar" panose="00000400000000000000" pitchFamily="2" charset="-78"/>
              </a:rPr>
              <a:t>			حسابهای مختلف                         4480000</a:t>
            </a:r>
          </a:p>
          <a:p>
            <a:pPr>
              <a:lnSpc>
                <a:spcPct val="80000"/>
              </a:lnSpc>
              <a:buFont typeface="Wingdings" panose="05000000000000000000" pitchFamily="2" charset="2"/>
              <a:buNone/>
            </a:pPr>
            <a:r>
              <a:rPr lang="fa-IR" altLang="fa-IR" sz="1900">
                <a:effectLst/>
                <a:cs typeface="B Zar" panose="00000400000000000000" pitchFamily="2" charset="-78"/>
              </a:rPr>
              <a:t>6) کار در جریان ساخت                       4608000 (35 + 85) × 38400 </a:t>
            </a:r>
          </a:p>
          <a:p>
            <a:pPr>
              <a:lnSpc>
                <a:spcPct val="80000"/>
              </a:lnSpc>
              <a:buFont typeface="Wingdings" panose="05000000000000000000" pitchFamily="2" charset="2"/>
              <a:buNone/>
            </a:pPr>
            <a:r>
              <a:rPr lang="fa-IR" altLang="fa-IR" sz="1900">
                <a:effectLst/>
                <a:cs typeface="B Zar" panose="00000400000000000000" pitchFamily="2" charset="-78"/>
              </a:rPr>
              <a:t>			هزینه های سربار                           4608000 </a:t>
            </a:r>
          </a:p>
          <a:p>
            <a:pPr>
              <a:lnSpc>
                <a:spcPct val="80000"/>
              </a:lnSpc>
              <a:buFont typeface="Wingdings" panose="05000000000000000000" pitchFamily="2" charset="2"/>
              <a:buNone/>
            </a:pPr>
            <a:r>
              <a:rPr lang="fa-IR" altLang="fa-IR" sz="1900">
                <a:effectLst/>
                <a:cs typeface="B Zar" panose="00000400000000000000" pitchFamily="2" charset="-78"/>
              </a:rPr>
              <a:t>7) موجودی کالای ساخته شده             33088000  </a:t>
            </a:r>
          </a:p>
          <a:p>
            <a:pPr>
              <a:lnSpc>
                <a:spcPct val="80000"/>
              </a:lnSpc>
              <a:buFont typeface="Wingdings" panose="05000000000000000000" pitchFamily="2" charset="2"/>
              <a:buNone/>
            </a:pPr>
            <a:r>
              <a:rPr lang="fa-IR" altLang="fa-IR" sz="1900">
                <a:effectLst/>
                <a:cs typeface="B Zar" panose="00000400000000000000" pitchFamily="2" charset="-78"/>
              </a:rPr>
              <a:t>			کار درجریان ساخت                    33088000 (1760 × 18800)</a:t>
            </a:r>
          </a:p>
          <a:p>
            <a:pPr>
              <a:lnSpc>
                <a:spcPct val="80000"/>
              </a:lnSpc>
              <a:buFont typeface="Wingdings" panose="05000000000000000000" pitchFamily="2" charset="2"/>
              <a:buNone/>
            </a:pPr>
            <a:r>
              <a:rPr lang="fa-IR" altLang="fa-IR" sz="1900">
                <a:effectLst/>
                <a:cs typeface="B Zar" panose="00000400000000000000" pitchFamily="2" charset="-78"/>
              </a:rPr>
              <a:t>8) هزینه های سربار                              128000 ( 4608000 – 4480000)</a:t>
            </a:r>
          </a:p>
          <a:p>
            <a:pPr>
              <a:lnSpc>
                <a:spcPct val="80000"/>
              </a:lnSpc>
              <a:buFont typeface="Wingdings" panose="05000000000000000000" pitchFamily="2" charset="2"/>
              <a:buNone/>
            </a:pPr>
            <a:r>
              <a:rPr lang="fa-IR" altLang="fa-IR" sz="1900">
                <a:effectLst/>
                <a:cs typeface="B Zar" panose="00000400000000000000" pitchFamily="2" charset="-78"/>
              </a:rPr>
              <a:t>			کار در جریان ساخت                   128000</a:t>
            </a:r>
          </a:p>
          <a:p>
            <a:pPr>
              <a:lnSpc>
                <a:spcPct val="80000"/>
              </a:lnSpc>
              <a:buFont typeface="Wingdings" panose="05000000000000000000" pitchFamily="2" charset="2"/>
              <a:buNone/>
            </a:pPr>
            <a:r>
              <a:rPr lang="fa-IR" altLang="fa-IR" sz="1900">
                <a:effectLst/>
                <a:cs typeface="B Zar" panose="00000400000000000000" pitchFamily="2" charset="-78"/>
              </a:rPr>
              <a:t>	</a:t>
            </a:r>
            <a:r>
              <a:rPr lang="fa-IR" altLang="fa-IR" sz="1900" u="sng">
                <a:effectLst/>
                <a:cs typeface="B Zar" panose="00000400000000000000" pitchFamily="2" charset="-78"/>
              </a:rPr>
              <a:t>بابت بستن اضافه سربار جذب شده</a:t>
            </a:r>
            <a:r>
              <a:rPr lang="fa-IR" altLang="fa-IR" sz="1900">
                <a:effectLst/>
                <a:cs typeface="B Zar" panose="00000400000000000000" pitchFamily="2" charset="-78"/>
              </a:rPr>
              <a:t> </a:t>
            </a:r>
          </a:p>
          <a:p>
            <a:pPr>
              <a:lnSpc>
                <a:spcPct val="80000"/>
              </a:lnSpc>
              <a:buFont typeface="Wingdings" panose="05000000000000000000" pitchFamily="2" charset="2"/>
              <a:buNone/>
            </a:pPr>
            <a:r>
              <a:rPr lang="fa-IR" altLang="fa-IR" sz="1900">
                <a:effectLst/>
                <a:cs typeface="B Zar" panose="00000400000000000000" pitchFamily="2" charset="-78"/>
              </a:rPr>
              <a:t>9) انحراف نرخ مواد                             311200 </a:t>
            </a:r>
          </a:p>
          <a:p>
            <a:pPr>
              <a:lnSpc>
                <a:spcPct val="80000"/>
              </a:lnSpc>
              <a:buFont typeface="Wingdings" panose="05000000000000000000" pitchFamily="2" charset="2"/>
              <a:buNone/>
            </a:pPr>
            <a:r>
              <a:rPr lang="fa-IR" altLang="fa-IR" sz="1900">
                <a:effectLst/>
                <a:cs typeface="B Zar" panose="00000400000000000000" pitchFamily="2" charset="-78"/>
              </a:rPr>
              <a:t>     کار در جریان ساخت                      5496800</a:t>
            </a:r>
          </a:p>
          <a:p>
            <a:pPr>
              <a:lnSpc>
                <a:spcPct val="80000"/>
              </a:lnSpc>
              <a:buFont typeface="Wingdings" panose="05000000000000000000" pitchFamily="2" charset="2"/>
              <a:buNone/>
            </a:pPr>
            <a:r>
              <a:rPr lang="fa-IR" altLang="fa-IR" sz="1900">
                <a:effectLst/>
                <a:cs typeface="B Zar" panose="00000400000000000000" pitchFamily="2" charset="-78"/>
              </a:rPr>
              <a:t>			انحراف مصرف مواد                    5808000</a:t>
            </a:r>
          </a:p>
          <a:p>
            <a:pPr>
              <a:lnSpc>
                <a:spcPct val="80000"/>
              </a:lnSpc>
              <a:buFont typeface="Wingdings" panose="05000000000000000000" pitchFamily="2" charset="2"/>
              <a:buNone/>
            </a:pPr>
            <a:r>
              <a:rPr lang="fa-IR" altLang="fa-IR" sz="1900">
                <a:effectLst/>
                <a:cs typeface="B Zar" panose="00000400000000000000" pitchFamily="2" charset="-78"/>
              </a:rPr>
              <a:t>10) انحراف نرخ دستمزد                      384000</a:t>
            </a:r>
          </a:p>
          <a:p>
            <a:pPr>
              <a:lnSpc>
                <a:spcPct val="80000"/>
              </a:lnSpc>
              <a:buFont typeface="Wingdings" panose="05000000000000000000" pitchFamily="2" charset="2"/>
              <a:buNone/>
            </a:pPr>
            <a:r>
              <a:rPr lang="fa-IR" altLang="fa-IR" sz="1900">
                <a:effectLst/>
                <a:cs typeface="B Zar" panose="00000400000000000000" pitchFamily="2" charset="-78"/>
              </a:rPr>
              <a:t>      انحراف کارایی دستمزد                  352000 </a:t>
            </a:r>
          </a:p>
          <a:p>
            <a:pPr>
              <a:lnSpc>
                <a:spcPct val="80000"/>
              </a:lnSpc>
              <a:buFont typeface="Wingdings" panose="05000000000000000000" pitchFamily="2" charset="2"/>
              <a:buNone/>
            </a:pPr>
            <a:r>
              <a:rPr lang="fa-IR" altLang="fa-IR" sz="1900">
                <a:effectLst/>
                <a:cs typeface="B Zar" panose="00000400000000000000" pitchFamily="2" charset="-78"/>
              </a:rPr>
              <a:t>			کار در جریان ساخت                  736000</a:t>
            </a:r>
          </a:p>
          <a:p>
            <a:pPr>
              <a:lnSpc>
                <a:spcPct val="80000"/>
              </a:lnSpc>
              <a:buFont typeface="Wingdings" panose="05000000000000000000" pitchFamily="2" charset="2"/>
              <a:buNone/>
            </a:pPr>
            <a:r>
              <a:rPr lang="fa-IR" altLang="fa-IR" sz="1900">
                <a:effectLst/>
                <a:cs typeface="B Zar" panose="00000400000000000000" pitchFamily="2" charset="-78"/>
              </a:rPr>
              <a:t>11) کار در جریان ساخت                    32000</a:t>
            </a:r>
          </a:p>
          <a:p>
            <a:pPr>
              <a:lnSpc>
                <a:spcPct val="80000"/>
              </a:lnSpc>
              <a:buFont typeface="Wingdings" panose="05000000000000000000" pitchFamily="2" charset="2"/>
              <a:buNone/>
            </a:pPr>
            <a:r>
              <a:rPr lang="fa-IR" altLang="fa-IR" sz="1900">
                <a:effectLst/>
                <a:cs typeface="B Zar" panose="00000400000000000000" pitchFamily="2" charset="-78"/>
              </a:rPr>
              <a:t>      انحراف کارایی سربار                     68000</a:t>
            </a:r>
          </a:p>
          <a:p>
            <a:pPr>
              <a:lnSpc>
                <a:spcPct val="80000"/>
              </a:lnSpc>
              <a:buFont typeface="Wingdings" panose="05000000000000000000" pitchFamily="2" charset="2"/>
              <a:buNone/>
            </a:pPr>
            <a:r>
              <a:rPr lang="fa-IR" altLang="fa-IR" sz="1900">
                <a:effectLst/>
                <a:cs typeface="B Zar" panose="00000400000000000000" pitchFamily="2" charset="-78"/>
              </a:rPr>
              <a:t>			انحراف هزینه                              44000</a:t>
            </a:r>
          </a:p>
          <a:p>
            <a:pPr>
              <a:lnSpc>
                <a:spcPct val="80000"/>
              </a:lnSpc>
              <a:buFont typeface="Wingdings" panose="05000000000000000000" pitchFamily="2" charset="2"/>
              <a:buNone/>
            </a:pPr>
            <a:r>
              <a:rPr lang="fa-IR" altLang="fa-IR" sz="1900">
                <a:effectLst/>
                <a:cs typeface="B Zar" panose="00000400000000000000" pitchFamily="2" charset="-78"/>
              </a:rPr>
              <a:t>			انحراف حجم                              56000</a:t>
            </a:r>
            <a:endParaRPr lang="en-US" altLang="fa-IR" sz="19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37571">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37571">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37571">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37571">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37571">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37571">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37571">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37571">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37571">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37571">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37571">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37571">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37571">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37571">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37571">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37571">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37571">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37571">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37571">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37571">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237571">
                                            <p:txEl>
                                              <p:pRg st="20" end="20"/>
                                            </p:txEl>
                                          </p:spTgt>
                                        </p:tgtEl>
                                        <p:attrNameLst>
                                          <p:attrName>style.visibility</p:attrName>
                                        </p:attrNameLst>
                                      </p:cBhvr>
                                      <p:to>
                                        <p:strVal val="visible"/>
                                      </p:to>
                                    </p:set>
                                  </p:childTnLst>
                                  <p:subTnLst>
                                    <p:animClr clrSpc="rgb" dir="cw">
                                      <p:cBhvr override="childStyle">
                                        <p:cTn dur="1" fill="hold" display="0" masterRel="nextClick" afterEffect="1"/>
                                        <p:tgtEl>
                                          <p:spTgt spid="237571">
                                            <p:txEl>
                                              <p:pRg st="20" end="20"/>
                                            </p:txEl>
                                          </p:spTgt>
                                        </p:tgtEl>
                                        <p:attrNameLst>
                                          <p:attrName>ppt_c</p:attrName>
                                        </p:attrNameLst>
                                      </p:cBhvr>
                                      <p:to>
                                        <a:schemeClr val="bg2"/>
                                      </p:to>
                                    </p:animClr>
                                  </p:subTnLst>
                                </p:cTn>
                              </p:par>
                            </p:childTnLst>
                          </p:cTn>
                        </p:par>
                        <p:par>
                          <p:cTn id="67" fill="hold" nodeType="afterGroup">
                            <p:stCondLst>
                              <p:cond delay="0"/>
                            </p:stCondLst>
                            <p:childTnLst>
                              <p:par>
                                <p:cTn id="68" presetID="1" presetClass="entr" presetSubtype="0" fill="hold" grpId="1" nodeType="afterEffect">
                                  <p:stCondLst>
                                    <p:cond delay="0"/>
                                  </p:stCondLst>
                                  <p:childTnLst>
                                    <p:set>
                                      <p:cBhvr>
                                        <p:cTn id="69" dur="1" fill="hold">
                                          <p:stCondLst>
                                            <p:cond delay="0"/>
                                          </p:stCondLst>
                                        </p:cTn>
                                        <p:tgtEl>
                                          <p:spTgt spid="237571">
                                            <p:txEl>
                                              <p:pRg st="0" end="0"/>
                                            </p:txEl>
                                          </p:spTgt>
                                        </p:tgtEl>
                                        <p:attrNameLst>
                                          <p:attrName>style.visibility</p:attrName>
                                        </p:attrNameLst>
                                      </p:cBhvr>
                                      <p:to>
                                        <p:strVal val="visible"/>
                                      </p:to>
                                    </p:set>
                                  </p:childTnLst>
                                </p:cTn>
                              </p:par>
                            </p:childTnLst>
                          </p:cTn>
                        </p:par>
                        <p:par>
                          <p:cTn id="70" fill="hold" nodeType="afterGroup">
                            <p:stCondLst>
                              <p:cond delay="0"/>
                            </p:stCondLst>
                            <p:childTnLst>
                              <p:par>
                                <p:cTn id="71" presetID="1" presetClass="entr" presetSubtype="0" fill="hold" grpId="1" nodeType="afterEffect">
                                  <p:stCondLst>
                                    <p:cond delay="0"/>
                                  </p:stCondLst>
                                  <p:childTnLst>
                                    <p:set>
                                      <p:cBhvr>
                                        <p:cTn id="72" dur="1" fill="hold">
                                          <p:stCondLst>
                                            <p:cond delay="0"/>
                                          </p:stCondLst>
                                        </p:cTn>
                                        <p:tgtEl>
                                          <p:spTgt spid="237571">
                                            <p:txEl>
                                              <p:pRg st="1" end="1"/>
                                            </p:txEl>
                                          </p:spTgt>
                                        </p:tgtEl>
                                        <p:attrNameLst>
                                          <p:attrName>style.visibility</p:attrName>
                                        </p:attrNameLst>
                                      </p:cBhvr>
                                      <p:to>
                                        <p:strVal val="visible"/>
                                      </p:to>
                                    </p:set>
                                  </p:childTnLst>
                                </p:cTn>
                              </p:par>
                            </p:childTnLst>
                          </p:cTn>
                        </p:par>
                        <p:par>
                          <p:cTn id="73" fill="hold" nodeType="afterGroup">
                            <p:stCondLst>
                              <p:cond delay="0"/>
                            </p:stCondLst>
                            <p:childTnLst>
                              <p:par>
                                <p:cTn id="74" presetID="1" presetClass="entr" presetSubtype="0" fill="hold" grpId="1" nodeType="afterEffect">
                                  <p:stCondLst>
                                    <p:cond delay="0"/>
                                  </p:stCondLst>
                                  <p:childTnLst>
                                    <p:set>
                                      <p:cBhvr>
                                        <p:cTn id="75" dur="1" fill="hold">
                                          <p:stCondLst>
                                            <p:cond delay="0"/>
                                          </p:stCondLst>
                                        </p:cTn>
                                        <p:tgtEl>
                                          <p:spTgt spid="237571">
                                            <p:txEl>
                                              <p:pRg st="2" end="2"/>
                                            </p:txEl>
                                          </p:spTgt>
                                        </p:tgtEl>
                                        <p:attrNameLst>
                                          <p:attrName>style.visibility</p:attrName>
                                        </p:attrNameLst>
                                      </p:cBhvr>
                                      <p:to>
                                        <p:strVal val="visible"/>
                                      </p:to>
                                    </p:set>
                                  </p:childTnLst>
                                </p:cTn>
                              </p:par>
                            </p:childTnLst>
                          </p:cTn>
                        </p:par>
                        <p:par>
                          <p:cTn id="76" fill="hold" nodeType="afterGroup">
                            <p:stCondLst>
                              <p:cond delay="0"/>
                            </p:stCondLst>
                            <p:childTnLst>
                              <p:par>
                                <p:cTn id="77" presetID="1" presetClass="entr" presetSubtype="0" fill="hold" grpId="1" nodeType="afterEffect">
                                  <p:stCondLst>
                                    <p:cond delay="0"/>
                                  </p:stCondLst>
                                  <p:childTnLst>
                                    <p:set>
                                      <p:cBhvr>
                                        <p:cTn id="78" dur="1" fill="hold">
                                          <p:stCondLst>
                                            <p:cond delay="0"/>
                                          </p:stCondLst>
                                        </p:cTn>
                                        <p:tgtEl>
                                          <p:spTgt spid="237571">
                                            <p:txEl>
                                              <p:pRg st="3" end="3"/>
                                            </p:txEl>
                                          </p:spTgt>
                                        </p:tgtEl>
                                        <p:attrNameLst>
                                          <p:attrName>style.visibility</p:attrName>
                                        </p:attrNameLst>
                                      </p:cBhvr>
                                      <p:to>
                                        <p:strVal val="visible"/>
                                      </p:to>
                                    </p:set>
                                  </p:childTnLst>
                                </p:cTn>
                              </p:par>
                            </p:childTnLst>
                          </p:cTn>
                        </p:par>
                        <p:par>
                          <p:cTn id="79" fill="hold" nodeType="afterGroup">
                            <p:stCondLst>
                              <p:cond delay="0"/>
                            </p:stCondLst>
                            <p:childTnLst>
                              <p:par>
                                <p:cTn id="80" presetID="1" presetClass="entr" presetSubtype="0" fill="hold" grpId="1" nodeType="afterEffect">
                                  <p:stCondLst>
                                    <p:cond delay="0"/>
                                  </p:stCondLst>
                                  <p:childTnLst>
                                    <p:set>
                                      <p:cBhvr>
                                        <p:cTn id="81" dur="1" fill="hold">
                                          <p:stCondLst>
                                            <p:cond delay="0"/>
                                          </p:stCondLst>
                                        </p:cTn>
                                        <p:tgtEl>
                                          <p:spTgt spid="237571">
                                            <p:txEl>
                                              <p:pRg st="4" end="4"/>
                                            </p:txEl>
                                          </p:spTgt>
                                        </p:tgtEl>
                                        <p:attrNameLst>
                                          <p:attrName>style.visibility</p:attrName>
                                        </p:attrNameLst>
                                      </p:cBhvr>
                                      <p:to>
                                        <p:strVal val="visible"/>
                                      </p:to>
                                    </p:set>
                                  </p:childTnLst>
                                </p:cTn>
                              </p:par>
                            </p:childTnLst>
                          </p:cTn>
                        </p:par>
                        <p:par>
                          <p:cTn id="82" fill="hold" nodeType="afterGroup">
                            <p:stCondLst>
                              <p:cond delay="0"/>
                            </p:stCondLst>
                            <p:childTnLst>
                              <p:par>
                                <p:cTn id="83" presetID="1" presetClass="entr" presetSubtype="0" fill="hold" grpId="1" nodeType="afterEffect">
                                  <p:stCondLst>
                                    <p:cond delay="0"/>
                                  </p:stCondLst>
                                  <p:childTnLst>
                                    <p:set>
                                      <p:cBhvr>
                                        <p:cTn id="84" dur="1" fill="hold">
                                          <p:stCondLst>
                                            <p:cond delay="0"/>
                                          </p:stCondLst>
                                        </p:cTn>
                                        <p:tgtEl>
                                          <p:spTgt spid="237571">
                                            <p:txEl>
                                              <p:pRg st="5" end="5"/>
                                            </p:txEl>
                                          </p:spTgt>
                                        </p:tgtEl>
                                        <p:attrNameLst>
                                          <p:attrName>style.visibility</p:attrName>
                                        </p:attrNameLst>
                                      </p:cBhvr>
                                      <p:to>
                                        <p:strVal val="visible"/>
                                      </p:to>
                                    </p:set>
                                  </p:childTnLst>
                                </p:cTn>
                              </p:par>
                            </p:childTnLst>
                          </p:cTn>
                        </p:par>
                        <p:par>
                          <p:cTn id="85" fill="hold" nodeType="afterGroup">
                            <p:stCondLst>
                              <p:cond delay="0"/>
                            </p:stCondLst>
                            <p:childTnLst>
                              <p:par>
                                <p:cTn id="86" presetID="1" presetClass="entr" presetSubtype="0" fill="hold" grpId="1" nodeType="afterEffect">
                                  <p:stCondLst>
                                    <p:cond delay="0"/>
                                  </p:stCondLst>
                                  <p:childTnLst>
                                    <p:set>
                                      <p:cBhvr>
                                        <p:cTn id="87" dur="1" fill="hold">
                                          <p:stCondLst>
                                            <p:cond delay="0"/>
                                          </p:stCondLst>
                                        </p:cTn>
                                        <p:tgtEl>
                                          <p:spTgt spid="237571">
                                            <p:txEl>
                                              <p:pRg st="6" end="6"/>
                                            </p:txEl>
                                          </p:spTgt>
                                        </p:tgtEl>
                                        <p:attrNameLst>
                                          <p:attrName>style.visibility</p:attrName>
                                        </p:attrNameLst>
                                      </p:cBhvr>
                                      <p:to>
                                        <p:strVal val="visible"/>
                                      </p:to>
                                    </p:set>
                                  </p:childTnLst>
                                </p:cTn>
                              </p:par>
                            </p:childTnLst>
                          </p:cTn>
                        </p:par>
                        <p:par>
                          <p:cTn id="88" fill="hold" nodeType="afterGroup">
                            <p:stCondLst>
                              <p:cond delay="0"/>
                            </p:stCondLst>
                            <p:childTnLst>
                              <p:par>
                                <p:cTn id="89" presetID="1" presetClass="entr" presetSubtype="0" fill="hold" grpId="1" nodeType="afterEffect">
                                  <p:stCondLst>
                                    <p:cond delay="0"/>
                                  </p:stCondLst>
                                  <p:childTnLst>
                                    <p:set>
                                      <p:cBhvr>
                                        <p:cTn id="90" dur="1" fill="hold">
                                          <p:stCondLst>
                                            <p:cond delay="0"/>
                                          </p:stCondLst>
                                        </p:cTn>
                                        <p:tgtEl>
                                          <p:spTgt spid="237571">
                                            <p:txEl>
                                              <p:pRg st="7" end="7"/>
                                            </p:txEl>
                                          </p:spTgt>
                                        </p:tgtEl>
                                        <p:attrNameLst>
                                          <p:attrName>style.visibility</p:attrName>
                                        </p:attrNameLst>
                                      </p:cBhvr>
                                      <p:to>
                                        <p:strVal val="visible"/>
                                      </p:to>
                                    </p:set>
                                  </p:childTnLst>
                                </p:cTn>
                              </p:par>
                            </p:childTnLst>
                          </p:cTn>
                        </p:par>
                        <p:par>
                          <p:cTn id="91" fill="hold" nodeType="afterGroup">
                            <p:stCondLst>
                              <p:cond delay="0"/>
                            </p:stCondLst>
                            <p:childTnLst>
                              <p:par>
                                <p:cTn id="92" presetID="1" presetClass="entr" presetSubtype="0" fill="hold" grpId="1" nodeType="afterEffect">
                                  <p:stCondLst>
                                    <p:cond delay="0"/>
                                  </p:stCondLst>
                                  <p:childTnLst>
                                    <p:set>
                                      <p:cBhvr>
                                        <p:cTn id="93" dur="1" fill="hold">
                                          <p:stCondLst>
                                            <p:cond delay="0"/>
                                          </p:stCondLst>
                                        </p:cTn>
                                        <p:tgtEl>
                                          <p:spTgt spid="237571">
                                            <p:txEl>
                                              <p:pRg st="8" end="8"/>
                                            </p:txEl>
                                          </p:spTgt>
                                        </p:tgtEl>
                                        <p:attrNameLst>
                                          <p:attrName>style.visibility</p:attrName>
                                        </p:attrNameLst>
                                      </p:cBhvr>
                                      <p:to>
                                        <p:strVal val="visible"/>
                                      </p:to>
                                    </p:set>
                                  </p:childTnLst>
                                </p:cTn>
                              </p:par>
                            </p:childTnLst>
                          </p:cTn>
                        </p:par>
                        <p:par>
                          <p:cTn id="94" fill="hold" nodeType="afterGroup">
                            <p:stCondLst>
                              <p:cond delay="0"/>
                            </p:stCondLst>
                            <p:childTnLst>
                              <p:par>
                                <p:cTn id="95" presetID="1" presetClass="entr" presetSubtype="0" fill="hold" grpId="1" nodeType="afterEffect">
                                  <p:stCondLst>
                                    <p:cond delay="0"/>
                                  </p:stCondLst>
                                  <p:childTnLst>
                                    <p:set>
                                      <p:cBhvr>
                                        <p:cTn id="96" dur="1" fill="hold">
                                          <p:stCondLst>
                                            <p:cond delay="0"/>
                                          </p:stCondLst>
                                        </p:cTn>
                                        <p:tgtEl>
                                          <p:spTgt spid="237571">
                                            <p:txEl>
                                              <p:pRg st="9" end="9"/>
                                            </p:txEl>
                                          </p:spTgt>
                                        </p:tgtEl>
                                        <p:attrNameLst>
                                          <p:attrName>style.visibility</p:attrName>
                                        </p:attrNameLst>
                                      </p:cBhvr>
                                      <p:to>
                                        <p:strVal val="visible"/>
                                      </p:to>
                                    </p:set>
                                  </p:childTnLst>
                                </p:cTn>
                              </p:par>
                            </p:childTnLst>
                          </p:cTn>
                        </p:par>
                        <p:par>
                          <p:cTn id="97" fill="hold" nodeType="afterGroup">
                            <p:stCondLst>
                              <p:cond delay="0"/>
                            </p:stCondLst>
                            <p:childTnLst>
                              <p:par>
                                <p:cTn id="98" presetID="1" presetClass="entr" presetSubtype="0" fill="hold" grpId="1" nodeType="afterEffect">
                                  <p:stCondLst>
                                    <p:cond delay="0"/>
                                  </p:stCondLst>
                                  <p:childTnLst>
                                    <p:set>
                                      <p:cBhvr>
                                        <p:cTn id="99" dur="1" fill="hold">
                                          <p:stCondLst>
                                            <p:cond delay="0"/>
                                          </p:stCondLst>
                                        </p:cTn>
                                        <p:tgtEl>
                                          <p:spTgt spid="237571">
                                            <p:txEl>
                                              <p:pRg st="10" end="10"/>
                                            </p:txEl>
                                          </p:spTgt>
                                        </p:tgtEl>
                                        <p:attrNameLst>
                                          <p:attrName>style.visibility</p:attrName>
                                        </p:attrNameLst>
                                      </p:cBhvr>
                                      <p:to>
                                        <p:strVal val="visible"/>
                                      </p:to>
                                    </p:set>
                                  </p:childTnLst>
                                </p:cTn>
                              </p:par>
                            </p:childTnLst>
                          </p:cTn>
                        </p:par>
                        <p:par>
                          <p:cTn id="100" fill="hold" nodeType="afterGroup">
                            <p:stCondLst>
                              <p:cond delay="0"/>
                            </p:stCondLst>
                            <p:childTnLst>
                              <p:par>
                                <p:cTn id="101" presetID="1" presetClass="entr" presetSubtype="0" fill="hold" grpId="1" nodeType="afterEffect">
                                  <p:stCondLst>
                                    <p:cond delay="0"/>
                                  </p:stCondLst>
                                  <p:childTnLst>
                                    <p:set>
                                      <p:cBhvr>
                                        <p:cTn id="102" dur="1" fill="hold">
                                          <p:stCondLst>
                                            <p:cond delay="0"/>
                                          </p:stCondLst>
                                        </p:cTn>
                                        <p:tgtEl>
                                          <p:spTgt spid="237571">
                                            <p:txEl>
                                              <p:pRg st="11" end="11"/>
                                            </p:txEl>
                                          </p:spTgt>
                                        </p:tgtEl>
                                        <p:attrNameLst>
                                          <p:attrName>style.visibility</p:attrName>
                                        </p:attrNameLst>
                                      </p:cBhvr>
                                      <p:to>
                                        <p:strVal val="visible"/>
                                      </p:to>
                                    </p:set>
                                  </p:childTnLst>
                                </p:cTn>
                              </p:par>
                            </p:childTnLst>
                          </p:cTn>
                        </p:par>
                        <p:par>
                          <p:cTn id="103" fill="hold" nodeType="afterGroup">
                            <p:stCondLst>
                              <p:cond delay="0"/>
                            </p:stCondLst>
                            <p:childTnLst>
                              <p:par>
                                <p:cTn id="104" presetID="1" presetClass="entr" presetSubtype="0" fill="hold" grpId="1" nodeType="afterEffect">
                                  <p:stCondLst>
                                    <p:cond delay="0"/>
                                  </p:stCondLst>
                                  <p:childTnLst>
                                    <p:set>
                                      <p:cBhvr>
                                        <p:cTn id="105" dur="1" fill="hold">
                                          <p:stCondLst>
                                            <p:cond delay="0"/>
                                          </p:stCondLst>
                                        </p:cTn>
                                        <p:tgtEl>
                                          <p:spTgt spid="237571">
                                            <p:txEl>
                                              <p:pRg st="12" end="12"/>
                                            </p:txEl>
                                          </p:spTgt>
                                        </p:tgtEl>
                                        <p:attrNameLst>
                                          <p:attrName>style.visibility</p:attrName>
                                        </p:attrNameLst>
                                      </p:cBhvr>
                                      <p:to>
                                        <p:strVal val="visible"/>
                                      </p:to>
                                    </p:set>
                                  </p:childTnLst>
                                </p:cTn>
                              </p:par>
                            </p:childTnLst>
                          </p:cTn>
                        </p:par>
                        <p:par>
                          <p:cTn id="106" fill="hold" nodeType="afterGroup">
                            <p:stCondLst>
                              <p:cond delay="0"/>
                            </p:stCondLst>
                            <p:childTnLst>
                              <p:par>
                                <p:cTn id="107" presetID="1" presetClass="entr" presetSubtype="0" fill="hold" grpId="1" nodeType="afterEffect">
                                  <p:stCondLst>
                                    <p:cond delay="0"/>
                                  </p:stCondLst>
                                  <p:childTnLst>
                                    <p:set>
                                      <p:cBhvr>
                                        <p:cTn id="108" dur="1" fill="hold">
                                          <p:stCondLst>
                                            <p:cond delay="0"/>
                                          </p:stCondLst>
                                        </p:cTn>
                                        <p:tgtEl>
                                          <p:spTgt spid="237571">
                                            <p:txEl>
                                              <p:pRg st="13" end="13"/>
                                            </p:txEl>
                                          </p:spTgt>
                                        </p:tgtEl>
                                        <p:attrNameLst>
                                          <p:attrName>style.visibility</p:attrName>
                                        </p:attrNameLst>
                                      </p:cBhvr>
                                      <p:to>
                                        <p:strVal val="visible"/>
                                      </p:to>
                                    </p:set>
                                  </p:childTnLst>
                                </p:cTn>
                              </p:par>
                            </p:childTnLst>
                          </p:cTn>
                        </p:par>
                        <p:par>
                          <p:cTn id="109" fill="hold" nodeType="afterGroup">
                            <p:stCondLst>
                              <p:cond delay="0"/>
                            </p:stCondLst>
                            <p:childTnLst>
                              <p:par>
                                <p:cTn id="110" presetID="1" presetClass="entr" presetSubtype="0" fill="hold" grpId="1" nodeType="afterEffect">
                                  <p:stCondLst>
                                    <p:cond delay="0"/>
                                  </p:stCondLst>
                                  <p:childTnLst>
                                    <p:set>
                                      <p:cBhvr>
                                        <p:cTn id="111" dur="1" fill="hold">
                                          <p:stCondLst>
                                            <p:cond delay="0"/>
                                          </p:stCondLst>
                                        </p:cTn>
                                        <p:tgtEl>
                                          <p:spTgt spid="237571">
                                            <p:txEl>
                                              <p:pRg st="14" end="14"/>
                                            </p:txEl>
                                          </p:spTgt>
                                        </p:tgtEl>
                                        <p:attrNameLst>
                                          <p:attrName>style.visibility</p:attrName>
                                        </p:attrNameLst>
                                      </p:cBhvr>
                                      <p:to>
                                        <p:strVal val="visible"/>
                                      </p:to>
                                    </p:set>
                                  </p:childTnLst>
                                </p:cTn>
                              </p:par>
                            </p:childTnLst>
                          </p:cTn>
                        </p:par>
                        <p:par>
                          <p:cTn id="112" fill="hold" nodeType="afterGroup">
                            <p:stCondLst>
                              <p:cond delay="0"/>
                            </p:stCondLst>
                            <p:childTnLst>
                              <p:par>
                                <p:cTn id="113" presetID="1" presetClass="entr" presetSubtype="0" fill="hold" grpId="1" nodeType="afterEffect">
                                  <p:stCondLst>
                                    <p:cond delay="0"/>
                                  </p:stCondLst>
                                  <p:childTnLst>
                                    <p:set>
                                      <p:cBhvr>
                                        <p:cTn id="114" dur="1" fill="hold">
                                          <p:stCondLst>
                                            <p:cond delay="0"/>
                                          </p:stCondLst>
                                        </p:cTn>
                                        <p:tgtEl>
                                          <p:spTgt spid="237571">
                                            <p:txEl>
                                              <p:pRg st="15" end="15"/>
                                            </p:txEl>
                                          </p:spTgt>
                                        </p:tgtEl>
                                        <p:attrNameLst>
                                          <p:attrName>style.visibility</p:attrName>
                                        </p:attrNameLst>
                                      </p:cBhvr>
                                      <p:to>
                                        <p:strVal val="visible"/>
                                      </p:to>
                                    </p:set>
                                  </p:childTnLst>
                                </p:cTn>
                              </p:par>
                            </p:childTnLst>
                          </p:cTn>
                        </p:par>
                        <p:par>
                          <p:cTn id="115" fill="hold" nodeType="afterGroup">
                            <p:stCondLst>
                              <p:cond delay="0"/>
                            </p:stCondLst>
                            <p:childTnLst>
                              <p:par>
                                <p:cTn id="116" presetID="1" presetClass="entr" presetSubtype="0" fill="hold" grpId="1" nodeType="afterEffect">
                                  <p:stCondLst>
                                    <p:cond delay="0"/>
                                  </p:stCondLst>
                                  <p:childTnLst>
                                    <p:set>
                                      <p:cBhvr>
                                        <p:cTn id="117" dur="1" fill="hold">
                                          <p:stCondLst>
                                            <p:cond delay="0"/>
                                          </p:stCondLst>
                                        </p:cTn>
                                        <p:tgtEl>
                                          <p:spTgt spid="237571">
                                            <p:txEl>
                                              <p:pRg st="16" end="16"/>
                                            </p:txEl>
                                          </p:spTgt>
                                        </p:tgtEl>
                                        <p:attrNameLst>
                                          <p:attrName>style.visibility</p:attrName>
                                        </p:attrNameLst>
                                      </p:cBhvr>
                                      <p:to>
                                        <p:strVal val="visible"/>
                                      </p:to>
                                    </p:set>
                                  </p:childTnLst>
                                </p:cTn>
                              </p:par>
                            </p:childTnLst>
                          </p:cTn>
                        </p:par>
                        <p:par>
                          <p:cTn id="118" fill="hold" nodeType="afterGroup">
                            <p:stCondLst>
                              <p:cond delay="0"/>
                            </p:stCondLst>
                            <p:childTnLst>
                              <p:par>
                                <p:cTn id="119" presetID="1" presetClass="entr" presetSubtype="0" fill="hold" grpId="1" nodeType="afterEffect">
                                  <p:stCondLst>
                                    <p:cond delay="0"/>
                                  </p:stCondLst>
                                  <p:childTnLst>
                                    <p:set>
                                      <p:cBhvr>
                                        <p:cTn id="120" dur="1" fill="hold">
                                          <p:stCondLst>
                                            <p:cond delay="0"/>
                                          </p:stCondLst>
                                        </p:cTn>
                                        <p:tgtEl>
                                          <p:spTgt spid="237571">
                                            <p:txEl>
                                              <p:pRg st="17" end="17"/>
                                            </p:txEl>
                                          </p:spTgt>
                                        </p:tgtEl>
                                        <p:attrNameLst>
                                          <p:attrName>style.visibility</p:attrName>
                                        </p:attrNameLst>
                                      </p:cBhvr>
                                      <p:to>
                                        <p:strVal val="visible"/>
                                      </p:to>
                                    </p:set>
                                  </p:childTnLst>
                                </p:cTn>
                              </p:par>
                            </p:childTnLst>
                          </p:cTn>
                        </p:par>
                        <p:par>
                          <p:cTn id="121" fill="hold" nodeType="afterGroup">
                            <p:stCondLst>
                              <p:cond delay="0"/>
                            </p:stCondLst>
                            <p:childTnLst>
                              <p:par>
                                <p:cTn id="122" presetID="1" presetClass="entr" presetSubtype="0" fill="hold" grpId="1" nodeType="afterEffect">
                                  <p:stCondLst>
                                    <p:cond delay="0"/>
                                  </p:stCondLst>
                                  <p:childTnLst>
                                    <p:set>
                                      <p:cBhvr>
                                        <p:cTn id="123" dur="1" fill="hold">
                                          <p:stCondLst>
                                            <p:cond delay="0"/>
                                          </p:stCondLst>
                                        </p:cTn>
                                        <p:tgtEl>
                                          <p:spTgt spid="237571">
                                            <p:txEl>
                                              <p:pRg st="18" end="18"/>
                                            </p:txEl>
                                          </p:spTgt>
                                        </p:tgtEl>
                                        <p:attrNameLst>
                                          <p:attrName>style.visibility</p:attrName>
                                        </p:attrNameLst>
                                      </p:cBhvr>
                                      <p:to>
                                        <p:strVal val="visible"/>
                                      </p:to>
                                    </p:set>
                                  </p:childTnLst>
                                </p:cTn>
                              </p:par>
                            </p:childTnLst>
                          </p:cTn>
                        </p:par>
                        <p:par>
                          <p:cTn id="124" fill="hold" nodeType="afterGroup">
                            <p:stCondLst>
                              <p:cond delay="0"/>
                            </p:stCondLst>
                            <p:childTnLst>
                              <p:par>
                                <p:cTn id="125" presetID="1" presetClass="entr" presetSubtype="0" fill="hold" grpId="1" nodeType="afterEffect">
                                  <p:stCondLst>
                                    <p:cond delay="0"/>
                                  </p:stCondLst>
                                  <p:childTnLst>
                                    <p:set>
                                      <p:cBhvr>
                                        <p:cTn id="126" dur="1" fill="hold">
                                          <p:stCondLst>
                                            <p:cond delay="0"/>
                                          </p:stCondLst>
                                        </p:cTn>
                                        <p:tgtEl>
                                          <p:spTgt spid="237571">
                                            <p:txEl>
                                              <p:pRg st="19" end="19"/>
                                            </p:txEl>
                                          </p:spTgt>
                                        </p:tgtEl>
                                        <p:attrNameLst>
                                          <p:attrName>style.visibility</p:attrName>
                                        </p:attrNameLst>
                                      </p:cBhvr>
                                      <p:to>
                                        <p:strVal val="visible"/>
                                      </p:to>
                                    </p:set>
                                  </p:childTnLst>
                                </p:cTn>
                              </p:par>
                            </p:childTnLst>
                          </p:cTn>
                        </p:par>
                        <p:par>
                          <p:cTn id="127" fill="hold" nodeType="afterGroup">
                            <p:stCondLst>
                              <p:cond delay="0"/>
                            </p:stCondLst>
                            <p:childTnLst>
                              <p:par>
                                <p:cTn id="128" presetID="1" presetClass="entr" presetSubtype="0" fill="hold" grpId="1" nodeType="afterEffect">
                                  <p:stCondLst>
                                    <p:cond delay="0"/>
                                  </p:stCondLst>
                                  <p:childTnLst>
                                    <p:set>
                                      <p:cBhvr>
                                        <p:cTn id="129" dur="1" fill="hold">
                                          <p:stCondLst>
                                            <p:cond delay="0"/>
                                          </p:stCondLst>
                                        </p:cTn>
                                        <p:tgtEl>
                                          <p:spTgt spid="237571">
                                            <p:txEl>
                                              <p:pRg st="20" end="20"/>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7571" grpId="0" build="p"/>
      <p:bldP spid="237571" grpId="1" build="p"/>
    </p:bldLst>
  </p:timing>
</p:sld>
</file>

<file path=ppt/slides/slide18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8594" name="Rectangle 2"/>
          <p:cNvSpPr>
            <a:spLocks noGrp="1" noChangeArrowheads="1"/>
          </p:cNvSpPr>
          <p:nvPr>
            <p:ph type="title"/>
          </p:nvPr>
        </p:nvSpPr>
        <p:spPr>
          <a:xfrm>
            <a:off x="323850" y="476250"/>
            <a:ext cx="8229600" cy="777875"/>
          </a:xfrm>
        </p:spPr>
        <p:txBody>
          <a:bodyPr/>
          <a:lstStyle/>
          <a:p>
            <a:pPr algn="r"/>
            <a:r>
              <a:rPr lang="fa-IR" altLang="fa-IR" sz="1600">
                <a:cs typeface="B Nasim" panose="00000700000000000000" pitchFamily="2" charset="-78"/>
              </a:rPr>
              <a:t>حل مساله (3-4)</a:t>
            </a:r>
            <a:endParaRPr lang="en-US" altLang="fa-IR" sz="1600">
              <a:cs typeface="B Nasim" panose="00000700000000000000" pitchFamily="2" charset="-78"/>
            </a:endParaRPr>
          </a:p>
        </p:txBody>
      </p:sp>
      <p:sp>
        <p:nvSpPr>
          <p:cNvPr id="238595" name="Rectangle 3"/>
          <p:cNvSpPr>
            <a:spLocks noGrp="1" noChangeArrowheads="1"/>
          </p:cNvSpPr>
          <p:nvPr>
            <p:ph type="body" idx="1"/>
          </p:nvPr>
        </p:nvSpPr>
        <p:spPr>
          <a:xfrm>
            <a:off x="827088" y="1196975"/>
            <a:ext cx="7113587" cy="5937250"/>
          </a:xfrm>
        </p:spPr>
        <p:txBody>
          <a:bodyPr/>
          <a:lstStyle/>
          <a:p>
            <a:pPr algn="l">
              <a:lnSpc>
                <a:spcPct val="150000"/>
              </a:lnSpc>
              <a:buFont typeface="Wingdings" panose="05000000000000000000" pitchFamily="2" charset="2"/>
              <a:buNone/>
            </a:pPr>
            <a:r>
              <a:rPr lang="fa-IR" altLang="fa-IR" sz="2000">
                <a:effectLst/>
                <a:cs typeface="B Zar" panose="00000400000000000000" pitchFamily="2" charset="-78"/>
              </a:rPr>
              <a:t>نامساعد   189000 = (500 – 2439000) 4500 = انحراف نرخ مواد</a:t>
            </a:r>
          </a:p>
          <a:p>
            <a:pPr algn="ctr">
              <a:lnSpc>
                <a:spcPct val="50000"/>
              </a:lnSpc>
              <a:buFont typeface="Wingdings" panose="05000000000000000000" pitchFamily="2" charset="2"/>
              <a:buNone/>
            </a:pPr>
            <a:r>
              <a:rPr lang="fa-IR" altLang="fa-IR" sz="2000">
                <a:effectLst/>
                <a:cs typeface="B Zar" panose="00000400000000000000" pitchFamily="2" charset="-78"/>
              </a:rPr>
              <a:t>                                            4500</a:t>
            </a:r>
          </a:p>
          <a:p>
            <a:pPr algn="l">
              <a:lnSpc>
                <a:spcPct val="150000"/>
              </a:lnSpc>
              <a:buFont typeface="Wingdings" panose="05000000000000000000" pitchFamily="2" charset="2"/>
              <a:buNone/>
            </a:pPr>
            <a:r>
              <a:rPr lang="fa-IR" altLang="fa-IR" sz="2000">
                <a:effectLst/>
                <a:cs typeface="B Zar" panose="00000400000000000000" pitchFamily="2" charset="-78"/>
              </a:rPr>
              <a:t>نامساعد  7500 = ( 3×1450) – 4500) 500 = انحراف مصرف مواد</a:t>
            </a:r>
          </a:p>
          <a:p>
            <a:pPr algn="l">
              <a:lnSpc>
                <a:spcPct val="150000"/>
              </a:lnSpc>
              <a:buFont typeface="Wingdings" panose="05000000000000000000" pitchFamily="2" charset="2"/>
              <a:buNone/>
            </a:pPr>
            <a:r>
              <a:rPr lang="fa-IR" altLang="fa-IR" sz="2000">
                <a:effectLst/>
                <a:cs typeface="B Zar" panose="00000400000000000000" pitchFamily="2" charset="-78"/>
              </a:rPr>
              <a:t>نامساعد  120000 = (250 – 3120000) 12000 = انحراف نرخ دستمزد</a:t>
            </a:r>
          </a:p>
          <a:p>
            <a:pPr algn="ctr">
              <a:lnSpc>
                <a:spcPct val="40000"/>
              </a:lnSpc>
              <a:buFont typeface="Wingdings" panose="05000000000000000000" pitchFamily="2" charset="2"/>
              <a:buNone/>
            </a:pPr>
            <a:r>
              <a:rPr lang="fa-IR" altLang="fa-IR" sz="2000">
                <a:effectLst/>
                <a:cs typeface="B Zar" panose="00000400000000000000" pitchFamily="2" charset="-78"/>
              </a:rPr>
              <a:t>                              12000                </a:t>
            </a:r>
          </a:p>
          <a:p>
            <a:pPr algn="l">
              <a:lnSpc>
                <a:spcPct val="150000"/>
              </a:lnSpc>
              <a:buFont typeface="Wingdings" panose="05000000000000000000" pitchFamily="2" charset="2"/>
              <a:buNone/>
            </a:pPr>
            <a:r>
              <a:rPr lang="fa-IR" altLang="fa-IR" sz="2000">
                <a:effectLst/>
                <a:cs typeface="B Zar" panose="00000400000000000000" pitchFamily="2" charset="-78"/>
              </a:rPr>
              <a:t> 100000 = ( 8×1450) – 12000) 250= انحراف کارایی دستمزد</a:t>
            </a:r>
          </a:p>
          <a:p>
            <a:pPr algn="l">
              <a:lnSpc>
                <a:spcPct val="150000"/>
              </a:lnSpc>
              <a:buFont typeface="Wingdings" panose="05000000000000000000" pitchFamily="2" charset="2"/>
              <a:buNone/>
            </a:pPr>
            <a:r>
              <a:rPr lang="fa-IR" altLang="fa-IR" sz="2000">
                <a:effectLst/>
                <a:cs typeface="B Zar" panose="00000400000000000000" pitchFamily="2" charset="-78"/>
              </a:rPr>
              <a:t> 170 = 1955000 = نرخ سربار ثابت ساخت</a:t>
            </a:r>
          </a:p>
          <a:p>
            <a:pPr algn="ctr">
              <a:lnSpc>
                <a:spcPct val="50000"/>
              </a:lnSpc>
              <a:buFont typeface="Wingdings" panose="05000000000000000000" pitchFamily="2" charset="2"/>
              <a:buNone/>
            </a:pPr>
            <a:r>
              <a:rPr lang="fa-IR" altLang="fa-IR" sz="2000">
                <a:effectLst/>
                <a:cs typeface="B Zar" panose="00000400000000000000" pitchFamily="2" charset="-78"/>
              </a:rPr>
              <a:t>                                                11500    </a:t>
            </a:r>
          </a:p>
          <a:p>
            <a:pPr algn="l">
              <a:lnSpc>
                <a:spcPct val="150000"/>
              </a:lnSpc>
              <a:buFont typeface="Wingdings" panose="05000000000000000000" pitchFamily="2" charset="2"/>
              <a:buNone/>
            </a:pPr>
            <a:r>
              <a:rPr lang="fa-IR" altLang="fa-IR" sz="2000">
                <a:effectLst/>
                <a:cs typeface="B Zar" panose="00000400000000000000" pitchFamily="2" charset="-78"/>
              </a:rPr>
              <a:t>مساعد 215000 = [(12000 × 180) + 1955000] – (1920000 + 1980000) = انحراف هزینه</a:t>
            </a:r>
          </a:p>
          <a:p>
            <a:pPr algn="l">
              <a:lnSpc>
                <a:spcPct val="150000"/>
              </a:lnSpc>
              <a:buFont typeface="Wingdings" panose="05000000000000000000" pitchFamily="2" charset="2"/>
              <a:buNone/>
            </a:pPr>
            <a:r>
              <a:rPr lang="fa-IR" altLang="fa-IR" sz="2000">
                <a:effectLst/>
                <a:cs typeface="B Zar" panose="00000400000000000000" pitchFamily="2" charset="-78"/>
              </a:rPr>
              <a:t>مساعد 17000 = (( 8× 1450) × 11500 ) 170= انحراف حجم</a:t>
            </a:r>
          </a:p>
          <a:p>
            <a:pPr algn="l">
              <a:lnSpc>
                <a:spcPct val="150000"/>
              </a:lnSpc>
              <a:buFont typeface="Wingdings" panose="05000000000000000000" pitchFamily="2" charset="2"/>
              <a:buNone/>
            </a:pPr>
            <a:r>
              <a:rPr lang="fa-IR" altLang="fa-IR" sz="2000">
                <a:effectLst/>
                <a:cs typeface="B Zar" panose="00000400000000000000" pitchFamily="2" charset="-78"/>
              </a:rPr>
              <a:t>نامساعد  72000 = (11600 – 12000) 180 = انحراف کارایی </a:t>
            </a:r>
          </a:p>
          <a:p>
            <a:pPr algn="l">
              <a:lnSpc>
                <a:spcPct val="150000"/>
              </a:lnSpc>
              <a:buFont typeface="Wingdings" panose="05000000000000000000" pitchFamily="2" charset="2"/>
              <a:buNone/>
            </a:pPr>
            <a:endParaRPr lang="en-US" altLang="fa-IR" sz="2000">
              <a:effectLst/>
              <a:cs typeface="B Zar" panose="00000400000000000000" pitchFamily="2" charset="-78"/>
            </a:endParaRPr>
          </a:p>
        </p:txBody>
      </p:sp>
      <p:grpSp>
        <p:nvGrpSpPr>
          <p:cNvPr id="238600" name="Group 8"/>
          <p:cNvGrpSpPr>
            <a:grpSpLocks/>
          </p:cNvGrpSpPr>
          <p:nvPr/>
        </p:nvGrpSpPr>
        <p:grpSpPr bwMode="auto">
          <a:xfrm>
            <a:off x="2914650" y="1557338"/>
            <a:ext cx="1081088" cy="2519362"/>
            <a:chOff x="1836" y="981"/>
            <a:chExt cx="681" cy="1587"/>
          </a:xfrm>
        </p:grpSpPr>
        <p:sp>
          <p:nvSpPr>
            <p:cNvPr id="238596" name="Line 4"/>
            <p:cNvSpPr>
              <a:spLocks noChangeShapeType="1"/>
            </p:cNvSpPr>
            <p:nvPr/>
          </p:nvSpPr>
          <p:spPr bwMode="auto">
            <a:xfrm>
              <a:off x="1882" y="981"/>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38597" name="Line 5"/>
            <p:cNvSpPr>
              <a:spLocks noChangeShapeType="1"/>
            </p:cNvSpPr>
            <p:nvPr/>
          </p:nvSpPr>
          <p:spPr bwMode="auto">
            <a:xfrm>
              <a:off x="2109" y="1797"/>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38598" name="Line 6"/>
            <p:cNvSpPr>
              <a:spLocks noChangeShapeType="1"/>
            </p:cNvSpPr>
            <p:nvPr/>
          </p:nvSpPr>
          <p:spPr bwMode="auto">
            <a:xfrm>
              <a:off x="1836" y="2568"/>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3859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3859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3859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3859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38595">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38595">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38595">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38595">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38595">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38595">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38595">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38595">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49" presetClass="entr" presetSubtype="0" decel="100000" fill="hold" grpId="0" nodeType="afterEffect">
                                  <p:stCondLst>
                                    <p:cond delay="0"/>
                                  </p:stCondLst>
                                  <p:childTnLst>
                                    <p:set>
                                      <p:cBhvr>
                                        <p:cTn id="39" dur="1" fill="hold">
                                          <p:stCondLst>
                                            <p:cond delay="0"/>
                                          </p:stCondLst>
                                        </p:cTn>
                                        <p:tgtEl>
                                          <p:spTgt spid="238594"/>
                                        </p:tgtEl>
                                        <p:attrNameLst>
                                          <p:attrName>style.visibility</p:attrName>
                                        </p:attrNameLst>
                                      </p:cBhvr>
                                      <p:to>
                                        <p:strVal val="visible"/>
                                      </p:to>
                                    </p:set>
                                    <p:anim calcmode="lin" valueType="num">
                                      <p:cBhvr>
                                        <p:cTn id="40" dur="1000" fill="hold"/>
                                        <p:tgtEl>
                                          <p:spTgt spid="238594"/>
                                        </p:tgtEl>
                                        <p:attrNameLst>
                                          <p:attrName>ppt_w</p:attrName>
                                        </p:attrNameLst>
                                      </p:cBhvr>
                                      <p:tavLst>
                                        <p:tav tm="0">
                                          <p:val>
                                            <p:fltVal val="0"/>
                                          </p:val>
                                        </p:tav>
                                        <p:tav tm="100000">
                                          <p:val>
                                            <p:strVal val="#ppt_w"/>
                                          </p:val>
                                        </p:tav>
                                      </p:tavLst>
                                    </p:anim>
                                    <p:anim calcmode="lin" valueType="num">
                                      <p:cBhvr>
                                        <p:cTn id="41" dur="1000" fill="hold"/>
                                        <p:tgtEl>
                                          <p:spTgt spid="238594"/>
                                        </p:tgtEl>
                                        <p:attrNameLst>
                                          <p:attrName>ppt_h</p:attrName>
                                        </p:attrNameLst>
                                      </p:cBhvr>
                                      <p:tavLst>
                                        <p:tav tm="0">
                                          <p:val>
                                            <p:fltVal val="0"/>
                                          </p:val>
                                        </p:tav>
                                        <p:tav tm="100000">
                                          <p:val>
                                            <p:strVal val="#ppt_h"/>
                                          </p:val>
                                        </p:tav>
                                      </p:tavLst>
                                    </p:anim>
                                    <p:anim calcmode="lin" valueType="num">
                                      <p:cBhvr>
                                        <p:cTn id="42" dur="1000" fill="hold"/>
                                        <p:tgtEl>
                                          <p:spTgt spid="238594"/>
                                        </p:tgtEl>
                                        <p:attrNameLst>
                                          <p:attrName>style.rotation</p:attrName>
                                        </p:attrNameLst>
                                      </p:cBhvr>
                                      <p:tavLst>
                                        <p:tav tm="0">
                                          <p:val>
                                            <p:fltVal val="360"/>
                                          </p:val>
                                        </p:tav>
                                        <p:tav tm="100000">
                                          <p:val>
                                            <p:fltVal val="0"/>
                                          </p:val>
                                        </p:tav>
                                      </p:tavLst>
                                    </p:anim>
                                    <p:animEffect transition="in" filter="fade">
                                      <p:cBhvr>
                                        <p:cTn id="43" dur="1000"/>
                                        <p:tgtEl>
                                          <p:spTgt spid="238594"/>
                                        </p:tgtEl>
                                      </p:cBhvr>
                                    </p:animEffect>
                                  </p:childTnLst>
                                </p:cTn>
                              </p:par>
                              <p:par>
                                <p:cTn id="44" presetID="48" presetClass="entr" presetSubtype="0" accel="50000" fill="hold" nodeType="withEffect">
                                  <p:stCondLst>
                                    <p:cond delay="0"/>
                                  </p:stCondLst>
                                  <p:childTnLst>
                                    <p:set>
                                      <p:cBhvr>
                                        <p:cTn id="45" dur="1" fill="hold">
                                          <p:stCondLst>
                                            <p:cond delay="0"/>
                                          </p:stCondLst>
                                        </p:cTn>
                                        <p:tgtEl>
                                          <p:spTgt spid="238600"/>
                                        </p:tgtEl>
                                        <p:attrNameLst>
                                          <p:attrName>style.visibility</p:attrName>
                                        </p:attrNameLst>
                                      </p:cBhvr>
                                      <p:to>
                                        <p:strVal val="visible"/>
                                      </p:to>
                                    </p:set>
                                    <p:anim calcmode="lin" valueType="num">
                                      <p:cBhvr>
                                        <p:cTn id="46" dur="1000" fill="hold"/>
                                        <p:tgtEl>
                                          <p:spTgt spid="238600"/>
                                        </p:tgtEl>
                                        <p:attrNameLst>
                                          <p:attrName>style.rotation</p:attrName>
                                        </p:attrNameLst>
                                      </p:cBhvr>
                                      <p:tavLst>
                                        <p:tav tm="0">
                                          <p:val>
                                            <p:fltVal val="90"/>
                                          </p:val>
                                        </p:tav>
                                        <p:tav tm="80000">
                                          <p:val>
                                            <p:fltVal val="90"/>
                                          </p:val>
                                        </p:tav>
                                        <p:tav tm="80000">
                                          <p:val>
                                            <p:fltVal val="90"/>
                                          </p:val>
                                        </p:tav>
                                        <p:tav tm="100000">
                                          <p:val>
                                            <p:fltVal val="0"/>
                                          </p:val>
                                        </p:tav>
                                      </p:tavLst>
                                    </p:anim>
                                    <p:anim calcmode="lin" valueType="num">
                                      <p:cBhvr>
                                        <p:cTn id="47" dur="1000" fill="hold"/>
                                        <p:tgtEl>
                                          <p:spTgt spid="238600"/>
                                        </p:tgtEl>
                                        <p:attrNameLst>
                                          <p:attrName>ppt_x</p:attrName>
                                        </p:attrNameLst>
                                      </p:cBhvr>
                                      <p:tavLst>
                                        <p:tav tm="0">
                                          <p:val>
                                            <p:fltVal val="-1"/>
                                          </p:val>
                                        </p:tav>
                                        <p:tav tm="50000">
                                          <p:val>
                                            <p:fltVal val="0.95"/>
                                          </p:val>
                                        </p:tav>
                                        <p:tav tm="100000">
                                          <p:val>
                                            <p:strVal val="#ppt_x"/>
                                          </p:val>
                                        </p:tav>
                                      </p:tavLst>
                                    </p:anim>
                                    <p:anim calcmode="lin" valueType="num">
                                      <p:cBhvr>
                                        <p:cTn id="48" dur="1000" fill="hold"/>
                                        <p:tgtEl>
                                          <p:spTgt spid="238600"/>
                                        </p:tgtEl>
                                        <p:attrNameLst>
                                          <p:attrName>ppt_y</p:attrName>
                                        </p:attrNameLst>
                                      </p:cBhvr>
                                      <p:tavLst>
                                        <p:tav tm="0">
                                          <p:val>
                                            <p:strVal val="#ppt_y"/>
                                          </p:val>
                                        </p:tav>
                                        <p:tav tm="100000">
                                          <p:val>
                                            <p:strVal val="#ppt_y"/>
                                          </p:val>
                                        </p:tav>
                                      </p:tavLst>
                                    </p:anim>
                                    <p:animEffect transition="in" filter="fade">
                                      <p:cBhvr>
                                        <p:cTn id="49" dur="1000"/>
                                        <p:tgtEl>
                                          <p:spTgt spid="2386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594" grpId="0"/>
      <p:bldP spid="238595" grpId="0" build="p"/>
    </p:bldLst>
  </p:timing>
</p:sld>
</file>

<file path=ppt/slides/slide18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39619" name="Rectangle 3"/>
          <p:cNvSpPr>
            <a:spLocks noGrp="1" noChangeArrowheads="1"/>
          </p:cNvSpPr>
          <p:nvPr>
            <p:ph type="body" idx="1"/>
          </p:nvPr>
        </p:nvSpPr>
        <p:spPr>
          <a:xfrm>
            <a:off x="457200" y="404813"/>
            <a:ext cx="8229600" cy="6119812"/>
          </a:xfrm>
        </p:spPr>
        <p:txBody>
          <a:bodyPr/>
          <a:lstStyle/>
          <a:p>
            <a:pPr marL="609600" indent="-609600">
              <a:lnSpc>
                <a:spcPct val="90000"/>
              </a:lnSpc>
              <a:buFont typeface="Wingdings" panose="05000000000000000000" pitchFamily="2" charset="2"/>
              <a:buNone/>
            </a:pPr>
            <a:r>
              <a:rPr lang="fa-IR" altLang="fa-IR" sz="1900" u="sng">
                <a:effectLst/>
                <a:cs typeface="B Zar" panose="00000400000000000000" pitchFamily="2" charset="-78"/>
              </a:rPr>
              <a:t>ثبت دفتر روزنامه – طرح یگانه</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1) کار در جریان ساخت                     2175000 (500×3×1450)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نرخ مواد                           189000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مصرف مواد                      75000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موجودی مواد اولیه              2439000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2) هزینه های دستمزد                         3120000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دستمزد پرداختنی                 3120000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3) کار در جریان ساخت                     2900000(250× 8 ×1450) </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نرخ دستمزد                        120000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کارایی دستمزد                   100000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هزینه های دستمزد               3120000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4) هزینه های سربار                            3900000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حسابهای مختلف                 3900000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5) کار در جریان ساخت                     4060000 ( 350 × 8 × 1450) </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هزینه های سربار                  4060000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6) هزینه های سربار                            160000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کارایی                               72000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هزینه                      215000</a:t>
            </a:r>
          </a:p>
          <a:p>
            <a:pPr marL="609600" indent="-609600">
              <a:lnSpc>
                <a:spcPct val="90000"/>
              </a:lnSpc>
              <a:buFont typeface="Wingdings" panose="05000000000000000000" pitchFamily="2" charset="2"/>
              <a:buNone/>
            </a:pPr>
            <a:r>
              <a:rPr lang="fa-IR" altLang="fa-IR" sz="1900">
                <a:effectLst/>
                <a:cs typeface="B Zar" panose="00000400000000000000" pitchFamily="2" charset="-78"/>
              </a:rPr>
              <a:t>			انحراف حجم                      17000</a:t>
            </a:r>
            <a:endParaRPr lang="en-US" altLang="fa-IR" sz="19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39619">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 end="1"/>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39619">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2" end="2"/>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39619">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3" end="3"/>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39619">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4" end="4"/>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39619">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5" end="5"/>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39619">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6" end="6"/>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39619">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7" end="7"/>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39619">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8" end="8"/>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39619">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9" end="9"/>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39619">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0" end="10"/>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39619">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1" end="11"/>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39619">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2" end="12"/>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39619">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3" end="13"/>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39619">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4" end="14"/>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39619">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5" end="15"/>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39619">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6" end="16"/>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39619">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7" end="17"/>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39619">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39619">
                                            <p:txEl>
                                              <p:pRg st="18" end="18"/>
                                            </p:txEl>
                                          </p:spTgt>
                                        </p:tgtEl>
                                        <p:attrNameLst>
                                          <p:attrName>ppt_c</p:attrName>
                                        </p:attrNameLst>
                                      </p:cBhvr>
                                      <p:to>
                                        <a:schemeClr val="bg2"/>
                                      </p:to>
                                    </p:animClr>
                                  </p:subTnLst>
                                </p:cTn>
                              </p:par>
                            </p:childTnLst>
                          </p:cTn>
                        </p:par>
                        <p:par>
                          <p:cTn id="58" fill="hold" nodeType="afterGroup">
                            <p:stCondLst>
                              <p:cond delay="0"/>
                            </p:stCondLst>
                            <p:childTnLst>
                              <p:par>
                                <p:cTn id="59" presetID="40" presetClass="entr" presetSubtype="0" fill="hold" nodeType="afterEffect">
                                  <p:stCondLst>
                                    <p:cond delay="0"/>
                                  </p:stCondLst>
                                  <p:iterate type="lt">
                                    <p:tmPct val="10000"/>
                                  </p:iterate>
                                  <p:childTnLst>
                                    <p:set>
                                      <p:cBhvr>
                                        <p:cTn id="60" dur="1" fill="hold">
                                          <p:stCondLst>
                                            <p:cond delay="0"/>
                                          </p:stCondLst>
                                        </p:cTn>
                                        <p:tgtEl>
                                          <p:spTgt spid="239619">
                                            <p:txEl>
                                              <p:pRg st="0" end="0"/>
                                            </p:txEl>
                                          </p:spTgt>
                                        </p:tgtEl>
                                        <p:attrNameLst>
                                          <p:attrName>style.visibility</p:attrName>
                                        </p:attrNameLst>
                                      </p:cBhvr>
                                      <p:to>
                                        <p:strVal val="visible"/>
                                      </p:to>
                                    </p:set>
                                    <p:animEffect transition="in" filter="fade">
                                      <p:cBhvr>
                                        <p:cTn id="61" dur="1000"/>
                                        <p:tgtEl>
                                          <p:spTgt spid="239619">
                                            <p:txEl>
                                              <p:pRg st="0" end="0"/>
                                            </p:txEl>
                                          </p:spTgt>
                                        </p:tgtEl>
                                      </p:cBhvr>
                                    </p:animEffect>
                                    <p:anim calcmode="lin" valueType="num">
                                      <p:cBhvr>
                                        <p:cTn id="62" dur="1000" fill="hold"/>
                                        <p:tgtEl>
                                          <p:spTgt spid="239619">
                                            <p:txEl>
                                              <p:pRg st="0" end="0"/>
                                            </p:txEl>
                                          </p:spTgt>
                                        </p:tgtEl>
                                        <p:attrNameLst>
                                          <p:attrName>ppt_x</p:attrName>
                                        </p:attrNameLst>
                                      </p:cBhvr>
                                      <p:tavLst>
                                        <p:tav tm="0">
                                          <p:val>
                                            <p:strVal val="#ppt_x-.1"/>
                                          </p:val>
                                        </p:tav>
                                        <p:tav tm="100000">
                                          <p:val>
                                            <p:strVal val="#ppt_x"/>
                                          </p:val>
                                        </p:tav>
                                      </p:tavLst>
                                    </p:anim>
                                    <p:anim calcmode="lin" valueType="num">
                                      <p:cBhvr>
                                        <p:cTn id="63" dur="1000" fill="hold"/>
                                        <p:tgtEl>
                                          <p:spTgt spid="23961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9619" grpId="0" uiExpand="1" build="p"/>
    </p:bldLst>
  </p:timing>
</p:sld>
</file>

<file path=ppt/slides/slide18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0644" name="Rectangle 4"/>
          <p:cNvSpPr>
            <a:spLocks noGrp="1" noChangeArrowheads="1"/>
          </p:cNvSpPr>
          <p:nvPr>
            <p:ph type="title"/>
          </p:nvPr>
        </p:nvSpPr>
        <p:spPr>
          <a:xfrm>
            <a:off x="457200" y="115888"/>
            <a:ext cx="8229600" cy="777875"/>
          </a:xfrm>
        </p:spPr>
        <p:txBody>
          <a:bodyPr/>
          <a:lstStyle/>
          <a:p>
            <a:pPr algn="r"/>
            <a:r>
              <a:rPr lang="fa-IR" altLang="fa-IR" sz="1600">
                <a:cs typeface="B Nasim" panose="00000700000000000000" pitchFamily="2" charset="-78"/>
              </a:rPr>
              <a:t>حل مساله (4-4)</a:t>
            </a:r>
            <a:endParaRPr lang="en-US" altLang="fa-IR" sz="1600">
              <a:cs typeface="B Nasim" panose="00000700000000000000" pitchFamily="2" charset="-78"/>
            </a:endParaRPr>
          </a:p>
        </p:txBody>
      </p:sp>
      <p:sp>
        <p:nvSpPr>
          <p:cNvPr id="240645" name="Rectangle 5"/>
          <p:cNvSpPr>
            <a:spLocks noGrp="1" noChangeArrowheads="1"/>
          </p:cNvSpPr>
          <p:nvPr>
            <p:ph type="body" sz="half" idx="1"/>
          </p:nvPr>
        </p:nvSpPr>
        <p:spPr>
          <a:xfrm>
            <a:off x="1476375" y="765175"/>
            <a:ext cx="7210425" cy="3021013"/>
          </a:xfrm>
        </p:spPr>
        <p:txBody>
          <a:bodyPr/>
          <a:lstStyle/>
          <a:p>
            <a:pPr algn="l">
              <a:buFont typeface="Wingdings" panose="05000000000000000000" pitchFamily="2" charset="2"/>
              <a:buNone/>
            </a:pPr>
            <a:r>
              <a:rPr lang="fa-IR" altLang="fa-IR" sz="2000">
                <a:effectLst/>
                <a:cs typeface="B Zar" panose="00000400000000000000" pitchFamily="2" charset="-78"/>
              </a:rPr>
              <a:t>5/14 = 6887500 = نرخ واقعی دستمزد مستقیم</a:t>
            </a:r>
          </a:p>
          <a:p>
            <a:pPr algn="ctr">
              <a:lnSpc>
                <a:spcPct val="60000"/>
              </a:lnSpc>
              <a:buFont typeface="Wingdings" panose="05000000000000000000" pitchFamily="2" charset="2"/>
              <a:buNone/>
            </a:pPr>
            <a:r>
              <a:rPr lang="fa-IR" altLang="fa-IR" sz="2000">
                <a:effectLst/>
                <a:cs typeface="B Zar" panose="00000400000000000000" pitchFamily="2" charset="-78"/>
              </a:rPr>
              <a:t>                                        475000      </a:t>
            </a:r>
          </a:p>
          <a:p>
            <a:pPr algn="l">
              <a:buFont typeface="Wingdings" panose="05000000000000000000" pitchFamily="2" charset="2"/>
              <a:buNone/>
            </a:pPr>
            <a:r>
              <a:rPr lang="fa-IR" altLang="fa-IR" sz="2000">
                <a:effectLst/>
                <a:cs typeface="B Zar" panose="00000400000000000000" pitchFamily="2" charset="-78"/>
              </a:rPr>
              <a:t>400000 = 6000000 = ساعات استاندارد مجاز برای تولید واقعی</a:t>
            </a:r>
          </a:p>
          <a:p>
            <a:pPr algn="ctr">
              <a:lnSpc>
                <a:spcPct val="50000"/>
              </a:lnSpc>
              <a:buFont typeface="Wingdings" panose="05000000000000000000" pitchFamily="2" charset="2"/>
              <a:buNone/>
            </a:pPr>
            <a:r>
              <a:rPr lang="fa-IR" altLang="fa-IR" sz="2000">
                <a:effectLst/>
                <a:cs typeface="B Zar" panose="00000400000000000000" pitchFamily="2" charset="-78"/>
              </a:rPr>
              <a:t>15</a:t>
            </a:r>
          </a:p>
          <a:p>
            <a:pPr algn="l">
              <a:buFont typeface="Wingdings" panose="05000000000000000000" pitchFamily="2" charset="2"/>
              <a:buNone/>
            </a:pPr>
            <a:r>
              <a:rPr lang="fa-IR" altLang="fa-IR" sz="2000">
                <a:effectLst/>
                <a:cs typeface="B Zar" panose="00000400000000000000" pitchFamily="2" charset="-78"/>
              </a:rPr>
              <a:t>5/9= 4750000 = 2250000 2500000 = نرخ کلی سربار استاندارد</a:t>
            </a:r>
          </a:p>
          <a:p>
            <a:pPr algn="ctr">
              <a:lnSpc>
                <a:spcPct val="40000"/>
              </a:lnSpc>
              <a:buFont typeface="Wingdings" panose="05000000000000000000" pitchFamily="2" charset="2"/>
              <a:buNone/>
            </a:pPr>
            <a:r>
              <a:rPr lang="fa-IR" altLang="fa-IR" sz="2000">
                <a:effectLst/>
                <a:cs typeface="B Zar" panose="00000400000000000000" pitchFamily="2" charset="-78"/>
              </a:rPr>
              <a:t> 500000               500000</a:t>
            </a:r>
          </a:p>
          <a:p>
            <a:pPr>
              <a:buFont typeface="Wingdings" panose="05000000000000000000" pitchFamily="2" charset="2"/>
              <a:buNone/>
            </a:pPr>
            <a:r>
              <a:rPr lang="fa-IR" altLang="fa-IR" sz="2000">
                <a:effectLst/>
                <a:cs typeface="B Zar" panose="00000400000000000000" pitchFamily="2" charset="-78"/>
              </a:rPr>
              <a:t>نرخ کلی سربار                     5/9</a:t>
            </a:r>
          </a:p>
          <a:p>
            <a:pPr>
              <a:buFont typeface="Wingdings" panose="05000000000000000000" pitchFamily="2" charset="2"/>
              <a:buNone/>
            </a:pPr>
            <a:r>
              <a:rPr lang="fa-IR" altLang="fa-IR" sz="2000">
                <a:effectLst/>
                <a:cs typeface="B Zar" panose="00000400000000000000" pitchFamily="2" charset="-78"/>
              </a:rPr>
              <a:t>نرخ جذب سربار متغیر          </a:t>
            </a:r>
            <a:r>
              <a:rPr lang="fa-IR" altLang="fa-IR" sz="2000" u="sng">
                <a:effectLst/>
                <a:cs typeface="B Zar" panose="00000400000000000000" pitchFamily="2" charset="-78"/>
              </a:rPr>
              <a:t>5/4</a:t>
            </a:r>
          </a:p>
          <a:p>
            <a:pPr>
              <a:buFont typeface="Wingdings" panose="05000000000000000000" pitchFamily="2" charset="2"/>
              <a:buNone/>
            </a:pPr>
            <a:r>
              <a:rPr lang="fa-IR" altLang="fa-IR" sz="2000">
                <a:effectLst/>
                <a:cs typeface="B Zar" panose="00000400000000000000" pitchFamily="2" charset="-78"/>
              </a:rPr>
              <a:t>نرخ جذب سربار ثابت           </a:t>
            </a:r>
            <a:r>
              <a:rPr lang="fa-IR" altLang="fa-IR" sz="2000" u="sng">
                <a:effectLst/>
                <a:cs typeface="B Zar" panose="00000400000000000000" pitchFamily="2" charset="-78"/>
              </a:rPr>
              <a:t>5</a:t>
            </a:r>
            <a:endParaRPr lang="en-US" altLang="fa-IR" sz="2000" u="sng">
              <a:effectLst/>
              <a:cs typeface="B Zar" panose="00000400000000000000" pitchFamily="2" charset="-78"/>
            </a:endParaRPr>
          </a:p>
        </p:txBody>
      </p:sp>
      <p:graphicFrame>
        <p:nvGraphicFramePr>
          <p:cNvPr id="240738" name="Group 98"/>
          <p:cNvGraphicFramePr>
            <a:graphicFrameLocks noGrp="1"/>
          </p:cNvGraphicFramePr>
          <p:nvPr>
            <p:ph sz="half" idx="2"/>
          </p:nvPr>
        </p:nvGraphicFramePr>
        <p:xfrm>
          <a:off x="457200" y="3938588"/>
          <a:ext cx="8229600" cy="2371725"/>
        </p:xfrm>
        <a:graphic>
          <a:graphicData uri="http://schemas.openxmlformats.org/drawingml/2006/table">
            <a:tbl>
              <a:tblPr rtl="1"/>
              <a:tblGrid>
                <a:gridCol w="2057400">
                  <a:extLst>
                    <a:ext uri="{9D8B030D-6E8A-4147-A177-3AD203B41FA5}">
                      <a16:colId xmlns:a16="http://schemas.microsoft.com/office/drawing/2014/main" val="3993997070"/>
                    </a:ext>
                  </a:extLst>
                </a:gridCol>
                <a:gridCol w="2057400">
                  <a:extLst>
                    <a:ext uri="{9D8B030D-6E8A-4147-A177-3AD203B41FA5}">
                      <a16:colId xmlns:a16="http://schemas.microsoft.com/office/drawing/2014/main" val="3631616153"/>
                    </a:ext>
                  </a:extLst>
                </a:gridCol>
                <a:gridCol w="2057400">
                  <a:extLst>
                    <a:ext uri="{9D8B030D-6E8A-4147-A177-3AD203B41FA5}">
                      <a16:colId xmlns:a16="http://schemas.microsoft.com/office/drawing/2014/main" val="3948373621"/>
                    </a:ext>
                  </a:extLst>
                </a:gridCol>
                <a:gridCol w="2057400">
                  <a:extLst>
                    <a:ext uri="{9D8B030D-6E8A-4147-A177-3AD203B41FA5}">
                      <a16:colId xmlns:a16="http://schemas.microsoft.com/office/drawing/2014/main" val="3489612857"/>
                    </a:ext>
                  </a:extLst>
                </a:gridCol>
              </a:tblGrid>
              <a:tr h="3651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نرخ استاندارد سربار متغیر برای هر ساعت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721496422"/>
                  </a:ext>
                </a:extLst>
              </a:tr>
              <a:tr h="363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اختلاف</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12891014"/>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37751941"/>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98101051"/>
                  </a:ext>
                </a:extLst>
              </a:tr>
              <a:tr h="3635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ساعات کارکرد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58074621"/>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76738466"/>
                  </a:ext>
                </a:extLst>
              </a:tr>
            </a:tbl>
          </a:graphicData>
        </a:graphic>
      </p:graphicFrame>
      <p:grpSp>
        <p:nvGrpSpPr>
          <p:cNvPr id="240739" name="Group 99"/>
          <p:cNvGrpSpPr>
            <a:grpSpLocks/>
          </p:cNvGrpSpPr>
          <p:nvPr/>
        </p:nvGrpSpPr>
        <p:grpSpPr bwMode="auto">
          <a:xfrm>
            <a:off x="3635375" y="1052513"/>
            <a:ext cx="2449513" cy="1223962"/>
            <a:chOff x="2290" y="663"/>
            <a:chExt cx="1543" cy="771"/>
          </a:xfrm>
        </p:grpSpPr>
        <p:sp>
          <p:nvSpPr>
            <p:cNvPr id="240732" name="Line 92"/>
            <p:cNvSpPr>
              <a:spLocks noChangeShapeType="1"/>
            </p:cNvSpPr>
            <p:nvPr/>
          </p:nvSpPr>
          <p:spPr bwMode="auto">
            <a:xfrm>
              <a:off x="2336" y="663"/>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0733" name="Line 93"/>
            <p:cNvSpPr>
              <a:spLocks noChangeShapeType="1"/>
            </p:cNvSpPr>
            <p:nvPr/>
          </p:nvSpPr>
          <p:spPr bwMode="auto">
            <a:xfrm>
              <a:off x="3017" y="1071"/>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0734" name="Line 94"/>
            <p:cNvSpPr>
              <a:spLocks noChangeShapeType="1"/>
            </p:cNvSpPr>
            <p:nvPr/>
          </p:nvSpPr>
          <p:spPr bwMode="auto">
            <a:xfrm>
              <a:off x="3334" y="1434"/>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0735" name="Line 95"/>
            <p:cNvSpPr>
              <a:spLocks noChangeShapeType="1"/>
            </p:cNvSpPr>
            <p:nvPr/>
          </p:nvSpPr>
          <p:spPr bwMode="auto">
            <a:xfrm>
              <a:off x="2290" y="1434"/>
              <a:ext cx="9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grpId="0" nodeType="afterEffect">
                                  <p:stCondLst>
                                    <p:cond delay="0"/>
                                  </p:stCondLst>
                                  <p:childTnLst>
                                    <p:set>
                                      <p:cBhvr>
                                        <p:cTn id="6" dur="1" fill="hold">
                                          <p:stCondLst>
                                            <p:cond delay="0"/>
                                          </p:stCondLst>
                                        </p:cTn>
                                        <p:tgtEl>
                                          <p:spTgt spid="240644"/>
                                        </p:tgtEl>
                                        <p:attrNameLst>
                                          <p:attrName>style.visibility</p:attrName>
                                        </p:attrNameLst>
                                      </p:cBhvr>
                                      <p:to>
                                        <p:strVal val="visible"/>
                                      </p:to>
                                    </p:set>
                                    <p:anim calcmode="lin" valueType="num">
                                      <p:cBhvr>
                                        <p:cTn id="7" dur="1000" fill="hold"/>
                                        <p:tgtEl>
                                          <p:spTgt spid="240644"/>
                                        </p:tgtEl>
                                        <p:attrNameLst>
                                          <p:attrName>ppt_w</p:attrName>
                                        </p:attrNameLst>
                                      </p:cBhvr>
                                      <p:tavLst>
                                        <p:tav tm="0">
                                          <p:val>
                                            <p:fltVal val="0"/>
                                          </p:val>
                                        </p:tav>
                                        <p:tav tm="100000">
                                          <p:val>
                                            <p:strVal val="#ppt_w"/>
                                          </p:val>
                                        </p:tav>
                                      </p:tavLst>
                                    </p:anim>
                                    <p:anim calcmode="lin" valueType="num">
                                      <p:cBhvr>
                                        <p:cTn id="8" dur="1000" fill="hold"/>
                                        <p:tgtEl>
                                          <p:spTgt spid="240644"/>
                                        </p:tgtEl>
                                        <p:attrNameLst>
                                          <p:attrName>ppt_h</p:attrName>
                                        </p:attrNameLst>
                                      </p:cBhvr>
                                      <p:tavLst>
                                        <p:tav tm="0">
                                          <p:val>
                                            <p:fltVal val="0"/>
                                          </p:val>
                                        </p:tav>
                                        <p:tav tm="100000">
                                          <p:val>
                                            <p:strVal val="#ppt_h"/>
                                          </p:val>
                                        </p:tav>
                                      </p:tavLst>
                                    </p:anim>
                                    <p:anim calcmode="lin" valueType="num">
                                      <p:cBhvr>
                                        <p:cTn id="9" dur="1000" fill="hold"/>
                                        <p:tgtEl>
                                          <p:spTgt spid="24064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40644"/>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1000"/>
                            </p:stCondLst>
                            <p:childTnLst>
                              <p:par>
                                <p:cTn id="12" presetID="1" presetClass="entr" presetSubtype="0" fill="hold" grpId="0" nodeType="afterEffect">
                                  <p:stCondLst>
                                    <p:cond delay="0"/>
                                  </p:stCondLst>
                                  <p:childTnLst>
                                    <p:set>
                                      <p:cBhvr>
                                        <p:cTn id="13" dur="1" fill="hold">
                                          <p:stCondLst>
                                            <p:cond delay="0"/>
                                          </p:stCondLst>
                                        </p:cTn>
                                        <p:tgtEl>
                                          <p:spTgt spid="24064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0" end="0"/>
                                            </p:txEl>
                                          </p:spTgt>
                                        </p:tgtEl>
                                        <p:attrNameLst>
                                          <p:attrName>ppt_c</p:attrName>
                                        </p:attrNameLst>
                                      </p:cBhvr>
                                      <p:to>
                                        <a:schemeClr val="bg2"/>
                                      </p:to>
                                    </p:animClr>
                                  </p:subTnLst>
                                </p:cTn>
                              </p:par>
                            </p:childTnLst>
                          </p:cTn>
                        </p:par>
                        <p:par>
                          <p:cTn id="14" fill="hold" nodeType="afterGroup">
                            <p:stCondLst>
                              <p:cond delay="1000"/>
                            </p:stCondLst>
                            <p:childTnLst>
                              <p:par>
                                <p:cTn id="15" presetID="1" presetClass="entr" presetSubtype="0" fill="hold" grpId="0" nodeType="afterEffect">
                                  <p:stCondLst>
                                    <p:cond delay="0"/>
                                  </p:stCondLst>
                                  <p:childTnLst>
                                    <p:set>
                                      <p:cBhvr>
                                        <p:cTn id="16" dur="1" fill="hold">
                                          <p:stCondLst>
                                            <p:cond delay="0"/>
                                          </p:stCondLst>
                                        </p:cTn>
                                        <p:tgtEl>
                                          <p:spTgt spid="24064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1" end="1"/>
                                            </p:txEl>
                                          </p:spTgt>
                                        </p:tgtEl>
                                        <p:attrNameLst>
                                          <p:attrName>ppt_c</p:attrName>
                                        </p:attrNameLst>
                                      </p:cBhvr>
                                      <p:to>
                                        <a:schemeClr val="bg2"/>
                                      </p:to>
                                    </p:animClr>
                                  </p:subTnLst>
                                </p:cTn>
                              </p:par>
                            </p:childTnLst>
                          </p:cTn>
                        </p:par>
                        <p:par>
                          <p:cTn id="17" fill="hold" nodeType="afterGroup">
                            <p:stCondLst>
                              <p:cond delay="1000"/>
                            </p:stCondLst>
                            <p:childTnLst>
                              <p:par>
                                <p:cTn id="18" presetID="1" presetClass="entr" presetSubtype="0" fill="hold" grpId="0" nodeType="afterEffect">
                                  <p:stCondLst>
                                    <p:cond delay="0"/>
                                  </p:stCondLst>
                                  <p:childTnLst>
                                    <p:set>
                                      <p:cBhvr>
                                        <p:cTn id="19" dur="1" fill="hold">
                                          <p:stCondLst>
                                            <p:cond delay="0"/>
                                          </p:stCondLst>
                                        </p:cTn>
                                        <p:tgtEl>
                                          <p:spTgt spid="24064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2" end="2"/>
                                            </p:txEl>
                                          </p:spTgt>
                                        </p:tgtEl>
                                        <p:attrNameLst>
                                          <p:attrName>ppt_c</p:attrName>
                                        </p:attrNameLst>
                                      </p:cBhvr>
                                      <p:to>
                                        <a:schemeClr val="bg2"/>
                                      </p:to>
                                    </p:animClr>
                                  </p:subTnLst>
                                </p:cTn>
                              </p:par>
                            </p:childTnLst>
                          </p:cTn>
                        </p:par>
                        <p:par>
                          <p:cTn id="20" fill="hold" nodeType="afterGroup">
                            <p:stCondLst>
                              <p:cond delay="1000"/>
                            </p:stCondLst>
                            <p:childTnLst>
                              <p:par>
                                <p:cTn id="21" presetID="1" presetClass="entr" presetSubtype="0" fill="hold" grpId="0" nodeType="afterEffect">
                                  <p:stCondLst>
                                    <p:cond delay="0"/>
                                  </p:stCondLst>
                                  <p:childTnLst>
                                    <p:set>
                                      <p:cBhvr>
                                        <p:cTn id="22" dur="1" fill="hold">
                                          <p:stCondLst>
                                            <p:cond delay="0"/>
                                          </p:stCondLst>
                                        </p:cTn>
                                        <p:tgtEl>
                                          <p:spTgt spid="24064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3" end="3"/>
                                            </p:txEl>
                                          </p:spTgt>
                                        </p:tgtEl>
                                        <p:attrNameLst>
                                          <p:attrName>ppt_c</p:attrName>
                                        </p:attrNameLst>
                                      </p:cBhvr>
                                      <p:to>
                                        <a:schemeClr val="bg2"/>
                                      </p:to>
                                    </p:animClr>
                                  </p:subTnLst>
                                </p:cTn>
                              </p:par>
                            </p:childTnLst>
                          </p:cTn>
                        </p:par>
                        <p:par>
                          <p:cTn id="23" fill="hold" nodeType="afterGroup">
                            <p:stCondLst>
                              <p:cond delay="1000"/>
                            </p:stCondLst>
                            <p:childTnLst>
                              <p:par>
                                <p:cTn id="24" presetID="1" presetClass="entr" presetSubtype="0" fill="hold" grpId="0" nodeType="afterEffect">
                                  <p:stCondLst>
                                    <p:cond delay="0"/>
                                  </p:stCondLst>
                                  <p:childTnLst>
                                    <p:set>
                                      <p:cBhvr>
                                        <p:cTn id="25" dur="1" fill="hold">
                                          <p:stCondLst>
                                            <p:cond delay="0"/>
                                          </p:stCondLst>
                                        </p:cTn>
                                        <p:tgtEl>
                                          <p:spTgt spid="240645">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4" end="4"/>
                                            </p:txEl>
                                          </p:spTgt>
                                        </p:tgtEl>
                                        <p:attrNameLst>
                                          <p:attrName>ppt_c</p:attrName>
                                        </p:attrNameLst>
                                      </p:cBhvr>
                                      <p:to>
                                        <a:schemeClr val="bg2"/>
                                      </p:to>
                                    </p:animClr>
                                  </p:subTnLst>
                                </p:cTn>
                              </p:par>
                            </p:childTnLst>
                          </p:cTn>
                        </p:par>
                        <p:par>
                          <p:cTn id="26" fill="hold" nodeType="afterGroup">
                            <p:stCondLst>
                              <p:cond delay="1000"/>
                            </p:stCondLst>
                            <p:childTnLst>
                              <p:par>
                                <p:cTn id="27" presetID="1" presetClass="entr" presetSubtype="0" fill="hold" grpId="0" nodeType="afterEffect">
                                  <p:stCondLst>
                                    <p:cond delay="0"/>
                                  </p:stCondLst>
                                  <p:childTnLst>
                                    <p:set>
                                      <p:cBhvr>
                                        <p:cTn id="28" dur="1" fill="hold">
                                          <p:stCondLst>
                                            <p:cond delay="0"/>
                                          </p:stCondLst>
                                        </p:cTn>
                                        <p:tgtEl>
                                          <p:spTgt spid="240645">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5" end="5"/>
                                            </p:txEl>
                                          </p:spTgt>
                                        </p:tgtEl>
                                        <p:attrNameLst>
                                          <p:attrName>ppt_c</p:attrName>
                                        </p:attrNameLst>
                                      </p:cBhvr>
                                      <p:to>
                                        <a:schemeClr val="bg2"/>
                                      </p:to>
                                    </p:animClr>
                                  </p:subTnLst>
                                </p:cTn>
                              </p:par>
                            </p:childTnLst>
                          </p:cTn>
                        </p:par>
                        <p:par>
                          <p:cTn id="29" fill="hold" nodeType="afterGroup">
                            <p:stCondLst>
                              <p:cond delay="1000"/>
                            </p:stCondLst>
                            <p:childTnLst>
                              <p:par>
                                <p:cTn id="30" presetID="1" presetClass="entr" presetSubtype="0" fill="hold" grpId="0" nodeType="afterEffect">
                                  <p:stCondLst>
                                    <p:cond delay="0"/>
                                  </p:stCondLst>
                                  <p:childTnLst>
                                    <p:set>
                                      <p:cBhvr>
                                        <p:cTn id="31" dur="1" fill="hold">
                                          <p:stCondLst>
                                            <p:cond delay="0"/>
                                          </p:stCondLst>
                                        </p:cTn>
                                        <p:tgtEl>
                                          <p:spTgt spid="240645">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6" end="6"/>
                                            </p:txEl>
                                          </p:spTgt>
                                        </p:tgtEl>
                                        <p:attrNameLst>
                                          <p:attrName>ppt_c</p:attrName>
                                        </p:attrNameLst>
                                      </p:cBhvr>
                                      <p:to>
                                        <a:schemeClr val="bg2"/>
                                      </p:to>
                                    </p:animClr>
                                  </p:subTnLst>
                                </p:cTn>
                              </p:par>
                            </p:childTnLst>
                          </p:cTn>
                        </p:par>
                        <p:par>
                          <p:cTn id="32" fill="hold" nodeType="afterGroup">
                            <p:stCondLst>
                              <p:cond delay="1000"/>
                            </p:stCondLst>
                            <p:childTnLst>
                              <p:par>
                                <p:cTn id="33" presetID="1" presetClass="entr" presetSubtype="0" fill="hold" grpId="0" nodeType="afterEffect">
                                  <p:stCondLst>
                                    <p:cond delay="0"/>
                                  </p:stCondLst>
                                  <p:childTnLst>
                                    <p:set>
                                      <p:cBhvr>
                                        <p:cTn id="34" dur="1" fill="hold">
                                          <p:stCondLst>
                                            <p:cond delay="0"/>
                                          </p:stCondLst>
                                        </p:cTn>
                                        <p:tgtEl>
                                          <p:spTgt spid="240645">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7" end="7"/>
                                            </p:txEl>
                                          </p:spTgt>
                                        </p:tgtEl>
                                        <p:attrNameLst>
                                          <p:attrName>ppt_c</p:attrName>
                                        </p:attrNameLst>
                                      </p:cBhvr>
                                      <p:to>
                                        <a:schemeClr val="bg2"/>
                                      </p:to>
                                    </p:animClr>
                                  </p:subTnLst>
                                </p:cTn>
                              </p:par>
                            </p:childTnLst>
                          </p:cTn>
                        </p:par>
                        <p:par>
                          <p:cTn id="35" fill="hold" nodeType="afterGroup">
                            <p:stCondLst>
                              <p:cond delay="1000"/>
                            </p:stCondLst>
                            <p:childTnLst>
                              <p:par>
                                <p:cTn id="36" presetID="1" presetClass="entr" presetSubtype="0" fill="hold" grpId="0" nodeType="afterEffect">
                                  <p:stCondLst>
                                    <p:cond delay="0"/>
                                  </p:stCondLst>
                                  <p:childTnLst>
                                    <p:set>
                                      <p:cBhvr>
                                        <p:cTn id="37" dur="1" fill="hold">
                                          <p:stCondLst>
                                            <p:cond delay="0"/>
                                          </p:stCondLst>
                                        </p:cTn>
                                        <p:tgtEl>
                                          <p:spTgt spid="240645">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40645">
                                            <p:txEl>
                                              <p:pRg st="8" end="8"/>
                                            </p:txEl>
                                          </p:spTgt>
                                        </p:tgtEl>
                                        <p:attrNameLst>
                                          <p:attrName>ppt_c</p:attrName>
                                        </p:attrNameLst>
                                      </p:cBhvr>
                                      <p:to>
                                        <a:schemeClr val="bg2"/>
                                      </p:to>
                                    </p:animClr>
                                  </p:subTnLst>
                                </p:cTn>
                              </p:par>
                            </p:childTnLst>
                          </p:cTn>
                        </p:par>
                        <p:par>
                          <p:cTn id="38" fill="hold" nodeType="afterGroup">
                            <p:stCondLst>
                              <p:cond delay="1000"/>
                            </p:stCondLst>
                            <p:childTnLst>
                              <p:par>
                                <p:cTn id="39" presetID="53" presetClass="entr" presetSubtype="0" fill="hold" nodeType="afterEffect">
                                  <p:stCondLst>
                                    <p:cond delay="0"/>
                                  </p:stCondLst>
                                  <p:childTnLst>
                                    <p:set>
                                      <p:cBhvr>
                                        <p:cTn id="40" dur="1" fill="hold">
                                          <p:stCondLst>
                                            <p:cond delay="0"/>
                                          </p:stCondLst>
                                        </p:cTn>
                                        <p:tgtEl>
                                          <p:spTgt spid="240738"/>
                                        </p:tgtEl>
                                        <p:attrNameLst>
                                          <p:attrName>style.visibility</p:attrName>
                                        </p:attrNameLst>
                                      </p:cBhvr>
                                      <p:to>
                                        <p:strVal val="visible"/>
                                      </p:to>
                                    </p:set>
                                    <p:anim calcmode="lin" valueType="num">
                                      <p:cBhvr>
                                        <p:cTn id="41" dur="1000" fill="hold"/>
                                        <p:tgtEl>
                                          <p:spTgt spid="240738"/>
                                        </p:tgtEl>
                                        <p:attrNameLst>
                                          <p:attrName>ppt_w</p:attrName>
                                        </p:attrNameLst>
                                      </p:cBhvr>
                                      <p:tavLst>
                                        <p:tav tm="0">
                                          <p:val>
                                            <p:fltVal val="0"/>
                                          </p:val>
                                        </p:tav>
                                        <p:tav tm="100000">
                                          <p:val>
                                            <p:strVal val="#ppt_w"/>
                                          </p:val>
                                        </p:tav>
                                      </p:tavLst>
                                    </p:anim>
                                    <p:anim calcmode="lin" valueType="num">
                                      <p:cBhvr>
                                        <p:cTn id="42" dur="1000" fill="hold"/>
                                        <p:tgtEl>
                                          <p:spTgt spid="240738"/>
                                        </p:tgtEl>
                                        <p:attrNameLst>
                                          <p:attrName>ppt_h</p:attrName>
                                        </p:attrNameLst>
                                      </p:cBhvr>
                                      <p:tavLst>
                                        <p:tav tm="0">
                                          <p:val>
                                            <p:fltVal val="0"/>
                                          </p:val>
                                        </p:tav>
                                        <p:tav tm="100000">
                                          <p:val>
                                            <p:strVal val="#ppt_h"/>
                                          </p:val>
                                        </p:tav>
                                      </p:tavLst>
                                    </p:anim>
                                    <p:animEffect transition="in" filter="fade">
                                      <p:cBhvr>
                                        <p:cTn id="43" dur="1000"/>
                                        <p:tgtEl>
                                          <p:spTgt spid="240738"/>
                                        </p:tgtEl>
                                      </p:cBhvr>
                                    </p:animEffect>
                                  </p:childTnLst>
                                </p:cTn>
                              </p:par>
                              <p:par>
                                <p:cTn id="44" presetID="34" presetClass="entr" presetSubtype="0" fill="hold" nodeType="withEffect">
                                  <p:stCondLst>
                                    <p:cond delay="0"/>
                                  </p:stCondLst>
                                  <p:childTnLst>
                                    <p:set>
                                      <p:cBhvr>
                                        <p:cTn id="45" dur="1" fill="hold">
                                          <p:stCondLst>
                                            <p:cond delay="0"/>
                                          </p:stCondLst>
                                        </p:cTn>
                                        <p:tgtEl>
                                          <p:spTgt spid="240739"/>
                                        </p:tgtEl>
                                        <p:attrNameLst>
                                          <p:attrName>style.visibility</p:attrName>
                                        </p:attrNameLst>
                                      </p:cBhvr>
                                      <p:to>
                                        <p:strVal val="visible"/>
                                      </p:to>
                                    </p:set>
                                    <p:anim from="(-#ppt_w/2)" to="(#ppt_x)" calcmode="lin" valueType="num">
                                      <p:cBhvr>
                                        <p:cTn id="46" dur="600" fill="hold">
                                          <p:stCondLst>
                                            <p:cond delay="0"/>
                                          </p:stCondLst>
                                        </p:cTn>
                                        <p:tgtEl>
                                          <p:spTgt spid="240739"/>
                                        </p:tgtEl>
                                        <p:attrNameLst>
                                          <p:attrName>ppt_x</p:attrName>
                                        </p:attrNameLst>
                                      </p:cBhvr>
                                    </p:anim>
                                    <p:anim from="0" to="-1.0" calcmode="lin" valueType="num">
                                      <p:cBhvr>
                                        <p:cTn id="47" dur="200" decel="50000" autoRev="1" fill="hold">
                                          <p:stCondLst>
                                            <p:cond delay="600"/>
                                          </p:stCondLst>
                                        </p:cTn>
                                        <p:tgtEl>
                                          <p:spTgt spid="240739"/>
                                        </p:tgtEl>
                                        <p:attrNameLst>
                                          <p:attrName>xshear</p:attrName>
                                        </p:attrNameLst>
                                      </p:cBhvr>
                                    </p:anim>
                                    <p:animScale>
                                      <p:cBhvr>
                                        <p:cTn id="48" dur="200" decel="100000" autoRev="1" fill="hold">
                                          <p:stCondLst>
                                            <p:cond delay="600"/>
                                          </p:stCondLst>
                                        </p:cTn>
                                        <p:tgtEl>
                                          <p:spTgt spid="240739"/>
                                        </p:tgtEl>
                                      </p:cBhvr>
                                      <p:from x="100000" y="100000"/>
                                      <p:to x="80000" y="100000"/>
                                    </p:animScale>
                                    <p:anim by="(#ppt_h/3+#ppt_w*0.1)" calcmode="lin" valueType="num">
                                      <p:cBhvr additive="sum">
                                        <p:cTn id="49" dur="200" decel="100000" autoRev="1" fill="hold">
                                          <p:stCondLst>
                                            <p:cond delay="600"/>
                                          </p:stCondLst>
                                        </p:cTn>
                                        <p:tgtEl>
                                          <p:spTgt spid="240739"/>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0644" grpId="0"/>
      <p:bldP spid="240645" grpId="0" build="p"/>
    </p:bldLst>
  </p:timing>
</p:sld>
</file>

<file path=ppt/slides/slide18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2691" name="Rectangle 3"/>
          <p:cNvSpPr>
            <a:spLocks noGrp="1" noChangeArrowheads="1"/>
          </p:cNvSpPr>
          <p:nvPr>
            <p:ph type="body" idx="1"/>
          </p:nvPr>
        </p:nvSpPr>
        <p:spPr>
          <a:xfrm>
            <a:off x="457200" y="333375"/>
            <a:ext cx="8229600" cy="5792788"/>
          </a:xfrm>
        </p:spPr>
        <p:txBody>
          <a:bodyPr/>
          <a:lstStyle/>
          <a:p>
            <a:pPr>
              <a:buFont typeface="Wingdings" panose="05000000000000000000" pitchFamily="2" charset="2"/>
              <a:buNone/>
            </a:pPr>
            <a:r>
              <a:rPr lang="fa-IR" altLang="fa-IR" sz="2000" u="sng">
                <a:effectLst/>
                <a:cs typeface="B Zar" panose="00000400000000000000" pitchFamily="2" charset="-78"/>
              </a:rPr>
              <a:t>محاسبه انحرافات – روش سه انحرافی </a:t>
            </a:r>
          </a:p>
          <a:p>
            <a:pPr algn="l">
              <a:buFont typeface="Wingdings" panose="05000000000000000000" pitchFamily="2" charset="2"/>
              <a:buNone/>
            </a:pPr>
            <a:r>
              <a:rPr lang="fa-IR" altLang="fa-IR" sz="2000">
                <a:effectLst/>
                <a:cs typeface="B Zar" panose="00000400000000000000" pitchFamily="2" charset="-78"/>
              </a:rPr>
              <a:t>مساعد         37500 = [ ( 475000 × 5/4) + 2500000 ] – 4600000 = انحراف هزینه</a:t>
            </a:r>
          </a:p>
          <a:p>
            <a:pPr algn="l">
              <a:buFont typeface="Wingdings" panose="05000000000000000000" pitchFamily="2" charset="2"/>
              <a:buNone/>
            </a:pPr>
            <a:r>
              <a:rPr lang="fa-IR" altLang="fa-IR" sz="2000">
                <a:effectLst/>
                <a:cs typeface="B Zar" panose="00000400000000000000" pitchFamily="2" charset="-78"/>
              </a:rPr>
              <a:t> نامساعد               337500 = (( 6000000) – 475000 ) 5/4 = انحراف کارایی</a:t>
            </a:r>
          </a:p>
          <a:p>
            <a:pPr algn="ctr">
              <a:lnSpc>
                <a:spcPct val="40000"/>
              </a:lnSpc>
              <a:buFont typeface="Wingdings" panose="05000000000000000000" pitchFamily="2" charset="2"/>
              <a:buNone/>
            </a:pPr>
            <a:r>
              <a:rPr lang="fa-IR" altLang="fa-IR" sz="2000">
                <a:effectLst/>
                <a:cs typeface="B Zar" panose="00000400000000000000" pitchFamily="2" charset="-78"/>
              </a:rPr>
              <a:t>                                     15   </a:t>
            </a:r>
          </a:p>
          <a:p>
            <a:pPr algn="l">
              <a:buFont typeface="Wingdings" panose="05000000000000000000" pitchFamily="2" charset="2"/>
              <a:buNone/>
            </a:pPr>
            <a:r>
              <a:rPr lang="fa-IR" altLang="fa-IR" sz="2000">
                <a:effectLst/>
                <a:cs typeface="B Zar" panose="00000400000000000000" pitchFamily="2" charset="-78"/>
              </a:rPr>
              <a:t>نامساعد                 500000 = ( 400000 – 500000 ) 5 = انحراف حجم</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u="sng">
                <a:effectLst/>
                <a:cs typeface="B Zar" panose="00000400000000000000" pitchFamily="2" charset="-78"/>
              </a:rPr>
              <a:t>ثبت دفتر روزنامه – روش سه انحرافی :</a:t>
            </a:r>
          </a:p>
          <a:p>
            <a:pPr>
              <a:buFont typeface="Wingdings" panose="05000000000000000000" pitchFamily="2" charset="2"/>
              <a:buNone/>
            </a:pPr>
            <a:r>
              <a:rPr lang="fa-IR" altLang="fa-IR" sz="2000">
                <a:effectLst/>
                <a:cs typeface="B Zar" panose="00000400000000000000" pitchFamily="2" charset="-78"/>
              </a:rPr>
              <a:t>	هزینه های سربار                        4600000</a:t>
            </a:r>
          </a:p>
          <a:p>
            <a:pPr>
              <a:buFont typeface="Wingdings" panose="05000000000000000000" pitchFamily="2" charset="2"/>
              <a:buNone/>
            </a:pPr>
            <a:r>
              <a:rPr lang="fa-IR" altLang="fa-IR" sz="2000">
                <a:effectLst/>
                <a:cs typeface="B Zar" panose="00000400000000000000" pitchFamily="2" charset="-78"/>
              </a:rPr>
              <a:t>			حسابهای مختلف                       4600000</a:t>
            </a:r>
          </a:p>
          <a:p>
            <a:pPr>
              <a:buFont typeface="Wingdings" panose="05000000000000000000" pitchFamily="2" charset="2"/>
              <a:buNone/>
            </a:pPr>
            <a:r>
              <a:rPr lang="fa-IR" altLang="fa-IR" sz="2000">
                <a:effectLst/>
                <a:cs typeface="B Zar" panose="00000400000000000000" pitchFamily="2" charset="-78"/>
              </a:rPr>
              <a:t>	کار در جریان ساخت               3800000 (5/9 × 4000000)</a:t>
            </a:r>
          </a:p>
          <a:p>
            <a:pPr>
              <a:buFont typeface="Wingdings" panose="05000000000000000000" pitchFamily="2" charset="2"/>
              <a:buNone/>
            </a:pPr>
            <a:r>
              <a:rPr lang="fa-IR" altLang="fa-IR" sz="2000">
                <a:effectLst/>
                <a:cs typeface="B Zar" panose="00000400000000000000" pitchFamily="2" charset="-78"/>
              </a:rPr>
              <a:t>			هزینه های سربار                        3800000</a:t>
            </a:r>
          </a:p>
          <a:p>
            <a:pPr>
              <a:buFont typeface="Wingdings" panose="05000000000000000000" pitchFamily="2" charset="2"/>
              <a:buNone/>
            </a:pPr>
            <a:r>
              <a:rPr lang="fa-IR" altLang="fa-IR" sz="2000">
                <a:effectLst/>
                <a:cs typeface="B Zar" panose="00000400000000000000" pitchFamily="2" charset="-78"/>
              </a:rPr>
              <a:t>	انحراف کارایی                        337500</a:t>
            </a:r>
          </a:p>
          <a:p>
            <a:pPr>
              <a:buFont typeface="Wingdings" panose="05000000000000000000" pitchFamily="2" charset="2"/>
              <a:buNone/>
            </a:pPr>
            <a:r>
              <a:rPr lang="fa-IR" altLang="fa-IR" sz="2000">
                <a:effectLst/>
                <a:cs typeface="B Zar" panose="00000400000000000000" pitchFamily="2" charset="-78"/>
              </a:rPr>
              <a:t>	انحراف حجم                          500000</a:t>
            </a:r>
          </a:p>
          <a:p>
            <a:pPr>
              <a:buFont typeface="Wingdings" panose="05000000000000000000" pitchFamily="2" charset="2"/>
              <a:buNone/>
            </a:pPr>
            <a:r>
              <a:rPr lang="fa-IR" altLang="fa-IR" sz="2000">
                <a:effectLst/>
                <a:cs typeface="B Zar" panose="00000400000000000000" pitchFamily="2" charset="-78"/>
              </a:rPr>
              <a:t>			انحراف هزینه                            37500</a:t>
            </a:r>
          </a:p>
          <a:p>
            <a:pPr>
              <a:buFont typeface="Wingdings" panose="05000000000000000000" pitchFamily="2" charset="2"/>
              <a:buNone/>
            </a:pPr>
            <a:r>
              <a:rPr lang="fa-IR" altLang="fa-IR" sz="2000">
                <a:effectLst/>
                <a:cs typeface="B Zar" panose="00000400000000000000" pitchFamily="2" charset="-78"/>
              </a:rPr>
              <a:t>			هزینه های سربار                        800000</a:t>
            </a:r>
            <a:endParaRPr lang="en-US" altLang="fa-IR" sz="2000">
              <a:effectLst/>
              <a:cs typeface="B Zar" panose="00000400000000000000" pitchFamily="2" charset="-78"/>
            </a:endParaRPr>
          </a:p>
        </p:txBody>
      </p:sp>
      <p:sp>
        <p:nvSpPr>
          <p:cNvPr id="242692" name="Line 4"/>
          <p:cNvSpPr>
            <a:spLocks noChangeShapeType="1"/>
          </p:cNvSpPr>
          <p:nvPr/>
        </p:nvSpPr>
        <p:spPr bwMode="auto">
          <a:xfrm>
            <a:off x="3276600" y="1341438"/>
            <a:ext cx="719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fill="hold" grpId="0" nodeType="withEffect">
                                  <p:stCondLst>
                                    <p:cond delay="0"/>
                                  </p:stCondLst>
                                  <p:childTnLst>
                                    <p:set>
                                      <p:cBhvr>
                                        <p:cTn id="6" dur="1" fill="hold">
                                          <p:stCondLst>
                                            <p:cond delay="0"/>
                                          </p:stCondLst>
                                        </p:cTn>
                                        <p:tgtEl>
                                          <p:spTgt spid="242691">
                                            <p:txEl>
                                              <p:pRg st="0" end="0"/>
                                            </p:txEl>
                                          </p:spTgt>
                                        </p:tgtEl>
                                        <p:attrNameLst>
                                          <p:attrName>style.visibility</p:attrName>
                                        </p:attrNameLst>
                                      </p:cBhvr>
                                      <p:to>
                                        <p:strVal val="visible"/>
                                      </p:to>
                                    </p:set>
                                    <p:anim calcmode="lin" valueType="num">
                                      <p:cBhvr additive="base">
                                        <p:cTn id="7" dur="1000" fill="hold"/>
                                        <p:tgtEl>
                                          <p:spTgt spid="242691">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24269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12" fill="hold" grpId="0" nodeType="withEffect">
                                  <p:stCondLst>
                                    <p:cond delay="0"/>
                                  </p:stCondLst>
                                  <p:childTnLst>
                                    <p:set>
                                      <p:cBhvr>
                                        <p:cTn id="10" dur="1" fill="hold">
                                          <p:stCondLst>
                                            <p:cond delay="0"/>
                                          </p:stCondLst>
                                        </p:cTn>
                                        <p:tgtEl>
                                          <p:spTgt spid="242691">
                                            <p:txEl>
                                              <p:pRg st="1" end="1"/>
                                            </p:txEl>
                                          </p:spTgt>
                                        </p:tgtEl>
                                        <p:attrNameLst>
                                          <p:attrName>style.visibility</p:attrName>
                                        </p:attrNameLst>
                                      </p:cBhvr>
                                      <p:to>
                                        <p:strVal val="visible"/>
                                      </p:to>
                                    </p:set>
                                    <p:anim calcmode="lin" valueType="num">
                                      <p:cBhvr additive="base">
                                        <p:cTn id="11" dur="1000" fill="hold"/>
                                        <p:tgtEl>
                                          <p:spTgt spid="242691">
                                            <p:txEl>
                                              <p:pRg st="1" end="1"/>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242691">
                                            <p:txEl>
                                              <p:pRg st="1" end="1"/>
                                            </p:txEl>
                                          </p:spTgt>
                                        </p:tgtEl>
                                        <p:attrNameLst>
                                          <p:attrName>ppt_y</p:attrName>
                                        </p:attrNameLst>
                                      </p:cBhvr>
                                      <p:tavLst>
                                        <p:tav tm="0">
                                          <p:val>
                                            <p:strVal val="1+#ppt_h/2"/>
                                          </p:val>
                                        </p:tav>
                                        <p:tav tm="100000">
                                          <p:val>
                                            <p:strVal val="#ppt_y"/>
                                          </p:val>
                                        </p:tav>
                                      </p:tavLst>
                                    </p:anim>
                                  </p:childTnLst>
                                </p:cTn>
                              </p:par>
                              <p:par>
                                <p:cTn id="13" presetID="2" presetClass="entr" presetSubtype="12" fill="hold" grpId="0" nodeType="withEffect">
                                  <p:stCondLst>
                                    <p:cond delay="0"/>
                                  </p:stCondLst>
                                  <p:childTnLst>
                                    <p:set>
                                      <p:cBhvr>
                                        <p:cTn id="14" dur="1" fill="hold">
                                          <p:stCondLst>
                                            <p:cond delay="0"/>
                                          </p:stCondLst>
                                        </p:cTn>
                                        <p:tgtEl>
                                          <p:spTgt spid="242691">
                                            <p:txEl>
                                              <p:pRg st="2" end="2"/>
                                            </p:txEl>
                                          </p:spTgt>
                                        </p:tgtEl>
                                        <p:attrNameLst>
                                          <p:attrName>style.visibility</p:attrName>
                                        </p:attrNameLst>
                                      </p:cBhvr>
                                      <p:to>
                                        <p:strVal val="visible"/>
                                      </p:to>
                                    </p:set>
                                    <p:anim calcmode="lin" valueType="num">
                                      <p:cBhvr additive="base">
                                        <p:cTn id="15" dur="1000" fill="hold"/>
                                        <p:tgtEl>
                                          <p:spTgt spid="242691">
                                            <p:txEl>
                                              <p:pRg st="2" end="2"/>
                                            </p:txEl>
                                          </p:spTgt>
                                        </p:tgtEl>
                                        <p:attrNameLst>
                                          <p:attrName>ppt_x</p:attrName>
                                        </p:attrNameLst>
                                      </p:cBhvr>
                                      <p:tavLst>
                                        <p:tav tm="0">
                                          <p:val>
                                            <p:strVal val="0-#ppt_w/2"/>
                                          </p:val>
                                        </p:tav>
                                        <p:tav tm="100000">
                                          <p:val>
                                            <p:strVal val="#ppt_x"/>
                                          </p:val>
                                        </p:tav>
                                      </p:tavLst>
                                    </p:anim>
                                    <p:anim calcmode="lin" valueType="num">
                                      <p:cBhvr additive="base">
                                        <p:cTn id="16" dur="1000" fill="hold"/>
                                        <p:tgtEl>
                                          <p:spTgt spid="242691">
                                            <p:txEl>
                                              <p:pRg st="2" end="2"/>
                                            </p:txEl>
                                          </p:spTgt>
                                        </p:tgtEl>
                                        <p:attrNameLst>
                                          <p:attrName>ppt_y</p:attrName>
                                        </p:attrNameLst>
                                      </p:cBhvr>
                                      <p:tavLst>
                                        <p:tav tm="0">
                                          <p:val>
                                            <p:strVal val="1+#ppt_h/2"/>
                                          </p:val>
                                        </p:tav>
                                        <p:tav tm="100000">
                                          <p:val>
                                            <p:strVal val="#ppt_y"/>
                                          </p:val>
                                        </p:tav>
                                      </p:tavLst>
                                    </p:anim>
                                  </p:childTnLst>
                                </p:cTn>
                              </p:par>
                              <p:par>
                                <p:cTn id="17" presetID="2" presetClass="entr" presetSubtype="12" fill="hold" grpId="0" nodeType="withEffect">
                                  <p:stCondLst>
                                    <p:cond delay="0"/>
                                  </p:stCondLst>
                                  <p:childTnLst>
                                    <p:set>
                                      <p:cBhvr>
                                        <p:cTn id="18" dur="1" fill="hold">
                                          <p:stCondLst>
                                            <p:cond delay="0"/>
                                          </p:stCondLst>
                                        </p:cTn>
                                        <p:tgtEl>
                                          <p:spTgt spid="242691">
                                            <p:txEl>
                                              <p:pRg st="3" end="3"/>
                                            </p:txEl>
                                          </p:spTgt>
                                        </p:tgtEl>
                                        <p:attrNameLst>
                                          <p:attrName>style.visibility</p:attrName>
                                        </p:attrNameLst>
                                      </p:cBhvr>
                                      <p:to>
                                        <p:strVal val="visible"/>
                                      </p:to>
                                    </p:set>
                                    <p:anim calcmode="lin" valueType="num">
                                      <p:cBhvr additive="base">
                                        <p:cTn id="19" dur="1000" fill="hold"/>
                                        <p:tgtEl>
                                          <p:spTgt spid="242691">
                                            <p:txEl>
                                              <p:pRg st="3" end="3"/>
                                            </p:txEl>
                                          </p:spTgt>
                                        </p:tgtEl>
                                        <p:attrNameLst>
                                          <p:attrName>ppt_x</p:attrName>
                                        </p:attrNameLst>
                                      </p:cBhvr>
                                      <p:tavLst>
                                        <p:tav tm="0">
                                          <p:val>
                                            <p:strVal val="0-#ppt_w/2"/>
                                          </p:val>
                                        </p:tav>
                                        <p:tav tm="100000">
                                          <p:val>
                                            <p:strVal val="#ppt_x"/>
                                          </p:val>
                                        </p:tav>
                                      </p:tavLst>
                                    </p:anim>
                                    <p:anim calcmode="lin" valueType="num">
                                      <p:cBhvr additive="base">
                                        <p:cTn id="20" dur="1000" fill="hold"/>
                                        <p:tgtEl>
                                          <p:spTgt spid="242691">
                                            <p:txEl>
                                              <p:pRg st="3" end="3"/>
                                            </p:txEl>
                                          </p:spTgt>
                                        </p:tgtEl>
                                        <p:attrNameLst>
                                          <p:attrName>ppt_y</p:attrName>
                                        </p:attrNameLst>
                                      </p:cBhvr>
                                      <p:tavLst>
                                        <p:tav tm="0">
                                          <p:val>
                                            <p:strVal val="1+#ppt_h/2"/>
                                          </p:val>
                                        </p:tav>
                                        <p:tav tm="100000">
                                          <p:val>
                                            <p:strVal val="#ppt_y"/>
                                          </p:val>
                                        </p:tav>
                                      </p:tavLst>
                                    </p:anim>
                                  </p:childTnLst>
                                </p:cTn>
                              </p:par>
                              <p:par>
                                <p:cTn id="21" presetID="2" presetClass="entr" presetSubtype="12" fill="hold" grpId="0" nodeType="withEffect">
                                  <p:stCondLst>
                                    <p:cond delay="0"/>
                                  </p:stCondLst>
                                  <p:childTnLst>
                                    <p:set>
                                      <p:cBhvr>
                                        <p:cTn id="22" dur="1" fill="hold">
                                          <p:stCondLst>
                                            <p:cond delay="0"/>
                                          </p:stCondLst>
                                        </p:cTn>
                                        <p:tgtEl>
                                          <p:spTgt spid="242691">
                                            <p:txEl>
                                              <p:pRg st="4" end="4"/>
                                            </p:txEl>
                                          </p:spTgt>
                                        </p:tgtEl>
                                        <p:attrNameLst>
                                          <p:attrName>style.visibility</p:attrName>
                                        </p:attrNameLst>
                                      </p:cBhvr>
                                      <p:to>
                                        <p:strVal val="visible"/>
                                      </p:to>
                                    </p:set>
                                    <p:anim calcmode="lin" valueType="num">
                                      <p:cBhvr additive="base">
                                        <p:cTn id="23" dur="1000" fill="hold"/>
                                        <p:tgtEl>
                                          <p:spTgt spid="242691">
                                            <p:txEl>
                                              <p:pRg st="4" end="4"/>
                                            </p:txEl>
                                          </p:spTgt>
                                        </p:tgtEl>
                                        <p:attrNameLst>
                                          <p:attrName>ppt_x</p:attrName>
                                        </p:attrNameLst>
                                      </p:cBhvr>
                                      <p:tavLst>
                                        <p:tav tm="0">
                                          <p:val>
                                            <p:strVal val="0-#ppt_w/2"/>
                                          </p:val>
                                        </p:tav>
                                        <p:tav tm="100000">
                                          <p:val>
                                            <p:strVal val="#ppt_x"/>
                                          </p:val>
                                        </p:tav>
                                      </p:tavLst>
                                    </p:anim>
                                    <p:anim calcmode="lin" valueType="num">
                                      <p:cBhvr additive="base">
                                        <p:cTn id="24" dur="1000" fill="hold"/>
                                        <p:tgtEl>
                                          <p:spTgt spid="242691">
                                            <p:txEl>
                                              <p:pRg st="4" end="4"/>
                                            </p:txEl>
                                          </p:spTgt>
                                        </p:tgtEl>
                                        <p:attrNameLst>
                                          <p:attrName>ppt_y</p:attrName>
                                        </p:attrNameLst>
                                      </p:cBhvr>
                                      <p:tavLst>
                                        <p:tav tm="0">
                                          <p:val>
                                            <p:strVal val="1+#ppt_h/2"/>
                                          </p:val>
                                        </p:tav>
                                        <p:tav tm="100000">
                                          <p:val>
                                            <p:strVal val="#ppt_y"/>
                                          </p:val>
                                        </p:tav>
                                      </p:tavLst>
                                    </p:anim>
                                  </p:childTnLst>
                                </p:cTn>
                              </p:par>
                              <p:par>
                                <p:cTn id="25" presetID="2" presetClass="entr" presetSubtype="12" fill="hold" grpId="0" nodeType="withEffect">
                                  <p:stCondLst>
                                    <p:cond delay="0"/>
                                  </p:stCondLst>
                                  <p:childTnLst>
                                    <p:set>
                                      <p:cBhvr>
                                        <p:cTn id="26" dur="1" fill="hold">
                                          <p:stCondLst>
                                            <p:cond delay="0"/>
                                          </p:stCondLst>
                                        </p:cTn>
                                        <p:tgtEl>
                                          <p:spTgt spid="242691">
                                            <p:txEl>
                                              <p:pRg st="6" end="6"/>
                                            </p:txEl>
                                          </p:spTgt>
                                        </p:tgtEl>
                                        <p:attrNameLst>
                                          <p:attrName>style.visibility</p:attrName>
                                        </p:attrNameLst>
                                      </p:cBhvr>
                                      <p:to>
                                        <p:strVal val="visible"/>
                                      </p:to>
                                    </p:set>
                                    <p:anim calcmode="lin" valueType="num">
                                      <p:cBhvr additive="base">
                                        <p:cTn id="27" dur="1000" fill="hold"/>
                                        <p:tgtEl>
                                          <p:spTgt spid="242691">
                                            <p:txEl>
                                              <p:pRg st="6" end="6"/>
                                            </p:txEl>
                                          </p:spTgt>
                                        </p:tgtEl>
                                        <p:attrNameLst>
                                          <p:attrName>ppt_x</p:attrName>
                                        </p:attrNameLst>
                                      </p:cBhvr>
                                      <p:tavLst>
                                        <p:tav tm="0">
                                          <p:val>
                                            <p:strVal val="0-#ppt_w/2"/>
                                          </p:val>
                                        </p:tav>
                                        <p:tav tm="100000">
                                          <p:val>
                                            <p:strVal val="#ppt_x"/>
                                          </p:val>
                                        </p:tav>
                                      </p:tavLst>
                                    </p:anim>
                                    <p:anim calcmode="lin" valueType="num">
                                      <p:cBhvr additive="base">
                                        <p:cTn id="28" dur="1000" fill="hold"/>
                                        <p:tgtEl>
                                          <p:spTgt spid="242691">
                                            <p:txEl>
                                              <p:pRg st="6" end="6"/>
                                            </p:txEl>
                                          </p:spTgt>
                                        </p:tgtEl>
                                        <p:attrNameLst>
                                          <p:attrName>ppt_y</p:attrName>
                                        </p:attrNameLst>
                                      </p:cBhvr>
                                      <p:tavLst>
                                        <p:tav tm="0">
                                          <p:val>
                                            <p:strVal val="1+#ppt_h/2"/>
                                          </p:val>
                                        </p:tav>
                                        <p:tav tm="100000">
                                          <p:val>
                                            <p:strVal val="#ppt_y"/>
                                          </p:val>
                                        </p:tav>
                                      </p:tavLst>
                                    </p:anim>
                                  </p:childTnLst>
                                </p:cTn>
                              </p:par>
                              <p:par>
                                <p:cTn id="29" presetID="2" presetClass="entr" presetSubtype="12" fill="hold" grpId="0" nodeType="withEffect">
                                  <p:stCondLst>
                                    <p:cond delay="0"/>
                                  </p:stCondLst>
                                  <p:childTnLst>
                                    <p:set>
                                      <p:cBhvr>
                                        <p:cTn id="30" dur="1" fill="hold">
                                          <p:stCondLst>
                                            <p:cond delay="0"/>
                                          </p:stCondLst>
                                        </p:cTn>
                                        <p:tgtEl>
                                          <p:spTgt spid="242691">
                                            <p:txEl>
                                              <p:pRg st="7" end="7"/>
                                            </p:txEl>
                                          </p:spTgt>
                                        </p:tgtEl>
                                        <p:attrNameLst>
                                          <p:attrName>style.visibility</p:attrName>
                                        </p:attrNameLst>
                                      </p:cBhvr>
                                      <p:to>
                                        <p:strVal val="visible"/>
                                      </p:to>
                                    </p:set>
                                    <p:anim calcmode="lin" valueType="num">
                                      <p:cBhvr additive="base">
                                        <p:cTn id="31" dur="1000" fill="hold"/>
                                        <p:tgtEl>
                                          <p:spTgt spid="242691">
                                            <p:txEl>
                                              <p:pRg st="7" end="7"/>
                                            </p:txEl>
                                          </p:spTgt>
                                        </p:tgtEl>
                                        <p:attrNameLst>
                                          <p:attrName>ppt_x</p:attrName>
                                        </p:attrNameLst>
                                      </p:cBhvr>
                                      <p:tavLst>
                                        <p:tav tm="0">
                                          <p:val>
                                            <p:strVal val="0-#ppt_w/2"/>
                                          </p:val>
                                        </p:tav>
                                        <p:tav tm="100000">
                                          <p:val>
                                            <p:strVal val="#ppt_x"/>
                                          </p:val>
                                        </p:tav>
                                      </p:tavLst>
                                    </p:anim>
                                    <p:anim calcmode="lin" valueType="num">
                                      <p:cBhvr additive="base">
                                        <p:cTn id="32" dur="1000" fill="hold"/>
                                        <p:tgtEl>
                                          <p:spTgt spid="242691">
                                            <p:txEl>
                                              <p:pRg st="7" end="7"/>
                                            </p:txEl>
                                          </p:spTgt>
                                        </p:tgtEl>
                                        <p:attrNameLst>
                                          <p:attrName>ppt_y</p:attrName>
                                        </p:attrNameLst>
                                      </p:cBhvr>
                                      <p:tavLst>
                                        <p:tav tm="0">
                                          <p:val>
                                            <p:strVal val="1+#ppt_h/2"/>
                                          </p:val>
                                        </p:tav>
                                        <p:tav tm="100000">
                                          <p:val>
                                            <p:strVal val="#ppt_y"/>
                                          </p:val>
                                        </p:tav>
                                      </p:tavLst>
                                    </p:anim>
                                  </p:childTnLst>
                                </p:cTn>
                              </p:par>
                              <p:par>
                                <p:cTn id="33" presetID="2" presetClass="entr" presetSubtype="12" fill="hold" grpId="0" nodeType="withEffect">
                                  <p:stCondLst>
                                    <p:cond delay="0"/>
                                  </p:stCondLst>
                                  <p:childTnLst>
                                    <p:set>
                                      <p:cBhvr>
                                        <p:cTn id="34" dur="1" fill="hold">
                                          <p:stCondLst>
                                            <p:cond delay="0"/>
                                          </p:stCondLst>
                                        </p:cTn>
                                        <p:tgtEl>
                                          <p:spTgt spid="242691">
                                            <p:txEl>
                                              <p:pRg st="8" end="8"/>
                                            </p:txEl>
                                          </p:spTgt>
                                        </p:tgtEl>
                                        <p:attrNameLst>
                                          <p:attrName>style.visibility</p:attrName>
                                        </p:attrNameLst>
                                      </p:cBhvr>
                                      <p:to>
                                        <p:strVal val="visible"/>
                                      </p:to>
                                    </p:set>
                                    <p:anim calcmode="lin" valueType="num">
                                      <p:cBhvr additive="base">
                                        <p:cTn id="35" dur="1000" fill="hold"/>
                                        <p:tgtEl>
                                          <p:spTgt spid="242691">
                                            <p:txEl>
                                              <p:pRg st="8" end="8"/>
                                            </p:txEl>
                                          </p:spTgt>
                                        </p:tgtEl>
                                        <p:attrNameLst>
                                          <p:attrName>ppt_x</p:attrName>
                                        </p:attrNameLst>
                                      </p:cBhvr>
                                      <p:tavLst>
                                        <p:tav tm="0">
                                          <p:val>
                                            <p:strVal val="0-#ppt_w/2"/>
                                          </p:val>
                                        </p:tav>
                                        <p:tav tm="100000">
                                          <p:val>
                                            <p:strVal val="#ppt_x"/>
                                          </p:val>
                                        </p:tav>
                                      </p:tavLst>
                                    </p:anim>
                                    <p:anim calcmode="lin" valueType="num">
                                      <p:cBhvr additive="base">
                                        <p:cTn id="36" dur="1000" fill="hold"/>
                                        <p:tgtEl>
                                          <p:spTgt spid="242691">
                                            <p:txEl>
                                              <p:pRg st="8" end="8"/>
                                            </p:txEl>
                                          </p:spTgt>
                                        </p:tgtEl>
                                        <p:attrNameLst>
                                          <p:attrName>ppt_y</p:attrName>
                                        </p:attrNameLst>
                                      </p:cBhvr>
                                      <p:tavLst>
                                        <p:tav tm="0">
                                          <p:val>
                                            <p:strVal val="1+#ppt_h/2"/>
                                          </p:val>
                                        </p:tav>
                                        <p:tav tm="100000">
                                          <p:val>
                                            <p:strVal val="#ppt_y"/>
                                          </p:val>
                                        </p:tav>
                                      </p:tavLst>
                                    </p:anim>
                                  </p:childTnLst>
                                </p:cTn>
                              </p:par>
                              <p:par>
                                <p:cTn id="37" presetID="2" presetClass="entr" presetSubtype="12" fill="hold" grpId="0" nodeType="withEffect">
                                  <p:stCondLst>
                                    <p:cond delay="0"/>
                                  </p:stCondLst>
                                  <p:childTnLst>
                                    <p:set>
                                      <p:cBhvr>
                                        <p:cTn id="38" dur="1" fill="hold">
                                          <p:stCondLst>
                                            <p:cond delay="0"/>
                                          </p:stCondLst>
                                        </p:cTn>
                                        <p:tgtEl>
                                          <p:spTgt spid="242691">
                                            <p:txEl>
                                              <p:pRg st="9" end="9"/>
                                            </p:txEl>
                                          </p:spTgt>
                                        </p:tgtEl>
                                        <p:attrNameLst>
                                          <p:attrName>style.visibility</p:attrName>
                                        </p:attrNameLst>
                                      </p:cBhvr>
                                      <p:to>
                                        <p:strVal val="visible"/>
                                      </p:to>
                                    </p:set>
                                    <p:anim calcmode="lin" valueType="num">
                                      <p:cBhvr additive="base">
                                        <p:cTn id="39" dur="1000" fill="hold"/>
                                        <p:tgtEl>
                                          <p:spTgt spid="242691">
                                            <p:txEl>
                                              <p:pRg st="9" end="9"/>
                                            </p:txEl>
                                          </p:spTgt>
                                        </p:tgtEl>
                                        <p:attrNameLst>
                                          <p:attrName>ppt_x</p:attrName>
                                        </p:attrNameLst>
                                      </p:cBhvr>
                                      <p:tavLst>
                                        <p:tav tm="0">
                                          <p:val>
                                            <p:strVal val="0-#ppt_w/2"/>
                                          </p:val>
                                        </p:tav>
                                        <p:tav tm="100000">
                                          <p:val>
                                            <p:strVal val="#ppt_x"/>
                                          </p:val>
                                        </p:tav>
                                      </p:tavLst>
                                    </p:anim>
                                    <p:anim calcmode="lin" valueType="num">
                                      <p:cBhvr additive="base">
                                        <p:cTn id="40" dur="1000" fill="hold"/>
                                        <p:tgtEl>
                                          <p:spTgt spid="242691">
                                            <p:txEl>
                                              <p:pRg st="9" end="9"/>
                                            </p:txEl>
                                          </p:spTgt>
                                        </p:tgtEl>
                                        <p:attrNameLst>
                                          <p:attrName>ppt_y</p:attrName>
                                        </p:attrNameLst>
                                      </p:cBhvr>
                                      <p:tavLst>
                                        <p:tav tm="0">
                                          <p:val>
                                            <p:strVal val="1+#ppt_h/2"/>
                                          </p:val>
                                        </p:tav>
                                        <p:tav tm="100000">
                                          <p:val>
                                            <p:strVal val="#ppt_y"/>
                                          </p:val>
                                        </p:tav>
                                      </p:tavLst>
                                    </p:anim>
                                  </p:childTnLst>
                                </p:cTn>
                              </p:par>
                              <p:par>
                                <p:cTn id="41" presetID="2" presetClass="entr" presetSubtype="12" fill="hold" grpId="0" nodeType="withEffect">
                                  <p:stCondLst>
                                    <p:cond delay="0"/>
                                  </p:stCondLst>
                                  <p:childTnLst>
                                    <p:set>
                                      <p:cBhvr>
                                        <p:cTn id="42" dur="1" fill="hold">
                                          <p:stCondLst>
                                            <p:cond delay="0"/>
                                          </p:stCondLst>
                                        </p:cTn>
                                        <p:tgtEl>
                                          <p:spTgt spid="242691">
                                            <p:txEl>
                                              <p:pRg st="10" end="10"/>
                                            </p:txEl>
                                          </p:spTgt>
                                        </p:tgtEl>
                                        <p:attrNameLst>
                                          <p:attrName>style.visibility</p:attrName>
                                        </p:attrNameLst>
                                      </p:cBhvr>
                                      <p:to>
                                        <p:strVal val="visible"/>
                                      </p:to>
                                    </p:set>
                                    <p:anim calcmode="lin" valueType="num">
                                      <p:cBhvr additive="base">
                                        <p:cTn id="43" dur="1000" fill="hold"/>
                                        <p:tgtEl>
                                          <p:spTgt spid="242691">
                                            <p:txEl>
                                              <p:pRg st="10" end="10"/>
                                            </p:txEl>
                                          </p:spTgt>
                                        </p:tgtEl>
                                        <p:attrNameLst>
                                          <p:attrName>ppt_x</p:attrName>
                                        </p:attrNameLst>
                                      </p:cBhvr>
                                      <p:tavLst>
                                        <p:tav tm="0">
                                          <p:val>
                                            <p:strVal val="0-#ppt_w/2"/>
                                          </p:val>
                                        </p:tav>
                                        <p:tav tm="100000">
                                          <p:val>
                                            <p:strVal val="#ppt_x"/>
                                          </p:val>
                                        </p:tav>
                                      </p:tavLst>
                                    </p:anim>
                                    <p:anim calcmode="lin" valueType="num">
                                      <p:cBhvr additive="base">
                                        <p:cTn id="44" dur="1000" fill="hold"/>
                                        <p:tgtEl>
                                          <p:spTgt spid="242691">
                                            <p:txEl>
                                              <p:pRg st="10" end="10"/>
                                            </p:txEl>
                                          </p:spTgt>
                                        </p:tgtEl>
                                        <p:attrNameLst>
                                          <p:attrName>ppt_y</p:attrName>
                                        </p:attrNameLst>
                                      </p:cBhvr>
                                      <p:tavLst>
                                        <p:tav tm="0">
                                          <p:val>
                                            <p:strVal val="1+#ppt_h/2"/>
                                          </p:val>
                                        </p:tav>
                                        <p:tav tm="100000">
                                          <p:val>
                                            <p:strVal val="#ppt_y"/>
                                          </p:val>
                                        </p:tav>
                                      </p:tavLst>
                                    </p:anim>
                                  </p:childTnLst>
                                </p:cTn>
                              </p:par>
                              <p:par>
                                <p:cTn id="45" presetID="2" presetClass="entr" presetSubtype="12" fill="hold" grpId="0" nodeType="withEffect">
                                  <p:stCondLst>
                                    <p:cond delay="0"/>
                                  </p:stCondLst>
                                  <p:childTnLst>
                                    <p:set>
                                      <p:cBhvr>
                                        <p:cTn id="46" dur="1" fill="hold">
                                          <p:stCondLst>
                                            <p:cond delay="0"/>
                                          </p:stCondLst>
                                        </p:cTn>
                                        <p:tgtEl>
                                          <p:spTgt spid="242691">
                                            <p:txEl>
                                              <p:pRg st="11" end="11"/>
                                            </p:txEl>
                                          </p:spTgt>
                                        </p:tgtEl>
                                        <p:attrNameLst>
                                          <p:attrName>style.visibility</p:attrName>
                                        </p:attrNameLst>
                                      </p:cBhvr>
                                      <p:to>
                                        <p:strVal val="visible"/>
                                      </p:to>
                                    </p:set>
                                    <p:anim calcmode="lin" valueType="num">
                                      <p:cBhvr additive="base">
                                        <p:cTn id="47" dur="1000" fill="hold"/>
                                        <p:tgtEl>
                                          <p:spTgt spid="242691">
                                            <p:txEl>
                                              <p:pRg st="11" end="11"/>
                                            </p:txEl>
                                          </p:spTgt>
                                        </p:tgtEl>
                                        <p:attrNameLst>
                                          <p:attrName>ppt_x</p:attrName>
                                        </p:attrNameLst>
                                      </p:cBhvr>
                                      <p:tavLst>
                                        <p:tav tm="0">
                                          <p:val>
                                            <p:strVal val="0-#ppt_w/2"/>
                                          </p:val>
                                        </p:tav>
                                        <p:tav tm="100000">
                                          <p:val>
                                            <p:strVal val="#ppt_x"/>
                                          </p:val>
                                        </p:tav>
                                      </p:tavLst>
                                    </p:anim>
                                    <p:anim calcmode="lin" valueType="num">
                                      <p:cBhvr additive="base">
                                        <p:cTn id="48" dur="1000" fill="hold"/>
                                        <p:tgtEl>
                                          <p:spTgt spid="242691">
                                            <p:txEl>
                                              <p:pRg st="11" end="11"/>
                                            </p:txEl>
                                          </p:spTgt>
                                        </p:tgtEl>
                                        <p:attrNameLst>
                                          <p:attrName>ppt_y</p:attrName>
                                        </p:attrNameLst>
                                      </p:cBhvr>
                                      <p:tavLst>
                                        <p:tav tm="0">
                                          <p:val>
                                            <p:strVal val="1+#ppt_h/2"/>
                                          </p:val>
                                        </p:tav>
                                        <p:tav tm="100000">
                                          <p:val>
                                            <p:strVal val="#ppt_y"/>
                                          </p:val>
                                        </p:tav>
                                      </p:tavLst>
                                    </p:anim>
                                  </p:childTnLst>
                                </p:cTn>
                              </p:par>
                              <p:par>
                                <p:cTn id="49" presetID="2" presetClass="entr" presetSubtype="12" fill="hold" grpId="0" nodeType="withEffect">
                                  <p:stCondLst>
                                    <p:cond delay="0"/>
                                  </p:stCondLst>
                                  <p:childTnLst>
                                    <p:set>
                                      <p:cBhvr>
                                        <p:cTn id="50" dur="1" fill="hold">
                                          <p:stCondLst>
                                            <p:cond delay="0"/>
                                          </p:stCondLst>
                                        </p:cTn>
                                        <p:tgtEl>
                                          <p:spTgt spid="242691">
                                            <p:txEl>
                                              <p:pRg st="12" end="12"/>
                                            </p:txEl>
                                          </p:spTgt>
                                        </p:tgtEl>
                                        <p:attrNameLst>
                                          <p:attrName>style.visibility</p:attrName>
                                        </p:attrNameLst>
                                      </p:cBhvr>
                                      <p:to>
                                        <p:strVal val="visible"/>
                                      </p:to>
                                    </p:set>
                                    <p:anim calcmode="lin" valueType="num">
                                      <p:cBhvr additive="base">
                                        <p:cTn id="51" dur="1000" fill="hold"/>
                                        <p:tgtEl>
                                          <p:spTgt spid="242691">
                                            <p:txEl>
                                              <p:pRg st="12" end="12"/>
                                            </p:txEl>
                                          </p:spTgt>
                                        </p:tgtEl>
                                        <p:attrNameLst>
                                          <p:attrName>ppt_x</p:attrName>
                                        </p:attrNameLst>
                                      </p:cBhvr>
                                      <p:tavLst>
                                        <p:tav tm="0">
                                          <p:val>
                                            <p:strVal val="0-#ppt_w/2"/>
                                          </p:val>
                                        </p:tav>
                                        <p:tav tm="100000">
                                          <p:val>
                                            <p:strVal val="#ppt_x"/>
                                          </p:val>
                                        </p:tav>
                                      </p:tavLst>
                                    </p:anim>
                                    <p:anim calcmode="lin" valueType="num">
                                      <p:cBhvr additive="base">
                                        <p:cTn id="52" dur="1000" fill="hold"/>
                                        <p:tgtEl>
                                          <p:spTgt spid="242691">
                                            <p:txEl>
                                              <p:pRg st="12" end="12"/>
                                            </p:txEl>
                                          </p:spTgt>
                                        </p:tgtEl>
                                        <p:attrNameLst>
                                          <p:attrName>ppt_y</p:attrName>
                                        </p:attrNameLst>
                                      </p:cBhvr>
                                      <p:tavLst>
                                        <p:tav tm="0">
                                          <p:val>
                                            <p:strVal val="1+#ppt_h/2"/>
                                          </p:val>
                                        </p:tav>
                                        <p:tav tm="100000">
                                          <p:val>
                                            <p:strVal val="#ppt_y"/>
                                          </p:val>
                                        </p:tav>
                                      </p:tavLst>
                                    </p:anim>
                                  </p:childTnLst>
                                </p:cTn>
                              </p:par>
                              <p:par>
                                <p:cTn id="53" presetID="2" presetClass="entr" presetSubtype="12" fill="hold" grpId="0" nodeType="withEffect">
                                  <p:stCondLst>
                                    <p:cond delay="0"/>
                                  </p:stCondLst>
                                  <p:childTnLst>
                                    <p:set>
                                      <p:cBhvr>
                                        <p:cTn id="54" dur="1" fill="hold">
                                          <p:stCondLst>
                                            <p:cond delay="0"/>
                                          </p:stCondLst>
                                        </p:cTn>
                                        <p:tgtEl>
                                          <p:spTgt spid="242691">
                                            <p:txEl>
                                              <p:pRg st="13" end="13"/>
                                            </p:txEl>
                                          </p:spTgt>
                                        </p:tgtEl>
                                        <p:attrNameLst>
                                          <p:attrName>style.visibility</p:attrName>
                                        </p:attrNameLst>
                                      </p:cBhvr>
                                      <p:to>
                                        <p:strVal val="visible"/>
                                      </p:to>
                                    </p:set>
                                    <p:anim calcmode="lin" valueType="num">
                                      <p:cBhvr additive="base">
                                        <p:cTn id="55" dur="1000" fill="hold"/>
                                        <p:tgtEl>
                                          <p:spTgt spid="242691">
                                            <p:txEl>
                                              <p:pRg st="13" end="13"/>
                                            </p:txEl>
                                          </p:spTgt>
                                        </p:tgtEl>
                                        <p:attrNameLst>
                                          <p:attrName>ppt_x</p:attrName>
                                        </p:attrNameLst>
                                      </p:cBhvr>
                                      <p:tavLst>
                                        <p:tav tm="0">
                                          <p:val>
                                            <p:strVal val="0-#ppt_w/2"/>
                                          </p:val>
                                        </p:tav>
                                        <p:tav tm="100000">
                                          <p:val>
                                            <p:strVal val="#ppt_x"/>
                                          </p:val>
                                        </p:tav>
                                      </p:tavLst>
                                    </p:anim>
                                    <p:anim calcmode="lin" valueType="num">
                                      <p:cBhvr additive="base">
                                        <p:cTn id="56" dur="1000" fill="hold"/>
                                        <p:tgtEl>
                                          <p:spTgt spid="242691">
                                            <p:txEl>
                                              <p:pRg st="13" end="13"/>
                                            </p:txEl>
                                          </p:spTgt>
                                        </p:tgtEl>
                                        <p:attrNameLst>
                                          <p:attrName>ppt_y</p:attrName>
                                        </p:attrNameLst>
                                      </p:cBhvr>
                                      <p:tavLst>
                                        <p:tav tm="0">
                                          <p:val>
                                            <p:strVal val="1+#ppt_h/2"/>
                                          </p:val>
                                        </p:tav>
                                        <p:tav tm="100000">
                                          <p:val>
                                            <p:strVal val="#ppt_y"/>
                                          </p:val>
                                        </p:tav>
                                      </p:tavLst>
                                    </p:anim>
                                  </p:childTnLst>
                                </p:cTn>
                              </p:par>
                              <p:par>
                                <p:cTn id="57" presetID="2" presetClass="entr" presetSubtype="12" fill="hold" grpId="0" nodeType="withEffect">
                                  <p:stCondLst>
                                    <p:cond delay="0"/>
                                  </p:stCondLst>
                                  <p:childTnLst>
                                    <p:set>
                                      <p:cBhvr>
                                        <p:cTn id="58" dur="1" fill="hold">
                                          <p:stCondLst>
                                            <p:cond delay="0"/>
                                          </p:stCondLst>
                                        </p:cTn>
                                        <p:tgtEl>
                                          <p:spTgt spid="242691">
                                            <p:txEl>
                                              <p:pRg st="14" end="14"/>
                                            </p:txEl>
                                          </p:spTgt>
                                        </p:tgtEl>
                                        <p:attrNameLst>
                                          <p:attrName>style.visibility</p:attrName>
                                        </p:attrNameLst>
                                      </p:cBhvr>
                                      <p:to>
                                        <p:strVal val="visible"/>
                                      </p:to>
                                    </p:set>
                                    <p:anim calcmode="lin" valueType="num">
                                      <p:cBhvr additive="base">
                                        <p:cTn id="59" dur="1000" fill="hold"/>
                                        <p:tgtEl>
                                          <p:spTgt spid="242691">
                                            <p:txEl>
                                              <p:pRg st="14" end="14"/>
                                            </p:txEl>
                                          </p:spTgt>
                                        </p:tgtEl>
                                        <p:attrNameLst>
                                          <p:attrName>ppt_x</p:attrName>
                                        </p:attrNameLst>
                                      </p:cBhvr>
                                      <p:tavLst>
                                        <p:tav tm="0">
                                          <p:val>
                                            <p:strVal val="0-#ppt_w/2"/>
                                          </p:val>
                                        </p:tav>
                                        <p:tav tm="100000">
                                          <p:val>
                                            <p:strVal val="#ppt_x"/>
                                          </p:val>
                                        </p:tav>
                                      </p:tavLst>
                                    </p:anim>
                                    <p:anim calcmode="lin" valueType="num">
                                      <p:cBhvr additive="base">
                                        <p:cTn id="60" dur="1000" fill="hold"/>
                                        <p:tgtEl>
                                          <p:spTgt spid="242691">
                                            <p:txEl>
                                              <p:pRg st="14" end="14"/>
                                            </p:txEl>
                                          </p:spTgt>
                                        </p:tgtEl>
                                        <p:attrNameLst>
                                          <p:attrName>ppt_y</p:attrName>
                                        </p:attrNameLst>
                                      </p:cBhvr>
                                      <p:tavLst>
                                        <p:tav tm="0">
                                          <p:val>
                                            <p:strVal val="1+#ppt_h/2"/>
                                          </p:val>
                                        </p:tav>
                                        <p:tav tm="100000">
                                          <p:val>
                                            <p:strVal val="#ppt_y"/>
                                          </p:val>
                                        </p:tav>
                                      </p:tavLst>
                                    </p:anim>
                                  </p:childTnLst>
                                </p:cTn>
                              </p:par>
                            </p:childTnLst>
                          </p:cTn>
                        </p:par>
                        <p:par>
                          <p:cTn id="61" fill="hold" nodeType="afterGroup">
                            <p:stCondLst>
                              <p:cond delay="1000"/>
                            </p:stCondLst>
                            <p:childTnLst>
                              <p:par>
                                <p:cTn id="62" presetID="35" presetClass="entr" presetSubtype="0" fill="hold" nodeType="afterEffect">
                                  <p:stCondLst>
                                    <p:cond delay="0"/>
                                  </p:stCondLst>
                                  <p:childTnLst>
                                    <p:set>
                                      <p:cBhvr>
                                        <p:cTn id="63" dur="1" fill="hold">
                                          <p:stCondLst>
                                            <p:cond delay="0"/>
                                          </p:stCondLst>
                                        </p:cTn>
                                        <p:tgtEl>
                                          <p:spTgt spid="242692"/>
                                        </p:tgtEl>
                                        <p:attrNameLst>
                                          <p:attrName>style.visibility</p:attrName>
                                        </p:attrNameLst>
                                      </p:cBhvr>
                                      <p:to>
                                        <p:strVal val="visible"/>
                                      </p:to>
                                    </p:set>
                                    <p:animEffect transition="in" filter="fade">
                                      <p:cBhvr>
                                        <p:cTn id="64" dur="2000"/>
                                        <p:tgtEl>
                                          <p:spTgt spid="242692"/>
                                        </p:tgtEl>
                                      </p:cBhvr>
                                    </p:animEffect>
                                    <p:anim calcmode="lin" valueType="num">
                                      <p:cBhvr>
                                        <p:cTn id="65" dur="2000" fill="hold"/>
                                        <p:tgtEl>
                                          <p:spTgt spid="242692"/>
                                        </p:tgtEl>
                                        <p:attrNameLst>
                                          <p:attrName>style.rotation</p:attrName>
                                        </p:attrNameLst>
                                      </p:cBhvr>
                                      <p:tavLst>
                                        <p:tav tm="0">
                                          <p:val>
                                            <p:fltVal val="720"/>
                                          </p:val>
                                        </p:tav>
                                        <p:tav tm="100000">
                                          <p:val>
                                            <p:fltVal val="0"/>
                                          </p:val>
                                        </p:tav>
                                      </p:tavLst>
                                    </p:anim>
                                    <p:anim calcmode="lin" valueType="num">
                                      <p:cBhvr>
                                        <p:cTn id="66" dur="2000" fill="hold"/>
                                        <p:tgtEl>
                                          <p:spTgt spid="242692"/>
                                        </p:tgtEl>
                                        <p:attrNameLst>
                                          <p:attrName>ppt_h</p:attrName>
                                        </p:attrNameLst>
                                      </p:cBhvr>
                                      <p:tavLst>
                                        <p:tav tm="0">
                                          <p:val>
                                            <p:fltVal val="0"/>
                                          </p:val>
                                        </p:tav>
                                        <p:tav tm="100000">
                                          <p:val>
                                            <p:strVal val="#ppt_h"/>
                                          </p:val>
                                        </p:tav>
                                      </p:tavLst>
                                    </p:anim>
                                    <p:anim calcmode="lin" valueType="num">
                                      <p:cBhvr>
                                        <p:cTn id="67" dur="2000" fill="hold"/>
                                        <p:tgtEl>
                                          <p:spTgt spid="242692"/>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691" grpId="0" build="p"/>
    </p:bldLst>
  </p:timing>
</p:sld>
</file>

<file path=ppt/slides/slide18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3714" name="Rectangle 2"/>
          <p:cNvSpPr>
            <a:spLocks noGrp="1" noChangeArrowheads="1"/>
          </p:cNvSpPr>
          <p:nvPr>
            <p:ph type="title"/>
          </p:nvPr>
        </p:nvSpPr>
        <p:spPr>
          <a:xfrm>
            <a:off x="457200" y="381000"/>
            <a:ext cx="8229600" cy="674688"/>
          </a:xfrm>
        </p:spPr>
        <p:txBody>
          <a:bodyPr/>
          <a:lstStyle/>
          <a:p>
            <a:pPr algn="r"/>
            <a:r>
              <a:rPr lang="fa-IR" altLang="fa-IR" sz="1600">
                <a:cs typeface="B Nasim" panose="00000700000000000000" pitchFamily="2" charset="-78"/>
              </a:rPr>
              <a:t>حل مساله (5-4)</a:t>
            </a:r>
            <a:endParaRPr lang="en-US" altLang="fa-IR" sz="1600">
              <a:cs typeface="B Nasim" panose="00000700000000000000" pitchFamily="2" charset="-78"/>
            </a:endParaRPr>
          </a:p>
        </p:txBody>
      </p:sp>
      <p:sp>
        <p:nvSpPr>
          <p:cNvPr id="243715" name="Rectangle 3"/>
          <p:cNvSpPr>
            <a:spLocks noGrp="1" noChangeArrowheads="1"/>
          </p:cNvSpPr>
          <p:nvPr>
            <p:ph type="body" idx="1"/>
          </p:nvPr>
        </p:nvSpPr>
        <p:spPr>
          <a:xfrm>
            <a:off x="971550" y="765175"/>
            <a:ext cx="7715250" cy="5759450"/>
          </a:xfrm>
        </p:spPr>
        <p:txBody>
          <a:bodyPr/>
          <a:lstStyle/>
          <a:p>
            <a:pPr algn="l">
              <a:lnSpc>
                <a:spcPct val="80000"/>
              </a:lnSpc>
              <a:buFont typeface="Wingdings" panose="05000000000000000000" pitchFamily="2" charset="2"/>
              <a:buNone/>
            </a:pPr>
            <a:r>
              <a:rPr lang="fa-IR" altLang="fa-IR" sz="1600">
                <a:effectLst/>
                <a:cs typeface="B Zar" panose="00000400000000000000" pitchFamily="2" charset="-78"/>
              </a:rPr>
              <a:t>40 = 500000 = نرخ جذب سربار ثابت</a:t>
            </a:r>
          </a:p>
          <a:p>
            <a:pPr algn="ctr">
              <a:lnSpc>
                <a:spcPct val="50000"/>
              </a:lnSpc>
              <a:buFont typeface="Wingdings" panose="05000000000000000000" pitchFamily="2" charset="2"/>
              <a:buNone/>
            </a:pPr>
            <a:r>
              <a:rPr lang="fa-IR" altLang="fa-IR" sz="1600">
                <a:effectLst/>
                <a:cs typeface="B Zar" panose="00000400000000000000" pitchFamily="2" charset="-78"/>
              </a:rPr>
              <a:t>                                                                                                     12500</a:t>
            </a:r>
          </a:p>
          <a:p>
            <a:pPr algn="l">
              <a:lnSpc>
                <a:spcPct val="80000"/>
              </a:lnSpc>
              <a:buFont typeface="Wingdings" panose="05000000000000000000" pitchFamily="2" charset="2"/>
              <a:buNone/>
            </a:pPr>
            <a:r>
              <a:rPr lang="fa-IR" altLang="fa-IR" sz="1600">
                <a:effectLst/>
                <a:cs typeface="B Zar" panose="00000400000000000000" pitchFamily="2" charset="-78"/>
              </a:rPr>
              <a:t> 72 = 900000 = نرخ جذب سربارمتغیر</a:t>
            </a:r>
          </a:p>
          <a:p>
            <a:pPr algn="ctr">
              <a:lnSpc>
                <a:spcPct val="50000"/>
              </a:lnSpc>
              <a:buFont typeface="Wingdings" panose="05000000000000000000" pitchFamily="2" charset="2"/>
              <a:buNone/>
            </a:pPr>
            <a:r>
              <a:rPr lang="fa-IR" altLang="fa-IR" sz="1600">
                <a:effectLst/>
                <a:cs typeface="B Zar" panose="00000400000000000000" pitchFamily="2" charset="-78"/>
              </a:rPr>
              <a:t>                                                                                                        12500</a:t>
            </a:r>
          </a:p>
          <a:p>
            <a:pPr algn="l">
              <a:lnSpc>
                <a:spcPct val="80000"/>
              </a:lnSpc>
              <a:buFont typeface="Wingdings" panose="05000000000000000000" pitchFamily="2" charset="2"/>
              <a:buNone/>
            </a:pPr>
            <a:r>
              <a:rPr lang="fa-IR" altLang="fa-IR" sz="1600">
                <a:effectLst/>
                <a:cs typeface="B Zar" panose="00000400000000000000" pitchFamily="2" charset="-78"/>
              </a:rPr>
              <a:t>112 = 72 + 40 = نرخ کلی جذب سربار </a:t>
            </a:r>
          </a:p>
          <a:p>
            <a:pPr>
              <a:lnSpc>
                <a:spcPct val="80000"/>
              </a:lnSpc>
              <a:buFontTx/>
              <a:buNone/>
            </a:pPr>
            <a:r>
              <a:rPr lang="fa-IR" altLang="fa-IR" sz="1800" u="sng">
                <a:effectLst/>
                <a:cs typeface="B Zar" panose="00000400000000000000" pitchFamily="2" charset="-78"/>
              </a:rPr>
              <a:t>- محاسبه انحرافات سربار – روش دو انحرافی :</a:t>
            </a:r>
          </a:p>
          <a:p>
            <a:pPr>
              <a:lnSpc>
                <a:spcPct val="80000"/>
              </a:lnSpc>
              <a:buFontTx/>
              <a:buNone/>
            </a:pPr>
            <a:r>
              <a:rPr lang="fa-IR" altLang="fa-IR" sz="1800">
                <a:effectLst/>
                <a:cs typeface="B Zar" panose="00000400000000000000" pitchFamily="2" charset="-78"/>
              </a:rPr>
              <a:t>                       نامساعد     155900 = ( 890000 + 507500) – [(10300  ×72) + 500000] = انحراف قابل کنترل</a:t>
            </a:r>
          </a:p>
          <a:p>
            <a:pPr>
              <a:lnSpc>
                <a:spcPct val="80000"/>
              </a:lnSpc>
              <a:buFontTx/>
              <a:buNone/>
            </a:pPr>
            <a:r>
              <a:rPr lang="fa-IR" altLang="fa-IR" sz="1800">
                <a:effectLst/>
                <a:cs typeface="B Zar" panose="00000400000000000000" pitchFamily="2" charset="-78"/>
              </a:rPr>
              <a:t>                                                                        نامساعد           88000 = (10300 – 12500) 40 = انحراف حجم </a:t>
            </a:r>
          </a:p>
          <a:p>
            <a:pPr>
              <a:lnSpc>
                <a:spcPct val="80000"/>
              </a:lnSpc>
              <a:buFontTx/>
              <a:buNone/>
            </a:pPr>
            <a:r>
              <a:rPr lang="fa-IR" altLang="fa-IR" sz="1800">
                <a:effectLst/>
                <a:cs typeface="B Zar" panose="00000400000000000000" pitchFamily="2" charset="-78"/>
              </a:rPr>
              <a:t>روش سه انحرافی </a:t>
            </a:r>
          </a:p>
          <a:p>
            <a:pPr>
              <a:lnSpc>
                <a:spcPct val="80000"/>
              </a:lnSpc>
              <a:buFontTx/>
              <a:buNone/>
            </a:pPr>
            <a:r>
              <a:rPr lang="fa-IR" altLang="fa-IR" sz="1800">
                <a:effectLst/>
                <a:cs typeface="B Zar" panose="00000400000000000000" pitchFamily="2" charset="-78"/>
              </a:rPr>
              <a:t>نامساعد         227900 = [(9300 × 72) + 500000 ] – 1397500 = انحراف هزینه </a:t>
            </a:r>
          </a:p>
          <a:p>
            <a:pPr>
              <a:lnSpc>
                <a:spcPct val="80000"/>
              </a:lnSpc>
              <a:buFontTx/>
              <a:buNone/>
            </a:pPr>
            <a:r>
              <a:rPr lang="fa-IR" altLang="fa-IR" sz="1800">
                <a:effectLst/>
                <a:cs typeface="B Zar" panose="00000400000000000000" pitchFamily="2" charset="-78"/>
              </a:rPr>
              <a:t>                                مساعد      72000 =  ( 10300 – 9300) 72 = انحراف کارایی</a:t>
            </a:r>
          </a:p>
          <a:p>
            <a:pPr>
              <a:lnSpc>
                <a:spcPct val="80000"/>
              </a:lnSpc>
              <a:buFontTx/>
              <a:buNone/>
            </a:pPr>
            <a:r>
              <a:rPr lang="fa-IR" altLang="fa-IR" sz="1800">
                <a:effectLst/>
                <a:cs typeface="B Zar" panose="00000400000000000000" pitchFamily="2" charset="-78"/>
              </a:rPr>
              <a:t>                                                                   نامساعد         88000 = انحراف حجم</a:t>
            </a:r>
          </a:p>
          <a:p>
            <a:pPr>
              <a:lnSpc>
                <a:spcPct val="80000"/>
              </a:lnSpc>
              <a:buFontTx/>
              <a:buNone/>
            </a:pPr>
            <a:r>
              <a:rPr lang="fa-IR" altLang="fa-IR" sz="1800" u="sng">
                <a:effectLst/>
                <a:cs typeface="B Zar" panose="00000400000000000000" pitchFamily="2" charset="-78"/>
              </a:rPr>
              <a:t>ثبت های دفتر زوزنامه – روش سه انحرافی :</a:t>
            </a:r>
          </a:p>
          <a:p>
            <a:pPr>
              <a:lnSpc>
                <a:spcPct val="80000"/>
              </a:lnSpc>
              <a:buFontTx/>
              <a:buNone/>
            </a:pPr>
            <a:r>
              <a:rPr lang="fa-IR" altLang="fa-IR" sz="1800">
                <a:effectLst/>
                <a:cs typeface="B Zar" panose="00000400000000000000" pitchFamily="2" charset="-78"/>
              </a:rPr>
              <a:t>هزینه های سربار                     1397500</a:t>
            </a:r>
          </a:p>
          <a:p>
            <a:pPr>
              <a:lnSpc>
                <a:spcPct val="80000"/>
              </a:lnSpc>
              <a:buFontTx/>
              <a:buNone/>
            </a:pPr>
            <a:r>
              <a:rPr lang="fa-IR" altLang="fa-IR" sz="1800">
                <a:effectLst/>
                <a:cs typeface="B Zar" panose="00000400000000000000" pitchFamily="2" charset="-78"/>
              </a:rPr>
              <a:t>                    حسابهای مختلف                1397500</a:t>
            </a:r>
          </a:p>
          <a:p>
            <a:pPr>
              <a:lnSpc>
                <a:spcPct val="80000"/>
              </a:lnSpc>
              <a:buFontTx/>
              <a:buNone/>
            </a:pPr>
            <a:r>
              <a:rPr lang="fa-IR" altLang="fa-IR" sz="1800">
                <a:effectLst/>
                <a:cs typeface="B Zar" panose="00000400000000000000" pitchFamily="2" charset="-78"/>
              </a:rPr>
              <a:t>کار در جریان ساخت              153600 (112 × 10300)</a:t>
            </a:r>
          </a:p>
          <a:p>
            <a:pPr>
              <a:lnSpc>
                <a:spcPct val="80000"/>
              </a:lnSpc>
              <a:buFontTx/>
              <a:buNone/>
            </a:pPr>
            <a:r>
              <a:rPr lang="fa-IR" altLang="fa-IR" sz="1800">
                <a:effectLst/>
                <a:cs typeface="B Zar" panose="00000400000000000000" pitchFamily="2" charset="-78"/>
              </a:rPr>
              <a:t>                   هزینه های سربار                  1153600</a:t>
            </a:r>
          </a:p>
          <a:p>
            <a:pPr>
              <a:lnSpc>
                <a:spcPct val="80000"/>
              </a:lnSpc>
              <a:buFontTx/>
              <a:buNone/>
            </a:pPr>
            <a:r>
              <a:rPr lang="fa-IR" altLang="fa-IR" sz="1800">
                <a:effectLst/>
                <a:cs typeface="B Zar" panose="00000400000000000000" pitchFamily="2" charset="-78"/>
              </a:rPr>
              <a:t>انحراف هزینه                          227900</a:t>
            </a:r>
          </a:p>
          <a:p>
            <a:pPr>
              <a:lnSpc>
                <a:spcPct val="80000"/>
              </a:lnSpc>
              <a:buFontTx/>
              <a:buNone/>
            </a:pPr>
            <a:r>
              <a:rPr lang="fa-IR" altLang="fa-IR" sz="1800">
                <a:effectLst/>
                <a:cs typeface="B Zar" panose="00000400000000000000" pitchFamily="2" charset="-78"/>
              </a:rPr>
              <a:t>انحراف حجم                          88000</a:t>
            </a:r>
          </a:p>
          <a:p>
            <a:pPr>
              <a:lnSpc>
                <a:spcPct val="80000"/>
              </a:lnSpc>
              <a:buFontTx/>
              <a:buNone/>
            </a:pPr>
            <a:r>
              <a:rPr lang="fa-IR" altLang="fa-IR" sz="1800">
                <a:effectLst/>
                <a:cs typeface="B Zar" panose="00000400000000000000" pitchFamily="2" charset="-78"/>
              </a:rPr>
              <a:t>                    انحراف کارایی                  72000</a:t>
            </a:r>
          </a:p>
          <a:p>
            <a:pPr>
              <a:lnSpc>
                <a:spcPct val="80000"/>
              </a:lnSpc>
              <a:buFontTx/>
              <a:buNone/>
            </a:pPr>
            <a:r>
              <a:rPr lang="fa-IR" altLang="fa-IR" sz="1800">
                <a:effectLst/>
                <a:cs typeface="B Zar" panose="00000400000000000000" pitchFamily="2" charset="-78"/>
              </a:rPr>
              <a:t>                   هزینه های سربار                  243900</a:t>
            </a:r>
            <a:endParaRPr lang="en-US" altLang="fa-IR" sz="1800">
              <a:effectLst/>
              <a:cs typeface="B Zar" panose="00000400000000000000" pitchFamily="2" charset="-78"/>
            </a:endParaRPr>
          </a:p>
        </p:txBody>
      </p:sp>
      <p:grpSp>
        <p:nvGrpSpPr>
          <p:cNvPr id="243718" name="Group 6"/>
          <p:cNvGrpSpPr>
            <a:grpSpLocks/>
          </p:cNvGrpSpPr>
          <p:nvPr/>
        </p:nvGrpSpPr>
        <p:grpSpPr bwMode="auto">
          <a:xfrm>
            <a:off x="2555875" y="981075"/>
            <a:ext cx="576263" cy="360363"/>
            <a:chOff x="1383" y="618"/>
            <a:chExt cx="363" cy="227"/>
          </a:xfrm>
        </p:grpSpPr>
        <p:sp>
          <p:nvSpPr>
            <p:cNvPr id="243716" name="Line 4"/>
            <p:cNvSpPr>
              <a:spLocks noChangeShapeType="1"/>
            </p:cNvSpPr>
            <p:nvPr/>
          </p:nvSpPr>
          <p:spPr bwMode="auto">
            <a:xfrm>
              <a:off x="1383" y="618"/>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3717" name="Line 5"/>
            <p:cNvSpPr>
              <a:spLocks noChangeShapeType="1"/>
            </p:cNvSpPr>
            <p:nvPr/>
          </p:nvSpPr>
          <p:spPr bwMode="auto">
            <a:xfrm>
              <a:off x="1383" y="845"/>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ntr" presetSubtype="0" fill="hold" grpId="0" nodeType="afterEffect">
                                  <p:stCondLst>
                                    <p:cond delay="0"/>
                                  </p:stCondLst>
                                  <p:childTnLst>
                                    <p:set>
                                      <p:cBhvr>
                                        <p:cTn id="6" dur="1" fill="hold">
                                          <p:stCondLst>
                                            <p:cond delay="0"/>
                                          </p:stCondLst>
                                        </p:cTn>
                                        <p:tgtEl>
                                          <p:spTgt spid="243714"/>
                                        </p:tgtEl>
                                        <p:attrNameLst>
                                          <p:attrName>style.visibility</p:attrName>
                                        </p:attrNameLst>
                                      </p:cBhvr>
                                      <p:to>
                                        <p:strVal val="visible"/>
                                      </p:to>
                                    </p:set>
                                    <p:animEffect transition="in" filter="fade">
                                      <p:cBhvr>
                                        <p:cTn id="7" dur="2000"/>
                                        <p:tgtEl>
                                          <p:spTgt spid="243714"/>
                                        </p:tgtEl>
                                      </p:cBhvr>
                                    </p:animEffect>
                                    <p:anim calcmode="lin" valueType="num">
                                      <p:cBhvr>
                                        <p:cTn id="8" dur="2000" fill="hold"/>
                                        <p:tgtEl>
                                          <p:spTgt spid="243714"/>
                                        </p:tgtEl>
                                        <p:attrNameLst>
                                          <p:attrName>style.rotation</p:attrName>
                                        </p:attrNameLst>
                                      </p:cBhvr>
                                      <p:tavLst>
                                        <p:tav tm="0">
                                          <p:val>
                                            <p:fltVal val="720"/>
                                          </p:val>
                                        </p:tav>
                                        <p:tav tm="100000">
                                          <p:val>
                                            <p:fltVal val="0"/>
                                          </p:val>
                                        </p:tav>
                                      </p:tavLst>
                                    </p:anim>
                                    <p:anim calcmode="lin" valueType="num">
                                      <p:cBhvr>
                                        <p:cTn id="9" dur="2000" fill="hold"/>
                                        <p:tgtEl>
                                          <p:spTgt spid="243714"/>
                                        </p:tgtEl>
                                        <p:attrNameLst>
                                          <p:attrName>ppt_h</p:attrName>
                                        </p:attrNameLst>
                                      </p:cBhvr>
                                      <p:tavLst>
                                        <p:tav tm="0">
                                          <p:val>
                                            <p:fltVal val="0"/>
                                          </p:val>
                                        </p:tav>
                                        <p:tav tm="100000">
                                          <p:val>
                                            <p:strVal val="#ppt_h"/>
                                          </p:val>
                                        </p:tav>
                                      </p:tavLst>
                                    </p:anim>
                                    <p:anim calcmode="lin" valueType="num">
                                      <p:cBhvr>
                                        <p:cTn id="10" dur="2000" fill="hold"/>
                                        <p:tgtEl>
                                          <p:spTgt spid="243714"/>
                                        </p:tgtEl>
                                        <p:attrNameLst>
                                          <p:attrName>ppt_w</p:attrName>
                                        </p:attrNameLst>
                                      </p:cBhvr>
                                      <p:tavLst>
                                        <p:tav tm="0">
                                          <p:val>
                                            <p:fltVal val="0"/>
                                          </p:val>
                                        </p:tav>
                                        <p:tav tm="100000">
                                          <p:val>
                                            <p:strVal val="#ppt_w"/>
                                          </p:val>
                                        </p:tav>
                                      </p:tavLst>
                                    </p:anim>
                                  </p:childTnLst>
                                </p:cTn>
                              </p:par>
                            </p:childTnLst>
                          </p:cTn>
                        </p:par>
                        <p:par>
                          <p:cTn id="11" fill="hold" nodeType="afterGroup">
                            <p:stCondLst>
                              <p:cond delay="2000"/>
                            </p:stCondLst>
                            <p:childTnLst>
                              <p:par>
                                <p:cTn id="12" presetID="18" presetClass="entr" presetSubtype="3" fill="hold" grpId="0" nodeType="afterEffect">
                                  <p:stCondLst>
                                    <p:cond delay="0"/>
                                  </p:stCondLst>
                                  <p:childTnLst>
                                    <p:set>
                                      <p:cBhvr>
                                        <p:cTn id="13" dur="1" fill="hold">
                                          <p:stCondLst>
                                            <p:cond delay="0"/>
                                          </p:stCondLst>
                                        </p:cTn>
                                        <p:tgtEl>
                                          <p:spTgt spid="243715">
                                            <p:txEl>
                                              <p:pRg st="0" end="0"/>
                                            </p:txEl>
                                          </p:spTgt>
                                        </p:tgtEl>
                                        <p:attrNameLst>
                                          <p:attrName>style.visibility</p:attrName>
                                        </p:attrNameLst>
                                      </p:cBhvr>
                                      <p:to>
                                        <p:strVal val="visible"/>
                                      </p:to>
                                    </p:set>
                                    <p:animEffect transition="in" filter="strips(upRight)">
                                      <p:cBhvr>
                                        <p:cTn id="14" dur="1000"/>
                                        <p:tgtEl>
                                          <p:spTgt spid="243715">
                                            <p:txEl>
                                              <p:pRg st="0" end="0"/>
                                            </p:txEl>
                                          </p:spTgt>
                                        </p:tgtEl>
                                      </p:cBhvr>
                                    </p:animEffect>
                                  </p:childTnLst>
                                </p:cTn>
                              </p:par>
                            </p:childTnLst>
                          </p:cTn>
                        </p:par>
                        <p:par>
                          <p:cTn id="15" fill="hold" nodeType="afterGroup">
                            <p:stCondLst>
                              <p:cond delay="3000"/>
                            </p:stCondLst>
                            <p:childTnLst>
                              <p:par>
                                <p:cTn id="16" presetID="18" presetClass="entr" presetSubtype="3" fill="hold" grpId="0" nodeType="afterEffect">
                                  <p:stCondLst>
                                    <p:cond delay="0"/>
                                  </p:stCondLst>
                                  <p:childTnLst>
                                    <p:set>
                                      <p:cBhvr>
                                        <p:cTn id="17" dur="1" fill="hold">
                                          <p:stCondLst>
                                            <p:cond delay="0"/>
                                          </p:stCondLst>
                                        </p:cTn>
                                        <p:tgtEl>
                                          <p:spTgt spid="243715">
                                            <p:txEl>
                                              <p:pRg st="1" end="1"/>
                                            </p:txEl>
                                          </p:spTgt>
                                        </p:tgtEl>
                                        <p:attrNameLst>
                                          <p:attrName>style.visibility</p:attrName>
                                        </p:attrNameLst>
                                      </p:cBhvr>
                                      <p:to>
                                        <p:strVal val="visible"/>
                                      </p:to>
                                    </p:set>
                                    <p:animEffect transition="in" filter="strips(upRight)">
                                      <p:cBhvr>
                                        <p:cTn id="18" dur="1000"/>
                                        <p:tgtEl>
                                          <p:spTgt spid="243715">
                                            <p:txEl>
                                              <p:pRg st="1" end="1"/>
                                            </p:txEl>
                                          </p:spTgt>
                                        </p:tgtEl>
                                      </p:cBhvr>
                                    </p:animEffect>
                                  </p:childTnLst>
                                </p:cTn>
                              </p:par>
                            </p:childTnLst>
                          </p:cTn>
                        </p:par>
                        <p:par>
                          <p:cTn id="19" fill="hold" nodeType="afterGroup">
                            <p:stCondLst>
                              <p:cond delay="4000"/>
                            </p:stCondLst>
                            <p:childTnLst>
                              <p:par>
                                <p:cTn id="20" presetID="18" presetClass="entr" presetSubtype="3" fill="hold" grpId="0" nodeType="afterEffect">
                                  <p:stCondLst>
                                    <p:cond delay="0"/>
                                  </p:stCondLst>
                                  <p:childTnLst>
                                    <p:set>
                                      <p:cBhvr>
                                        <p:cTn id="21" dur="1" fill="hold">
                                          <p:stCondLst>
                                            <p:cond delay="0"/>
                                          </p:stCondLst>
                                        </p:cTn>
                                        <p:tgtEl>
                                          <p:spTgt spid="243715">
                                            <p:txEl>
                                              <p:pRg st="2" end="2"/>
                                            </p:txEl>
                                          </p:spTgt>
                                        </p:tgtEl>
                                        <p:attrNameLst>
                                          <p:attrName>style.visibility</p:attrName>
                                        </p:attrNameLst>
                                      </p:cBhvr>
                                      <p:to>
                                        <p:strVal val="visible"/>
                                      </p:to>
                                    </p:set>
                                    <p:animEffect transition="in" filter="strips(upRight)">
                                      <p:cBhvr>
                                        <p:cTn id="22" dur="1000"/>
                                        <p:tgtEl>
                                          <p:spTgt spid="243715">
                                            <p:txEl>
                                              <p:pRg st="2" end="2"/>
                                            </p:txEl>
                                          </p:spTgt>
                                        </p:tgtEl>
                                      </p:cBhvr>
                                    </p:animEffect>
                                  </p:childTnLst>
                                </p:cTn>
                              </p:par>
                            </p:childTnLst>
                          </p:cTn>
                        </p:par>
                        <p:par>
                          <p:cTn id="23" fill="hold" nodeType="afterGroup">
                            <p:stCondLst>
                              <p:cond delay="5000"/>
                            </p:stCondLst>
                            <p:childTnLst>
                              <p:par>
                                <p:cTn id="24" presetID="18" presetClass="entr" presetSubtype="3" fill="hold" grpId="0" nodeType="afterEffect">
                                  <p:stCondLst>
                                    <p:cond delay="0"/>
                                  </p:stCondLst>
                                  <p:childTnLst>
                                    <p:set>
                                      <p:cBhvr>
                                        <p:cTn id="25" dur="1" fill="hold">
                                          <p:stCondLst>
                                            <p:cond delay="0"/>
                                          </p:stCondLst>
                                        </p:cTn>
                                        <p:tgtEl>
                                          <p:spTgt spid="243715">
                                            <p:txEl>
                                              <p:pRg st="3" end="3"/>
                                            </p:txEl>
                                          </p:spTgt>
                                        </p:tgtEl>
                                        <p:attrNameLst>
                                          <p:attrName>style.visibility</p:attrName>
                                        </p:attrNameLst>
                                      </p:cBhvr>
                                      <p:to>
                                        <p:strVal val="visible"/>
                                      </p:to>
                                    </p:set>
                                    <p:animEffect transition="in" filter="strips(upRight)">
                                      <p:cBhvr>
                                        <p:cTn id="26" dur="1000"/>
                                        <p:tgtEl>
                                          <p:spTgt spid="243715">
                                            <p:txEl>
                                              <p:pRg st="3" end="3"/>
                                            </p:txEl>
                                          </p:spTgt>
                                        </p:tgtEl>
                                      </p:cBhvr>
                                    </p:animEffect>
                                  </p:childTnLst>
                                </p:cTn>
                              </p:par>
                            </p:childTnLst>
                          </p:cTn>
                        </p:par>
                        <p:par>
                          <p:cTn id="27" fill="hold" nodeType="afterGroup">
                            <p:stCondLst>
                              <p:cond delay="6000"/>
                            </p:stCondLst>
                            <p:childTnLst>
                              <p:par>
                                <p:cTn id="28" presetID="18" presetClass="entr" presetSubtype="3" fill="hold" grpId="0" nodeType="afterEffect">
                                  <p:stCondLst>
                                    <p:cond delay="0"/>
                                  </p:stCondLst>
                                  <p:childTnLst>
                                    <p:set>
                                      <p:cBhvr>
                                        <p:cTn id="29" dur="1" fill="hold">
                                          <p:stCondLst>
                                            <p:cond delay="0"/>
                                          </p:stCondLst>
                                        </p:cTn>
                                        <p:tgtEl>
                                          <p:spTgt spid="243715">
                                            <p:txEl>
                                              <p:pRg st="4" end="4"/>
                                            </p:txEl>
                                          </p:spTgt>
                                        </p:tgtEl>
                                        <p:attrNameLst>
                                          <p:attrName>style.visibility</p:attrName>
                                        </p:attrNameLst>
                                      </p:cBhvr>
                                      <p:to>
                                        <p:strVal val="visible"/>
                                      </p:to>
                                    </p:set>
                                    <p:animEffect transition="in" filter="strips(upRight)">
                                      <p:cBhvr>
                                        <p:cTn id="30" dur="1000"/>
                                        <p:tgtEl>
                                          <p:spTgt spid="243715">
                                            <p:txEl>
                                              <p:pRg st="4" end="4"/>
                                            </p:txEl>
                                          </p:spTgt>
                                        </p:tgtEl>
                                      </p:cBhvr>
                                    </p:animEffect>
                                  </p:childTnLst>
                                </p:cTn>
                              </p:par>
                            </p:childTnLst>
                          </p:cTn>
                        </p:par>
                        <p:par>
                          <p:cTn id="31" fill="hold" nodeType="afterGroup">
                            <p:stCondLst>
                              <p:cond delay="7000"/>
                            </p:stCondLst>
                            <p:childTnLst>
                              <p:par>
                                <p:cTn id="32" presetID="18" presetClass="entr" presetSubtype="3" fill="hold" grpId="0" nodeType="afterEffect">
                                  <p:stCondLst>
                                    <p:cond delay="0"/>
                                  </p:stCondLst>
                                  <p:childTnLst>
                                    <p:set>
                                      <p:cBhvr>
                                        <p:cTn id="33" dur="1" fill="hold">
                                          <p:stCondLst>
                                            <p:cond delay="0"/>
                                          </p:stCondLst>
                                        </p:cTn>
                                        <p:tgtEl>
                                          <p:spTgt spid="243715">
                                            <p:txEl>
                                              <p:pRg st="5" end="5"/>
                                            </p:txEl>
                                          </p:spTgt>
                                        </p:tgtEl>
                                        <p:attrNameLst>
                                          <p:attrName>style.visibility</p:attrName>
                                        </p:attrNameLst>
                                      </p:cBhvr>
                                      <p:to>
                                        <p:strVal val="visible"/>
                                      </p:to>
                                    </p:set>
                                    <p:animEffect transition="in" filter="strips(upRight)">
                                      <p:cBhvr>
                                        <p:cTn id="34" dur="1000"/>
                                        <p:tgtEl>
                                          <p:spTgt spid="243715">
                                            <p:txEl>
                                              <p:pRg st="5" end="5"/>
                                            </p:txEl>
                                          </p:spTgt>
                                        </p:tgtEl>
                                      </p:cBhvr>
                                    </p:animEffect>
                                  </p:childTnLst>
                                </p:cTn>
                              </p:par>
                            </p:childTnLst>
                          </p:cTn>
                        </p:par>
                        <p:par>
                          <p:cTn id="35" fill="hold" nodeType="afterGroup">
                            <p:stCondLst>
                              <p:cond delay="8000"/>
                            </p:stCondLst>
                            <p:childTnLst>
                              <p:par>
                                <p:cTn id="36" presetID="18" presetClass="entr" presetSubtype="3" fill="hold" grpId="0" nodeType="afterEffect">
                                  <p:stCondLst>
                                    <p:cond delay="0"/>
                                  </p:stCondLst>
                                  <p:childTnLst>
                                    <p:set>
                                      <p:cBhvr>
                                        <p:cTn id="37" dur="1" fill="hold">
                                          <p:stCondLst>
                                            <p:cond delay="0"/>
                                          </p:stCondLst>
                                        </p:cTn>
                                        <p:tgtEl>
                                          <p:spTgt spid="243715">
                                            <p:txEl>
                                              <p:pRg st="6" end="6"/>
                                            </p:txEl>
                                          </p:spTgt>
                                        </p:tgtEl>
                                        <p:attrNameLst>
                                          <p:attrName>style.visibility</p:attrName>
                                        </p:attrNameLst>
                                      </p:cBhvr>
                                      <p:to>
                                        <p:strVal val="visible"/>
                                      </p:to>
                                    </p:set>
                                    <p:animEffect transition="in" filter="strips(upRight)">
                                      <p:cBhvr>
                                        <p:cTn id="38" dur="1000"/>
                                        <p:tgtEl>
                                          <p:spTgt spid="243715">
                                            <p:txEl>
                                              <p:pRg st="6" end="6"/>
                                            </p:txEl>
                                          </p:spTgt>
                                        </p:tgtEl>
                                      </p:cBhvr>
                                    </p:animEffect>
                                  </p:childTnLst>
                                </p:cTn>
                              </p:par>
                            </p:childTnLst>
                          </p:cTn>
                        </p:par>
                        <p:par>
                          <p:cTn id="39" fill="hold" nodeType="afterGroup">
                            <p:stCondLst>
                              <p:cond delay="9000"/>
                            </p:stCondLst>
                            <p:childTnLst>
                              <p:par>
                                <p:cTn id="40" presetID="18" presetClass="entr" presetSubtype="3" fill="hold" grpId="0" nodeType="afterEffect">
                                  <p:stCondLst>
                                    <p:cond delay="0"/>
                                  </p:stCondLst>
                                  <p:childTnLst>
                                    <p:set>
                                      <p:cBhvr>
                                        <p:cTn id="41" dur="1" fill="hold">
                                          <p:stCondLst>
                                            <p:cond delay="0"/>
                                          </p:stCondLst>
                                        </p:cTn>
                                        <p:tgtEl>
                                          <p:spTgt spid="243715">
                                            <p:txEl>
                                              <p:pRg st="7" end="7"/>
                                            </p:txEl>
                                          </p:spTgt>
                                        </p:tgtEl>
                                        <p:attrNameLst>
                                          <p:attrName>style.visibility</p:attrName>
                                        </p:attrNameLst>
                                      </p:cBhvr>
                                      <p:to>
                                        <p:strVal val="visible"/>
                                      </p:to>
                                    </p:set>
                                    <p:animEffect transition="in" filter="strips(upRight)">
                                      <p:cBhvr>
                                        <p:cTn id="42" dur="1000"/>
                                        <p:tgtEl>
                                          <p:spTgt spid="243715">
                                            <p:txEl>
                                              <p:pRg st="7" end="7"/>
                                            </p:txEl>
                                          </p:spTgt>
                                        </p:tgtEl>
                                      </p:cBhvr>
                                    </p:animEffect>
                                  </p:childTnLst>
                                </p:cTn>
                              </p:par>
                            </p:childTnLst>
                          </p:cTn>
                        </p:par>
                        <p:par>
                          <p:cTn id="43" fill="hold" nodeType="afterGroup">
                            <p:stCondLst>
                              <p:cond delay="10000"/>
                            </p:stCondLst>
                            <p:childTnLst>
                              <p:par>
                                <p:cTn id="44" presetID="18" presetClass="entr" presetSubtype="3" fill="hold" grpId="0" nodeType="afterEffect">
                                  <p:stCondLst>
                                    <p:cond delay="0"/>
                                  </p:stCondLst>
                                  <p:childTnLst>
                                    <p:set>
                                      <p:cBhvr>
                                        <p:cTn id="45" dur="1" fill="hold">
                                          <p:stCondLst>
                                            <p:cond delay="0"/>
                                          </p:stCondLst>
                                        </p:cTn>
                                        <p:tgtEl>
                                          <p:spTgt spid="243715">
                                            <p:txEl>
                                              <p:pRg st="8" end="8"/>
                                            </p:txEl>
                                          </p:spTgt>
                                        </p:tgtEl>
                                        <p:attrNameLst>
                                          <p:attrName>style.visibility</p:attrName>
                                        </p:attrNameLst>
                                      </p:cBhvr>
                                      <p:to>
                                        <p:strVal val="visible"/>
                                      </p:to>
                                    </p:set>
                                    <p:animEffect transition="in" filter="strips(upRight)">
                                      <p:cBhvr>
                                        <p:cTn id="46" dur="1000"/>
                                        <p:tgtEl>
                                          <p:spTgt spid="243715">
                                            <p:txEl>
                                              <p:pRg st="8" end="8"/>
                                            </p:txEl>
                                          </p:spTgt>
                                        </p:tgtEl>
                                      </p:cBhvr>
                                    </p:animEffect>
                                  </p:childTnLst>
                                </p:cTn>
                              </p:par>
                            </p:childTnLst>
                          </p:cTn>
                        </p:par>
                        <p:par>
                          <p:cTn id="47" fill="hold" nodeType="afterGroup">
                            <p:stCondLst>
                              <p:cond delay="11000"/>
                            </p:stCondLst>
                            <p:childTnLst>
                              <p:par>
                                <p:cTn id="48" presetID="18" presetClass="entr" presetSubtype="3" fill="hold" grpId="0" nodeType="afterEffect">
                                  <p:stCondLst>
                                    <p:cond delay="0"/>
                                  </p:stCondLst>
                                  <p:childTnLst>
                                    <p:set>
                                      <p:cBhvr>
                                        <p:cTn id="49" dur="1" fill="hold">
                                          <p:stCondLst>
                                            <p:cond delay="0"/>
                                          </p:stCondLst>
                                        </p:cTn>
                                        <p:tgtEl>
                                          <p:spTgt spid="243715">
                                            <p:txEl>
                                              <p:pRg st="9" end="9"/>
                                            </p:txEl>
                                          </p:spTgt>
                                        </p:tgtEl>
                                        <p:attrNameLst>
                                          <p:attrName>style.visibility</p:attrName>
                                        </p:attrNameLst>
                                      </p:cBhvr>
                                      <p:to>
                                        <p:strVal val="visible"/>
                                      </p:to>
                                    </p:set>
                                    <p:animEffect transition="in" filter="strips(upRight)">
                                      <p:cBhvr>
                                        <p:cTn id="50" dur="1000"/>
                                        <p:tgtEl>
                                          <p:spTgt spid="243715">
                                            <p:txEl>
                                              <p:pRg st="9" end="9"/>
                                            </p:txEl>
                                          </p:spTgt>
                                        </p:tgtEl>
                                      </p:cBhvr>
                                    </p:animEffect>
                                  </p:childTnLst>
                                </p:cTn>
                              </p:par>
                            </p:childTnLst>
                          </p:cTn>
                        </p:par>
                        <p:par>
                          <p:cTn id="51" fill="hold" nodeType="afterGroup">
                            <p:stCondLst>
                              <p:cond delay="12000"/>
                            </p:stCondLst>
                            <p:childTnLst>
                              <p:par>
                                <p:cTn id="52" presetID="18" presetClass="entr" presetSubtype="3" fill="hold" grpId="0" nodeType="afterEffect">
                                  <p:stCondLst>
                                    <p:cond delay="0"/>
                                  </p:stCondLst>
                                  <p:childTnLst>
                                    <p:set>
                                      <p:cBhvr>
                                        <p:cTn id="53" dur="1" fill="hold">
                                          <p:stCondLst>
                                            <p:cond delay="0"/>
                                          </p:stCondLst>
                                        </p:cTn>
                                        <p:tgtEl>
                                          <p:spTgt spid="243715">
                                            <p:txEl>
                                              <p:pRg st="10" end="10"/>
                                            </p:txEl>
                                          </p:spTgt>
                                        </p:tgtEl>
                                        <p:attrNameLst>
                                          <p:attrName>style.visibility</p:attrName>
                                        </p:attrNameLst>
                                      </p:cBhvr>
                                      <p:to>
                                        <p:strVal val="visible"/>
                                      </p:to>
                                    </p:set>
                                    <p:animEffect transition="in" filter="strips(upRight)">
                                      <p:cBhvr>
                                        <p:cTn id="54" dur="1000"/>
                                        <p:tgtEl>
                                          <p:spTgt spid="243715">
                                            <p:txEl>
                                              <p:pRg st="10" end="10"/>
                                            </p:txEl>
                                          </p:spTgt>
                                        </p:tgtEl>
                                      </p:cBhvr>
                                    </p:animEffect>
                                  </p:childTnLst>
                                </p:cTn>
                              </p:par>
                            </p:childTnLst>
                          </p:cTn>
                        </p:par>
                        <p:par>
                          <p:cTn id="55" fill="hold" nodeType="afterGroup">
                            <p:stCondLst>
                              <p:cond delay="13000"/>
                            </p:stCondLst>
                            <p:childTnLst>
                              <p:par>
                                <p:cTn id="56" presetID="18" presetClass="entr" presetSubtype="3" fill="hold" grpId="0" nodeType="afterEffect">
                                  <p:stCondLst>
                                    <p:cond delay="0"/>
                                  </p:stCondLst>
                                  <p:childTnLst>
                                    <p:set>
                                      <p:cBhvr>
                                        <p:cTn id="57" dur="1" fill="hold">
                                          <p:stCondLst>
                                            <p:cond delay="0"/>
                                          </p:stCondLst>
                                        </p:cTn>
                                        <p:tgtEl>
                                          <p:spTgt spid="243715">
                                            <p:txEl>
                                              <p:pRg st="11" end="11"/>
                                            </p:txEl>
                                          </p:spTgt>
                                        </p:tgtEl>
                                        <p:attrNameLst>
                                          <p:attrName>style.visibility</p:attrName>
                                        </p:attrNameLst>
                                      </p:cBhvr>
                                      <p:to>
                                        <p:strVal val="visible"/>
                                      </p:to>
                                    </p:set>
                                    <p:animEffect transition="in" filter="strips(upRight)">
                                      <p:cBhvr>
                                        <p:cTn id="58" dur="1000"/>
                                        <p:tgtEl>
                                          <p:spTgt spid="243715">
                                            <p:txEl>
                                              <p:pRg st="11" end="11"/>
                                            </p:txEl>
                                          </p:spTgt>
                                        </p:tgtEl>
                                      </p:cBhvr>
                                    </p:animEffect>
                                  </p:childTnLst>
                                </p:cTn>
                              </p:par>
                            </p:childTnLst>
                          </p:cTn>
                        </p:par>
                        <p:par>
                          <p:cTn id="59" fill="hold" nodeType="afterGroup">
                            <p:stCondLst>
                              <p:cond delay="14000"/>
                            </p:stCondLst>
                            <p:childTnLst>
                              <p:par>
                                <p:cTn id="60" presetID="18" presetClass="entr" presetSubtype="3" fill="hold" grpId="0" nodeType="afterEffect">
                                  <p:stCondLst>
                                    <p:cond delay="0"/>
                                  </p:stCondLst>
                                  <p:childTnLst>
                                    <p:set>
                                      <p:cBhvr>
                                        <p:cTn id="61" dur="1" fill="hold">
                                          <p:stCondLst>
                                            <p:cond delay="0"/>
                                          </p:stCondLst>
                                        </p:cTn>
                                        <p:tgtEl>
                                          <p:spTgt spid="243715">
                                            <p:txEl>
                                              <p:pRg st="12" end="12"/>
                                            </p:txEl>
                                          </p:spTgt>
                                        </p:tgtEl>
                                        <p:attrNameLst>
                                          <p:attrName>style.visibility</p:attrName>
                                        </p:attrNameLst>
                                      </p:cBhvr>
                                      <p:to>
                                        <p:strVal val="visible"/>
                                      </p:to>
                                    </p:set>
                                    <p:animEffect transition="in" filter="strips(upRight)">
                                      <p:cBhvr>
                                        <p:cTn id="62" dur="1000"/>
                                        <p:tgtEl>
                                          <p:spTgt spid="243715">
                                            <p:txEl>
                                              <p:pRg st="12" end="12"/>
                                            </p:txEl>
                                          </p:spTgt>
                                        </p:tgtEl>
                                      </p:cBhvr>
                                    </p:animEffect>
                                  </p:childTnLst>
                                </p:cTn>
                              </p:par>
                            </p:childTnLst>
                          </p:cTn>
                        </p:par>
                        <p:par>
                          <p:cTn id="63" fill="hold" nodeType="afterGroup">
                            <p:stCondLst>
                              <p:cond delay="15000"/>
                            </p:stCondLst>
                            <p:childTnLst>
                              <p:par>
                                <p:cTn id="64" presetID="18" presetClass="entr" presetSubtype="3" fill="hold" grpId="0" nodeType="afterEffect">
                                  <p:stCondLst>
                                    <p:cond delay="0"/>
                                  </p:stCondLst>
                                  <p:childTnLst>
                                    <p:set>
                                      <p:cBhvr>
                                        <p:cTn id="65" dur="1" fill="hold">
                                          <p:stCondLst>
                                            <p:cond delay="0"/>
                                          </p:stCondLst>
                                        </p:cTn>
                                        <p:tgtEl>
                                          <p:spTgt spid="243715">
                                            <p:txEl>
                                              <p:pRg st="13" end="13"/>
                                            </p:txEl>
                                          </p:spTgt>
                                        </p:tgtEl>
                                        <p:attrNameLst>
                                          <p:attrName>style.visibility</p:attrName>
                                        </p:attrNameLst>
                                      </p:cBhvr>
                                      <p:to>
                                        <p:strVal val="visible"/>
                                      </p:to>
                                    </p:set>
                                    <p:animEffect transition="in" filter="strips(upRight)">
                                      <p:cBhvr>
                                        <p:cTn id="66" dur="1000"/>
                                        <p:tgtEl>
                                          <p:spTgt spid="243715">
                                            <p:txEl>
                                              <p:pRg st="13" end="13"/>
                                            </p:txEl>
                                          </p:spTgt>
                                        </p:tgtEl>
                                      </p:cBhvr>
                                    </p:animEffect>
                                  </p:childTnLst>
                                </p:cTn>
                              </p:par>
                            </p:childTnLst>
                          </p:cTn>
                        </p:par>
                        <p:par>
                          <p:cTn id="67" fill="hold" nodeType="afterGroup">
                            <p:stCondLst>
                              <p:cond delay="16000"/>
                            </p:stCondLst>
                            <p:childTnLst>
                              <p:par>
                                <p:cTn id="68" presetID="18" presetClass="entr" presetSubtype="3" fill="hold" grpId="0" nodeType="afterEffect">
                                  <p:stCondLst>
                                    <p:cond delay="0"/>
                                  </p:stCondLst>
                                  <p:childTnLst>
                                    <p:set>
                                      <p:cBhvr>
                                        <p:cTn id="69" dur="1" fill="hold">
                                          <p:stCondLst>
                                            <p:cond delay="0"/>
                                          </p:stCondLst>
                                        </p:cTn>
                                        <p:tgtEl>
                                          <p:spTgt spid="243715">
                                            <p:txEl>
                                              <p:pRg st="14" end="14"/>
                                            </p:txEl>
                                          </p:spTgt>
                                        </p:tgtEl>
                                        <p:attrNameLst>
                                          <p:attrName>style.visibility</p:attrName>
                                        </p:attrNameLst>
                                      </p:cBhvr>
                                      <p:to>
                                        <p:strVal val="visible"/>
                                      </p:to>
                                    </p:set>
                                    <p:animEffect transition="in" filter="strips(upRight)">
                                      <p:cBhvr>
                                        <p:cTn id="70" dur="1000"/>
                                        <p:tgtEl>
                                          <p:spTgt spid="243715">
                                            <p:txEl>
                                              <p:pRg st="14" end="14"/>
                                            </p:txEl>
                                          </p:spTgt>
                                        </p:tgtEl>
                                      </p:cBhvr>
                                    </p:animEffect>
                                  </p:childTnLst>
                                </p:cTn>
                              </p:par>
                            </p:childTnLst>
                          </p:cTn>
                        </p:par>
                        <p:par>
                          <p:cTn id="71" fill="hold" nodeType="afterGroup">
                            <p:stCondLst>
                              <p:cond delay="17000"/>
                            </p:stCondLst>
                            <p:childTnLst>
                              <p:par>
                                <p:cTn id="72" presetID="18" presetClass="entr" presetSubtype="3" fill="hold" grpId="0" nodeType="afterEffect">
                                  <p:stCondLst>
                                    <p:cond delay="0"/>
                                  </p:stCondLst>
                                  <p:childTnLst>
                                    <p:set>
                                      <p:cBhvr>
                                        <p:cTn id="73" dur="1" fill="hold">
                                          <p:stCondLst>
                                            <p:cond delay="0"/>
                                          </p:stCondLst>
                                        </p:cTn>
                                        <p:tgtEl>
                                          <p:spTgt spid="243715">
                                            <p:txEl>
                                              <p:pRg st="15" end="15"/>
                                            </p:txEl>
                                          </p:spTgt>
                                        </p:tgtEl>
                                        <p:attrNameLst>
                                          <p:attrName>style.visibility</p:attrName>
                                        </p:attrNameLst>
                                      </p:cBhvr>
                                      <p:to>
                                        <p:strVal val="visible"/>
                                      </p:to>
                                    </p:set>
                                    <p:animEffect transition="in" filter="strips(upRight)">
                                      <p:cBhvr>
                                        <p:cTn id="74" dur="1000"/>
                                        <p:tgtEl>
                                          <p:spTgt spid="243715">
                                            <p:txEl>
                                              <p:pRg st="15" end="15"/>
                                            </p:txEl>
                                          </p:spTgt>
                                        </p:tgtEl>
                                      </p:cBhvr>
                                    </p:animEffect>
                                  </p:childTnLst>
                                </p:cTn>
                              </p:par>
                            </p:childTnLst>
                          </p:cTn>
                        </p:par>
                        <p:par>
                          <p:cTn id="75" fill="hold" nodeType="afterGroup">
                            <p:stCondLst>
                              <p:cond delay="18000"/>
                            </p:stCondLst>
                            <p:childTnLst>
                              <p:par>
                                <p:cTn id="76" presetID="18" presetClass="entr" presetSubtype="3" fill="hold" grpId="0" nodeType="afterEffect">
                                  <p:stCondLst>
                                    <p:cond delay="0"/>
                                  </p:stCondLst>
                                  <p:childTnLst>
                                    <p:set>
                                      <p:cBhvr>
                                        <p:cTn id="77" dur="1" fill="hold">
                                          <p:stCondLst>
                                            <p:cond delay="0"/>
                                          </p:stCondLst>
                                        </p:cTn>
                                        <p:tgtEl>
                                          <p:spTgt spid="243715">
                                            <p:txEl>
                                              <p:pRg st="16" end="16"/>
                                            </p:txEl>
                                          </p:spTgt>
                                        </p:tgtEl>
                                        <p:attrNameLst>
                                          <p:attrName>style.visibility</p:attrName>
                                        </p:attrNameLst>
                                      </p:cBhvr>
                                      <p:to>
                                        <p:strVal val="visible"/>
                                      </p:to>
                                    </p:set>
                                    <p:animEffect transition="in" filter="strips(upRight)">
                                      <p:cBhvr>
                                        <p:cTn id="78" dur="1000"/>
                                        <p:tgtEl>
                                          <p:spTgt spid="243715">
                                            <p:txEl>
                                              <p:pRg st="16" end="16"/>
                                            </p:txEl>
                                          </p:spTgt>
                                        </p:tgtEl>
                                      </p:cBhvr>
                                    </p:animEffect>
                                  </p:childTnLst>
                                </p:cTn>
                              </p:par>
                            </p:childTnLst>
                          </p:cTn>
                        </p:par>
                        <p:par>
                          <p:cTn id="79" fill="hold" nodeType="afterGroup">
                            <p:stCondLst>
                              <p:cond delay="19000"/>
                            </p:stCondLst>
                            <p:childTnLst>
                              <p:par>
                                <p:cTn id="80" presetID="18" presetClass="entr" presetSubtype="3" fill="hold" grpId="0" nodeType="afterEffect">
                                  <p:stCondLst>
                                    <p:cond delay="0"/>
                                  </p:stCondLst>
                                  <p:childTnLst>
                                    <p:set>
                                      <p:cBhvr>
                                        <p:cTn id="81" dur="1" fill="hold">
                                          <p:stCondLst>
                                            <p:cond delay="0"/>
                                          </p:stCondLst>
                                        </p:cTn>
                                        <p:tgtEl>
                                          <p:spTgt spid="243715">
                                            <p:txEl>
                                              <p:pRg st="17" end="17"/>
                                            </p:txEl>
                                          </p:spTgt>
                                        </p:tgtEl>
                                        <p:attrNameLst>
                                          <p:attrName>style.visibility</p:attrName>
                                        </p:attrNameLst>
                                      </p:cBhvr>
                                      <p:to>
                                        <p:strVal val="visible"/>
                                      </p:to>
                                    </p:set>
                                    <p:animEffect transition="in" filter="strips(upRight)">
                                      <p:cBhvr>
                                        <p:cTn id="82" dur="1000"/>
                                        <p:tgtEl>
                                          <p:spTgt spid="243715">
                                            <p:txEl>
                                              <p:pRg st="17" end="17"/>
                                            </p:txEl>
                                          </p:spTgt>
                                        </p:tgtEl>
                                      </p:cBhvr>
                                    </p:animEffect>
                                  </p:childTnLst>
                                </p:cTn>
                              </p:par>
                            </p:childTnLst>
                          </p:cTn>
                        </p:par>
                        <p:par>
                          <p:cTn id="83" fill="hold" nodeType="afterGroup">
                            <p:stCondLst>
                              <p:cond delay="20000"/>
                            </p:stCondLst>
                            <p:childTnLst>
                              <p:par>
                                <p:cTn id="84" presetID="18" presetClass="entr" presetSubtype="3" fill="hold" grpId="0" nodeType="afterEffect">
                                  <p:stCondLst>
                                    <p:cond delay="0"/>
                                  </p:stCondLst>
                                  <p:childTnLst>
                                    <p:set>
                                      <p:cBhvr>
                                        <p:cTn id="85" dur="1" fill="hold">
                                          <p:stCondLst>
                                            <p:cond delay="0"/>
                                          </p:stCondLst>
                                        </p:cTn>
                                        <p:tgtEl>
                                          <p:spTgt spid="243715">
                                            <p:txEl>
                                              <p:pRg st="18" end="18"/>
                                            </p:txEl>
                                          </p:spTgt>
                                        </p:tgtEl>
                                        <p:attrNameLst>
                                          <p:attrName>style.visibility</p:attrName>
                                        </p:attrNameLst>
                                      </p:cBhvr>
                                      <p:to>
                                        <p:strVal val="visible"/>
                                      </p:to>
                                    </p:set>
                                    <p:animEffect transition="in" filter="strips(upRight)">
                                      <p:cBhvr>
                                        <p:cTn id="86" dur="1000"/>
                                        <p:tgtEl>
                                          <p:spTgt spid="243715">
                                            <p:txEl>
                                              <p:pRg st="18" end="18"/>
                                            </p:txEl>
                                          </p:spTgt>
                                        </p:tgtEl>
                                      </p:cBhvr>
                                    </p:animEffect>
                                  </p:childTnLst>
                                </p:cTn>
                              </p:par>
                            </p:childTnLst>
                          </p:cTn>
                        </p:par>
                        <p:par>
                          <p:cTn id="87" fill="hold" nodeType="afterGroup">
                            <p:stCondLst>
                              <p:cond delay="21000"/>
                            </p:stCondLst>
                            <p:childTnLst>
                              <p:par>
                                <p:cTn id="88" presetID="18" presetClass="entr" presetSubtype="3" fill="hold" grpId="0" nodeType="afterEffect">
                                  <p:stCondLst>
                                    <p:cond delay="0"/>
                                  </p:stCondLst>
                                  <p:childTnLst>
                                    <p:set>
                                      <p:cBhvr>
                                        <p:cTn id="89" dur="1" fill="hold">
                                          <p:stCondLst>
                                            <p:cond delay="0"/>
                                          </p:stCondLst>
                                        </p:cTn>
                                        <p:tgtEl>
                                          <p:spTgt spid="243715">
                                            <p:txEl>
                                              <p:pRg st="19" end="19"/>
                                            </p:txEl>
                                          </p:spTgt>
                                        </p:tgtEl>
                                        <p:attrNameLst>
                                          <p:attrName>style.visibility</p:attrName>
                                        </p:attrNameLst>
                                      </p:cBhvr>
                                      <p:to>
                                        <p:strVal val="visible"/>
                                      </p:to>
                                    </p:set>
                                    <p:animEffect transition="in" filter="strips(upRight)">
                                      <p:cBhvr>
                                        <p:cTn id="90" dur="1000"/>
                                        <p:tgtEl>
                                          <p:spTgt spid="243715">
                                            <p:txEl>
                                              <p:pRg st="19" end="19"/>
                                            </p:txEl>
                                          </p:spTgt>
                                        </p:tgtEl>
                                      </p:cBhvr>
                                    </p:animEffect>
                                  </p:childTnLst>
                                </p:cTn>
                              </p:par>
                            </p:childTnLst>
                          </p:cTn>
                        </p:par>
                        <p:par>
                          <p:cTn id="91" fill="hold" nodeType="afterGroup">
                            <p:stCondLst>
                              <p:cond delay="22000"/>
                            </p:stCondLst>
                            <p:childTnLst>
                              <p:par>
                                <p:cTn id="92" presetID="18" presetClass="entr" presetSubtype="3" fill="hold" grpId="0" nodeType="afterEffect">
                                  <p:stCondLst>
                                    <p:cond delay="0"/>
                                  </p:stCondLst>
                                  <p:childTnLst>
                                    <p:set>
                                      <p:cBhvr>
                                        <p:cTn id="93" dur="1" fill="hold">
                                          <p:stCondLst>
                                            <p:cond delay="0"/>
                                          </p:stCondLst>
                                        </p:cTn>
                                        <p:tgtEl>
                                          <p:spTgt spid="243715">
                                            <p:txEl>
                                              <p:pRg st="20" end="20"/>
                                            </p:txEl>
                                          </p:spTgt>
                                        </p:tgtEl>
                                        <p:attrNameLst>
                                          <p:attrName>style.visibility</p:attrName>
                                        </p:attrNameLst>
                                      </p:cBhvr>
                                      <p:to>
                                        <p:strVal val="visible"/>
                                      </p:to>
                                    </p:set>
                                    <p:animEffect transition="in" filter="strips(upRight)">
                                      <p:cBhvr>
                                        <p:cTn id="94" dur="1000"/>
                                        <p:tgtEl>
                                          <p:spTgt spid="243715">
                                            <p:txEl>
                                              <p:pRg st="20" end="20"/>
                                            </p:txEl>
                                          </p:spTgt>
                                        </p:tgtEl>
                                      </p:cBhvr>
                                    </p:animEffect>
                                  </p:childTnLst>
                                </p:cTn>
                              </p:par>
                            </p:childTnLst>
                          </p:cTn>
                        </p:par>
                        <p:par>
                          <p:cTn id="95" fill="hold" nodeType="afterGroup">
                            <p:stCondLst>
                              <p:cond delay="23000"/>
                            </p:stCondLst>
                            <p:childTnLst>
                              <p:par>
                                <p:cTn id="96" presetID="15" presetClass="entr" presetSubtype="0" fill="hold" nodeType="afterEffect">
                                  <p:stCondLst>
                                    <p:cond delay="0"/>
                                  </p:stCondLst>
                                  <p:childTnLst>
                                    <p:set>
                                      <p:cBhvr>
                                        <p:cTn id="97" dur="1" fill="hold">
                                          <p:stCondLst>
                                            <p:cond delay="0"/>
                                          </p:stCondLst>
                                        </p:cTn>
                                        <p:tgtEl>
                                          <p:spTgt spid="243718"/>
                                        </p:tgtEl>
                                        <p:attrNameLst>
                                          <p:attrName>style.visibility</p:attrName>
                                        </p:attrNameLst>
                                      </p:cBhvr>
                                      <p:to>
                                        <p:strVal val="visible"/>
                                      </p:to>
                                    </p:set>
                                    <p:anim calcmode="lin" valueType="num">
                                      <p:cBhvr>
                                        <p:cTn id="98" dur="1000" fill="hold"/>
                                        <p:tgtEl>
                                          <p:spTgt spid="243718"/>
                                        </p:tgtEl>
                                        <p:attrNameLst>
                                          <p:attrName>ppt_w</p:attrName>
                                        </p:attrNameLst>
                                      </p:cBhvr>
                                      <p:tavLst>
                                        <p:tav tm="0">
                                          <p:val>
                                            <p:fltVal val="0"/>
                                          </p:val>
                                        </p:tav>
                                        <p:tav tm="100000">
                                          <p:val>
                                            <p:strVal val="#ppt_w"/>
                                          </p:val>
                                        </p:tav>
                                      </p:tavLst>
                                    </p:anim>
                                    <p:anim calcmode="lin" valueType="num">
                                      <p:cBhvr>
                                        <p:cTn id="99" dur="1000" fill="hold"/>
                                        <p:tgtEl>
                                          <p:spTgt spid="243718"/>
                                        </p:tgtEl>
                                        <p:attrNameLst>
                                          <p:attrName>ppt_h</p:attrName>
                                        </p:attrNameLst>
                                      </p:cBhvr>
                                      <p:tavLst>
                                        <p:tav tm="0">
                                          <p:val>
                                            <p:fltVal val="0"/>
                                          </p:val>
                                        </p:tav>
                                        <p:tav tm="100000">
                                          <p:val>
                                            <p:strVal val="#ppt_h"/>
                                          </p:val>
                                        </p:tav>
                                      </p:tavLst>
                                    </p:anim>
                                    <p:anim calcmode="lin" valueType="num">
                                      <p:cBhvr>
                                        <p:cTn id="100" dur="1000" fill="hold"/>
                                        <p:tgtEl>
                                          <p:spTgt spid="243718"/>
                                        </p:tgtEl>
                                        <p:attrNameLst>
                                          <p:attrName>ppt_x</p:attrName>
                                        </p:attrNameLst>
                                      </p:cBhvr>
                                      <p:tavLst>
                                        <p:tav tm="0" fmla="#ppt_x+(cos(-2*pi*(1-$))*-#ppt_x-sin(-2*pi*(1-$))*(1-#ppt_y))*(1-$)">
                                          <p:val>
                                            <p:fltVal val="0"/>
                                          </p:val>
                                        </p:tav>
                                        <p:tav tm="100000">
                                          <p:val>
                                            <p:fltVal val="1"/>
                                          </p:val>
                                        </p:tav>
                                      </p:tavLst>
                                    </p:anim>
                                    <p:anim calcmode="lin" valueType="num">
                                      <p:cBhvr>
                                        <p:cTn id="101" dur="1000" fill="hold"/>
                                        <p:tgtEl>
                                          <p:spTgt spid="24371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714" grpId="0"/>
      <p:bldP spid="243715" grpId="0" build="p"/>
    </p:bldLst>
  </p:timing>
</p:sld>
</file>

<file path=ppt/slides/slide18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4738" name="Rectangle 2"/>
          <p:cNvSpPr>
            <a:spLocks noGrp="1" noChangeArrowheads="1"/>
          </p:cNvSpPr>
          <p:nvPr>
            <p:ph type="title"/>
          </p:nvPr>
        </p:nvSpPr>
        <p:spPr>
          <a:xfrm>
            <a:off x="457200" y="115888"/>
            <a:ext cx="8229600" cy="777875"/>
          </a:xfrm>
        </p:spPr>
        <p:txBody>
          <a:bodyPr/>
          <a:lstStyle/>
          <a:p>
            <a:pPr algn="r"/>
            <a:r>
              <a:rPr lang="fa-IR" altLang="fa-IR" sz="1600">
                <a:cs typeface="B Nasim" panose="00000700000000000000" pitchFamily="2" charset="-78"/>
              </a:rPr>
              <a:t>حل مساله (6-4) </a:t>
            </a:r>
            <a:endParaRPr lang="en-US" altLang="fa-IR" sz="1600">
              <a:cs typeface="B Nasim" panose="00000700000000000000" pitchFamily="2" charset="-78"/>
            </a:endParaRPr>
          </a:p>
        </p:txBody>
      </p:sp>
      <p:sp>
        <p:nvSpPr>
          <p:cNvPr id="244739" name="Rectangle 3"/>
          <p:cNvSpPr>
            <a:spLocks noGrp="1" noChangeArrowheads="1"/>
          </p:cNvSpPr>
          <p:nvPr>
            <p:ph type="body" idx="1"/>
          </p:nvPr>
        </p:nvSpPr>
        <p:spPr>
          <a:xfrm>
            <a:off x="395288" y="620713"/>
            <a:ext cx="8208962" cy="6237287"/>
          </a:xfrm>
        </p:spPr>
        <p:txBody>
          <a:bodyPr/>
          <a:lstStyle/>
          <a:p>
            <a:pPr algn="l">
              <a:buFont typeface="Wingdings" panose="05000000000000000000" pitchFamily="2" charset="2"/>
              <a:buNone/>
            </a:pPr>
            <a:r>
              <a:rPr lang="fa-IR" altLang="fa-IR" sz="1800">
                <a:effectLst/>
                <a:cs typeface="B Zar" panose="00000400000000000000" pitchFamily="2" charset="-78"/>
              </a:rPr>
              <a:t>مساعد        8832000 = (169 – 108928000) 736000 = انحراف نرخ دستمزد</a:t>
            </a:r>
          </a:p>
          <a:p>
            <a:pPr algn="ctr">
              <a:lnSpc>
                <a:spcPct val="30000"/>
              </a:lnSpc>
              <a:buFont typeface="Wingdings" panose="05000000000000000000" pitchFamily="2" charset="2"/>
              <a:buNone/>
            </a:pPr>
            <a:r>
              <a:rPr lang="fa-IR" altLang="fa-IR" sz="1800">
                <a:effectLst/>
                <a:cs typeface="B Zar" panose="00000400000000000000" pitchFamily="2" charset="-78"/>
              </a:rPr>
              <a:t>                                                              736000</a:t>
            </a:r>
          </a:p>
          <a:p>
            <a:pPr algn="l">
              <a:buFont typeface="Wingdings" panose="05000000000000000000" pitchFamily="2" charset="2"/>
              <a:buNone/>
            </a:pPr>
            <a:r>
              <a:rPr lang="fa-IR" altLang="fa-IR" sz="1800">
                <a:effectLst/>
                <a:cs typeface="B Zar" panose="00000400000000000000" pitchFamily="2" charset="-78"/>
              </a:rPr>
              <a:t> 9760000 = ( 108000000 – 736000) 160 = انحراف کارایی دستمزد </a:t>
            </a:r>
          </a:p>
          <a:p>
            <a:pPr algn="ctr">
              <a:lnSpc>
                <a:spcPct val="40000"/>
              </a:lnSpc>
              <a:buFont typeface="Wingdings" panose="05000000000000000000" pitchFamily="2" charset="2"/>
              <a:buNone/>
            </a:pPr>
            <a:r>
              <a:rPr lang="fa-IR" altLang="fa-IR" sz="1800">
                <a:effectLst/>
                <a:cs typeface="B Zar" panose="00000400000000000000" pitchFamily="2" charset="-78"/>
              </a:rPr>
              <a:t>                             16</a:t>
            </a:r>
          </a:p>
          <a:p>
            <a:pPr>
              <a:lnSpc>
                <a:spcPct val="70000"/>
              </a:lnSpc>
              <a:buFont typeface="Wingdings" panose="05000000000000000000" pitchFamily="2" charset="2"/>
              <a:buNone/>
            </a:pPr>
            <a:r>
              <a:rPr lang="fa-IR" altLang="fa-IR" sz="1800">
                <a:effectLst/>
                <a:cs typeface="B Zar" panose="00000400000000000000" pitchFamily="2" charset="-78"/>
              </a:rPr>
              <a:t>محاسبه انحرافات سربار _ روش دو انحرافی :</a:t>
            </a:r>
          </a:p>
          <a:p>
            <a:pPr algn="l">
              <a:buFont typeface="Wingdings" panose="05000000000000000000" pitchFamily="2" charset="2"/>
              <a:buNone/>
            </a:pPr>
            <a:r>
              <a:rPr lang="fa-IR" altLang="fa-IR" sz="1800">
                <a:effectLst/>
                <a:cs typeface="B Zar" panose="00000400000000000000" pitchFamily="2" charset="-78"/>
              </a:rPr>
              <a:t>مساعد   3062500 = 65000000 – [ ( 675000 × 25200000) + 46800000]= انحراف قابل کنترل</a:t>
            </a:r>
          </a:p>
          <a:p>
            <a:pPr algn="ctr">
              <a:lnSpc>
                <a:spcPct val="40000"/>
              </a:lnSpc>
              <a:buFont typeface="Wingdings" panose="05000000000000000000" pitchFamily="2" charset="2"/>
              <a:buNone/>
            </a:pPr>
            <a:r>
              <a:rPr lang="fa-IR" altLang="fa-IR" sz="1800">
                <a:effectLst/>
                <a:cs typeface="B Zar" panose="00000400000000000000" pitchFamily="2" charset="-78"/>
              </a:rPr>
              <a:t>                                                      800000</a:t>
            </a:r>
          </a:p>
          <a:p>
            <a:pPr algn="l">
              <a:buFont typeface="Wingdings" panose="05000000000000000000" pitchFamily="2" charset="2"/>
              <a:buNone/>
            </a:pPr>
            <a:r>
              <a:rPr lang="fa-IR" altLang="fa-IR" sz="1800">
                <a:effectLst/>
                <a:cs typeface="B Zar" panose="00000400000000000000" pitchFamily="2" charset="-78"/>
              </a:rPr>
              <a:t>نامساعد       7312500 = (675000 – 800000) 46800000 = انحراف حجم </a:t>
            </a:r>
          </a:p>
          <a:p>
            <a:pPr algn="ctr">
              <a:lnSpc>
                <a:spcPct val="40000"/>
              </a:lnSpc>
              <a:buFont typeface="Wingdings" panose="05000000000000000000" pitchFamily="2" charset="2"/>
              <a:buNone/>
            </a:pPr>
            <a:r>
              <a:rPr lang="fa-IR" altLang="fa-IR" sz="1800">
                <a:effectLst/>
                <a:cs typeface="B Zar" panose="00000400000000000000" pitchFamily="2" charset="-78"/>
              </a:rPr>
              <a:t>                                                                                                                 800000</a:t>
            </a:r>
          </a:p>
          <a:p>
            <a:pPr>
              <a:lnSpc>
                <a:spcPct val="130000"/>
              </a:lnSpc>
              <a:buFont typeface="Wingdings" panose="05000000000000000000" pitchFamily="2" charset="2"/>
              <a:buNone/>
            </a:pPr>
            <a:r>
              <a:rPr lang="fa-IR" altLang="fa-IR" sz="1800">
                <a:effectLst/>
                <a:cs typeface="B Zar" panose="00000400000000000000" pitchFamily="2" charset="-78"/>
              </a:rPr>
              <a:t>انحرافات سربار – روش سه انحرافی :</a:t>
            </a:r>
          </a:p>
          <a:p>
            <a:pPr algn="ctr">
              <a:buFont typeface="Wingdings" panose="05000000000000000000" pitchFamily="2" charset="2"/>
              <a:buNone/>
            </a:pPr>
            <a:r>
              <a:rPr lang="fa-IR" altLang="fa-IR" sz="1800">
                <a:effectLst/>
                <a:cs typeface="B Zar" panose="00000400000000000000" pitchFamily="2" charset="-78"/>
              </a:rPr>
              <a:t>مساعد    4984000 = [ ( 736000 × 5/31) + 46800000 ] – 65000000 = انحراف هزینه</a:t>
            </a:r>
          </a:p>
          <a:p>
            <a:pPr algn="ctr">
              <a:buFont typeface="Wingdings" panose="05000000000000000000" pitchFamily="2" charset="2"/>
              <a:buNone/>
            </a:pPr>
            <a:r>
              <a:rPr lang="fa-IR" altLang="fa-IR" sz="1800">
                <a:effectLst/>
                <a:cs typeface="B Zar" panose="00000400000000000000" pitchFamily="2" charset="-78"/>
              </a:rPr>
              <a:t>نامساعد    1921500 = ( 675000 – 736000) 5.31 = انحراف کارایی</a:t>
            </a:r>
          </a:p>
          <a:p>
            <a:pPr algn="ctr">
              <a:buFont typeface="Wingdings" panose="05000000000000000000" pitchFamily="2" charset="2"/>
              <a:buNone/>
            </a:pPr>
            <a:r>
              <a:rPr lang="fa-IR" altLang="fa-IR" sz="1800">
                <a:effectLst/>
                <a:cs typeface="B Zar" panose="00000400000000000000" pitchFamily="2" charset="-78"/>
              </a:rPr>
              <a:t>نامساعد   7312500 = انحراف حجم </a:t>
            </a:r>
          </a:p>
          <a:p>
            <a:pPr>
              <a:lnSpc>
                <a:spcPct val="130000"/>
              </a:lnSpc>
              <a:buFont typeface="Wingdings" panose="05000000000000000000" pitchFamily="2" charset="2"/>
              <a:buNone/>
            </a:pPr>
            <a:r>
              <a:rPr lang="fa-IR" altLang="fa-IR" sz="2000">
                <a:effectLst/>
                <a:cs typeface="B Zar" panose="00000400000000000000" pitchFamily="2" charset="-78"/>
              </a:rPr>
              <a:t>انحرافات سربار – روش چهار انحرافی :</a:t>
            </a:r>
          </a:p>
          <a:p>
            <a:pPr algn="l">
              <a:buFont typeface="Wingdings" panose="05000000000000000000" pitchFamily="2" charset="2"/>
              <a:buNone/>
            </a:pPr>
            <a:r>
              <a:rPr lang="fa-IR" altLang="fa-IR" sz="1800">
                <a:effectLst/>
                <a:cs typeface="B Zar" panose="00000400000000000000" pitchFamily="2" charset="-78"/>
              </a:rPr>
              <a:t>نامساعد 1921500 = انحراف کارایی </a:t>
            </a:r>
          </a:p>
          <a:p>
            <a:pPr algn="l">
              <a:buFont typeface="Wingdings" panose="05000000000000000000" pitchFamily="2" charset="2"/>
              <a:buNone/>
            </a:pPr>
            <a:r>
              <a:rPr lang="fa-IR" altLang="fa-IR" sz="1800">
                <a:effectLst/>
                <a:cs typeface="B Zar" panose="00000400000000000000" pitchFamily="2" charset="-78"/>
              </a:rPr>
              <a:t>نامساعد 7312500 = انحراف حجم</a:t>
            </a:r>
          </a:p>
          <a:p>
            <a:pPr>
              <a:buFont typeface="Wingdings" panose="05000000000000000000" pitchFamily="2" charset="2"/>
              <a:buNone/>
            </a:pPr>
            <a:r>
              <a:rPr lang="fa-IR" altLang="fa-IR" sz="1800">
                <a:effectLst/>
                <a:cs typeface="B Zar" panose="00000400000000000000" pitchFamily="2" charset="-78"/>
              </a:rPr>
              <a:t>(ساعات واقعی × نرخ استاندارد سربار متغیر) – سربار متغیر واقعی = انراف هزینه سربار متغیر </a:t>
            </a:r>
          </a:p>
          <a:p>
            <a:pPr algn="l">
              <a:buFont typeface="Wingdings" panose="05000000000000000000" pitchFamily="2" charset="2"/>
              <a:buNone/>
            </a:pPr>
            <a:r>
              <a:rPr lang="fa-IR" altLang="fa-IR" sz="1800">
                <a:effectLst/>
                <a:cs typeface="B Zar" panose="00000400000000000000" pitchFamily="2" charset="-78"/>
              </a:rPr>
              <a:t>نامساعد   3316000 = ( 736000 ×5/31) – 26500000 = انحراف هزینه سربار متغیر                : انحراف هزینه</a:t>
            </a:r>
          </a:p>
          <a:p>
            <a:pPr algn="ctr">
              <a:buFont typeface="Wingdings" panose="05000000000000000000" pitchFamily="2" charset="2"/>
              <a:buNone/>
            </a:pPr>
            <a:r>
              <a:rPr lang="fa-IR" altLang="fa-IR" sz="1800">
                <a:effectLst/>
                <a:cs typeface="B Zar" panose="00000400000000000000" pitchFamily="2" charset="-78"/>
              </a:rPr>
              <a:t>سربار ثابت بودجه ای – سربار ثابت واقعی = انحراف هزینه سربار ثابت </a:t>
            </a:r>
          </a:p>
          <a:p>
            <a:pPr>
              <a:buFont typeface="Wingdings" panose="05000000000000000000" pitchFamily="2" charset="2"/>
              <a:buNone/>
            </a:pPr>
            <a:r>
              <a:rPr lang="fa-IR" altLang="fa-IR" sz="1800">
                <a:effectLst/>
                <a:cs typeface="B Zar" panose="00000400000000000000" pitchFamily="2" charset="-78"/>
              </a:rPr>
              <a:t>مساعد    8300000 = 46800000 – ( 26500000</a:t>
            </a:r>
            <a:r>
              <a:rPr lang="fa-IR" altLang="fa-IR" sz="2000">
                <a:effectLst/>
                <a:cs typeface="B Zar" panose="00000400000000000000" pitchFamily="2" charset="-78"/>
              </a:rPr>
              <a:t> – 65000000) = انحراف هزینه سربار ثابت</a:t>
            </a:r>
          </a:p>
          <a:p>
            <a:pPr>
              <a:buFont typeface="Wingdings" panose="05000000000000000000" pitchFamily="2" charset="2"/>
              <a:buNone/>
            </a:pPr>
            <a:endParaRPr lang="en-US" altLang="fa-IR" sz="2000">
              <a:effectLst/>
              <a:cs typeface="B Zar" panose="00000400000000000000" pitchFamily="2" charset="-78"/>
            </a:endParaRPr>
          </a:p>
        </p:txBody>
      </p:sp>
      <p:grpSp>
        <p:nvGrpSpPr>
          <p:cNvPr id="244745" name="Group 9"/>
          <p:cNvGrpSpPr>
            <a:grpSpLocks/>
          </p:cNvGrpSpPr>
          <p:nvPr/>
        </p:nvGrpSpPr>
        <p:grpSpPr bwMode="auto">
          <a:xfrm>
            <a:off x="1619250" y="836613"/>
            <a:ext cx="2665413" cy="1800225"/>
            <a:chOff x="1020" y="527"/>
            <a:chExt cx="1679" cy="1134"/>
          </a:xfrm>
        </p:grpSpPr>
        <p:sp>
          <p:nvSpPr>
            <p:cNvPr id="244740" name="Line 4"/>
            <p:cNvSpPr>
              <a:spLocks noChangeShapeType="1"/>
            </p:cNvSpPr>
            <p:nvPr/>
          </p:nvSpPr>
          <p:spPr bwMode="auto">
            <a:xfrm>
              <a:off x="1701" y="527"/>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4741" name="Line 5"/>
            <p:cNvSpPr>
              <a:spLocks noChangeShapeType="1"/>
            </p:cNvSpPr>
            <p:nvPr/>
          </p:nvSpPr>
          <p:spPr bwMode="auto">
            <a:xfrm>
              <a:off x="2200" y="845"/>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4742" name="Line 6"/>
            <p:cNvSpPr>
              <a:spLocks noChangeShapeType="1"/>
            </p:cNvSpPr>
            <p:nvPr/>
          </p:nvSpPr>
          <p:spPr bwMode="auto">
            <a:xfrm>
              <a:off x="1882" y="1298"/>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4743" name="Line 7"/>
            <p:cNvSpPr>
              <a:spLocks noChangeShapeType="1"/>
            </p:cNvSpPr>
            <p:nvPr/>
          </p:nvSpPr>
          <p:spPr bwMode="auto">
            <a:xfrm>
              <a:off x="1020" y="1661"/>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44739">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44739">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44739">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44739">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44739">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44739">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44739">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44739">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44739">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44739">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44739">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44739">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44739">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44739">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44739">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44739">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44739">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44739">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44739">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44739">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44739">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35" presetClass="entr" presetSubtype="0" fill="hold" grpId="0" nodeType="afterEffect">
                                  <p:stCondLst>
                                    <p:cond delay="0"/>
                                  </p:stCondLst>
                                  <p:childTnLst>
                                    <p:set>
                                      <p:cBhvr>
                                        <p:cTn id="66" dur="1" fill="hold">
                                          <p:stCondLst>
                                            <p:cond delay="0"/>
                                          </p:stCondLst>
                                        </p:cTn>
                                        <p:tgtEl>
                                          <p:spTgt spid="244738"/>
                                        </p:tgtEl>
                                        <p:attrNameLst>
                                          <p:attrName>style.visibility</p:attrName>
                                        </p:attrNameLst>
                                      </p:cBhvr>
                                      <p:to>
                                        <p:strVal val="visible"/>
                                      </p:to>
                                    </p:set>
                                    <p:animEffect transition="in" filter="fade">
                                      <p:cBhvr>
                                        <p:cTn id="67" dur="2000"/>
                                        <p:tgtEl>
                                          <p:spTgt spid="244738"/>
                                        </p:tgtEl>
                                      </p:cBhvr>
                                    </p:animEffect>
                                    <p:anim calcmode="lin" valueType="num">
                                      <p:cBhvr>
                                        <p:cTn id="68" dur="2000" fill="hold"/>
                                        <p:tgtEl>
                                          <p:spTgt spid="244738"/>
                                        </p:tgtEl>
                                        <p:attrNameLst>
                                          <p:attrName>style.rotation</p:attrName>
                                        </p:attrNameLst>
                                      </p:cBhvr>
                                      <p:tavLst>
                                        <p:tav tm="0">
                                          <p:val>
                                            <p:fltVal val="720"/>
                                          </p:val>
                                        </p:tav>
                                        <p:tav tm="100000">
                                          <p:val>
                                            <p:fltVal val="0"/>
                                          </p:val>
                                        </p:tav>
                                      </p:tavLst>
                                    </p:anim>
                                    <p:anim calcmode="lin" valueType="num">
                                      <p:cBhvr>
                                        <p:cTn id="69" dur="2000" fill="hold"/>
                                        <p:tgtEl>
                                          <p:spTgt spid="244738"/>
                                        </p:tgtEl>
                                        <p:attrNameLst>
                                          <p:attrName>ppt_h</p:attrName>
                                        </p:attrNameLst>
                                      </p:cBhvr>
                                      <p:tavLst>
                                        <p:tav tm="0">
                                          <p:val>
                                            <p:fltVal val="0"/>
                                          </p:val>
                                        </p:tav>
                                        <p:tav tm="100000">
                                          <p:val>
                                            <p:strVal val="#ppt_h"/>
                                          </p:val>
                                        </p:tav>
                                      </p:tavLst>
                                    </p:anim>
                                    <p:anim calcmode="lin" valueType="num">
                                      <p:cBhvr>
                                        <p:cTn id="70" dur="2000" fill="hold"/>
                                        <p:tgtEl>
                                          <p:spTgt spid="244738"/>
                                        </p:tgtEl>
                                        <p:attrNameLst>
                                          <p:attrName>ppt_w</p:attrName>
                                        </p:attrNameLst>
                                      </p:cBhvr>
                                      <p:tavLst>
                                        <p:tav tm="0">
                                          <p:val>
                                            <p:fltVal val="0"/>
                                          </p:val>
                                        </p:tav>
                                        <p:tav tm="100000">
                                          <p:val>
                                            <p:strVal val="#ppt_w"/>
                                          </p:val>
                                        </p:tav>
                                      </p:tavLst>
                                    </p:anim>
                                  </p:childTnLst>
                                </p:cTn>
                              </p:par>
                            </p:childTnLst>
                          </p:cTn>
                        </p:par>
                        <p:par>
                          <p:cTn id="71" fill="hold" nodeType="afterGroup">
                            <p:stCondLst>
                              <p:cond delay="2000"/>
                            </p:stCondLst>
                            <p:childTnLst>
                              <p:par>
                                <p:cTn id="72" presetID="48" presetClass="entr" presetSubtype="0" accel="50000" fill="hold" nodeType="afterEffect">
                                  <p:stCondLst>
                                    <p:cond delay="0"/>
                                  </p:stCondLst>
                                  <p:childTnLst>
                                    <p:set>
                                      <p:cBhvr>
                                        <p:cTn id="73" dur="1" fill="hold">
                                          <p:stCondLst>
                                            <p:cond delay="0"/>
                                          </p:stCondLst>
                                        </p:cTn>
                                        <p:tgtEl>
                                          <p:spTgt spid="244745"/>
                                        </p:tgtEl>
                                        <p:attrNameLst>
                                          <p:attrName>style.visibility</p:attrName>
                                        </p:attrNameLst>
                                      </p:cBhvr>
                                      <p:to>
                                        <p:strVal val="visible"/>
                                      </p:to>
                                    </p:set>
                                    <p:anim calcmode="lin" valueType="num">
                                      <p:cBhvr>
                                        <p:cTn id="74" dur="1000" fill="hold"/>
                                        <p:tgtEl>
                                          <p:spTgt spid="244745"/>
                                        </p:tgtEl>
                                        <p:attrNameLst>
                                          <p:attrName>style.rotation</p:attrName>
                                        </p:attrNameLst>
                                      </p:cBhvr>
                                      <p:tavLst>
                                        <p:tav tm="0">
                                          <p:val>
                                            <p:fltVal val="90"/>
                                          </p:val>
                                        </p:tav>
                                        <p:tav tm="80000">
                                          <p:val>
                                            <p:fltVal val="90"/>
                                          </p:val>
                                        </p:tav>
                                        <p:tav tm="80000">
                                          <p:val>
                                            <p:fltVal val="90"/>
                                          </p:val>
                                        </p:tav>
                                        <p:tav tm="100000">
                                          <p:val>
                                            <p:fltVal val="0"/>
                                          </p:val>
                                        </p:tav>
                                      </p:tavLst>
                                    </p:anim>
                                    <p:anim calcmode="lin" valueType="num">
                                      <p:cBhvr>
                                        <p:cTn id="75" dur="1000" fill="hold"/>
                                        <p:tgtEl>
                                          <p:spTgt spid="244745"/>
                                        </p:tgtEl>
                                        <p:attrNameLst>
                                          <p:attrName>ppt_x</p:attrName>
                                        </p:attrNameLst>
                                      </p:cBhvr>
                                      <p:tavLst>
                                        <p:tav tm="0">
                                          <p:val>
                                            <p:fltVal val="-1"/>
                                          </p:val>
                                        </p:tav>
                                        <p:tav tm="50000">
                                          <p:val>
                                            <p:fltVal val="0.95"/>
                                          </p:val>
                                        </p:tav>
                                        <p:tav tm="100000">
                                          <p:val>
                                            <p:strVal val="#ppt_x"/>
                                          </p:val>
                                        </p:tav>
                                      </p:tavLst>
                                    </p:anim>
                                    <p:anim calcmode="lin" valueType="num">
                                      <p:cBhvr>
                                        <p:cTn id="76" dur="1000" fill="hold"/>
                                        <p:tgtEl>
                                          <p:spTgt spid="244745"/>
                                        </p:tgtEl>
                                        <p:attrNameLst>
                                          <p:attrName>ppt_y</p:attrName>
                                        </p:attrNameLst>
                                      </p:cBhvr>
                                      <p:tavLst>
                                        <p:tav tm="0">
                                          <p:val>
                                            <p:strVal val="#ppt_y"/>
                                          </p:val>
                                        </p:tav>
                                        <p:tav tm="100000">
                                          <p:val>
                                            <p:strVal val="#ppt_y"/>
                                          </p:val>
                                        </p:tav>
                                      </p:tavLst>
                                    </p:anim>
                                    <p:animEffect transition="in" filter="fade">
                                      <p:cBhvr>
                                        <p:cTn id="77" dur="1000"/>
                                        <p:tgtEl>
                                          <p:spTgt spid="2447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4738" grpId="0"/>
      <p:bldP spid="244739" grpId="0" build="p"/>
    </p:bldLst>
  </p:timing>
</p:sld>
</file>

<file path=ppt/slides/slide18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5762" name="Rectangle 2"/>
          <p:cNvSpPr>
            <a:spLocks noGrp="1" noChangeArrowheads="1"/>
          </p:cNvSpPr>
          <p:nvPr>
            <p:ph type="title"/>
          </p:nvPr>
        </p:nvSpPr>
        <p:spPr/>
        <p:txBody>
          <a:bodyPr/>
          <a:lstStyle/>
          <a:p>
            <a:pPr algn="r"/>
            <a:r>
              <a:rPr lang="fa-IR" altLang="fa-IR" sz="1600">
                <a:cs typeface="B Nasim" panose="00000700000000000000" pitchFamily="2" charset="-78"/>
              </a:rPr>
              <a:t>حل مساله (7-4)</a:t>
            </a:r>
            <a:endParaRPr lang="en-US" altLang="fa-IR" sz="1600">
              <a:cs typeface="B Nasim" panose="00000700000000000000" pitchFamily="2" charset="-78"/>
            </a:endParaRPr>
          </a:p>
        </p:txBody>
      </p:sp>
      <p:sp>
        <p:nvSpPr>
          <p:cNvPr id="245763" name="Rectangle 3"/>
          <p:cNvSpPr>
            <a:spLocks noGrp="1" noChangeArrowheads="1"/>
          </p:cNvSpPr>
          <p:nvPr>
            <p:ph type="body" idx="1"/>
          </p:nvPr>
        </p:nvSpPr>
        <p:spPr>
          <a:xfrm>
            <a:off x="684213" y="1196975"/>
            <a:ext cx="8013700" cy="4957763"/>
          </a:xfrm>
        </p:spPr>
        <p:txBody>
          <a:bodyPr/>
          <a:lstStyle/>
          <a:p>
            <a:pPr algn="l">
              <a:buFont typeface="Wingdings" panose="05000000000000000000" pitchFamily="2" charset="2"/>
              <a:buNone/>
            </a:pPr>
            <a:r>
              <a:rPr lang="fa-IR" altLang="fa-IR" sz="2000">
                <a:effectLst/>
                <a:cs typeface="B Zar" panose="00000400000000000000" pitchFamily="2" charset="-78"/>
              </a:rPr>
              <a:t>مساعد   120000 = (1000 – 988) 10000 = انحراف نرخ مواد خریداری شده</a:t>
            </a:r>
          </a:p>
          <a:p>
            <a:pPr algn="l">
              <a:buFont typeface="Wingdings" panose="05000000000000000000" pitchFamily="2" charset="2"/>
              <a:buNone/>
            </a:pPr>
            <a:r>
              <a:rPr lang="fa-IR" altLang="fa-IR" sz="2000">
                <a:effectLst/>
                <a:cs typeface="B Zar" panose="00000400000000000000" pitchFamily="2" charset="-78"/>
              </a:rPr>
              <a:t>نامساعد    100000 = (7000 – 7100) 1000 = انحراف مصرف مواد</a:t>
            </a:r>
          </a:p>
          <a:p>
            <a:pPr algn="l">
              <a:buFont typeface="Wingdings" panose="05000000000000000000" pitchFamily="2" charset="2"/>
              <a:buNone/>
            </a:pPr>
            <a:r>
              <a:rPr lang="fa-IR" altLang="fa-IR" sz="2000">
                <a:effectLst/>
                <a:cs typeface="B Zar" panose="00000400000000000000" pitchFamily="2" charset="-78"/>
              </a:rPr>
              <a:t>نامساعد   150400 = (800 – 840)  3760 = انحراف نرخ دستمزد</a:t>
            </a:r>
          </a:p>
          <a:p>
            <a:pPr algn="l">
              <a:buFont typeface="Wingdings" panose="05000000000000000000" pitchFamily="2" charset="2"/>
              <a:buNone/>
            </a:pPr>
            <a:r>
              <a:rPr lang="fa-IR" altLang="fa-IR" sz="2000">
                <a:effectLst/>
                <a:cs typeface="B Zar" panose="00000400000000000000" pitchFamily="2" charset="-78"/>
              </a:rPr>
              <a:t>نامساعد   464000 = ( 3180 – 3760) 800 = انحراف کارایی دستمزد</a:t>
            </a:r>
          </a:p>
          <a:p>
            <a:pPr algn="l">
              <a:buFont typeface="Wingdings" panose="05000000000000000000" pitchFamily="2" charset="2"/>
              <a:buNone/>
            </a:pPr>
            <a:r>
              <a:rPr lang="fa-IR" altLang="fa-IR" sz="2000">
                <a:effectLst/>
                <a:cs typeface="B Zar" panose="00000400000000000000" pitchFamily="2" charset="-78"/>
              </a:rPr>
              <a:t>مساعد   85200 = (1000 – 988 ) 7100 = انحراف نرخ مواد مصرف شده</a:t>
            </a:r>
          </a:p>
          <a:p>
            <a:pPr>
              <a:buFont typeface="Wingdings" panose="05000000000000000000" pitchFamily="2" charset="2"/>
              <a:buNone/>
            </a:pPr>
            <a:r>
              <a:rPr lang="fa-IR" altLang="fa-IR" sz="2000">
                <a:effectLst/>
                <a:cs typeface="B Zar" panose="00000400000000000000" pitchFamily="2" charset="-78"/>
              </a:rPr>
              <a:t>انحرافات سربار – روش سه انحرافی :</a:t>
            </a:r>
          </a:p>
          <a:p>
            <a:pPr algn="l">
              <a:buFont typeface="Wingdings" panose="05000000000000000000" pitchFamily="2" charset="2"/>
              <a:buNone/>
            </a:pPr>
            <a:r>
              <a:rPr lang="fa-IR" altLang="fa-IR" sz="2000">
                <a:effectLst/>
                <a:cs typeface="B Zar" panose="00000400000000000000" pitchFamily="2" charset="-78"/>
              </a:rPr>
              <a:t>نامساعد   412560 = [(3760 × 992000 ) + 1320000] – 2198800 = انحراف هزینه </a:t>
            </a:r>
          </a:p>
          <a:p>
            <a:pPr algn="ctr">
              <a:lnSpc>
                <a:spcPct val="30000"/>
              </a:lnSpc>
              <a:buFont typeface="Wingdings" panose="05000000000000000000" pitchFamily="2" charset="2"/>
              <a:buNone/>
            </a:pPr>
            <a:r>
              <a:rPr lang="fa-IR" altLang="fa-IR" sz="2000">
                <a:effectLst/>
                <a:cs typeface="B Zar" panose="00000400000000000000" pitchFamily="2" charset="-78"/>
              </a:rPr>
              <a:t>          8000  </a:t>
            </a:r>
          </a:p>
          <a:p>
            <a:pPr algn="l">
              <a:buFont typeface="Wingdings" panose="05000000000000000000" pitchFamily="2" charset="2"/>
              <a:buNone/>
            </a:pPr>
            <a:r>
              <a:rPr lang="fa-IR" altLang="fa-IR" sz="2000">
                <a:effectLst/>
                <a:cs typeface="B Zar" panose="00000400000000000000" pitchFamily="2" charset="-78"/>
              </a:rPr>
              <a:t>نامساعد   71920 = ( 3180 – 3760) 124 = انحراف کارایی سربار</a:t>
            </a:r>
          </a:p>
          <a:p>
            <a:pPr algn="l">
              <a:buFont typeface="Wingdings" panose="05000000000000000000" pitchFamily="2" charset="2"/>
              <a:buNone/>
            </a:pPr>
            <a:r>
              <a:rPr lang="fa-IR" altLang="fa-IR" sz="2000">
                <a:effectLst/>
                <a:cs typeface="B Zar" panose="00000400000000000000" pitchFamily="2" charset="-78"/>
              </a:rPr>
              <a:t>نامساعد   795300 = (3180 – 8000)  1320000 = انحراف حجم </a:t>
            </a:r>
          </a:p>
          <a:p>
            <a:pPr algn="ctr">
              <a:lnSpc>
                <a:spcPct val="50000"/>
              </a:lnSpc>
              <a:buFont typeface="Wingdings" panose="05000000000000000000" pitchFamily="2" charset="2"/>
              <a:buNone/>
            </a:pPr>
            <a:r>
              <a:rPr lang="fa-IR" altLang="fa-IR" sz="2000">
                <a:effectLst/>
                <a:cs typeface="B Zar" panose="00000400000000000000" pitchFamily="2" charset="-78"/>
              </a:rPr>
              <a:t>                                                                                             8000</a:t>
            </a:r>
          </a:p>
          <a:p>
            <a:pPr>
              <a:buFont typeface="Wingdings" panose="05000000000000000000" pitchFamily="2" charset="2"/>
              <a:buNone/>
            </a:pPr>
            <a:r>
              <a:rPr lang="fa-IR" altLang="fa-IR" sz="2000">
                <a:effectLst/>
                <a:cs typeface="B Zar" panose="00000400000000000000" pitchFamily="2" charset="-78"/>
              </a:rPr>
              <a:t>انحرافات سربار – روش دو انحرافی :</a:t>
            </a:r>
          </a:p>
          <a:p>
            <a:pPr algn="l">
              <a:buFont typeface="Wingdings" panose="05000000000000000000" pitchFamily="2" charset="2"/>
              <a:buNone/>
            </a:pPr>
            <a:r>
              <a:rPr lang="fa-IR" altLang="fa-IR" sz="2000">
                <a:effectLst/>
                <a:cs typeface="B Zar" panose="00000400000000000000" pitchFamily="2" charset="-78"/>
              </a:rPr>
              <a:t>نامساعد   484480 = 2198800 – [( 3180 × 124) – 1320000 ] = انحراف قابل کنترل </a:t>
            </a:r>
          </a:p>
          <a:p>
            <a:pPr algn="l">
              <a:buFont typeface="Wingdings" panose="05000000000000000000" pitchFamily="2" charset="2"/>
              <a:buNone/>
            </a:pPr>
            <a:r>
              <a:rPr lang="fa-IR" altLang="fa-IR" sz="2000">
                <a:effectLst/>
                <a:cs typeface="B Zar" panose="00000400000000000000" pitchFamily="2" charset="-78"/>
              </a:rPr>
              <a:t>نامساعد     795300 = انحراف حجم </a:t>
            </a:r>
            <a:endParaRPr lang="en-US" altLang="fa-IR" sz="2000">
              <a:effectLst/>
              <a:cs typeface="B Zar" panose="00000400000000000000" pitchFamily="2" charset="-78"/>
            </a:endParaRPr>
          </a:p>
        </p:txBody>
      </p:sp>
      <p:grpSp>
        <p:nvGrpSpPr>
          <p:cNvPr id="245767" name="Group 7"/>
          <p:cNvGrpSpPr>
            <a:grpSpLocks/>
          </p:cNvGrpSpPr>
          <p:nvPr/>
        </p:nvGrpSpPr>
        <p:grpSpPr bwMode="auto">
          <a:xfrm>
            <a:off x="2051050" y="3644900"/>
            <a:ext cx="2665413" cy="936625"/>
            <a:chOff x="1292" y="2296"/>
            <a:chExt cx="1679" cy="590"/>
          </a:xfrm>
        </p:grpSpPr>
        <p:sp>
          <p:nvSpPr>
            <p:cNvPr id="245764" name="Line 4"/>
            <p:cNvSpPr>
              <a:spLocks noChangeShapeType="1"/>
            </p:cNvSpPr>
            <p:nvPr/>
          </p:nvSpPr>
          <p:spPr bwMode="auto">
            <a:xfrm>
              <a:off x="2562" y="2296"/>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5765" name="Line 5"/>
            <p:cNvSpPr>
              <a:spLocks noChangeShapeType="1"/>
            </p:cNvSpPr>
            <p:nvPr/>
          </p:nvSpPr>
          <p:spPr bwMode="auto">
            <a:xfrm>
              <a:off x="1292" y="2886"/>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4576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4576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4576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45763">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45763">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45763">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45763">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45763">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45763">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45763">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45763">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45763">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45763">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45763">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45763">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30" presetClass="entr" presetSubtype="0" fill="hold" grpId="0" nodeType="afterEffect">
                                  <p:stCondLst>
                                    <p:cond delay="0"/>
                                  </p:stCondLst>
                                  <p:childTnLst>
                                    <p:set>
                                      <p:cBhvr>
                                        <p:cTn id="48" dur="1" fill="hold">
                                          <p:stCondLst>
                                            <p:cond delay="0"/>
                                          </p:stCondLst>
                                        </p:cTn>
                                        <p:tgtEl>
                                          <p:spTgt spid="245762"/>
                                        </p:tgtEl>
                                        <p:attrNameLst>
                                          <p:attrName>style.visibility</p:attrName>
                                        </p:attrNameLst>
                                      </p:cBhvr>
                                      <p:to>
                                        <p:strVal val="visible"/>
                                      </p:to>
                                    </p:set>
                                    <p:animEffect transition="in" filter="fade">
                                      <p:cBhvr>
                                        <p:cTn id="49" dur="800" decel="100000"/>
                                        <p:tgtEl>
                                          <p:spTgt spid="245762"/>
                                        </p:tgtEl>
                                      </p:cBhvr>
                                    </p:animEffect>
                                    <p:anim calcmode="lin" valueType="num">
                                      <p:cBhvr>
                                        <p:cTn id="50" dur="800" decel="100000" fill="hold"/>
                                        <p:tgtEl>
                                          <p:spTgt spid="245762"/>
                                        </p:tgtEl>
                                        <p:attrNameLst>
                                          <p:attrName>style.rotation</p:attrName>
                                        </p:attrNameLst>
                                      </p:cBhvr>
                                      <p:tavLst>
                                        <p:tav tm="0">
                                          <p:val>
                                            <p:fltVal val="-90"/>
                                          </p:val>
                                        </p:tav>
                                        <p:tav tm="100000">
                                          <p:val>
                                            <p:fltVal val="0"/>
                                          </p:val>
                                        </p:tav>
                                      </p:tavLst>
                                    </p:anim>
                                    <p:anim calcmode="lin" valueType="num">
                                      <p:cBhvr>
                                        <p:cTn id="51" dur="800" decel="100000" fill="hold"/>
                                        <p:tgtEl>
                                          <p:spTgt spid="245762"/>
                                        </p:tgtEl>
                                        <p:attrNameLst>
                                          <p:attrName>ppt_x</p:attrName>
                                        </p:attrNameLst>
                                      </p:cBhvr>
                                      <p:tavLst>
                                        <p:tav tm="0">
                                          <p:val>
                                            <p:strVal val="#ppt_x+0.4"/>
                                          </p:val>
                                        </p:tav>
                                        <p:tav tm="100000">
                                          <p:val>
                                            <p:strVal val="#ppt_x-0.05"/>
                                          </p:val>
                                        </p:tav>
                                      </p:tavLst>
                                    </p:anim>
                                    <p:anim calcmode="lin" valueType="num">
                                      <p:cBhvr>
                                        <p:cTn id="52" dur="800" decel="100000" fill="hold"/>
                                        <p:tgtEl>
                                          <p:spTgt spid="245762"/>
                                        </p:tgtEl>
                                        <p:attrNameLst>
                                          <p:attrName>ppt_y</p:attrName>
                                        </p:attrNameLst>
                                      </p:cBhvr>
                                      <p:tavLst>
                                        <p:tav tm="0">
                                          <p:val>
                                            <p:strVal val="#ppt_y-0.4"/>
                                          </p:val>
                                        </p:tav>
                                        <p:tav tm="100000">
                                          <p:val>
                                            <p:strVal val="#ppt_y+0.1"/>
                                          </p:val>
                                        </p:tav>
                                      </p:tavLst>
                                    </p:anim>
                                    <p:anim calcmode="lin" valueType="num">
                                      <p:cBhvr>
                                        <p:cTn id="53" dur="200" accel="100000" fill="hold">
                                          <p:stCondLst>
                                            <p:cond delay="800"/>
                                          </p:stCondLst>
                                        </p:cTn>
                                        <p:tgtEl>
                                          <p:spTgt spid="245762"/>
                                        </p:tgtEl>
                                        <p:attrNameLst>
                                          <p:attrName>ppt_x</p:attrName>
                                        </p:attrNameLst>
                                      </p:cBhvr>
                                      <p:tavLst>
                                        <p:tav tm="0">
                                          <p:val>
                                            <p:strVal val="#ppt_x-0.05"/>
                                          </p:val>
                                        </p:tav>
                                        <p:tav tm="100000">
                                          <p:val>
                                            <p:strVal val="#ppt_x"/>
                                          </p:val>
                                        </p:tav>
                                      </p:tavLst>
                                    </p:anim>
                                    <p:anim calcmode="lin" valueType="num">
                                      <p:cBhvr>
                                        <p:cTn id="54" dur="200" accel="100000" fill="hold">
                                          <p:stCondLst>
                                            <p:cond delay="800"/>
                                          </p:stCondLst>
                                        </p:cTn>
                                        <p:tgtEl>
                                          <p:spTgt spid="245762"/>
                                        </p:tgtEl>
                                        <p:attrNameLst>
                                          <p:attrName>ppt_y</p:attrName>
                                        </p:attrNameLst>
                                      </p:cBhvr>
                                      <p:tavLst>
                                        <p:tav tm="0">
                                          <p:val>
                                            <p:strVal val="#ppt_y+0.1"/>
                                          </p:val>
                                        </p:tav>
                                        <p:tav tm="100000">
                                          <p:val>
                                            <p:strVal val="#ppt_y"/>
                                          </p:val>
                                        </p:tav>
                                      </p:tavLst>
                                    </p:anim>
                                  </p:childTnLst>
                                </p:cTn>
                              </p:par>
                            </p:childTnLst>
                          </p:cTn>
                        </p:par>
                        <p:par>
                          <p:cTn id="55" fill="hold" nodeType="afterGroup">
                            <p:stCondLst>
                              <p:cond delay="1000"/>
                            </p:stCondLst>
                            <p:childTnLst>
                              <p:par>
                                <p:cTn id="56" presetID="15" presetClass="entr" presetSubtype="0" fill="hold" nodeType="afterEffect">
                                  <p:stCondLst>
                                    <p:cond delay="0"/>
                                  </p:stCondLst>
                                  <p:childTnLst>
                                    <p:set>
                                      <p:cBhvr>
                                        <p:cTn id="57" dur="1" fill="hold">
                                          <p:stCondLst>
                                            <p:cond delay="0"/>
                                          </p:stCondLst>
                                        </p:cTn>
                                        <p:tgtEl>
                                          <p:spTgt spid="245767"/>
                                        </p:tgtEl>
                                        <p:attrNameLst>
                                          <p:attrName>style.visibility</p:attrName>
                                        </p:attrNameLst>
                                      </p:cBhvr>
                                      <p:to>
                                        <p:strVal val="visible"/>
                                      </p:to>
                                    </p:set>
                                    <p:anim calcmode="lin" valueType="num">
                                      <p:cBhvr>
                                        <p:cTn id="58" dur="1000" fill="hold"/>
                                        <p:tgtEl>
                                          <p:spTgt spid="245767"/>
                                        </p:tgtEl>
                                        <p:attrNameLst>
                                          <p:attrName>ppt_w</p:attrName>
                                        </p:attrNameLst>
                                      </p:cBhvr>
                                      <p:tavLst>
                                        <p:tav tm="0">
                                          <p:val>
                                            <p:fltVal val="0"/>
                                          </p:val>
                                        </p:tav>
                                        <p:tav tm="100000">
                                          <p:val>
                                            <p:strVal val="#ppt_w"/>
                                          </p:val>
                                        </p:tav>
                                      </p:tavLst>
                                    </p:anim>
                                    <p:anim calcmode="lin" valueType="num">
                                      <p:cBhvr>
                                        <p:cTn id="59" dur="1000" fill="hold"/>
                                        <p:tgtEl>
                                          <p:spTgt spid="245767"/>
                                        </p:tgtEl>
                                        <p:attrNameLst>
                                          <p:attrName>ppt_h</p:attrName>
                                        </p:attrNameLst>
                                      </p:cBhvr>
                                      <p:tavLst>
                                        <p:tav tm="0">
                                          <p:val>
                                            <p:fltVal val="0"/>
                                          </p:val>
                                        </p:tav>
                                        <p:tav tm="100000">
                                          <p:val>
                                            <p:strVal val="#ppt_h"/>
                                          </p:val>
                                        </p:tav>
                                      </p:tavLst>
                                    </p:anim>
                                    <p:anim calcmode="lin" valueType="num">
                                      <p:cBhvr>
                                        <p:cTn id="60" dur="1000" fill="hold"/>
                                        <p:tgtEl>
                                          <p:spTgt spid="245767"/>
                                        </p:tgtEl>
                                        <p:attrNameLst>
                                          <p:attrName>ppt_x</p:attrName>
                                        </p:attrNameLst>
                                      </p:cBhvr>
                                      <p:tavLst>
                                        <p:tav tm="0" fmla="#ppt_x+(cos(-2*pi*(1-$))*-#ppt_x-sin(-2*pi*(1-$))*(1-#ppt_y))*(1-$)">
                                          <p:val>
                                            <p:fltVal val="0"/>
                                          </p:val>
                                        </p:tav>
                                        <p:tav tm="100000">
                                          <p:val>
                                            <p:fltVal val="1"/>
                                          </p:val>
                                        </p:tav>
                                      </p:tavLst>
                                    </p:anim>
                                    <p:anim calcmode="lin" valueType="num">
                                      <p:cBhvr>
                                        <p:cTn id="61" dur="1000" fill="hold"/>
                                        <p:tgtEl>
                                          <p:spTgt spid="245767"/>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62" grpId="0"/>
      <p:bldP spid="245763" grpId="0" build="p"/>
    </p:bldLst>
  </p:timing>
</p:sld>
</file>

<file path=ppt/slides/slide18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6787" name="Rectangle 3"/>
          <p:cNvSpPr>
            <a:spLocks noGrp="1" noChangeArrowheads="1"/>
          </p:cNvSpPr>
          <p:nvPr>
            <p:ph type="body" idx="1"/>
          </p:nvPr>
        </p:nvSpPr>
        <p:spPr>
          <a:xfrm>
            <a:off x="457200" y="404813"/>
            <a:ext cx="8229600" cy="6119812"/>
          </a:xfrm>
        </p:spPr>
        <p:txBody>
          <a:bodyPr/>
          <a:lstStyle/>
          <a:p>
            <a:pPr>
              <a:lnSpc>
                <a:spcPct val="90000"/>
              </a:lnSpc>
              <a:buFont typeface="Wingdings" panose="05000000000000000000" pitchFamily="2" charset="2"/>
              <a:buNone/>
            </a:pPr>
            <a:r>
              <a:rPr lang="fa-IR" altLang="fa-IR" sz="1800" u="sng">
                <a:effectLst/>
                <a:cs typeface="B Zar" panose="00000400000000000000" pitchFamily="2" charset="-78"/>
              </a:rPr>
              <a:t>ثبت دفتر روزنامه – روش دو انحرافی </a:t>
            </a:r>
          </a:p>
          <a:p>
            <a:pPr>
              <a:lnSpc>
                <a:spcPct val="90000"/>
              </a:lnSpc>
              <a:buFont typeface="Wingdings" panose="05000000000000000000" pitchFamily="2" charset="2"/>
              <a:buNone/>
            </a:pPr>
            <a:r>
              <a:rPr lang="fa-IR" altLang="fa-IR" sz="1800">
                <a:effectLst/>
                <a:cs typeface="B Zar" panose="00000400000000000000" pitchFamily="2" charset="-78"/>
              </a:rPr>
              <a:t>موجودی مواد اولیه                        10000000 = (1000 × 10000) </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120000 (1000 – 988) 10000</a:t>
            </a:r>
          </a:p>
          <a:p>
            <a:pPr>
              <a:lnSpc>
                <a:spcPct val="90000"/>
              </a:lnSpc>
              <a:buFont typeface="Wingdings" panose="05000000000000000000" pitchFamily="2" charset="2"/>
              <a:buNone/>
            </a:pPr>
            <a:r>
              <a:rPr lang="fa-IR" altLang="fa-IR" sz="1800">
                <a:effectLst/>
                <a:cs typeface="B Zar" panose="00000400000000000000" pitchFamily="2" charset="-78"/>
              </a:rPr>
              <a:t>                                            حسابهای پرداختنی                         9880000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7000000 ( 1000 × 7000)</a:t>
            </a:r>
          </a:p>
          <a:p>
            <a:pPr>
              <a:lnSpc>
                <a:spcPct val="90000"/>
              </a:lnSpc>
              <a:buFont typeface="Wingdings" panose="05000000000000000000" pitchFamily="2" charset="2"/>
              <a:buNone/>
            </a:pPr>
            <a:r>
              <a:rPr lang="fa-IR" altLang="fa-IR" sz="1800">
                <a:effectLst/>
                <a:cs typeface="B Zar" panose="00000400000000000000" pitchFamily="2" charset="-78"/>
              </a:rPr>
              <a:t>انحراف مصرف مواد                     100000</a:t>
            </a:r>
          </a:p>
          <a:p>
            <a:pPr>
              <a:lnSpc>
                <a:spcPct val="90000"/>
              </a:lnSpc>
              <a:buFont typeface="Wingdings" panose="05000000000000000000" pitchFamily="2" charset="2"/>
              <a:buNone/>
            </a:pPr>
            <a:r>
              <a:rPr lang="fa-IR" altLang="fa-IR" sz="1800">
                <a:effectLst/>
                <a:cs typeface="B Zar" panose="00000400000000000000" pitchFamily="2" charset="-78"/>
              </a:rPr>
              <a:t>                                             موجودی مواد اولیه                        7100000 (1000 × 7100)</a:t>
            </a:r>
          </a:p>
          <a:p>
            <a:pPr>
              <a:lnSpc>
                <a:spcPct val="90000"/>
              </a:lnSpc>
              <a:buFont typeface="Wingdings" panose="05000000000000000000" pitchFamily="2" charset="2"/>
              <a:buNone/>
            </a:pPr>
            <a:r>
              <a:rPr lang="fa-IR" altLang="fa-IR" sz="1800">
                <a:effectLst/>
                <a:cs typeface="B Zar" panose="00000400000000000000" pitchFamily="2" charset="-78"/>
              </a:rPr>
              <a:t>انحراف نرخ مواد ( خریداری شده )            85200</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 مصرف شده)         85200 ( 1000 – 988) 7100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ساخت          2544000( 800 × 3180)</a:t>
            </a:r>
          </a:p>
          <a:p>
            <a:pPr>
              <a:lnSpc>
                <a:spcPct val="90000"/>
              </a:lnSpc>
              <a:buFont typeface="Wingdings" panose="05000000000000000000" pitchFamily="2" charset="2"/>
              <a:buNone/>
            </a:pPr>
            <a:r>
              <a:rPr lang="fa-IR" altLang="fa-IR" sz="1800">
                <a:effectLst/>
                <a:cs typeface="B Zar" panose="00000400000000000000" pitchFamily="2" charset="-78"/>
              </a:rPr>
              <a:t>انحراف نرخ دستمزد                       150400</a:t>
            </a:r>
          </a:p>
          <a:p>
            <a:pPr>
              <a:lnSpc>
                <a:spcPct val="90000"/>
              </a:lnSpc>
              <a:buFont typeface="Wingdings" panose="05000000000000000000" pitchFamily="2" charset="2"/>
              <a:buNone/>
            </a:pPr>
            <a:r>
              <a:rPr lang="fa-IR" altLang="fa-IR" sz="1800">
                <a:effectLst/>
                <a:cs typeface="B Zar" panose="00000400000000000000" pitchFamily="2" charset="-78"/>
              </a:rPr>
              <a:t>انحراف کارایی                              464000</a:t>
            </a:r>
          </a:p>
          <a:p>
            <a:pPr>
              <a:lnSpc>
                <a:spcPct val="90000"/>
              </a:lnSpc>
              <a:buFont typeface="Wingdings" panose="05000000000000000000" pitchFamily="2" charset="2"/>
              <a:buNone/>
            </a:pPr>
            <a:r>
              <a:rPr lang="fa-IR" altLang="fa-IR" sz="1800">
                <a:effectLst/>
                <a:cs typeface="B Zar" panose="00000400000000000000" pitchFamily="2" charset="-78"/>
              </a:rPr>
              <a:t>                                            دستمزد پرداختنی                            3158400 ( 840 × 3760) </a:t>
            </a:r>
          </a:p>
          <a:p>
            <a:pPr>
              <a:lnSpc>
                <a:spcPct val="90000"/>
              </a:lnSpc>
              <a:buFont typeface="Wingdings" panose="05000000000000000000" pitchFamily="2" charset="2"/>
              <a:buNone/>
            </a:pPr>
            <a:r>
              <a:rPr lang="fa-IR" altLang="fa-IR" sz="1800">
                <a:effectLst/>
                <a:cs typeface="B Zar" panose="00000400000000000000" pitchFamily="2" charset="-78"/>
              </a:rPr>
              <a:t>هزینه های سربار                            2198800</a:t>
            </a:r>
          </a:p>
          <a:p>
            <a:pPr>
              <a:lnSpc>
                <a:spcPct val="90000"/>
              </a:lnSpc>
              <a:buFont typeface="Wingdings" panose="05000000000000000000" pitchFamily="2" charset="2"/>
              <a:buNone/>
            </a:pPr>
            <a:r>
              <a:rPr lang="fa-IR" altLang="fa-IR" sz="1800">
                <a:effectLst/>
                <a:cs typeface="B Zar" panose="00000400000000000000" pitchFamily="2" charset="-78"/>
              </a:rPr>
              <a:t>                                           حسابهای مختلف                             2198800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919020 ( 289 × 3180) </a:t>
            </a:r>
          </a:p>
          <a:p>
            <a:pPr>
              <a:lnSpc>
                <a:spcPct val="90000"/>
              </a:lnSpc>
              <a:buFont typeface="Wingdings" panose="05000000000000000000" pitchFamily="2" charset="2"/>
              <a:buNone/>
            </a:pPr>
            <a:r>
              <a:rPr lang="fa-IR" altLang="fa-IR" sz="1800">
                <a:effectLst/>
                <a:cs typeface="B Zar" panose="00000400000000000000" pitchFamily="2" charset="-78"/>
              </a:rPr>
              <a:t>                                            هزینه های سربار                             919020</a:t>
            </a:r>
          </a:p>
          <a:p>
            <a:pPr>
              <a:lnSpc>
                <a:spcPct val="90000"/>
              </a:lnSpc>
              <a:buFont typeface="Wingdings" panose="05000000000000000000" pitchFamily="2" charset="2"/>
              <a:buNone/>
            </a:pPr>
            <a:r>
              <a:rPr lang="fa-IR" altLang="fa-IR" sz="1800">
                <a:effectLst/>
                <a:cs typeface="B Zar" panose="00000400000000000000" pitchFamily="2" charset="-78"/>
              </a:rPr>
              <a:t>انحراف قابل کنترل            484480</a:t>
            </a:r>
          </a:p>
          <a:p>
            <a:pPr>
              <a:lnSpc>
                <a:spcPct val="90000"/>
              </a:lnSpc>
              <a:buFont typeface="Wingdings" panose="05000000000000000000" pitchFamily="2" charset="2"/>
              <a:buNone/>
            </a:pPr>
            <a:r>
              <a:rPr lang="fa-IR" altLang="fa-IR" sz="1800">
                <a:effectLst/>
                <a:cs typeface="B Zar" panose="00000400000000000000" pitchFamily="2" charset="-78"/>
              </a:rPr>
              <a:t>انحراف حجم         795300</a:t>
            </a:r>
          </a:p>
          <a:p>
            <a:pPr>
              <a:lnSpc>
                <a:spcPct val="90000"/>
              </a:lnSpc>
              <a:buFont typeface="Wingdings" panose="05000000000000000000" pitchFamily="2" charset="2"/>
              <a:buNone/>
            </a:pPr>
            <a:r>
              <a:rPr lang="fa-IR" altLang="fa-IR" sz="1800">
                <a:effectLst/>
                <a:cs typeface="B Zar" panose="00000400000000000000" pitchFamily="2" charset="-78"/>
              </a:rPr>
              <a:t>                                           هزینه های سربار                              1279780</a:t>
            </a:r>
            <a:endParaRPr lang="en-US" altLang="fa-IR" sz="18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46787">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46787">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46787">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46787">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46787">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46787">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46787">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46787">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46787">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46787">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46787">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46787">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46787">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46787">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46787">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46787">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46787">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46787">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46787">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46787">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46787">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8" presetClass="entr" presetSubtype="12" fill="hold" nodeType="afterEffect">
                                  <p:stCondLst>
                                    <p:cond delay="0"/>
                                  </p:stCondLst>
                                  <p:childTnLst>
                                    <p:set>
                                      <p:cBhvr>
                                        <p:cTn id="66" dur="1" fill="hold">
                                          <p:stCondLst>
                                            <p:cond delay="0"/>
                                          </p:stCondLst>
                                        </p:cTn>
                                        <p:tgtEl>
                                          <p:spTgt spid="246787">
                                            <p:txEl>
                                              <p:pRg st="0" end="0"/>
                                            </p:txEl>
                                          </p:spTgt>
                                        </p:tgtEl>
                                        <p:attrNameLst>
                                          <p:attrName>style.visibility</p:attrName>
                                        </p:attrNameLst>
                                      </p:cBhvr>
                                      <p:to>
                                        <p:strVal val="visible"/>
                                      </p:to>
                                    </p:set>
                                    <p:animEffect transition="in" filter="strips(downLeft)">
                                      <p:cBhvr>
                                        <p:cTn id="67" dur="1000"/>
                                        <p:tgtEl>
                                          <p:spTgt spid="24678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6787" grpId="0" build="p"/>
    </p:bldLst>
  </p:timing>
</p:sld>
</file>

<file path=ppt/slides/slide18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7811" name="Rectangle 3"/>
          <p:cNvSpPr>
            <a:spLocks noGrp="1" noChangeArrowheads="1"/>
          </p:cNvSpPr>
          <p:nvPr>
            <p:ph type="body" idx="1"/>
          </p:nvPr>
        </p:nvSpPr>
        <p:spPr>
          <a:xfrm>
            <a:off x="457200" y="260350"/>
            <a:ext cx="8229600" cy="6524625"/>
          </a:xfrm>
        </p:spPr>
        <p:txBody>
          <a:bodyPr/>
          <a:lstStyle/>
          <a:p>
            <a:pPr>
              <a:lnSpc>
                <a:spcPct val="90000"/>
              </a:lnSpc>
              <a:buFont typeface="Wingdings" panose="05000000000000000000" pitchFamily="2" charset="2"/>
              <a:buNone/>
            </a:pPr>
            <a:r>
              <a:rPr lang="fa-IR" altLang="fa-IR" sz="1800" u="sng">
                <a:effectLst/>
                <a:cs typeface="B Zar" panose="00000400000000000000" pitchFamily="2" charset="-78"/>
              </a:rPr>
              <a:t>ثبت دفتر روزنامه – روش سه انحرافی </a:t>
            </a:r>
          </a:p>
          <a:p>
            <a:pPr>
              <a:lnSpc>
                <a:spcPct val="90000"/>
              </a:lnSpc>
              <a:buFont typeface="Wingdings" panose="05000000000000000000" pitchFamily="2" charset="2"/>
              <a:buNone/>
            </a:pPr>
            <a:r>
              <a:rPr lang="fa-IR" altLang="fa-IR" sz="1800">
                <a:effectLst/>
                <a:cs typeface="B Zar" panose="00000400000000000000" pitchFamily="2" charset="-78"/>
              </a:rPr>
              <a:t>موجودی مواد اولیه                                    10000000 ( 1000 × 10000)</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120000 (1000 – 988) 10000</a:t>
            </a:r>
          </a:p>
          <a:p>
            <a:pPr>
              <a:lnSpc>
                <a:spcPct val="90000"/>
              </a:lnSpc>
              <a:buFont typeface="Wingdings" panose="05000000000000000000" pitchFamily="2" charset="2"/>
              <a:buNone/>
            </a:pPr>
            <a:r>
              <a:rPr lang="fa-IR" altLang="fa-IR" sz="1800">
                <a:effectLst/>
                <a:cs typeface="B Zar" panose="00000400000000000000" pitchFamily="2" charset="-78"/>
              </a:rPr>
              <a:t>			حسابهای پرداختنی                          9880000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7000000 ( 1000 × 7000) </a:t>
            </a:r>
          </a:p>
          <a:p>
            <a:pPr>
              <a:lnSpc>
                <a:spcPct val="90000"/>
              </a:lnSpc>
              <a:buFont typeface="Wingdings" panose="05000000000000000000" pitchFamily="2" charset="2"/>
              <a:buNone/>
            </a:pPr>
            <a:r>
              <a:rPr lang="fa-IR" altLang="fa-IR" sz="1800">
                <a:effectLst/>
                <a:cs typeface="B Zar" panose="00000400000000000000" pitchFamily="2" charset="-78"/>
              </a:rPr>
              <a:t>انحراف مصرف مواد                                  100000</a:t>
            </a:r>
          </a:p>
          <a:p>
            <a:pPr>
              <a:lnSpc>
                <a:spcPct val="90000"/>
              </a:lnSpc>
              <a:buFont typeface="Wingdings" panose="05000000000000000000" pitchFamily="2" charset="2"/>
              <a:buNone/>
            </a:pPr>
            <a:r>
              <a:rPr lang="fa-IR" altLang="fa-IR" sz="1800">
                <a:effectLst/>
                <a:cs typeface="B Zar" panose="00000400000000000000" pitchFamily="2" charset="-78"/>
              </a:rPr>
              <a:t>			موجودی مواد اولیه                         7100000 ( 1000 × 7100)</a:t>
            </a:r>
          </a:p>
          <a:p>
            <a:pPr>
              <a:lnSpc>
                <a:spcPct val="90000"/>
              </a:lnSpc>
              <a:buFont typeface="Wingdings" panose="05000000000000000000" pitchFamily="2" charset="2"/>
              <a:buNone/>
            </a:pPr>
            <a:r>
              <a:rPr lang="fa-IR" altLang="fa-IR" sz="1800">
                <a:effectLst/>
                <a:cs typeface="B Zar" panose="00000400000000000000" pitchFamily="2" charset="-78"/>
              </a:rPr>
              <a:t>انحراف نرخ مواد ( خریداری شده )           85200</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 مصرف شده )        85200 ( 1000 – 988) 7100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ساخت                    2544000 ( 800 ÷ 3180) </a:t>
            </a:r>
          </a:p>
          <a:p>
            <a:pPr>
              <a:lnSpc>
                <a:spcPct val="90000"/>
              </a:lnSpc>
              <a:buFont typeface="Wingdings" panose="05000000000000000000" pitchFamily="2" charset="2"/>
              <a:buNone/>
            </a:pPr>
            <a:r>
              <a:rPr lang="fa-IR" altLang="fa-IR" sz="1800">
                <a:effectLst/>
                <a:cs typeface="B Zar" panose="00000400000000000000" pitchFamily="2" charset="-78"/>
              </a:rPr>
              <a:t>انحراف نرخ دستمزد                                 150400</a:t>
            </a:r>
          </a:p>
          <a:p>
            <a:pPr>
              <a:lnSpc>
                <a:spcPct val="90000"/>
              </a:lnSpc>
              <a:buFont typeface="Wingdings" panose="05000000000000000000" pitchFamily="2" charset="2"/>
              <a:buNone/>
            </a:pPr>
            <a:r>
              <a:rPr lang="fa-IR" altLang="fa-IR" sz="1800">
                <a:effectLst/>
                <a:cs typeface="B Zar" panose="00000400000000000000" pitchFamily="2" charset="-78"/>
              </a:rPr>
              <a:t>انحراف کارایی                                        464000</a:t>
            </a:r>
          </a:p>
          <a:p>
            <a:pPr>
              <a:lnSpc>
                <a:spcPct val="90000"/>
              </a:lnSpc>
              <a:buFont typeface="Wingdings" panose="05000000000000000000" pitchFamily="2" charset="2"/>
              <a:buNone/>
            </a:pPr>
            <a:r>
              <a:rPr lang="fa-IR" altLang="fa-IR" sz="1800">
                <a:effectLst/>
                <a:cs typeface="B Zar" panose="00000400000000000000" pitchFamily="2" charset="-78"/>
              </a:rPr>
              <a:t>			دستمزد پرداختنی                            3158400 ( 840 × 3760) </a:t>
            </a:r>
          </a:p>
          <a:p>
            <a:pPr>
              <a:lnSpc>
                <a:spcPct val="90000"/>
              </a:lnSpc>
              <a:buFont typeface="Wingdings" panose="05000000000000000000" pitchFamily="2" charset="2"/>
              <a:buNone/>
            </a:pPr>
            <a:r>
              <a:rPr lang="fa-IR" altLang="fa-IR" sz="1800">
                <a:effectLst/>
                <a:cs typeface="B Zar" panose="00000400000000000000" pitchFamily="2" charset="-78"/>
              </a:rPr>
              <a:t>هزینه های سربار                                       2198800</a:t>
            </a:r>
          </a:p>
          <a:p>
            <a:pPr>
              <a:lnSpc>
                <a:spcPct val="90000"/>
              </a:lnSpc>
              <a:buFont typeface="Wingdings" panose="05000000000000000000" pitchFamily="2" charset="2"/>
              <a:buNone/>
            </a:pPr>
            <a:r>
              <a:rPr lang="fa-IR" altLang="fa-IR" sz="1800">
                <a:effectLst/>
                <a:cs typeface="B Zar" panose="00000400000000000000" pitchFamily="2" charset="-78"/>
              </a:rPr>
              <a:t>			حسابهای مختلف                            2198800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919020 ( 165 + 124)  3180</a:t>
            </a:r>
          </a:p>
          <a:p>
            <a:pPr>
              <a:lnSpc>
                <a:spcPct val="90000"/>
              </a:lnSpc>
              <a:buFont typeface="Wingdings" panose="05000000000000000000" pitchFamily="2" charset="2"/>
              <a:buNone/>
            </a:pPr>
            <a:r>
              <a:rPr lang="fa-IR" altLang="fa-IR" sz="1800">
                <a:effectLst/>
                <a:cs typeface="B Zar" panose="00000400000000000000" pitchFamily="2" charset="-78"/>
              </a:rPr>
              <a:t>			هزینه های سربار                             919020</a:t>
            </a:r>
          </a:p>
          <a:p>
            <a:pPr>
              <a:lnSpc>
                <a:spcPct val="90000"/>
              </a:lnSpc>
              <a:buFont typeface="Wingdings" panose="05000000000000000000" pitchFamily="2" charset="2"/>
              <a:buNone/>
            </a:pPr>
            <a:r>
              <a:rPr lang="fa-IR" altLang="fa-IR" sz="1800">
                <a:effectLst/>
                <a:cs typeface="B Zar" panose="00000400000000000000" pitchFamily="2" charset="-78"/>
              </a:rPr>
              <a:t>انحراف کارایی سربار                              71920</a:t>
            </a:r>
          </a:p>
          <a:p>
            <a:pPr>
              <a:lnSpc>
                <a:spcPct val="90000"/>
              </a:lnSpc>
              <a:buFont typeface="Wingdings" panose="05000000000000000000" pitchFamily="2" charset="2"/>
              <a:buNone/>
            </a:pPr>
            <a:r>
              <a:rPr lang="fa-IR" altLang="fa-IR" sz="1800">
                <a:effectLst/>
                <a:cs typeface="B Zar" panose="00000400000000000000" pitchFamily="2" charset="-78"/>
              </a:rPr>
              <a:t>انحراف حجم                                         795300</a:t>
            </a:r>
          </a:p>
          <a:p>
            <a:pPr>
              <a:lnSpc>
                <a:spcPct val="90000"/>
              </a:lnSpc>
              <a:buFont typeface="Wingdings" panose="05000000000000000000" pitchFamily="2" charset="2"/>
              <a:buNone/>
            </a:pPr>
            <a:r>
              <a:rPr lang="fa-IR" altLang="fa-IR" sz="1800">
                <a:effectLst/>
                <a:cs typeface="B Zar" panose="00000400000000000000" pitchFamily="2" charset="-78"/>
              </a:rPr>
              <a:t>انحراف هزینه                                         412560</a:t>
            </a:r>
          </a:p>
          <a:p>
            <a:pPr>
              <a:lnSpc>
                <a:spcPct val="90000"/>
              </a:lnSpc>
              <a:buFont typeface="Wingdings" panose="05000000000000000000" pitchFamily="2" charset="2"/>
              <a:buNone/>
            </a:pPr>
            <a:r>
              <a:rPr lang="fa-IR" altLang="fa-IR" sz="1800">
                <a:effectLst/>
                <a:cs typeface="B Zar" panose="00000400000000000000" pitchFamily="2" charset="-78"/>
              </a:rPr>
              <a:t>			هزینه های سربار                            1279780</a:t>
            </a:r>
            <a:endParaRPr lang="en-US" altLang="fa-IR" sz="18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8" presetClass="entr" presetSubtype="0" accel="50000" fill="hold" nodeType="afterEffect">
                                  <p:stCondLst>
                                    <p:cond delay="0"/>
                                  </p:stCondLst>
                                  <p:childTnLst>
                                    <p:set>
                                      <p:cBhvr>
                                        <p:cTn id="6" dur="1" fill="hold">
                                          <p:stCondLst>
                                            <p:cond delay="0"/>
                                          </p:stCondLst>
                                        </p:cTn>
                                        <p:tgtEl>
                                          <p:spTgt spid="247811">
                                            <p:txEl>
                                              <p:pRg st="0" end="0"/>
                                            </p:txEl>
                                          </p:spTgt>
                                        </p:tgtEl>
                                        <p:attrNameLst>
                                          <p:attrName>style.visibility</p:attrName>
                                        </p:attrNameLst>
                                      </p:cBhvr>
                                      <p:to>
                                        <p:strVal val="visible"/>
                                      </p:to>
                                    </p:set>
                                    <p:anim calcmode="lin" valueType="num">
                                      <p:cBhvr>
                                        <p:cTn id="7" dur="1000" fill="hold"/>
                                        <p:tgtEl>
                                          <p:spTgt spid="247811">
                                            <p:txEl>
                                              <p:pRg st="0" end="0"/>
                                            </p:txEl>
                                          </p:spTgt>
                                        </p:tgtEl>
                                        <p:attrNameLst>
                                          <p:attrName>style.rotation</p:attrName>
                                        </p:attrNameLst>
                                      </p:cBhvr>
                                      <p:tavLst>
                                        <p:tav tm="0">
                                          <p:val>
                                            <p:fltVal val="90"/>
                                          </p:val>
                                        </p:tav>
                                        <p:tav tm="80000">
                                          <p:val>
                                            <p:fltVal val="90"/>
                                          </p:val>
                                        </p:tav>
                                        <p:tav tm="80000">
                                          <p:val>
                                            <p:fltVal val="90"/>
                                          </p:val>
                                        </p:tav>
                                        <p:tav tm="100000">
                                          <p:val>
                                            <p:fltVal val="0"/>
                                          </p:val>
                                        </p:tav>
                                      </p:tavLst>
                                    </p:anim>
                                    <p:anim calcmode="lin" valueType="num">
                                      <p:cBhvr>
                                        <p:cTn id="8" dur="1000" fill="hold"/>
                                        <p:tgtEl>
                                          <p:spTgt spid="247811">
                                            <p:txEl>
                                              <p:pRg st="0" end="0"/>
                                            </p:txEl>
                                          </p:spTgt>
                                        </p:tgtEl>
                                        <p:attrNameLst>
                                          <p:attrName>ppt_x</p:attrName>
                                        </p:attrNameLst>
                                      </p:cBhvr>
                                      <p:tavLst>
                                        <p:tav tm="0">
                                          <p:val>
                                            <p:fltVal val="-1"/>
                                          </p:val>
                                        </p:tav>
                                        <p:tav tm="50000">
                                          <p:val>
                                            <p:fltVal val="0.95"/>
                                          </p:val>
                                        </p:tav>
                                        <p:tav tm="100000">
                                          <p:val>
                                            <p:strVal val="#ppt_x"/>
                                          </p:val>
                                        </p:tav>
                                      </p:tavLst>
                                    </p:anim>
                                    <p:anim calcmode="lin" valueType="num">
                                      <p:cBhvr>
                                        <p:cTn id="9" dur="1000" fill="hold"/>
                                        <p:tgtEl>
                                          <p:spTgt spid="247811">
                                            <p:txEl>
                                              <p:pRg st="0" end="0"/>
                                            </p:txEl>
                                          </p:spTgt>
                                        </p:tgtEl>
                                        <p:attrNameLst>
                                          <p:attrName>ppt_y</p:attrName>
                                        </p:attrNameLst>
                                      </p:cBhvr>
                                      <p:tavLst>
                                        <p:tav tm="0">
                                          <p:val>
                                            <p:strVal val="#ppt_y"/>
                                          </p:val>
                                        </p:tav>
                                        <p:tav tm="100000">
                                          <p:val>
                                            <p:strVal val="#ppt_y"/>
                                          </p:val>
                                        </p:tav>
                                      </p:tavLst>
                                    </p:anim>
                                    <p:animEffect transition="in" filter="fade">
                                      <p:cBhvr>
                                        <p:cTn id="10" dur="1000"/>
                                        <p:tgtEl>
                                          <p:spTgt spid="24781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30084" name="Rectangle 4"/>
          <p:cNvSpPr>
            <a:spLocks noGrp="1" noChangeArrowheads="1"/>
          </p:cNvSpPr>
          <p:nvPr>
            <p:ph type="title"/>
          </p:nvPr>
        </p:nvSpPr>
        <p:spPr>
          <a:xfrm>
            <a:off x="457200" y="260350"/>
            <a:ext cx="8229600" cy="600075"/>
          </a:xfrm>
        </p:spPr>
        <p:txBody>
          <a:bodyPr/>
          <a:lstStyle/>
          <a:p>
            <a:pPr algn="r"/>
            <a:r>
              <a:rPr lang="fa-IR" altLang="fa-IR" sz="2200">
                <a:solidFill>
                  <a:schemeClr val="tx1"/>
                </a:solidFill>
                <a:effectLst/>
                <a:cs typeface="B Zar" panose="00000400000000000000" pitchFamily="2" charset="-78"/>
              </a:rPr>
              <a:t>هزینه ضایعات :                      5778 = [(0157/10 ×5/192) + (10× 385)]</a:t>
            </a:r>
            <a:endParaRPr lang="en-US" altLang="fa-IR" sz="2200">
              <a:solidFill>
                <a:schemeClr val="tx1"/>
              </a:solidFill>
              <a:effectLst/>
              <a:cs typeface="B Zar" panose="00000400000000000000" pitchFamily="2" charset="-78"/>
            </a:endParaRPr>
          </a:p>
        </p:txBody>
      </p:sp>
      <p:graphicFrame>
        <p:nvGraphicFramePr>
          <p:cNvPr id="430381" name="Group 301"/>
          <p:cNvGraphicFramePr>
            <a:graphicFrameLocks noGrp="1"/>
          </p:cNvGraphicFramePr>
          <p:nvPr>
            <p:ph idx="1"/>
          </p:nvPr>
        </p:nvGraphicFramePr>
        <p:xfrm>
          <a:off x="468313" y="715963"/>
          <a:ext cx="8229600" cy="5984875"/>
        </p:xfrm>
        <a:graphic>
          <a:graphicData uri="http://schemas.openxmlformats.org/drawingml/2006/table">
            <a:tbl>
              <a:tblPr rtl="1"/>
              <a:tblGrid>
                <a:gridCol w="1646238">
                  <a:extLst>
                    <a:ext uri="{9D8B030D-6E8A-4147-A177-3AD203B41FA5}">
                      <a16:colId xmlns:a16="http://schemas.microsoft.com/office/drawing/2014/main" val="2358046942"/>
                    </a:ext>
                  </a:extLst>
                </a:gridCol>
                <a:gridCol w="1327150">
                  <a:extLst>
                    <a:ext uri="{9D8B030D-6E8A-4147-A177-3AD203B41FA5}">
                      <a16:colId xmlns:a16="http://schemas.microsoft.com/office/drawing/2014/main" val="1955469125"/>
                    </a:ext>
                  </a:extLst>
                </a:gridCol>
                <a:gridCol w="1873250">
                  <a:extLst>
                    <a:ext uri="{9D8B030D-6E8A-4147-A177-3AD203B41FA5}">
                      <a16:colId xmlns:a16="http://schemas.microsoft.com/office/drawing/2014/main" val="2809163964"/>
                    </a:ext>
                  </a:extLst>
                </a:gridCol>
                <a:gridCol w="792162">
                  <a:extLst>
                    <a:ext uri="{9D8B030D-6E8A-4147-A177-3AD203B41FA5}">
                      <a16:colId xmlns:a16="http://schemas.microsoft.com/office/drawing/2014/main" val="2765559522"/>
                    </a:ext>
                  </a:extLst>
                </a:gridCol>
                <a:gridCol w="1943100">
                  <a:extLst>
                    <a:ext uri="{9D8B030D-6E8A-4147-A177-3AD203B41FA5}">
                      <a16:colId xmlns:a16="http://schemas.microsoft.com/office/drawing/2014/main" val="945534429"/>
                    </a:ext>
                  </a:extLst>
                </a:gridCol>
                <a:gridCol w="647700">
                  <a:extLst>
                    <a:ext uri="{9D8B030D-6E8A-4147-A177-3AD203B41FA5}">
                      <a16:colId xmlns:a16="http://schemas.microsoft.com/office/drawing/2014/main" val="2394334392"/>
                    </a:ext>
                  </a:extLst>
                </a:gridCol>
              </a:tblGrid>
              <a:tr h="2222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تسهیم هزینه ضایعات عادی</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142505104"/>
                  </a:ext>
                </a:extLst>
              </a:tr>
              <a:tr h="2746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درصد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52834208"/>
                  </a:ext>
                </a:extLst>
              </a:tr>
              <a:tr h="2730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00695219"/>
                  </a:ext>
                </a:extLst>
              </a:tr>
              <a:tr h="2746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465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93485033"/>
                  </a:ext>
                </a:extLst>
              </a:tr>
              <a:tr h="27463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3465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2182378"/>
                  </a:ext>
                </a:extLst>
              </a:tr>
              <a:tr h="2746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ریالی تسهیم هزینه ضایعات عادی</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45747618"/>
                  </a:ext>
                </a:extLst>
              </a:tr>
              <a:tr h="2746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تکمیل شده و انتقال یافته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06748935"/>
                  </a:ext>
                </a:extLst>
              </a:tr>
              <a:tr h="2730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(86%×3850)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3311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2767313"/>
                  </a:ext>
                </a:extLst>
              </a:tr>
              <a:tr h="2746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(91%×1928)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5977146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5061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19568139"/>
                  </a:ext>
                </a:extLst>
              </a:tr>
              <a:tr h="2746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در جریان ساخت آخر دوره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38857365"/>
                  </a:ext>
                </a:extLst>
              </a:tr>
              <a:tr h="3730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(14%×3850)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539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31571644"/>
                  </a:ext>
                </a:extLst>
              </a:tr>
              <a:tr h="2730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(9%×1928)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553102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712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5992259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1923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5773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18000" marR="18000" marT="468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564556255"/>
                  </a:ext>
                </a:extLst>
              </a:tr>
            </a:tbl>
          </a:graphicData>
        </a:graphic>
      </p:graphicFrame>
      <p:sp>
        <p:nvSpPr>
          <p:cNvPr id="430382" name="Line 302"/>
          <p:cNvSpPr>
            <a:spLocks noChangeShapeType="1"/>
          </p:cNvSpPr>
          <p:nvPr/>
        </p:nvSpPr>
        <p:spPr bwMode="auto">
          <a:xfrm>
            <a:off x="1763713" y="6237288"/>
            <a:ext cx="6477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30084"/>
                                        </p:tgtEl>
                                        <p:attrNameLst>
                                          <p:attrName>style.visibility</p:attrName>
                                        </p:attrNameLst>
                                      </p:cBhvr>
                                      <p:to>
                                        <p:strVal val="visible"/>
                                      </p:to>
                                    </p:set>
                                    <p:animEffect transition="in" filter="fade">
                                      <p:cBhvr>
                                        <p:cTn id="7" dur="1000"/>
                                        <p:tgtEl>
                                          <p:spTgt spid="430084"/>
                                        </p:tgtEl>
                                      </p:cBhvr>
                                    </p:animEffect>
                                    <p:anim calcmode="lin" valueType="num">
                                      <p:cBhvr>
                                        <p:cTn id="8" dur="1000" fill="hold"/>
                                        <p:tgtEl>
                                          <p:spTgt spid="430084"/>
                                        </p:tgtEl>
                                        <p:attrNameLst>
                                          <p:attrName>ppt_x</p:attrName>
                                        </p:attrNameLst>
                                      </p:cBhvr>
                                      <p:tavLst>
                                        <p:tav tm="0">
                                          <p:val>
                                            <p:strVal val="#ppt_x"/>
                                          </p:val>
                                        </p:tav>
                                        <p:tav tm="100000">
                                          <p:val>
                                            <p:strVal val="#ppt_x"/>
                                          </p:val>
                                        </p:tav>
                                      </p:tavLst>
                                    </p:anim>
                                    <p:anim calcmode="lin" valueType="num">
                                      <p:cBhvr>
                                        <p:cTn id="9" dur="898" decel="100000" fill="hold"/>
                                        <p:tgtEl>
                                          <p:spTgt spid="430084"/>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30084"/>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084" grpId="0"/>
    </p:bldLst>
  </p:timing>
</p:sld>
</file>

<file path=ppt/slides/slide19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8834" name="Rectangle 2"/>
          <p:cNvSpPr>
            <a:spLocks noGrp="1" noChangeArrowheads="1"/>
          </p:cNvSpPr>
          <p:nvPr>
            <p:ph type="title"/>
          </p:nvPr>
        </p:nvSpPr>
        <p:spPr>
          <a:xfrm>
            <a:off x="457200" y="115888"/>
            <a:ext cx="8229600" cy="706437"/>
          </a:xfrm>
        </p:spPr>
        <p:txBody>
          <a:bodyPr/>
          <a:lstStyle/>
          <a:p>
            <a:pPr algn="r"/>
            <a:r>
              <a:rPr lang="fa-IR" altLang="fa-IR" sz="1600">
                <a:cs typeface="B Nasim" panose="00000700000000000000" pitchFamily="2" charset="-78"/>
              </a:rPr>
              <a:t>حل مساله (8-4)</a:t>
            </a:r>
            <a:endParaRPr lang="en-US" altLang="fa-IR" sz="1600">
              <a:cs typeface="B Nasim" panose="00000700000000000000" pitchFamily="2" charset="-78"/>
            </a:endParaRPr>
          </a:p>
        </p:txBody>
      </p:sp>
      <p:sp>
        <p:nvSpPr>
          <p:cNvPr id="248835" name="Rectangle 3"/>
          <p:cNvSpPr>
            <a:spLocks noGrp="1" noChangeArrowheads="1"/>
          </p:cNvSpPr>
          <p:nvPr>
            <p:ph type="body" idx="1"/>
          </p:nvPr>
        </p:nvSpPr>
        <p:spPr>
          <a:xfrm>
            <a:off x="755650" y="692150"/>
            <a:ext cx="7931150" cy="5761038"/>
          </a:xfrm>
        </p:spPr>
        <p:txBody>
          <a:bodyPr/>
          <a:lstStyle/>
          <a:p>
            <a:pPr algn="l">
              <a:buFont typeface="Wingdings" panose="05000000000000000000" pitchFamily="2" charset="2"/>
              <a:buNone/>
            </a:pPr>
            <a:r>
              <a:rPr lang="fa-IR" altLang="fa-IR" sz="2100">
                <a:effectLst/>
                <a:cs typeface="B Zar" panose="00000400000000000000" pitchFamily="2" charset="-78"/>
              </a:rPr>
              <a:t>مساعد       9000000 = (300 – 250) 180000 = انحراف نرخ مواد اولیه خریداری شده </a:t>
            </a:r>
          </a:p>
          <a:p>
            <a:pPr algn="l">
              <a:buFont typeface="Wingdings" panose="05000000000000000000" pitchFamily="2" charset="2"/>
              <a:buNone/>
            </a:pPr>
            <a:r>
              <a:rPr lang="fa-IR" altLang="fa-IR" sz="2100">
                <a:effectLst/>
                <a:cs typeface="B Zar" panose="00000400000000000000" pitchFamily="2" charset="-78"/>
              </a:rPr>
              <a:t>مساعد  840000 = (( 15 × 10000 ) – 147200) 300 = انحراف مصرف مواد</a:t>
            </a:r>
          </a:p>
          <a:p>
            <a:pPr algn="l">
              <a:buFont typeface="Wingdings" panose="05000000000000000000" pitchFamily="2" charset="2"/>
              <a:buNone/>
            </a:pPr>
            <a:r>
              <a:rPr lang="fa-IR" altLang="fa-IR" sz="2100">
                <a:effectLst/>
                <a:cs typeface="B Zar" panose="00000400000000000000" pitchFamily="2" charset="-78"/>
              </a:rPr>
              <a:t>مساعد        7360000 = (300 – 250 ) 147200 = انحراف نرخ مواد اولیه مصرف شده</a:t>
            </a:r>
          </a:p>
          <a:p>
            <a:pPr algn="l">
              <a:buFont typeface="Wingdings" panose="05000000000000000000" pitchFamily="2" charset="2"/>
              <a:buNone/>
            </a:pPr>
            <a:r>
              <a:rPr lang="fa-IR" altLang="fa-IR" sz="2100">
                <a:effectLst/>
                <a:cs typeface="B Zar" panose="00000400000000000000" pitchFamily="2" charset="-78"/>
              </a:rPr>
              <a:t>نامساعد      4500000 = (2400 – 2500) 45000 = انحراف نرخ دستمزد</a:t>
            </a:r>
          </a:p>
          <a:p>
            <a:pPr algn="l">
              <a:buFont typeface="Wingdings" panose="05000000000000000000" pitchFamily="2" charset="2"/>
              <a:buNone/>
            </a:pPr>
            <a:r>
              <a:rPr lang="fa-IR" altLang="fa-IR" sz="2100">
                <a:effectLst/>
                <a:cs typeface="B Zar" panose="00000400000000000000" pitchFamily="2" charset="-78"/>
              </a:rPr>
              <a:t>نامساعد      12000000 = ( 40000 – 45000) 2400 = انحراف کارایی دستمزد</a:t>
            </a:r>
          </a:p>
          <a:p>
            <a:pPr>
              <a:buFont typeface="Wingdings" panose="05000000000000000000" pitchFamily="2" charset="2"/>
              <a:buNone/>
            </a:pPr>
            <a:endParaRPr lang="fa-IR" altLang="fa-IR" sz="2100">
              <a:effectLst/>
              <a:cs typeface="B Zar" panose="00000400000000000000" pitchFamily="2" charset="-78"/>
            </a:endParaRPr>
          </a:p>
          <a:p>
            <a:pPr>
              <a:buFont typeface="Wingdings" panose="05000000000000000000" pitchFamily="2" charset="2"/>
              <a:buNone/>
            </a:pPr>
            <a:r>
              <a:rPr lang="fa-IR" altLang="fa-IR" sz="2100">
                <a:effectLst/>
                <a:cs typeface="B Zar" panose="00000400000000000000" pitchFamily="2" charset="-78"/>
              </a:rPr>
              <a:t>محاسبه انحرافات سربار _ روش دو انحرافی :</a:t>
            </a:r>
          </a:p>
          <a:p>
            <a:pPr>
              <a:buFont typeface="Wingdings" panose="05000000000000000000" pitchFamily="2" charset="2"/>
              <a:buNone/>
            </a:pPr>
            <a:r>
              <a:rPr lang="fa-IR" altLang="fa-IR" sz="2100">
                <a:effectLst/>
                <a:cs typeface="B Zar" panose="00000400000000000000" pitchFamily="2" charset="-78"/>
              </a:rPr>
              <a:t>  ( 37500000 + 12000000 – [ ( 40000 × 32000000 ) + 12800000] = انحراف قابل کنترل</a:t>
            </a:r>
          </a:p>
          <a:p>
            <a:pPr>
              <a:lnSpc>
                <a:spcPct val="50000"/>
              </a:lnSpc>
              <a:buFont typeface="Wingdings" panose="05000000000000000000" pitchFamily="2" charset="2"/>
              <a:buNone/>
            </a:pPr>
            <a:r>
              <a:rPr lang="fa-IR" altLang="fa-IR" sz="2100">
                <a:effectLst/>
                <a:cs typeface="B Zar" panose="00000400000000000000" pitchFamily="2" charset="-78"/>
              </a:rPr>
              <a:t>                                                                  4 × 8000</a:t>
            </a:r>
          </a:p>
          <a:p>
            <a:pPr>
              <a:buFont typeface="Wingdings" panose="05000000000000000000" pitchFamily="2" charset="2"/>
              <a:buNone/>
            </a:pPr>
            <a:r>
              <a:rPr lang="fa-IR" altLang="fa-IR" sz="2100">
                <a:effectLst/>
                <a:cs typeface="B Zar" panose="00000400000000000000" pitchFamily="2" charset="-78"/>
              </a:rPr>
              <a:t>مساعد    3200000 = [ 40000 – ( 4× 8000)] 12800000 = انحراف حجم = 3300000 مساعد</a:t>
            </a:r>
          </a:p>
          <a:p>
            <a:pPr>
              <a:lnSpc>
                <a:spcPct val="50000"/>
              </a:lnSpc>
              <a:buFont typeface="Wingdings" panose="05000000000000000000" pitchFamily="2" charset="2"/>
              <a:buNone/>
            </a:pPr>
            <a:r>
              <a:rPr lang="fa-IR" altLang="fa-IR" sz="2100">
                <a:effectLst/>
                <a:cs typeface="B Zar" panose="00000400000000000000" pitchFamily="2" charset="-78"/>
              </a:rPr>
              <a:t>                                                                      4 × 8000</a:t>
            </a:r>
          </a:p>
          <a:p>
            <a:pPr>
              <a:buFont typeface="Wingdings" panose="05000000000000000000" pitchFamily="2" charset="2"/>
              <a:buNone/>
            </a:pPr>
            <a:r>
              <a:rPr lang="fa-IR" altLang="fa-IR" sz="2100">
                <a:effectLst/>
                <a:cs typeface="B Zar" panose="00000400000000000000" pitchFamily="2" charset="-78"/>
              </a:rPr>
              <a:t>انحرافات در روش سه انحرافی :</a:t>
            </a:r>
          </a:p>
          <a:p>
            <a:pPr>
              <a:buFont typeface="Wingdings" panose="05000000000000000000" pitchFamily="2" charset="2"/>
              <a:buNone/>
            </a:pPr>
            <a:r>
              <a:rPr lang="fa-IR" altLang="fa-IR" sz="2100">
                <a:effectLst/>
                <a:cs typeface="B Zar" panose="00000400000000000000" pitchFamily="2" charset="-78"/>
              </a:rPr>
              <a:t>مساعد       8300000 = (( 45000 × 1000) + 12800000 ) – 4950000 = انحراف هزینه</a:t>
            </a:r>
          </a:p>
          <a:p>
            <a:pPr>
              <a:buFont typeface="Wingdings" panose="05000000000000000000" pitchFamily="2" charset="2"/>
              <a:buNone/>
            </a:pPr>
            <a:r>
              <a:rPr lang="fa-IR" altLang="fa-IR" sz="2100">
                <a:effectLst/>
                <a:cs typeface="B Zar" panose="00000400000000000000" pitchFamily="2" charset="-78"/>
              </a:rPr>
              <a:t>                             نامساعد        500000 = ( 40000 – 45000 ) 1000 = انحراف کارایی</a:t>
            </a:r>
          </a:p>
          <a:p>
            <a:pPr>
              <a:buFont typeface="Wingdings" panose="05000000000000000000" pitchFamily="2" charset="2"/>
              <a:buNone/>
            </a:pPr>
            <a:r>
              <a:rPr lang="fa-IR" altLang="fa-IR" sz="2100">
                <a:effectLst/>
                <a:cs typeface="B Zar" panose="00000400000000000000" pitchFamily="2" charset="-78"/>
              </a:rPr>
              <a:t>                                                                               مساعد   3200000 = انحراف حجم </a:t>
            </a:r>
            <a:endParaRPr lang="en-US" altLang="fa-IR" sz="2100">
              <a:effectLst/>
              <a:cs typeface="B Zar" panose="00000400000000000000" pitchFamily="2" charset="-78"/>
            </a:endParaRPr>
          </a:p>
        </p:txBody>
      </p:sp>
      <p:grpSp>
        <p:nvGrpSpPr>
          <p:cNvPr id="248840" name="Group 8"/>
          <p:cNvGrpSpPr>
            <a:grpSpLocks/>
          </p:cNvGrpSpPr>
          <p:nvPr/>
        </p:nvGrpSpPr>
        <p:grpSpPr bwMode="auto">
          <a:xfrm>
            <a:off x="4140200" y="3644900"/>
            <a:ext cx="1006475" cy="647700"/>
            <a:chOff x="2608" y="2296"/>
            <a:chExt cx="634" cy="408"/>
          </a:xfrm>
        </p:grpSpPr>
        <p:sp>
          <p:nvSpPr>
            <p:cNvPr id="248836" name="Line 4"/>
            <p:cNvSpPr>
              <a:spLocks noChangeShapeType="1"/>
            </p:cNvSpPr>
            <p:nvPr/>
          </p:nvSpPr>
          <p:spPr bwMode="auto">
            <a:xfrm>
              <a:off x="2698" y="2296"/>
              <a:ext cx="5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48837" name="Line 5"/>
            <p:cNvSpPr>
              <a:spLocks noChangeShapeType="1"/>
            </p:cNvSpPr>
            <p:nvPr/>
          </p:nvSpPr>
          <p:spPr bwMode="auto">
            <a:xfrm>
              <a:off x="2608" y="2704"/>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4883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4883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4883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4883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48835">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48835">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6" end="6"/>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48835">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7" end="7"/>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48835">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8" end="8"/>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48835">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9" end="9"/>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48835">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0" end="10"/>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48835">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1" end="11"/>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48835">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2" end="12"/>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48835">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3" end="13"/>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48835">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48835">
                                            <p:txEl>
                                              <p:pRg st="14" end="14"/>
                                            </p:txEl>
                                          </p:spTgt>
                                        </p:tgtEl>
                                        <p:attrNameLst>
                                          <p:attrName>ppt_c</p:attrName>
                                        </p:attrNameLst>
                                      </p:cBhvr>
                                      <p:to>
                                        <a:schemeClr val="bg2"/>
                                      </p:to>
                                    </p:animClr>
                                  </p:subTnLst>
                                </p:cTn>
                              </p:par>
                            </p:childTnLst>
                          </p:cTn>
                        </p:par>
                        <p:par>
                          <p:cTn id="46" fill="hold" nodeType="afterGroup">
                            <p:stCondLst>
                              <p:cond delay="0"/>
                            </p:stCondLst>
                            <p:childTnLst>
                              <p:par>
                                <p:cTn id="47" presetID="47" presetClass="entr" presetSubtype="0" fill="hold" grpId="0" nodeType="afterEffect">
                                  <p:stCondLst>
                                    <p:cond delay="0"/>
                                  </p:stCondLst>
                                  <p:childTnLst>
                                    <p:set>
                                      <p:cBhvr>
                                        <p:cTn id="48" dur="1" fill="hold">
                                          <p:stCondLst>
                                            <p:cond delay="0"/>
                                          </p:stCondLst>
                                        </p:cTn>
                                        <p:tgtEl>
                                          <p:spTgt spid="248834"/>
                                        </p:tgtEl>
                                        <p:attrNameLst>
                                          <p:attrName>style.visibility</p:attrName>
                                        </p:attrNameLst>
                                      </p:cBhvr>
                                      <p:to>
                                        <p:strVal val="visible"/>
                                      </p:to>
                                    </p:set>
                                    <p:animEffect transition="in" filter="fade">
                                      <p:cBhvr>
                                        <p:cTn id="49" dur="1000"/>
                                        <p:tgtEl>
                                          <p:spTgt spid="248834"/>
                                        </p:tgtEl>
                                      </p:cBhvr>
                                    </p:animEffect>
                                    <p:anim calcmode="lin" valueType="num">
                                      <p:cBhvr>
                                        <p:cTn id="50" dur="1000" fill="hold"/>
                                        <p:tgtEl>
                                          <p:spTgt spid="248834"/>
                                        </p:tgtEl>
                                        <p:attrNameLst>
                                          <p:attrName>ppt_x</p:attrName>
                                        </p:attrNameLst>
                                      </p:cBhvr>
                                      <p:tavLst>
                                        <p:tav tm="0">
                                          <p:val>
                                            <p:strVal val="#ppt_x"/>
                                          </p:val>
                                        </p:tav>
                                        <p:tav tm="100000">
                                          <p:val>
                                            <p:strVal val="#ppt_x"/>
                                          </p:val>
                                        </p:tav>
                                      </p:tavLst>
                                    </p:anim>
                                    <p:anim calcmode="lin" valueType="num">
                                      <p:cBhvr>
                                        <p:cTn id="51" dur="1000" fill="hold"/>
                                        <p:tgtEl>
                                          <p:spTgt spid="248834"/>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1000"/>
                            </p:stCondLst>
                            <p:childTnLst>
                              <p:par>
                                <p:cTn id="53" presetID="8" presetClass="entr" presetSubtype="16" fill="hold" nodeType="afterEffect">
                                  <p:stCondLst>
                                    <p:cond delay="0"/>
                                  </p:stCondLst>
                                  <p:childTnLst>
                                    <p:set>
                                      <p:cBhvr>
                                        <p:cTn id="54" dur="1" fill="hold">
                                          <p:stCondLst>
                                            <p:cond delay="0"/>
                                          </p:stCondLst>
                                        </p:cTn>
                                        <p:tgtEl>
                                          <p:spTgt spid="248840"/>
                                        </p:tgtEl>
                                        <p:attrNameLst>
                                          <p:attrName>style.visibility</p:attrName>
                                        </p:attrNameLst>
                                      </p:cBhvr>
                                      <p:to>
                                        <p:strVal val="visible"/>
                                      </p:to>
                                    </p:set>
                                    <p:animEffect transition="in" filter="diamond(in)">
                                      <p:cBhvr>
                                        <p:cTn id="55" dur="2000"/>
                                        <p:tgtEl>
                                          <p:spTgt spid="2488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834" grpId="0"/>
      <p:bldP spid="248835" grpId="0" build="p"/>
    </p:bldLst>
  </p:timing>
</p:sld>
</file>

<file path=ppt/slides/slide19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49859" name="Rectangle 3"/>
          <p:cNvSpPr>
            <a:spLocks noGrp="1" noChangeArrowheads="1"/>
          </p:cNvSpPr>
          <p:nvPr>
            <p:ph type="body" idx="1"/>
          </p:nvPr>
        </p:nvSpPr>
        <p:spPr>
          <a:xfrm>
            <a:off x="457200" y="260350"/>
            <a:ext cx="8229600" cy="6524625"/>
          </a:xfrm>
        </p:spPr>
        <p:txBody>
          <a:bodyPr/>
          <a:lstStyle/>
          <a:p>
            <a:pPr>
              <a:lnSpc>
                <a:spcPct val="90000"/>
              </a:lnSpc>
              <a:buFont typeface="Wingdings" panose="05000000000000000000" pitchFamily="2" charset="2"/>
              <a:buNone/>
            </a:pPr>
            <a:r>
              <a:rPr lang="fa-IR" altLang="fa-IR" sz="2400">
                <a:effectLst/>
                <a:cs typeface="B Zar" panose="00000400000000000000" pitchFamily="2" charset="-78"/>
              </a:rPr>
              <a:t>انحرافات در روش چهار انحرافی : </a:t>
            </a:r>
          </a:p>
          <a:p>
            <a:pPr algn="ctr">
              <a:lnSpc>
                <a:spcPct val="90000"/>
              </a:lnSpc>
              <a:buFont typeface="Wingdings" panose="05000000000000000000" pitchFamily="2" charset="2"/>
              <a:buNone/>
            </a:pPr>
            <a:r>
              <a:rPr lang="fa-IR" altLang="fa-IR" sz="1800">
                <a:effectLst/>
                <a:cs typeface="B Zar" panose="00000400000000000000" pitchFamily="2" charset="-78"/>
              </a:rPr>
              <a:t>نامساعد              5000000 = انحراف کارایی</a:t>
            </a:r>
          </a:p>
          <a:p>
            <a:pPr algn="ctr">
              <a:lnSpc>
                <a:spcPct val="90000"/>
              </a:lnSpc>
              <a:buFont typeface="Wingdings" panose="05000000000000000000" pitchFamily="2" charset="2"/>
              <a:buNone/>
            </a:pPr>
            <a:r>
              <a:rPr lang="fa-IR" altLang="fa-IR" sz="1800">
                <a:effectLst/>
                <a:cs typeface="B Zar" panose="00000400000000000000" pitchFamily="2" charset="-78"/>
              </a:rPr>
              <a:t> مساعد               3200000 = انحراف حجم </a:t>
            </a:r>
          </a:p>
          <a:p>
            <a:pPr algn="ctr">
              <a:lnSpc>
                <a:spcPct val="90000"/>
              </a:lnSpc>
              <a:buFont typeface="Wingdings" panose="05000000000000000000" pitchFamily="2" charset="2"/>
              <a:buNone/>
            </a:pPr>
            <a:r>
              <a:rPr lang="fa-IR" altLang="fa-IR" sz="1800">
                <a:effectLst/>
                <a:cs typeface="B Zar" panose="00000400000000000000" pitchFamily="2" charset="-78"/>
              </a:rPr>
              <a:t>سربار ثابت بودجه ای – سربار ثابت واقعی = انحراف هزینه سربار ثابت </a:t>
            </a:r>
          </a:p>
          <a:p>
            <a:pPr algn="ctr">
              <a:lnSpc>
                <a:spcPct val="90000"/>
              </a:lnSpc>
              <a:buFont typeface="Wingdings" panose="05000000000000000000" pitchFamily="2" charset="2"/>
              <a:buNone/>
            </a:pPr>
            <a:r>
              <a:rPr lang="fa-IR" altLang="fa-IR" sz="1800">
                <a:effectLst/>
                <a:cs typeface="B Zar" panose="00000400000000000000" pitchFamily="2" charset="-78"/>
              </a:rPr>
              <a:t>مساعد         800000 = 12800000 – 12000000 = انحراف هزینه سربار ثابت</a:t>
            </a:r>
          </a:p>
          <a:p>
            <a:pPr algn="ctr">
              <a:lnSpc>
                <a:spcPct val="90000"/>
              </a:lnSpc>
              <a:buFont typeface="Wingdings" panose="05000000000000000000" pitchFamily="2" charset="2"/>
              <a:buNone/>
            </a:pPr>
            <a:r>
              <a:rPr lang="fa-IR" altLang="fa-IR" sz="1800">
                <a:effectLst/>
                <a:cs typeface="B Zar" panose="00000400000000000000" pitchFamily="2" charset="-78"/>
              </a:rPr>
              <a:t>(ساعات واقعی × نرخ اس سربار متغیر) – سربار متغیر واقعی = انحراف هزینه سربار متغیر </a:t>
            </a:r>
          </a:p>
          <a:p>
            <a:pPr>
              <a:lnSpc>
                <a:spcPct val="90000"/>
              </a:lnSpc>
              <a:buFont typeface="Wingdings" panose="05000000000000000000" pitchFamily="2" charset="2"/>
              <a:buNone/>
            </a:pPr>
            <a:r>
              <a:rPr lang="fa-IR" altLang="fa-IR" sz="1800">
                <a:effectLst/>
                <a:cs typeface="B Zar" panose="00000400000000000000" pitchFamily="2" charset="-78"/>
              </a:rPr>
              <a:t>                                 مساعد    </a:t>
            </a:r>
            <a:r>
              <a:rPr lang="fa-IR" altLang="fa-IR" sz="1800" u="sng">
                <a:effectLst/>
                <a:cs typeface="B Zar" panose="00000400000000000000" pitchFamily="2" charset="-78"/>
              </a:rPr>
              <a:t>7500000</a:t>
            </a:r>
            <a:r>
              <a:rPr lang="fa-IR" altLang="fa-IR" sz="1800">
                <a:effectLst/>
                <a:cs typeface="B Zar" panose="00000400000000000000" pitchFamily="2" charset="-78"/>
              </a:rPr>
              <a:t> = (45000 × 1000) – 37500000 = </a:t>
            </a:r>
          </a:p>
          <a:p>
            <a:pPr>
              <a:lnSpc>
                <a:spcPct val="90000"/>
              </a:lnSpc>
              <a:buFont typeface="Wingdings" panose="05000000000000000000" pitchFamily="2" charset="2"/>
              <a:buNone/>
            </a:pPr>
            <a:r>
              <a:rPr lang="fa-IR" altLang="fa-IR" sz="1800">
                <a:effectLst/>
                <a:cs typeface="B Zar" panose="00000400000000000000" pitchFamily="2" charset="-78"/>
              </a:rPr>
              <a:t>کل انحراف هزینه                   </a:t>
            </a:r>
            <a:r>
              <a:rPr lang="fa-IR" altLang="fa-IR" sz="1800" u="sng">
                <a:effectLst/>
                <a:cs typeface="B Zar" panose="00000400000000000000" pitchFamily="2" charset="-78"/>
              </a:rPr>
              <a:t>8300000</a:t>
            </a:r>
          </a:p>
          <a:p>
            <a:pPr>
              <a:lnSpc>
                <a:spcPct val="90000"/>
              </a:lnSpc>
              <a:buFont typeface="Wingdings" panose="05000000000000000000" pitchFamily="2" charset="2"/>
              <a:buNone/>
            </a:pPr>
            <a:r>
              <a:rPr lang="fa-IR" altLang="fa-IR" sz="1800" u="sng">
                <a:effectLst/>
                <a:cs typeface="B Zar" panose="00000400000000000000" pitchFamily="2" charset="-78"/>
              </a:rPr>
              <a:t>ثبت های مواد و دستمزد </a:t>
            </a:r>
          </a:p>
          <a:p>
            <a:pPr>
              <a:lnSpc>
                <a:spcPct val="90000"/>
              </a:lnSpc>
              <a:buFont typeface="Wingdings" panose="05000000000000000000" pitchFamily="2" charset="2"/>
              <a:buNone/>
            </a:pPr>
            <a:r>
              <a:rPr lang="fa-IR" altLang="fa-IR" sz="1800">
                <a:effectLst/>
                <a:cs typeface="B Zar" panose="00000400000000000000" pitchFamily="2" charset="-78"/>
              </a:rPr>
              <a:t>موجودی مواد اولیه                        54000000 ( 300 × 180000) </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خریداری شده                  9000000</a:t>
            </a:r>
          </a:p>
          <a:p>
            <a:pPr>
              <a:lnSpc>
                <a:spcPct val="90000"/>
              </a:lnSpc>
              <a:buFont typeface="Wingdings" panose="05000000000000000000" pitchFamily="2" charset="2"/>
              <a:buNone/>
            </a:pPr>
            <a:r>
              <a:rPr lang="fa-IR" altLang="fa-IR" sz="1800">
                <a:effectLst/>
                <a:cs typeface="B Zar" panose="00000400000000000000" pitchFamily="2" charset="-78"/>
              </a:rPr>
              <a:t>			حسابهای پرداختنی                                       45000000</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45000000 ( 300 × 15 × 10000)</a:t>
            </a:r>
          </a:p>
          <a:p>
            <a:pPr>
              <a:lnSpc>
                <a:spcPct val="90000"/>
              </a:lnSpc>
              <a:buFont typeface="Wingdings" panose="05000000000000000000" pitchFamily="2" charset="2"/>
              <a:buNone/>
            </a:pPr>
            <a:r>
              <a:rPr lang="fa-IR" altLang="fa-IR" sz="1800">
                <a:effectLst/>
                <a:cs typeface="B Zar" panose="00000400000000000000" pitchFamily="2" charset="-78"/>
              </a:rPr>
              <a:t>			انحراف مصرف مواد                                     840000</a:t>
            </a:r>
          </a:p>
          <a:p>
            <a:pPr>
              <a:lnSpc>
                <a:spcPct val="90000"/>
              </a:lnSpc>
              <a:buFont typeface="Wingdings" panose="05000000000000000000" pitchFamily="2" charset="2"/>
              <a:buNone/>
            </a:pPr>
            <a:r>
              <a:rPr lang="fa-IR" altLang="fa-IR" sz="1800">
                <a:effectLst/>
                <a:cs typeface="B Zar" panose="00000400000000000000" pitchFamily="2" charset="-78"/>
              </a:rPr>
              <a:t>			موجودی مواد اولیه                                       44160000 ( 300 × 147200) </a:t>
            </a:r>
          </a:p>
          <a:p>
            <a:pPr>
              <a:lnSpc>
                <a:spcPct val="90000"/>
              </a:lnSpc>
              <a:buFont typeface="Wingdings" panose="05000000000000000000" pitchFamily="2" charset="2"/>
              <a:buNone/>
            </a:pPr>
            <a:r>
              <a:rPr lang="fa-IR" altLang="fa-IR" sz="1800">
                <a:effectLst/>
                <a:cs typeface="B Zar" panose="00000400000000000000" pitchFamily="2" charset="-78"/>
              </a:rPr>
              <a:t>انحراف نرخ مواد خریداری شده    7360000</a:t>
            </a:r>
          </a:p>
          <a:p>
            <a:pPr>
              <a:lnSpc>
                <a:spcPct val="90000"/>
              </a:lnSpc>
              <a:buFont typeface="Wingdings" panose="05000000000000000000" pitchFamily="2" charset="2"/>
              <a:buNone/>
            </a:pPr>
            <a:r>
              <a:rPr lang="fa-IR" altLang="fa-IR" sz="1800">
                <a:effectLst/>
                <a:cs typeface="B Zar" panose="00000400000000000000" pitchFamily="2" charset="-78"/>
              </a:rPr>
              <a:t>			انحراف نرخ مواد مصرف شده                       7360000</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9600000</a:t>
            </a:r>
          </a:p>
          <a:p>
            <a:pPr>
              <a:lnSpc>
                <a:spcPct val="90000"/>
              </a:lnSpc>
              <a:buFont typeface="Wingdings" panose="05000000000000000000" pitchFamily="2" charset="2"/>
              <a:buNone/>
            </a:pPr>
            <a:r>
              <a:rPr lang="fa-IR" altLang="fa-IR" sz="1800">
                <a:effectLst/>
                <a:cs typeface="B Zar" panose="00000400000000000000" pitchFamily="2" charset="-78"/>
              </a:rPr>
              <a:t>انحراف نرخ دستمزد                         4500000</a:t>
            </a:r>
          </a:p>
          <a:p>
            <a:pPr>
              <a:lnSpc>
                <a:spcPct val="90000"/>
              </a:lnSpc>
              <a:buFont typeface="Wingdings" panose="05000000000000000000" pitchFamily="2" charset="2"/>
              <a:buNone/>
            </a:pPr>
            <a:r>
              <a:rPr lang="fa-IR" altLang="fa-IR" sz="1800">
                <a:effectLst/>
                <a:cs typeface="B Zar" panose="00000400000000000000" pitchFamily="2" charset="-78"/>
              </a:rPr>
              <a:t>انحراف کارایی دستمزد                12000000</a:t>
            </a:r>
          </a:p>
          <a:p>
            <a:pPr>
              <a:lnSpc>
                <a:spcPct val="90000"/>
              </a:lnSpc>
              <a:buFont typeface="Wingdings" panose="05000000000000000000" pitchFamily="2" charset="2"/>
              <a:buNone/>
            </a:pPr>
            <a:r>
              <a:rPr lang="fa-IR" altLang="fa-IR" sz="1800">
                <a:effectLst/>
                <a:cs typeface="B Zar" panose="00000400000000000000" pitchFamily="2" charset="-78"/>
              </a:rPr>
              <a:t>			حقوق پرداختنی                                            112500000 ( 2500 × 45000) </a:t>
            </a:r>
            <a:endParaRPr lang="en-US" altLang="fa-IR" sz="18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49859">
                                            <p:txEl>
                                              <p:pRg st="1" end="1"/>
                                            </p:txEl>
                                          </p:spTgt>
                                        </p:tgtEl>
                                        <p:attrNameLst>
                                          <p:attrName>style.visibility</p:attrName>
                                        </p:attrNameLst>
                                      </p:cBhvr>
                                      <p:to>
                                        <p:strVal val="visible"/>
                                      </p:to>
                                    </p:set>
                                    <p:animEffect transition="in" filter="fade">
                                      <p:cBhvr>
                                        <p:cTn id="7" dur="1000"/>
                                        <p:tgtEl>
                                          <p:spTgt spid="249859">
                                            <p:txEl>
                                              <p:pRg st="1" end="1"/>
                                            </p:txEl>
                                          </p:spTgt>
                                        </p:tgtEl>
                                      </p:cBhvr>
                                    </p:animEffect>
                                  </p:childTnLst>
                                </p:cTn>
                              </p:par>
                            </p:childTnLst>
                          </p:cTn>
                        </p:par>
                        <p:par>
                          <p:cTn id="8" fill="hold" nodeType="afterGroup">
                            <p:stCondLst>
                              <p:cond delay="1000"/>
                            </p:stCondLst>
                            <p:childTnLst>
                              <p:par>
                                <p:cTn id="9" presetID="10" presetClass="entr" presetSubtype="0" fill="hold" nodeType="afterEffect">
                                  <p:stCondLst>
                                    <p:cond delay="0"/>
                                  </p:stCondLst>
                                  <p:childTnLst>
                                    <p:set>
                                      <p:cBhvr>
                                        <p:cTn id="10" dur="1" fill="hold">
                                          <p:stCondLst>
                                            <p:cond delay="0"/>
                                          </p:stCondLst>
                                        </p:cTn>
                                        <p:tgtEl>
                                          <p:spTgt spid="249859">
                                            <p:txEl>
                                              <p:pRg st="2" end="2"/>
                                            </p:txEl>
                                          </p:spTgt>
                                        </p:tgtEl>
                                        <p:attrNameLst>
                                          <p:attrName>style.visibility</p:attrName>
                                        </p:attrNameLst>
                                      </p:cBhvr>
                                      <p:to>
                                        <p:strVal val="visible"/>
                                      </p:to>
                                    </p:set>
                                    <p:animEffect transition="in" filter="fade">
                                      <p:cBhvr>
                                        <p:cTn id="11" dur="1000"/>
                                        <p:tgtEl>
                                          <p:spTgt spid="249859">
                                            <p:txEl>
                                              <p:pRg st="2" end="2"/>
                                            </p:txEl>
                                          </p:spTgt>
                                        </p:tgtEl>
                                      </p:cBhvr>
                                    </p:animEffect>
                                  </p:childTnLst>
                                </p:cTn>
                              </p:par>
                            </p:childTnLst>
                          </p:cTn>
                        </p:par>
                        <p:par>
                          <p:cTn id="12" fill="hold" nodeType="afterGroup">
                            <p:stCondLst>
                              <p:cond delay="2000"/>
                            </p:stCondLst>
                            <p:childTnLst>
                              <p:par>
                                <p:cTn id="13" presetID="10" presetClass="entr" presetSubtype="0" fill="hold" nodeType="afterEffect">
                                  <p:stCondLst>
                                    <p:cond delay="0"/>
                                  </p:stCondLst>
                                  <p:childTnLst>
                                    <p:set>
                                      <p:cBhvr>
                                        <p:cTn id="14" dur="1" fill="hold">
                                          <p:stCondLst>
                                            <p:cond delay="0"/>
                                          </p:stCondLst>
                                        </p:cTn>
                                        <p:tgtEl>
                                          <p:spTgt spid="249859">
                                            <p:txEl>
                                              <p:pRg st="3" end="3"/>
                                            </p:txEl>
                                          </p:spTgt>
                                        </p:tgtEl>
                                        <p:attrNameLst>
                                          <p:attrName>style.visibility</p:attrName>
                                        </p:attrNameLst>
                                      </p:cBhvr>
                                      <p:to>
                                        <p:strVal val="visible"/>
                                      </p:to>
                                    </p:set>
                                    <p:animEffect transition="in" filter="fade">
                                      <p:cBhvr>
                                        <p:cTn id="15" dur="1000"/>
                                        <p:tgtEl>
                                          <p:spTgt spid="249859">
                                            <p:txEl>
                                              <p:pRg st="3" end="3"/>
                                            </p:txEl>
                                          </p:spTgt>
                                        </p:tgtEl>
                                      </p:cBhvr>
                                    </p:animEffect>
                                  </p:childTnLst>
                                </p:cTn>
                              </p:par>
                            </p:childTnLst>
                          </p:cTn>
                        </p:par>
                        <p:par>
                          <p:cTn id="16" fill="hold" nodeType="afterGroup">
                            <p:stCondLst>
                              <p:cond delay="3000"/>
                            </p:stCondLst>
                            <p:childTnLst>
                              <p:par>
                                <p:cTn id="17" presetID="10" presetClass="entr" presetSubtype="0" fill="hold" nodeType="afterEffect">
                                  <p:stCondLst>
                                    <p:cond delay="0"/>
                                  </p:stCondLst>
                                  <p:childTnLst>
                                    <p:set>
                                      <p:cBhvr>
                                        <p:cTn id="18" dur="1" fill="hold">
                                          <p:stCondLst>
                                            <p:cond delay="0"/>
                                          </p:stCondLst>
                                        </p:cTn>
                                        <p:tgtEl>
                                          <p:spTgt spid="249859">
                                            <p:txEl>
                                              <p:pRg st="4" end="4"/>
                                            </p:txEl>
                                          </p:spTgt>
                                        </p:tgtEl>
                                        <p:attrNameLst>
                                          <p:attrName>style.visibility</p:attrName>
                                        </p:attrNameLst>
                                      </p:cBhvr>
                                      <p:to>
                                        <p:strVal val="visible"/>
                                      </p:to>
                                    </p:set>
                                    <p:animEffect transition="in" filter="fade">
                                      <p:cBhvr>
                                        <p:cTn id="19" dur="1000"/>
                                        <p:tgtEl>
                                          <p:spTgt spid="249859">
                                            <p:txEl>
                                              <p:pRg st="4" end="4"/>
                                            </p:txEl>
                                          </p:spTgt>
                                        </p:tgtEl>
                                      </p:cBhvr>
                                    </p:animEffect>
                                  </p:childTnLst>
                                </p:cTn>
                              </p:par>
                            </p:childTnLst>
                          </p:cTn>
                        </p:par>
                        <p:par>
                          <p:cTn id="20" fill="hold" nodeType="afterGroup">
                            <p:stCondLst>
                              <p:cond delay="4000"/>
                            </p:stCondLst>
                            <p:childTnLst>
                              <p:par>
                                <p:cTn id="21" presetID="10" presetClass="entr" presetSubtype="0" fill="hold" nodeType="afterEffect">
                                  <p:stCondLst>
                                    <p:cond delay="0"/>
                                  </p:stCondLst>
                                  <p:childTnLst>
                                    <p:set>
                                      <p:cBhvr>
                                        <p:cTn id="22" dur="1" fill="hold">
                                          <p:stCondLst>
                                            <p:cond delay="0"/>
                                          </p:stCondLst>
                                        </p:cTn>
                                        <p:tgtEl>
                                          <p:spTgt spid="249859">
                                            <p:txEl>
                                              <p:pRg st="5" end="5"/>
                                            </p:txEl>
                                          </p:spTgt>
                                        </p:tgtEl>
                                        <p:attrNameLst>
                                          <p:attrName>style.visibility</p:attrName>
                                        </p:attrNameLst>
                                      </p:cBhvr>
                                      <p:to>
                                        <p:strVal val="visible"/>
                                      </p:to>
                                    </p:set>
                                    <p:animEffect transition="in" filter="fade">
                                      <p:cBhvr>
                                        <p:cTn id="23" dur="1000"/>
                                        <p:tgtEl>
                                          <p:spTgt spid="249859">
                                            <p:txEl>
                                              <p:pRg st="5" end="5"/>
                                            </p:txEl>
                                          </p:spTgt>
                                        </p:tgtEl>
                                      </p:cBhvr>
                                    </p:animEffect>
                                  </p:childTnLst>
                                </p:cTn>
                              </p:par>
                            </p:childTnLst>
                          </p:cTn>
                        </p:par>
                        <p:par>
                          <p:cTn id="24" fill="hold" nodeType="afterGroup">
                            <p:stCondLst>
                              <p:cond delay="5000"/>
                            </p:stCondLst>
                            <p:childTnLst>
                              <p:par>
                                <p:cTn id="25" presetID="10" presetClass="entr" presetSubtype="0" fill="hold" nodeType="afterEffect">
                                  <p:stCondLst>
                                    <p:cond delay="0"/>
                                  </p:stCondLst>
                                  <p:childTnLst>
                                    <p:set>
                                      <p:cBhvr>
                                        <p:cTn id="26" dur="1" fill="hold">
                                          <p:stCondLst>
                                            <p:cond delay="0"/>
                                          </p:stCondLst>
                                        </p:cTn>
                                        <p:tgtEl>
                                          <p:spTgt spid="249859">
                                            <p:txEl>
                                              <p:pRg st="6" end="6"/>
                                            </p:txEl>
                                          </p:spTgt>
                                        </p:tgtEl>
                                        <p:attrNameLst>
                                          <p:attrName>style.visibility</p:attrName>
                                        </p:attrNameLst>
                                      </p:cBhvr>
                                      <p:to>
                                        <p:strVal val="visible"/>
                                      </p:to>
                                    </p:set>
                                    <p:animEffect transition="in" filter="fade">
                                      <p:cBhvr>
                                        <p:cTn id="27" dur="1000"/>
                                        <p:tgtEl>
                                          <p:spTgt spid="249859">
                                            <p:txEl>
                                              <p:pRg st="6" end="6"/>
                                            </p:txEl>
                                          </p:spTgt>
                                        </p:tgtEl>
                                      </p:cBhvr>
                                    </p:animEffect>
                                  </p:childTnLst>
                                </p:cTn>
                              </p:par>
                            </p:childTnLst>
                          </p:cTn>
                        </p:par>
                        <p:par>
                          <p:cTn id="28" fill="hold" nodeType="afterGroup">
                            <p:stCondLst>
                              <p:cond delay="6000"/>
                            </p:stCondLst>
                            <p:childTnLst>
                              <p:par>
                                <p:cTn id="29" presetID="10" presetClass="entr" presetSubtype="0" fill="hold" nodeType="afterEffect">
                                  <p:stCondLst>
                                    <p:cond delay="0"/>
                                  </p:stCondLst>
                                  <p:childTnLst>
                                    <p:set>
                                      <p:cBhvr>
                                        <p:cTn id="30" dur="1" fill="hold">
                                          <p:stCondLst>
                                            <p:cond delay="0"/>
                                          </p:stCondLst>
                                        </p:cTn>
                                        <p:tgtEl>
                                          <p:spTgt spid="249859">
                                            <p:txEl>
                                              <p:pRg st="7" end="7"/>
                                            </p:txEl>
                                          </p:spTgt>
                                        </p:tgtEl>
                                        <p:attrNameLst>
                                          <p:attrName>style.visibility</p:attrName>
                                        </p:attrNameLst>
                                      </p:cBhvr>
                                      <p:to>
                                        <p:strVal val="visible"/>
                                      </p:to>
                                    </p:set>
                                    <p:animEffect transition="in" filter="fade">
                                      <p:cBhvr>
                                        <p:cTn id="31" dur="1000"/>
                                        <p:tgtEl>
                                          <p:spTgt spid="249859">
                                            <p:txEl>
                                              <p:pRg st="7" end="7"/>
                                            </p:txEl>
                                          </p:spTgt>
                                        </p:tgtEl>
                                      </p:cBhvr>
                                    </p:animEffect>
                                  </p:childTnLst>
                                </p:cTn>
                              </p:par>
                            </p:childTnLst>
                          </p:cTn>
                        </p:par>
                        <p:par>
                          <p:cTn id="32" fill="hold" nodeType="afterGroup">
                            <p:stCondLst>
                              <p:cond delay="7000"/>
                            </p:stCondLst>
                            <p:childTnLst>
                              <p:par>
                                <p:cTn id="33" presetID="10" presetClass="entr" presetSubtype="0" fill="hold" nodeType="afterEffect">
                                  <p:stCondLst>
                                    <p:cond delay="0"/>
                                  </p:stCondLst>
                                  <p:childTnLst>
                                    <p:set>
                                      <p:cBhvr>
                                        <p:cTn id="34" dur="1" fill="hold">
                                          <p:stCondLst>
                                            <p:cond delay="0"/>
                                          </p:stCondLst>
                                        </p:cTn>
                                        <p:tgtEl>
                                          <p:spTgt spid="249859">
                                            <p:txEl>
                                              <p:pRg st="8" end="8"/>
                                            </p:txEl>
                                          </p:spTgt>
                                        </p:tgtEl>
                                        <p:attrNameLst>
                                          <p:attrName>style.visibility</p:attrName>
                                        </p:attrNameLst>
                                      </p:cBhvr>
                                      <p:to>
                                        <p:strVal val="visible"/>
                                      </p:to>
                                    </p:set>
                                    <p:animEffect transition="in" filter="fade">
                                      <p:cBhvr>
                                        <p:cTn id="35" dur="1000"/>
                                        <p:tgtEl>
                                          <p:spTgt spid="249859">
                                            <p:txEl>
                                              <p:pRg st="8" end="8"/>
                                            </p:txEl>
                                          </p:spTgt>
                                        </p:tgtEl>
                                      </p:cBhvr>
                                    </p:animEffect>
                                  </p:childTnLst>
                                </p:cTn>
                              </p:par>
                            </p:childTnLst>
                          </p:cTn>
                        </p:par>
                        <p:par>
                          <p:cTn id="36" fill="hold" nodeType="afterGroup">
                            <p:stCondLst>
                              <p:cond delay="8000"/>
                            </p:stCondLst>
                            <p:childTnLst>
                              <p:par>
                                <p:cTn id="37" presetID="10" presetClass="entr" presetSubtype="0" fill="hold" nodeType="afterEffect">
                                  <p:stCondLst>
                                    <p:cond delay="0"/>
                                  </p:stCondLst>
                                  <p:childTnLst>
                                    <p:set>
                                      <p:cBhvr>
                                        <p:cTn id="38" dur="1" fill="hold">
                                          <p:stCondLst>
                                            <p:cond delay="0"/>
                                          </p:stCondLst>
                                        </p:cTn>
                                        <p:tgtEl>
                                          <p:spTgt spid="249859">
                                            <p:txEl>
                                              <p:pRg st="9" end="9"/>
                                            </p:txEl>
                                          </p:spTgt>
                                        </p:tgtEl>
                                        <p:attrNameLst>
                                          <p:attrName>style.visibility</p:attrName>
                                        </p:attrNameLst>
                                      </p:cBhvr>
                                      <p:to>
                                        <p:strVal val="visible"/>
                                      </p:to>
                                    </p:set>
                                    <p:animEffect transition="in" filter="fade">
                                      <p:cBhvr>
                                        <p:cTn id="39" dur="1000"/>
                                        <p:tgtEl>
                                          <p:spTgt spid="249859">
                                            <p:txEl>
                                              <p:pRg st="9" end="9"/>
                                            </p:txEl>
                                          </p:spTgt>
                                        </p:tgtEl>
                                      </p:cBhvr>
                                    </p:animEffect>
                                  </p:childTnLst>
                                </p:cTn>
                              </p:par>
                            </p:childTnLst>
                          </p:cTn>
                        </p:par>
                        <p:par>
                          <p:cTn id="40" fill="hold" nodeType="afterGroup">
                            <p:stCondLst>
                              <p:cond delay="9000"/>
                            </p:stCondLst>
                            <p:childTnLst>
                              <p:par>
                                <p:cTn id="41" presetID="10" presetClass="entr" presetSubtype="0" fill="hold" nodeType="afterEffect">
                                  <p:stCondLst>
                                    <p:cond delay="0"/>
                                  </p:stCondLst>
                                  <p:childTnLst>
                                    <p:set>
                                      <p:cBhvr>
                                        <p:cTn id="42" dur="1" fill="hold">
                                          <p:stCondLst>
                                            <p:cond delay="0"/>
                                          </p:stCondLst>
                                        </p:cTn>
                                        <p:tgtEl>
                                          <p:spTgt spid="249859">
                                            <p:txEl>
                                              <p:pRg st="10" end="10"/>
                                            </p:txEl>
                                          </p:spTgt>
                                        </p:tgtEl>
                                        <p:attrNameLst>
                                          <p:attrName>style.visibility</p:attrName>
                                        </p:attrNameLst>
                                      </p:cBhvr>
                                      <p:to>
                                        <p:strVal val="visible"/>
                                      </p:to>
                                    </p:set>
                                    <p:animEffect transition="in" filter="fade">
                                      <p:cBhvr>
                                        <p:cTn id="43" dur="1000"/>
                                        <p:tgtEl>
                                          <p:spTgt spid="249859">
                                            <p:txEl>
                                              <p:pRg st="10" end="10"/>
                                            </p:txEl>
                                          </p:spTgt>
                                        </p:tgtEl>
                                      </p:cBhvr>
                                    </p:animEffect>
                                  </p:childTnLst>
                                </p:cTn>
                              </p:par>
                            </p:childTnLst>
                          </p:cTn>
                        </p:par>
                        <p:par>
                          <p:cTn id="44" fill="hold" nodeType="afterGroup">
                            <p:stCondLst>
                              <p:cond delay="10000"/>
                            </p:stCondLst>
                            <p:childTnLst>
                              <p:par>
                                <p:cTn id="45" presetID="10" presetClass="entr" presetSubtype="0" fill="hold" nodeType="afterEffect">
                                  <p:stCondLst>
                                    <p:cond delay="0"/>
                                  </p:stCondLst>
                                  <p:childTnLst>
                                    <p:set>
                                      <p:cBhvr>
                                        <p:cTn id="46" dur="1" fill="hold">
                                          <p:stCondLst>
                                            <p:cond delay="0"/>
                                          </p:stCondLst>
                                        </p:cTn>
                                        <p:tgtEl>
                                          <p:spTgt spid="249859">
                                            <p:txEl>
                                              <p:pRg st="11" end="11"/>
                                            </p:txEl>
                                          </p:spTgt>
                                        </p:tgtEl>
                                        <p:attrNameLst>
                                          <p:attrName>style.visibility</p:attrName>
                                        </p:attrNameLst>
                                      </p:cBhvr>
                                      <p:to>
                                        <p:strVal val="visible"/>
                                      </p:to>
                                    </p:set>
                                    <p:animEffect transition="in" filter="fade">
                                      <p:cBhvr>
                                        <p:cTn id="47" dur="1000"/>
                                        <p:tgtEl>
                                          <p:spTgt spid="249859">
                                            <p:txEl>
                                              <p:pRg st="11" end="11"/>
                                            </p:txEl>
                                          </p:spTgt>
                                        </p:tgtEl>
                                      </p:cBhvr>
                                    </p:animEffect>
                                  </p:childTnLst>
                                </p:cTn>
                              </p:par>
                            </p:childTnLst>
                          </p:cTn>
                        </p:par>
                        <p:par>
                          <p:cTn id="48" fill="hold" nodeType="afterGroup">
                            <p:stCondLst>
                              <p:cond delay="11000"/>
                            </p:stCondLst>
                            <p:childTnLst>
                              <p:par>
                                <p:cTn id="49" presetID="10" presetClass="entr" presetSubtype="0" fill="hold" nodeType="afterEffect">
                                  <p:stCondLst>
                                    <p:cond delay="0"/>
                                  </p:stCondLst>
                                  <p:childTnLst>
                                    <p:set>
                                      <p:cBhvr>
                                        <p:cTn id="50" dur="1" fill="hold">
                                          <p:stCondLst>
                                            <p:cond delay="0"/>
                                          </p:stCondLst>
                                        </p:cTn>
                                        <p:tgtEl>
                                          <p:spTgt spid="249859">
                                            <p:txEl>
                                              <p:pRg st="12" end="12"/>
                                            </p:txEl>
                                          </p:spTgt>
                                        </p:tgtEl>
                                        <p:attrNameLst>
                                          <p:attrName>style.visibility</p:attrName>
                                        </p:attrNameLst>
                                      </p:cBhvr>
                                      <p:to>
                                        <p:strVal val="visible"/>
                                      </p:to>
                                    </p:set>
                                    <p:animEffect transition="in" filter="fade">
                                      <p:cBhvr>
                                        <p:cTn id="51" dur="1000"/>
                                        <p:tgtEl>
                                          <p:spTgt spid="249859">
                                            <p:txEl>
                                              <p:pRg st="12" end="12"/>
                                            </p:txEl>
                                          </p:spTgt>
                                        </p:tgtEl>
                                      </p:cBhvr>
                                    </p:animEffect>
                                  </p:childTnLst>
                                </p:cTn>
                              </p:par>
                            </p:childTnLst>
                          </p:cTn>
                        </p:par>
                        <p:par>
                          <p:cTn id="52" fill="hold" nodeType="afterGroup">
                            <p:stCondLst>
                              <p:cond delay="12000"/>
                            </p:stCondLst>
                            <p:childTnLst>
                              <p:par>
                                <p:cTn id="53" presetID="10" presetClass="entr" presetSubtype="0" fill="hold" nodeType="afterEffect">
                                  <p:stCondLst>
                                    <p:cond delay="0"/>
                                  </p:stCondLst>
                                  <p:childTnLst>
                                    <p:set>
                                      <p:cBhvr>
                                        <p:cTn id="54" dur="1" fill="hold">
                                          <p:stCondLst>
                                            <p:cond delay="0"/>
                                          </p:stCondLst>
                                        </p:cTn>
                                        <p:tgtEl>
                                          <p:spTgt spid="249859">
                                            <p:txEl>
                                              <p:pRg st="13" end="13"/>
                                            </p:txEl>
                                          </p:spTgt>
                                        </p:tgtEl>
                                        <p:attrNameLst>
                                          <p:attrName>style.visibility</p:attrName>
                                        </p:attrNameLst>
                                      </p:cBhvr>
                                      <p:to>
                                        <p:strVal val="visible"/>
                                      </p:to>
                                    </p:set>
                                    <p:animEffect transition="in" filter="fade">
                                      <p:cBhvr>
                                        <p:cTn id="55" dur="1000"/>
                                        <p:tgtEl>
                                          <p:spTgt spid="249859">
                                            <p:txEl>
                                              <p:pRg st="13" end="13"/>
                                            </p:txEl>
                                          </p:spTgt>
                                        </p:tgtEl>
                                      </p:cBhvr>
                                    </p:animEffect>
                                  </p:childTnLst>
                                </p:cTn>
                              </p:par>
                            </p:childTnLst>
                          </p:cTn>
                        </p:par>
                        <p:par>
                          <p:cTn id="56" fill="hold" nodeType="afterGroup">
                            <p:stCondLst>
                              <p:cond delay="13000"/>
                            </p:stCondLst>
                            <p:childTnLst>
                              <p:par>
                                <p:cTn id="57" presetID="10" presetClass="entr" presetSubtype="0" fill="hold" nodeType="afterEffect">
                                  <p:stCondLst>
                                    <p:cond delay="0"/>
                                  </p:stCondLst>
                                  <p:childTnLst>
                                    <p:set>
                                      <p:cBhvr>
                                        <p:cTn id="58" dur="1" fill="hold">
                                          <p:stCondLst>
                                            <p:cond delay="0"/>
                                          </p:stCondLst>
                                        </p:cTn>
                                        <p:tgtEl>
                                          <p:spTgt spid="249859">
                                            <p:txEl>
                                              <p:pRg st="14" end="14"/>
                                            </p:txEl>
                                          </p:spTgt>
                                        </p:tgtEl>
                                        <p:attrNameLst>
                                          <p:attrName>style.visibility</p:attrName>
                                        </p:attrNameLst>
                                      </p:cBhvr>
                                      <p:to>
                                        <p:strVal val="visible"/>
                                      </p:to>
                                    </p:set>
                                    <p:animEffect transition="in" filter="fade">
                                      <p:cBhvr>
                                        <p:cTn id="59" dur="1000"/>
                                        <p:tgtEl>
                                          <p:spTgt spid="249859">
                                            <p:txEl>
                                              <p:pRg st="14" end="14"/>
                                            </p:txEl>
                                          </p:spTgt>
                                        </p:tgtEl>
                                      </p:cBhvr>
                                    </p:animEffect>
                                  </p:childTnLst>
                                </p:cTn>
                              </p:par>
                            </p:childTnLst>
                          </p:cTn>
                        </p:par>
                        <p:par>
                          <p:cTn id="60" fill="hold" nodeType="afterGroup">
                            <p:stCondLst>
                              <p:cond delay="14000"/>
                            </p:stCondLst>
                            <p:childTnLst>
                              <p:par>
                                <p:cTn id="61" presetID="10" presetClass="entr" presetSubtype="0" fill="hold" nodeType="afterEffect">
                                  <p:stCondLst>
                                    <p:cond delay="0"/>
                                  </p:stCondLst>
                                  <p:childTnLst>
                                    <p:set>
                                      <p:cBhvr>
                                        <p:cTn id="62" dur="1" fill="hold">
                                          <p:stCondLst>
                                            <p:cond delay="0"/>
                                          </p:stCondLst>
                                        </p:cTn>
                                        <p:tgtEl>
                                          <p:spTgt spid="249859">
                                            <p:txEl>
                                              <p:pRg st="15" end="15"/>
                                            </p:txEl>
                                          </p:spTgt>
                                        </p:tgtEl>
                                        <p:attrNameLst>
                                          <p:attrName>style.visibility</p:attrName>
                                        </p:attrNameLst>
                                      </p:cBhvr>
                                      <p:to>
                                        <p:strVal val="visible"/>
                                      </p:to>
                                    </p:set>
                                    <p:animEffect transition="in" filter="fade">
                                      <p:cBhvr>
                                        <p:cTn id="63" dur="1000"/>
                                        <p:tgtEl>
                                          <p:spTgt spid="249859">
                                            <p:txEl>
                                              <p:pRg st="15" end="15"/>
                                            </p:txEl>
                                          </p:spTgt>
                                        </p:tgtEl>
                                      </p:cBhvr>
                                    </p:animEffect>
                                  </p:childTnLst>
                                </p:cTn>
                              </p:par>
                            </p:childTnLst>
                          </p:cTn>
                        </p:par>
                        <p:par>
                          <p:cTn id="64" fill="hold" nodeType="afterGroup">
                            <p:stCondLst>
                              <p:cond delay="15000"/>
                            </p:stCondLst>
                            <p:childTnLst>
                              <p:par>
                                <p:cTn id="65" presetID="10" presetClass="entr" presetSubtype="0" fill="hold" nodeType="afterEffect">
                                  <p:stCondLst>
                                    <p:cond delay="0"/>
                                  </p:stCondLst>
                                  <p:childTnLst>
                                    <p:set>
                                      <p:cBhvr>
                                        <p:cTn id="66" dur="1" fill="hold">
                                          <p:stCondLst>
                                            <p:cond delay="0"/>
                                          </p:stCondLst>
                                        </p:cTn>
                                        <p:tgtEl>
                                          <p:spTgt spid="249859">
                                            <p:txEl>
                                              <p:pRg st="16" end="16"/>
                                            </p:txEl>
                                          </p:spTgt>
                                        </p:tgtEl>
                                        <p:attrNameLst>
                                          <p:attrName>style.visibility</p:attrName>
                                        </p:attrNameLst>
                                      </p:cBhvr>
                                      <p:to>
                                        <p:strVal val="visible"/>
                                      </p:to>
                                    </p:set>
                                    <p:animEffect transition="in" filter="fade">
                                      <p:cBhvr>
                                        <p:cTn id="67" dur="1000"/>
                                        <p:tgtEl>
                                          <p:spTgt spid="249859">
                                            <p:txEl>
                                              <p:pRg st="16" end="16"/>
                                            </p:txEl>
                                          </p:spTgt>
                                        </p:tgtEl>
                                      </p:cBhvr>
                                    </p:animEffect>
                                  </p:childTnLst>
                                </p:cTn>
                              </p:par>
                            </p:childTnLst>
                          </p:cTn>
                        </p:par>
                        <p:par>
                          <p:cTn id="68" fill="hold" nodeType="afterGroup">
                            <p:stCondLst>
                              <p:cond delay="16000"/>
                            </p:stCondLst>
                            <p:childTnLst>
                              <p:par>
                                <p:cTn id="69" presetID="10" presetClass="entr" presetSubtype="0" fill="hold" nodeType="afterEffect">
                                  <p:stCondLst>
                                    <p:cond delay="0"/>
                                  </p:stCondLst>
                                  <p:childTnLst>
                                    <p:set>
                                      <p:cBhvr>
                                        <p:cTn id="70" dur="1" fill="hold">
                                          <p:stCondLst>
                                            <p:cond delay="0"/>
                                          </p:stCondLst>
                                        </p:cTn>
                                        <p:tgtEl>
                                          <p:spTgt spid="249859">
                                            <p:txEl>
                                              <p:pRg st="17" end="17"/>
                                            </p:txEl>
                                          </p:spTgt>
                                        </p:tgtEl>
                                        <p:attrNameLst>
                                          <p:attrName>style.visibility</p:attrName>
                                        </p:attrNameLst>
                                      </p:cBhvr>
                                      <p:to>
                                        <p:strVal val="visible"/>
                                      </p:to>
                                    </p:set>
                                    <p:animEffect transition="in" filter="fade">
                                      <p:cBhvr>
                                        <p:cTn id="71" dur="1000"/>
                                        <p:tgtEl>
                                          <p:spTgt spid="249859">
                                            <p:txEl>
                                              <p:pRg st="17" end="17"/>
                                            </p:txEl>
                                          </p:spTgt>
                                        </p:tgtEl>
                                      </p:cBhvr>
                                    </p:animEffect>
                                  </p:childTnLst>
                                </p:cTn>
                              </p:par>
                            </p:childTnLst>
                          </p:cTn>
                        </p:par>
                        <p:par>
                          <p:cTn id="72" fill="hold" nodeType="afterGroup">
                            <p:stCondLst>
                              <p:cond delay="17000"/>
                            </p:stCondLst>
                            <p:childTnLst>
                              <p:par>
                                <p:cTn id="73" presetID="10" presetClass="entr" presetSubtype="0" fill="hold" nodeType="afterEffect">
                                  <p:stCondLst>
                                    <p:cond delay="0"/>
                                  </p:stCondLst>
                                  <p:childTnLst>
                                    <p:set>
                                      <p:cBhvr>
                                        <p:cTn id="74" dur="1" fill="hold">
                                          <p:stCondLst>
                                            <p:cond delay="0"/>
                                          </p:stCondLst>
                                        </p:cTn>
                                        <p:tgtEl>
                                          <p:spTgt spid="249859">
                                            <p:txEl>
                                              <p:pRg st="18" end="18"/>
                                            </p:txEl>
                                          </p:spTgt>
                                        </p:tgtEl>
                                        <p:attrNameLst>
                                          <p:attrName>style.visibility</p:attrName>
                                        </p:attrNameLst>
                                      </p:cBhvr>
                                      <p:to>
                                        <p:strVal val="visible"/>
                                      </p:to>
                                    </p:set>
                                    <p:animEffect transition="in" filter="fade">
                                      <p:cBhvr>
                                        <p:cTn id="75" dur="1000"/>
                                        <p:tgtEl>
                                          <p:spTgt spid="249859">
                                            <p:txEl>
                                              <p:pRg st="18" end="18"/>
                                            </p:txEl>
                                          </p:spTgt>
                                        </p:tgtEl>
                                      </p:cBhvr>
                                    </p:animEffect>
                                  </p:childTnLst>
                                </p:cTn>
                              </p:par>
                            </p:childTnLst>
                          </p:cTn>
                        </p:par>
                        <p:par>
                          <p:cTn id="76" fill="hold" nodeType="afterGroup">
                            <p:stCondLst>
                              <p:cond delay="18000"/>
                            </p:stCondLst>
                            <p:childTnLst>
                              <p:par>
                                <p:cTn id="77" presetID="10" presetClass="entr" presetSubtype="0" fill="hold" nodeType="afterEffect">
                                  <p:stCondLst>
                                    <p:cond delay="0"/>
                                  </p:stCondLst>
                                  <p:childTnLst>
                                    <p:set>
                                      <p:cBhvr>
                                        <p:cTn id="78" dur="1" fill="hold">
                                          <p:stCondLst>
                                            <p:cond delay="0"/>
                                          </p:stCondLst>
                                        </p:cTn>
                                        <p:tgtEl>
                                          <p:spTgt spid="249859">
                                            <p:txEl>
                                              <p:pRg st="19" end="19"/>
                                            </p:txEl>
                                          </p:spTgt>
                                        </p:tgtEl>
                                        <p:attrNameLst>
                                          <p:attrName>style.visibility</p:attrName>
                                        </p:attrNameLst>
                                      </p:cBhvr>
                                      <p:to>
                                        <p:strVal val="visible"/>
                                      </p:to>
                                    </p:set>
                                    <p:animEffect transition="in" filter="fade">
                                      <p:cBhvr>
                                        <p:cTn id="79" dur="1000"/>
                                        <p:tgtEl>
                                          <p:spTgt spid="249859">
                                            <p:txEl>
                                              <p:pRg st="19" end="19"/>
                                            </p:txEl>
                                          </p:spTgt>
                                        </p:tgtEl>
                                      </p:cBhvr>
                                    </p:animEffect>
                                  </p:childTnLst>
                                </p:cTn>
                              </p:par>
                            </p:childTnLst>
                          </p:cTn>
                        </p:par>
                        <p:par>
                          <p:cTn id="80" fill="hold" nodeType="afterGroup">
                            <p:stCondLst>
                              <p:cond delay="19000"/>
                            </p:stCondLst>
                            <p:childTnLst>
                              <p:par>
                                <p:cTn id="81" presetID="10" presetClass="entr" presetSubtype="0" fill="hold" nodeType="afterEffect">
                                  <p:stCondLst>
                                    <p:cond delay="0"/>
                                  </p:stCondLst>
                                  <p:childTnLst>
                                    <p:set>
                                      <p:cBhvr>
                                        <p:cTn id="82" dur="1" fill="hold">
                                          <p:stCondLst>
                                            <p:cond delay="0"/>
                                          </p:stCondLst>
                                        </p:cTn>
                                        <p:tgtEl>
                                          <p:spTgt spid="249859">
                                            <p:txEl>
                                              <p:pRg st="20" end="20"/>
                                            </p:txEl>
                                          </p:spTgt>
                                        </p:tgtEl>
                                        <p:attrNameLst>
                                          <p:attrName>style.visibility</p:attrName>
                                        </p:attrNameLst>
                                      </p:cBhvr>
                                      <p:to>
                                        <p:strVal val="visible"/>
                                      </p:to>
                                    </p:set>
                                    <p:animEffect transition="in" filter="fade">
                                      <p:cBhvr>
                                        <p:cTn id="83" dur="1000"/>
                                        <p:tgtEl>
                                          <p:spTgt spid="249859">
                                            <p:txEl>
                                              <p:pRg st="20" end="20"/>
                                            </p:txEl>
                                          </p:spTgt>
                                        </p:tgtEl>
                                      </p:cBhvr>
                                    </p:animEffect>
                                  </p:childTnLst>
                                </p:cTn>
                              </p:par>
                            </p:childTnLst>
                          </p:cTn>
                        </p:par>
                        <p:par>
                          <p:cTn id="84" fill="hold" nodeType="afterGroup">
                            <p:stCondLst>
                              <p:cond delay="20000"/>
                            </p:stCondLst>
                            <p:childTnLst>
                              <p:par>
                                <p:cTn id="85" presetID="18" presetClass="entr" presetSubtype="6" fill="hold" nodeType="afterEffect">
                                  <p:stCondLst>
                                    <p:cond delay="0"/>
                                  </p:stCondLst>
                                  <p:childTnLst>
                                    <p:set>
                                      <p:cBhvr>
                                        <p:cTn id="86" dur="1" fill="hold">
                                          <p:stCondLst>
                                            <p:cond delay="0"/>
                                          </p:stCondLst>
                                        </p:cTn>
                                        <p:tgtEl>
                                          <p:spTgt spid="249859">
                                            <p:txEl>
                                              <p:pRg st="0" end="0"/>
                                            </p:txEl>
                                          </p:spTgt>
                                        </p:tgtEl>
                                        <p:attrNameLst>
                                          <p:attrName>style.visibility</p:attrName>
                                        </p:attrNameLst>
                                      </p:cBhvr>
                                      <p:to>
                                        <p:strVal val="visible"/>
                                      </p:to>
                                    </p:set>
                                    <p:animEffect transition="in" filter="strips(downRight)">
                                      <p:cBhvr>
                                        <p:cTn id="87" dur="1000"/>
                                        <p:tgtEl>
                                          <p:spTgt spid="24985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251168" name="Group 288"/>
          <p:cNvGraphicFramePr>
            <a:graphicFrameLocks noGrp="1"/>
          </p:cNvGraphicFramePr>
          <p:nvPr>
            <p:ph/>
          </p:nvPr>
        </p:nvGraphicFramePr>
        <p:xfrm>
          <a:off x="457200" y="274638"/>
          <a:ext cx="8229600" cy="6850062"/>
        </p:xfrm>
        <a:graphic>
          <a:graphicData uri="http://schemas.openxmlformats.org/drawingml/2006/table">
            <a:tbl>
              <a:tblPr rtl="1"/>
              <a:tblGrid>
                <a:gridCol w="2386012">
                  <a:extLst>
                    <a:ext uri="{9D8B030D-6E8A-4147-A177-3AD203B41FA5}">
                      <a16:colId xmlns:a16="http://schemas.microsoft.com/office/drawing/2014/main" val="3315874073"/>
                    </a:ext>
                  </a:extLst>
                </a:gridCol>
                <a:gridCol w="936625">
                  <a:extLst>
                    <a:ext uri="{9D8B030D-6E8A-4147-A177-3AD203B41FA5}">
                      <a16:colId xmlns:a16="http://schemas.microsoft.com/office/drawing/2014/main" val="1776958253"/>
                    </a:ext>
                  </a:extLst>
                </a:gridCol>
                <a:gridCol w="2049463">
                  <a:extLst>
                    <a:ext uri="{9D8B030D-6E8A-4147-A177-3AD203B41FA5}">
                      <a16:colId xmlns:a16="http://schemas.microsoft.com/office/drawing/2014/main" val="4121667082"/>
                    </a:ext>
                  </a:extLst>
                </a:gridCol>
                <a:gridCol w="182562">
                  <a:extLst>
                    <a:ext uri="{9D8B030D-6E8A-4147-A177-3AD203B41FA5}">
                      <a16:colId xmlns:a16="http://schemas.microsoft.com/office/drawing/2014/main" val="2952020512"/>
                    </a:ext>
                  </a:extLst>
                </a:gridCol>
                <a:gridCol w="2674938">
                  <a:extLst>
                    <a:ext uri="{9D8B030D-6E8A-4147-A177-3AD203B41FA5}">
                      <a16:colId xmlns:a16="http://schemas.microsoft.com/office/drawing/2014/main" val="3214438594"/>
                    </a:ext>
                  </a:extLst>
                </a:gridCol>
              </a:tblGrid>
              <a:tr h="2667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ثبت های سربار</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943053540"/>
                  </a:ext>
                </a:extLst>
              </a:tr>
              <a:tr h="2651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ثبت به روش دو انحرافی</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ثبت به روش سه انحرافی</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152349522"/>
                  </a:ext>
                </a:extLst>
              </a:tr>
              <a:tr h="266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49500000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49500000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575422147"/>
                  </a:ext>
                </a:extLst>
              </a:tr>
              <a:tr h="2651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حسابهای مختلف              49500000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حسابهای مختلف           49500000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761966836"/>
                  </a:ext>
                </a:extLst>
              </a:tr>
              <a:tr h="266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           56000000(1400×40000)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          56000000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875955929"/>
                  </a:ext>
                </a:extLst>
              </a:tr>
              <a:tr h="2651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56000000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6500000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362059894"/>
                  </a:ext>
                </a:extLst>
              </a:tr>
              <a:tr h="266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سربار             6500000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کارایی        5000000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530885958"/>
                  </a:ext>
                </a:extLst>
              </a:tr>
              <a:tr h="2651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قابل کنترل            3300000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سربار           6500000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77427696"/>
                  </a:ext>
                </a:extLst>
              </a:tr>
              <a:tr h="266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قابل حجم             3200000 </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حجم            3200000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670647414"/>
                  </a:ext>
                </a:extLst>
              </a:tr>
              <a:tr h="2905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هزینه              8300000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362182820"/>
                  </a:ext>
                </a:extLst>
              </a:tr>
              <a:tr h="2667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ثبت روش چهار انحرافی</a:t>
                      </a:r>
                      <a:endParaRPr kumimoji="0" lang="en-US"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423455611"/>
                  </a:ext>
                </a:extLst>
              </a:tr>
              <a:tr h="266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49500000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42789618"/>
                  </a:ext>
                </a:extLst>
              </a:tr>
              <a:tr h="265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حسابهای مختلف           49500000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72924716"/>
                  </a:ext>
                </a:extLst>
              </a:tr>
              <a:tr h="266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    5600000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87499595"/>
                  </a:ext>
                </a:extLst>
              </a:tr>
              <a:tr h="265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56000000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81896992"/>
                  </a:ext>
                </a:extLst>
              </a:tr>
              <a:tr h="266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کارایی          5000000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98118272"/>
                  </a:ext>
                </a:extLst>
              </a:tr>
              <a:tr h="265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سربار         6500000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61859982"/>
                  </a:ext>
                </a:extLst>
              </a:tr>
              <a:tr h="266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                                3200000 </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32507170"/>
                  </a:ext>
                </a:extLst>
              </a:tr>
              <a:tr h="265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هزینه های سربار متغیر       7500000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87788124"/>
                  </a:ext>
                </a:extLst>
              </a:tr>
              <a:tr h="266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هزینه های سربار ثابت          800000</a:t>
                      </a:r>
                      <a:endParaRPr kumimoji="0" lang="en-US" altLang="fa-IR" sz="15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093769742"/>
                  </a:ext>
                </a:extLst>
              </a:tr>
            </a:tbl>
          </a:graphicData>
        </a:graphic>
      </p:graphicFrame>
    </p:spTree>
  </p:cSld>
  <p:clrMapOvr>
    <a:masterClrMapping/>
  </p:clrMapOvr>
  <p:transition spd="med">
    <p:strips dir="rd"/>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2930" name="Rectangle 2"/>
          <p:cNvSpPr>
            <a:spLocks noGrp="1" noChangeArrowheads="1"/>
          </p:cNvSpPr>
          <p:nvPr>
            <p:ph type="title"/>
          </p:nvPr>
        </p:nvSpPr>
        <p:spPr>
          <a:xfrm>
            <a:off x="457200" y="381000"/>
            <a:ext cx="8229600" cy="674688"/>
          </a:xfrm>
        </p:spPr>
        <p:txBody>
          <a:bodyPr/>
          <a:lstStyle/>
          <a:p>
            <a:pPr algn="r"/>
            <a:r>
              <a:rPr lang="fa-IR" altLang="fa-IR" sz="1600">
                <a:cs typeface="B Nasim" panose="00000700000000000000" pitchFamily="2" charset="-78"/>
              </a:rPr>
              <a:t>حل مساله (9-4)</a:t>
            </a:r>
            <a:endParaRPr lang="en-US" altLang="fa-IR" sz="1600">
              <a:cs typeface="B Nasim" panose="00000700000000000000" pitchFamily="2" charset="-78"/>
            </a:endParaRPr>
          </a:p>
        </p:txBody>
      </p:sp>
      <p:sp>
        <p:nvSpPr>
          <p:cNvPr id="252932" name="Rectangle 4"/>
          <p:cNvSpPr>
            <a:spLocks noGrp="1" noChangeArrowheads="1"/>
          </p:cNvSpPr>
          <p:nvPr>
            <p:ph type="body" sz="half" idx="1"/>
          </p:nvPr>
        </p:nvSpPr>
        <p:spPr>
          <a:xfrm>
            <a:off x="323850" y="765175"/>
            <a:ext cx="8362950" cy="1152525"/>
          </a:xfrm>
        </p:spPr>
        <p:txBody>
          <a:bodyPr/>
          <a:lstStyle/>
          <a:p>
            <a:pPr algn="l">
              <a:buFont typeface="Wingdings" panose="05000000000000000000" pitchFamily="2" charset="2"/>
              <a:buNone/>
            </a:pPr>
            <a:r>
              <a:rPr lang="fa-IR" altLang="fa-IR" sz="1700">
                <a:effectLst/>
                <a:cs typeface="B Zar" panose="00000400000000000000" pitchFamily="2" charset="-78"/>
              </a:rPr>
              <a:t>= انحراف ترکیب مواد اولیه</a:t>
            </a:r>
          </a:p>
          <a:p>
            <a:pPr>
              <a:buFont typeface="Wingdings" panose="05000000000000000000" pitchFamily="2" charset="2"/>
              <a:buNone/>
            </a:pPr>
            <a:r>
              <a:rPr lang="fa-IR" altLang="fa-IR" sz="1700">
                <a:effectLst/>
                <a:cs typeface="B Zar" panose="00000400000000000000" pitchFamily="2" charset="-78"/>
              </a:rPr>
              <a:t>مبلغ مصرف واقعی مواد با نرخ استاندارد و ترکیب استاندارد – مبلغ مصرف واقعی مواد اولیه با نرخ استاندارد و ترکیب واقعی</a:t>
            </a:r>
            <a:endParaRPr lang="en-US" altLang="fa-IR" sz="1700">
              <a:effectLst/>
              <a:cs typeface="B Zar" panose="00000400000000000000" pitchFamily="2" charset="-78"/>
            </a:endParaRPr>
          </a:p>
        </p:txBody>
      </p:sp>
      <p:graphicFrame>
        <p:nvGraphicFramePr>
          <p:cNvPr id="253137" name="Group 209"/>
          <p:cNvGraphicFramePr>
            <a:graphicFrameLocks noGrp="1"/>
          </p:cNvGraphicFramePr>
          <p:nvPr>
            <p:ph sz="half" idx="2"/>
          </p:nvPr>
        </p:nvGraphicFramePr>
        <p:xfrm>
          <a:off x="457200" y="1700213"/>
          <a:ext cx="8229600" cy="4830762"/>
        </p:xfrm>
        <a:graphic>
          <a:graphicData uri="http://schemas.openxmlformats.org/drawingml/2006/table">
            <a:tbl>
              <a:tblPr rtl="1"/>
              <a:tblGrid>
                <a:gridCol w="1235075">
                  <a:extLst>
                    <a:ext uri="{9D8B030D-6E8A-4147-A177-3AD203B41FA5}">
                      <a16:colId xmlns:a16="http://schemas.microsoft.com/office/drawing/2014/main" val="3223803053"/>
                    </a:ext>
                  </a:extLst>
                </a:gridCol>
                <a:gridCol w="411162">
                  <a:extLst>
                    <a:ext uri="{9D8B030D-6E8A-4147-A177-3AD203B41FA5}">
                      <a16:colId xmlns:a16="http://schemas.microsoft.com/office/drawing/2014/main" val="4201881673"/>
                    </a:ext>
                  </a:extLst>
                </a:gridCol>
                <a:gridCol w="1100138">
                  <a:extLst>
                    <a:ext uri="{9D8B030D-6E8A-4147-A177-3AD203B41FA5}">
                      <a16:colId xmlns:a16="http://schemas.microsoft.com/office/drawing/2014/main" val="3489456044"/>
                    </a:ext>
                  </a:extLst>
                </a:gridCol>
                <a:gridCol w="2190750">
                  <a:extLst>
                    <a:ext uri="{9D8B030D-6E8A-4147-A177-3AD203B41FA5}">
                      <a16:colId xmlns:a16="http://schemas.microsoft.com/office/drawing/2014/main" val="2995032993"/>
                    </a:ext>
                  </a:extLst>
                </a:gridCol>
                <a:gridCol w="546100">
                  <a:extLst>
                    <a:ext uri="{9D8B030D-6E8A-4147-A177-3AD203B41FA5}">
                      <a16:colId xmlns:a16="http://schemas.microsoft.com/office/drawing/2014/main" val="692210196"/>
                    </a:ext>
                  </a:extLst>
                </a:gridCol>
                <a:gridCol w="1100137">
                  <a:extLst>
                    <a:ext uri="{9D8B030D-6E8A-4147-A177-3AD203B41FA5}">
                      <a16:colId xmlns:a16="http://schemas.microsoft.com/office/drawing/2014/main" val="3575133560"/>
                    </a:ext>
                  </a:extLst>
                </a:gridCol>
                <a:gridCol w="411163">
                  <a:extLst>
                    <a:ext uri="{9D8B030D-6E8A-4147-A177-3AD203B41FA5}">
                      <a16:colId xmlns:a16="http://schemas.microsoft.com/office/drawing/2014/main" val="97745487"/>
                    </a:ext>
                  </a:extLst>
                </a:gridCol>
                <a:gridCol w="1235075">
                  <a:extLst>
                    <a:ext uri="{9D8B030D-6E8A-4147-A177-3AD203B41FA5}">
                      <a16:colId xmlns:a16="http://schemas.microsoft.com/office/drawing/2014/main" val="548689736"/>
                    </a:ext>
                  </a:extLst>
                </a:gridCol>
              </a:tblGrid>
              <a:tr h="420688">
                <a:tc gridSpan="8">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  مواد اولیه با نرخ استاندارد و ترکیب واقعی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89969231"/>
                  </a:ext>
                </a:extLst>
              </a:tr>
              <a:tr h="4206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کل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00898931"/>
                  </a:ext>
                </a:extLst>
              </a:tr>
              <a:tr h="4222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483047925"/>
                  </a:ext>
                </a:extLst>
              </a:tr>
              <a:tr h="4206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بتا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8724863"/>
                  </a:ext>
                </a:extLst>
              </a:tr>
              <a:tr h="4206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41335538"/>
                  </a:ext>
                </a:extLst>
              </a:tr>
              <a:tr h="420688">
                <a:tc gridSpan="8">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 مواد اولیه با نرخ استاندارد و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64872875"/>
                  </a:ext>
                </a:extLst>
              </a:tr>
              <a:tr h="420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نوع 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مصرف واقعی با ترکیب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کل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0079887"/>
                  </a:ext>
                </a:extLst>
              </a:tr>
              <a:tr h="4222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آلفا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20333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8253978"/>
                  </a:ext>
                </a:extLst>
              </a:tr>
              <a:tr h="420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بتا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67/406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101667</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01351911"/>
                  </a:ext>
                </a:extLst>
              </a:tr>
              <a:tr h="420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60593563"/>
                  </a:ext>
                </a:extLst>
              </a:tr>
            </a:tbl>
          </a:graphicData>
        </a:graphic>
      </p:graphicFrame>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252930"/>
                                        </p:tgtEl>
                                        <p:attrNameLst>
                                          <p:attrName>style.visibility</p:attrName>
                                        </p:attrNameLst>
                                      </p:cBhvr>
                                      <p:to>
                                        <p:strVal val="visible"/>
                                      </p:to>
                                    </p:set>
                                    <p:animEffect transition="in" filter="fade">
                                      <p:cBhvr>
                                        <p:cTn id="7" dur="1000"/>
                                        <p:tgtEl>
                                          <p:spTgt spid="252930"/>
                                        </p:tgtEl>
                                      </p:cBhvr>
                                    </p:animEffect>
                                    <p:anim calcmode="lin" valueType="num">
                                      <p:cBhvr>
                                        <p:cTn id="8" dur="1000" fill="hold"/>
                                        <p:tgtEl>
                                          <p:spTgt spid="252930"/>
                                        </p:tgtEl>
                                        <p:attrNameLst>
                                          <p:attrName>ppt_x</p:attrName>
                                        </p:attrNameLst>
                                      </p:cBhvr>
                                      <p:tavLst>
                                        <p:tav tm="0">
                                          <p:val>
                                            <p:strVal val="#ppt_x"/>
                                          </p:val>
                                        </p:tav>
                                        <p:tav tm="100000">
                                          <p:val>
                                            <p:strVal val="#ppt_x"/>
                                          </p:val>
                                        </p:tav>
                                      </p:tavLst>
                                    </p:anim>
                                    <p:anim calcmode="lin" valueType="num">
                                      <p:cBhvr>
                                        <p:cTn id="9" dur="1000" fill="hold"/>
                                        <p:tgtEl>
                                          <p:spTgt spid="252930"/>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18" presetClass="entr" presetSubtype="3" fill="hold" nodeType="afterEffect">
                                  <p:stCondLst>
                                    <p:cond delay="0"/>
                                  </p:stCondLst>
                                  <p:childTnLst>
                                    <p:set>
                                      <p:cBhvr>
                                        <p:cTn id="12" dur="1" fill="hold">
                                          <p:stCondLst>
                                            <p:cond delay="0"/>
                                          </p:stCondLst>
                                        </p:cTn>
                                        <p:tgtEl>
                                          <p:spTgt spid="253137"/>
                                        </p:tgtEl>
                                        <p:attrNameLst>
                                          <p:attrName>style.visibility</p:attrName>
                                        </p:attrNameLst>
                                      </p:cBhvr>
                                      <p:to>
                                        <p:strVal val="visible"/>
                                      </p:to>
                                    </p:set>
                                    <p:animEffect transition="in" filter="strips(upRight)">
                                      <p:cBhvr>
                                        <p:cTn id="13" dur="1000"/>
                                        <p:tgtEl>
                                          <p:spTgt spid="2531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2930" grpId="0"/>
    </p:bldLst>
  </p:timing>
</p:sld>
</file>

<file path=ppt/slides/slide19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4979" name="Rectangle 3"/>
          <p:cNvSpPr>
            <a:spLocks noGrp="1" noChangeArrowheads="1"/>
          </p:cNvSpPr>
          <p:nvPr>
            <p:ph type="body" idx="1"/>
          </p:nvPr>
        </p:nvSpPr>
        <p:spPr>
          <a:xfrm>
            <a:off x="611188" y="731838"/>
            <a:ext cx="8075612" cy="5576887"/>
          </a:xfrm>
        </p:spPr>
        <p:txBody>
          <a:bodyPr/>
          <a:lstStyle/>
          <a:p>
            <a:pPr algn="l">
              <a:lnSpc>
                <a:spcPct val="130000"/>
              </a:lnSpc>
              <a:buFont typeface="Wingdings" panose="05000000000000000000" pitchFamily="2" charset="2"/>
              <a:buNone/>
            </a:pPr>
            <a:r>
              <a:rPr lang="fa-IR" altLang="fa-IR" sz="2000">
                <a:effectLst/>
                <a:cs typeface="B Zar" panose="00000400000000000000" pitchFamily="2" charset="-78"/>
              </a:rPr>
              <a:t>نامساعد      2000 = 122000 – 124000 = انحراف ترکیب مواد اولیه </a:t>
            </a:r>
          </a:p>
          <a:p>
            <a:pPr algn="l">
              <a:lnSpc>
                <a:spcPct val="130000"/>
              </a:lnSpc>
              <a:buFont typeface="Wingdings" panose="05000000000000000000" pitchFamily="2" charset="2"/>
              <a:buNone/>
            </a:pPr>
            <a:r>
              <a:rPr lang="fa-IR" altLang="fa-IR" sz="2000">
                <a:effectLst/>
                <a:cs typeface="B Zar" panose="00000400000000000000" pitchFamily="2" charset="-78"/>
              </a:rPr>
              <a:t>متوسط بهای استاندارد یک واحد مواد اولیه × (بازده مورد انتظار – بازده واقعی ) = انحراف بازده مواد اولیه</a:t>
            </a:r>
          </a:p>
          <a:p>
            <a:pPr algn="l">
              <a:lnSpc>
                <a:spcPct val="130000"/>
              </a:lnSpc>
              <a:buFont typeface="Wingdings" panose="05000000000000000000" pitchFamily="2" charset="2"/>
              <a:buNone/>
            </a:pPr>
            <a:r>
              <a:rPr lang="fa-IR" altLang="fa-IR" sz="2000">
                <a:effectLst/>
                <a:cs typeface="B Zar" panose="00000400000000000000" pitchFamily="2" charset="-78"/>
              </a:rPr>
              <a:t> 240 = ( 500 ÷ 120000)                            - 3/508 = </a:t>
            </a:r>
            <a:r>
              <a:rPr lang="fa-IR" altLang="fa-IR" sz="2000" u="sng">
                <a:effectLst/>
                <a:cs typeface="B Zar" panose="00000400000000000000" pitchFamily="2" charset="-78"/>
              </a:rPr>
              <a:t>500</a:t>
            </a:r>
            <a:r>
              <a:rPr lang="fa-IR" altLang="fa-IR" sz="2000">
                <a:effectLst/>
                <a:cs typeface="B Zar" panose="00000400000000000000" pitchFamily="2" charset="-78"/>
              </a:rPr>
              <a:t> × 610 = بازده مورد انتظار</a:t>
            </a:r>
          </a:p>
          <a:p>
            <a:pPr algn="ctr">
              <a:lnSpc>
                <a:spcPct val="60000"/>
              </a:lnSpc>
              <a:buFont typeface="Wingdings" panose="05000000000000000000" pitchFamily="2" charset="2"/>
              <a:buNone/>
            </a:pPr>
            <a:r>
              <a:rPr lang="fa-IR" altLang="fa-IR" sz="2000">
                <a:effectLst/>
                <a:cs typeface="B Zar" panose="00000400000000000000" pitchFamily="2" charset="-78"/>
              </a:rPr>
              <a:t>                                                                        600</a:t>
            </a:r>
          </a:p>
          <a:p>
            <a:pPr algn="l">
              <a:lnSpc>
                <a:spcPct val="130000"/>
              </a:lnSpc>
              <a:buFont typeface="Wingdings" panose="05000000000000000000" pitchFamily="2" charset="2"/>
              <a:buNone/>
            </a:pPr>
            <a:r>
              <a:rPr lang="fa-IR" altLang="fa-IR" sz="2000">
                <a:effectLst/>
                <a:cs typeface="B Zar" panose="00000400000000000000" pitchFamily="2" charset="-78"/>
              </a:rPr>
              <a:t>مساعد   400 = 240 × ( - 3/508 – 510) = انحراف بازده مواد اولیه</a:t>
            </a:r>
          </a:p>
          <a:p>
            <a:pPr algn="l">
              <a:lnSpc>
                <a:spcPct val="130000"/>
              </a:lnSpc>
              <a:buFont typeface="Wingdings" panose="05000000000000000000" pitchFamily="2" charset="2"/>
              <a:buNone/>
            </a:pPr>
            <a:r>
              <a:rPr lang="fa-IR" altLang="fa-IR" sz="2000">
                <a:effectLst/>
                <a:cs typeface="B Zar" panose="00000400000000000000" pitchFamily="2" charset="-78"/>
              </a:rPr>
              <a:t>متسوط بهای استاندارد برای یک ساعت دستمزد × (ساعات مورد انتظار – ساعات واقعی) </a:t>
            </a:r>
          </a:p>
          <a:p>
            <a:pPr algn="l">
              <a:lnSpc>
                <a:spcPct val="130000"/>
              </a:lnSpc>
              <a:buFont typeface="Wingdings" panose="05000000000000000000" pitchFamily="2" charset="2"/>
              <a:buNone/>
            </a:pPr>
            <a:r>
              <a:rPr lang="fa-IR" altLang="fa-IR" sz="2000">
                <a:effectLst/>
                <a:cs typeface="B Zar" panose="00000400000000000000" pitchFamily="2" charset="-78"/>
              </a:rPr>
              <a:t>8/40 = 40 ساعت × 510 کیلو محصول = ساعات مورد انتظار</a:t>
            </a:r>
          </a:p>
          <a:p>
            <a:pPr algn="ctr">
              <a:lnSpc>
                <a:spcPct val="50000"/>
              </a:lnSpc>
              <a:buFont typeface="Wingdings" panose="05000000000000000000" pitchFamily="2" charset="2"/>
              <a:buNone/>
            </a:pPr>
            <a:r>
              <a:rPr lang="fa-IR" altLang="fa-IR" sz="2000">
                <a:effectLst/>
                <a:cs typeface="B Zar" panose="00000400000000000000" pitchFamily="2" charset="-78"/>
              </a:rPr>
              <a:t>                                         500                   </a:t>
            </a:r>
          </a:p>
          <a:p>
            <a:pPr algn="l">
              <a:lnSpc>
                <a:spcPct val="130000"/>
              </a:lnSpc>
              <a:buFont typeface="Wingdings" panose="05000000000000000000" pitchFamily="2" charset="2"/>
              <a:buNone/>
            </a:pPr>
            <a:r>
              <a:rPr lang="fa-IR" altLang="fa-IR" sz="2000">
                <a:effectLst/>
                <a:cs typeface="B Zar" panose="00000400000000000000" pitchFamily="2" charset="-78"/>
              </a:rPr>
              <a:t>نامساعد 2520 = 600 × ( 8/40 – 45) = انحراف بازده دستمزد</a:t>
            </a:r>
          </a:p>
          <a:p>
            <a:pPr algn="l">
              <a:lnSpc>
                <a:spcPct val="130000"/>
              </a:lnSpc>
              <a:buFont typeface="Wingdings" panose="05000000000000000000" pitchFamily="2" charset="2"/>
              <a:buNone/>
            </a:pPr>
            <a:r>
              <a:rPr lang="fa-IR" altLang="fa-IR" sz="2000">
                <a:effectLst/>
                <a:cs typeface="B Zar" panose="00000400000000000000" pitchFamily="2" charset="-78"/>
              </a:rPr>
              <a:t>متوسط استاندارد نرخ سربار برای هر ساعت × ( ساعات مورد انتظار سربار – ساعات واقعی سربار ) </a:t>
            </a:r>
          </a:p>
          <a:p>
            <a:pPr algn="l">
              <a:lnSpc>
                <a:spcPct val="130000"/>
              </a:lnSpc>
              <a:buFont typeface="Wingdings" panose="05000000000000000000" pitchFamily="2" charset="2"/>
              <a:buNone/>
            </a:pPr>
            <a:r>
              <a:rPr lang="fa-IR" altLang="fa-IR" sz="2000">
                <a:effectLst/>
                <a:cs typeface="B Zar" panose="00000400000000000000" pitchFamily="2" charset="-78"/>
              </a:rPr>
              <a:t>300 × ( 8/40 – 45) 1260 نامساعد </a:t>
            </a:r>
            <a:endParaRPr lang="en-US" altLang="fa-IR" sz="2000">
              <a:effectLst/>
              <a:cs typeface="B Zar" panose="00000400000000000000" pitchFamily="2" charset="-78"/>
            </a:endParaRPr>
          </a:p>
        </p:txBody>
      </p:sp>
      <p:sp>
        <p:nvSpPr>
          <p:cNvPr id="254980" name="Line 4"/>
          <p:cNvSpPr>
            <a:spLocks noChangeShapeType="1"/>
          </p:cNvSpPr>
          <p:nvPr/>
        </p:nvSpPr>
        <p:spPr bwMode="auto">
          <a:xfrm>
            <a:off x="2339975" y="3644900"/>
            <a:ext cx="22320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9" presetClass="entr" presetSubtype="10" fill="hold" nodeType="afterEffect">
                                  <p:stCondLst>
                                    <p:cond delay="0"/>
                                  </p:stCondLst>
                                  <p:childTnLst>
                                    <p:set>
                                      <p:cBhvr>
                                        <p:cTn id="6" dur="1" fill="hold">
                                          <p:stCondLst>
                                            <p:cond delay="0"/>
                                          </p:stCondLst>
                                        </p:cTn>
                                        <p:tgtEl>
                                          <p:spTgt spid="254980"/>
                                        </p:tgtEl>
                                        <p:attrNameLst>
                                          <p:attrName>style.visibility</p:attrName>
                                        </p:attrNameLst>
                                      </p:cBhvr>
                                      <p:to>
                                        <p:strVal val="visible"/>
                                      </p:to>
                                    </p:set>
                                    <p:anim calcmode="lin" valueType="num">
                                      <p:cBhvr>
                                        <p:cTn id="7" dur="2000" fill="hold"/>
                                        <p:tgtEl>
                                          <p:spTgt spid="254980"/>
                                        </p:tgtEl>
                                        <p:attrNameLst>
                                          <p:attrName>ppt_w</p:attrName>
                                        </p:attrNameLst>
                                      </p:cBhvr>
                                      <p:tavLst>
                                        <p:tav tm="0" fmla="#ppt_w*sin(2.5*pi*$)">
                                          <p:val>
                                            <p:fltVal val="0"/>
                                          </p:val>
                                        </p:tav>
                                        <p:tav tm="100000">
                                          <p:val>
                                            <p:fltVal val="1"/>
                                          </p:val>
                                        </p:tav>
                                      </p:tavLst>
                                    </p:anim>
                                    <p:anim calcmode="lin" valueType="num">
                                      <p:cBhvr>
                                        <p:cTn id="8" dur="2000" fill="hold"/>
                                        <p:tgtEl>
                                          <p:spTgt spid="254980"/>
                                        </p:tgtEl>
                                        <p:attrNameLst>
                                          <p:attrName>ppt_h</p:attrName>
                                        </p:attrNameLst>
                                      </p:cBhvr>
                                      <p:tavLst>
                                        <p:tav tm="0">
                                          <p:val>
                                            <p:strVal val="#ppt_h"/>
                                          </p:val>
                                        </p:tav>
                                        <p:tav tm="100000">
                                          <p:val>
                                            <p:strVal val="#ppt_h"/>
                                          </p:val>
                                        </p:tav>
                                      </p:tavLst>
                                    </p:anim>
                                  </p:childTnLst>
                                </p:cTn>
                              </p:par>
                              <p:par>
                                <p:cTn id="9" presetID="54" presetClass="entr" presetSubtype="0" accel="100000" fill="hold" grpId="0" nodeType="withEffect">
                                  <p:stCondLst>
                                    <p:cond delay="0"/>
                                  </p:stCondLst>
                                  <p:childTnLst>
                                    <p:set>
                                      <p:cBhvr>
                                        <p:cTn id="10" dur="1" fill="hold">
                                          <p:stCondLst>
                                            <p:cond delay="0"/>
                                          </p:stCondLst>
                                        </p:cTn>
                                        <p:tgtEl>
                                          <p:spTgt spid="254979">
                                            <p:txEl>
                                              <p:pRg st="0" end="0"/>
                                            </p:txEl>
                                          </p:spTgt>
                                        </p:tgtEl>
                                        <p:attrNameLst>
                                          <p:attrName>style.visibility</p:attrName>
                                        </p:attrNameLst>
                                      </p:cBhvr>
                                      <p:to>
                                        <p:strVal val="visible"/>
                                      </p:to>
                                    </p:set>
                                    <p:anim calcmode="lin" valueType="num">
                                      <p:cBhvr>
                                        <p:cTn id="11" dur="1000" fill="hold"/>
                                        <p:tgtEl>
                                          <p:spTgt spid="254979">
                                            <p:txEl>
                                              <p:pRg st="0" end="0"/>
                                            </p:txEl>
                                          </p:spTgt>
                                        </p:tgtEl>
                                        <p:attrNameLst>
                                          <p:attrName>ppt_w</p:attrName>
                                        </p:attrNameLst>
                                      </p:cBhvr>
                                      <p:tavLst>
                                        <p:tav tm="0">
                                          <p:val>
                                            <p:strVal val="#ppt_w*0.05"/>
                                          </p:val>
                                        </p:tav>
                                        <p:tav tm="100000">
                                          <p:val>
                                            <p:strVal val="#ppt_w"/>
                                          </p:val>
                                        </p:tav>
                                      </p:tavLst>
                                    </p:anim>
                                    <p:anim calcmode="lin" valueType="num">
                                      <p:cBhvr>
                                        <p:cTn id="12" dur="1000" fill="hold"/>
                                        <p:tgtEl>
                                          <p:spTgt spid="254979">
                                            <p:txEl>
                                              <p:pRg st="0" end="0"/>
                                            </p:txEl>
                                          </p:spTgt>
                                        </p:tgtEl>
                                        <p:attrNameLst>
                                          <p:attrName>ppt_h</p:attrName>
                                        </p:attrNameLst>
                                      </p:cBhvr>
                                      <p:tavLst>
                                        <p:tav tm="0">
                                          <p:val>
                                            <p:strVal val="#ppt_h"/>
                                          </p:val>
                                        </p:tav>
                                        <p:tav tm="100000">
                                          <p:val>
                                            <p:strVal val="#ppt_h"/>
                                          </p:val>
                                        </p:tav>
                                      </p:tavLst>
                                    </p:anim>
                                    <p:anim calcmode="lin" valueType="num">
                                      <p:cBhvr>
                                        <p:cTn id="13" dur="1000" fill="hold"/>
                                        <p:tgtEl>
                                          <p:spTgt spid="254979">
                                            <p:txEl>
                                              <p:pRg st="0" end="0"/>
                                            </p:txEl>
                                          </p:spTgt>
                                        </p:tgtEl>
                                        <p:attrNameLst>
                                          <p:attrName>ppt_x</p:attrName>
                                        </p:attrNameLst>
                                      </p:cBhvr>
                                      <p:tavLst>
                                        <p:tav tm="0">
                                          <p:val>
                                            <p:strVal val="#ppt_x-.2"/>
                                          </p:val>
                                        </p:tav>
                                        <p:tav tm="100000">
                                          <p:val>
                                            <p:strVal val="#ppt_x"/>
                                          </p:val>
                                        </p:tav>
                                      </p:tavLst>
                                    </p:anim>
                                    <p:anim calcmode="lin" valueType="num">
                                      <p:cBhvr>
                                        <p:cTn id="14" dur="1000" fill="hold"/>
                                        <p:tgtEl>
                                          <p:spTgt spid="254979">
                                            <p:txEl>
                                              <p:pRg st="0" end="0"/>
                                            </p:txEl>
                                          </p:spTgt>
                                        </p:tgtEl>
                                        <p:attrNameLst>
                                          <p:attrName>ppt_y</p:attrName>
                                        </p:attrNameLst>
                                      </p:cBhvr>
                                      <p:tavLst>
                                        <p:tav tm="0">
                                          <p:val>
                                            <p:strVal val="#ppt_y"/>
                                          </p:val>
                                        </p:tav>
                                        <p:tav tm="100000">
                                          <p:val>
                                            <p:strVal val="#ppt_y"/>
                                          </p:val>
                                        </p:tav>
                                      </p:tavLst>
                                    </p:anim>
                                    <p:animEffect transition="in" filter="fade">
                                      <p:cBhvr>
                                        <p:cTn id="15" dur="1000"/>
                                        <p:tgtEl>
                                          <p:spTgt spid="254979">
                                            <p:txEl>
                                              <p:pRg st="0" end="0"/>
                                            </p:txEl>
                                          </p:spTgt>
                                        </p:tgtEl>
                                      </p:cBhvr>
                                    </p:animEffect>
                                  </p:childTnLst>
                                </p:cTn>
                              </p:par>
                              <p:par>
                                <p:cTn id="16" presetID="54" presetClass="entr" presetSubtype="0" accel="100000" fill="hold" grpId="0" nodeType="withEffect">
                                  <p:stCondLst>
                                    <p:cond delay="0"/>
                                  </p:stCondLst>
                                  <p:childTnLst>
                                    <p:set>
                                      <p:cBhvr>
                                        <p:cTn id="17" dur="1" fill="hold">
                                          <p:stCondLst>
                                            <p:cond delay="0"/>
                                          </p:stCondLst>
                                        </p:cTn>
                                        <p:tgtEl>
                                          <p:spTgt spid="254979">
                                            <p:txEl>
                                              <p:pRg st="1" end="1"/>
                                            </p:txEl>
                                          </p:spTgt>
                                        </p:tgtEl>
                                        <p:attrNameLst>
                                          <p:attrName>style.visibility</p:attrName>
                                        </p:attrNameLst>
                                      </p:cBhvr>
                                      <p:to>
                                        <p:strVal val="visible"/>
                                      </p:to>
                                    </p:set>
                                    <p:anim calcmode="lin" valueType="num">
                                      <p:cBhvr>
                                        <p:cTn id="18" dur="1000" fill="hold"/>
                                        <p:tgtEl>
                                          <p:spTgt spid="254979">
                                            <p:txEl>
                                              <p:pRg st="1" end="1"/>
                                            </p:txEl>
                                          </p:spTgt>
                                        </p:tgtEl>
                                        <p:attrNameLst>
                                          <p:attrName>ppt_w</p:attrName>
                                        </p:attrNameLst>
                                      </p:cBhvr>
                                      <p:tavLst>
                                        <p:tav tm="0">
                                          <p:val>
                                            <p:strVal val="#ppt_w*0.05"/>
                                          </p:val>
                                        </p:tav>
                                        <p:tav tm="100000">
                                          <p:val>
                                            <p:strVal val="#ppt_w"/>
                                          </p:val>
                                        </p:tav>
                                      </p:tavLst>
                                    </p:anim>
                                    <p:anim calcmode="lin" valueType="num">
                                      <p:cBhvr>
                                        <p:cTn id="19" dur="1000" fill="hold"/>
                                        <p:tgtEl>
                                          <p:spTgt spid="254979">
                                            <p:txEl>
                                              <p:pRg st="1" end="1"/>
                                            </p:txEl>
                                          </p:spTgt>
                                        </p:tgtEl>
                                        <p:attrNameLst>
                                          <p:attrName>ppt_h</p:attrName>
                                        </p:attrNameLst>
                                      </p:cBhvr>
                                      <p:tavLst>
                                        <p:tav tm="0">
                                          <p:val>
                                            <p:strVal val="#ppt_h"/>
                                          </p:val>
                                        </p:tav>
                                        <p:tav tm="100000">
                                          <p:val>
                                            <p:strVal val="#ppt_h"/>
                                          </p:val>
                                        </p:tav>
                                      </p:tavLst>
                                    </p:anim>
                                    <p:anim calcmode="lin" valueType="num">
                                      <p:cBhvr>
                                        <p:cTn id="20" dur="1000" fill="hold"/>
                                        <p:tgtEl>
                                          <p:spTgt spid="254979">
                                            <p:txEl>
                                              <p:pRg st="1" end="1"/>
                                            </p:txEl>
                                          </p:spTgt>
                                        </p:tgtEl>
                                        <p:attrNameLst>
                                          <p:attrName>ppt_x</p:attrName>
                                        </p:attrNameLst>
                                      </p:cBhvr>
                                      <p:tavLst>
                                        <p:tav tm="0">
                                          <p:val>
                                            <p:strVal val="#ppt_x-.2"/>
                                          </p:val>
                                        </p:tav>
                                        <p:tav tm="100000">
                                          <p:val>
                                            <p:strVal val="#ppt_x"/>
                                          </p:val>
                                        </p:tav>
                                      </p:tavLst>
                                    </p:anim>
                                    <p:anim calcmode="lin" valueType="num">
                                      <p:cBhvr>
                                        <p:cTn id="21" dur="1000" fill="hold"/>
                                        <p:tgtEl>
                                          <p:spTgt spid="254979">
                                            <p:txEl>
                                              <p:pRg st="1" end="1"/>
                                            </p:txEl>
                                          </p:spTgt>
                                        </p:tgtEl>
                                        <p:attrNameLst>
                                          <p:attrName>ppt_y</p:attrName>
                                        </p:attrNameLst>
                                      </p:cBhvr>
                                      <p:tavLst>
                                        <p:tav tm="0">
                                          <p:val>
                                            <p:strVal val="#ppt_y"/>
                                          </p:val>
                                        </p:tav>
                                        <p:tav tm="100000">
                                          <p:val>
                                            <p:strVal val="#ppt_y"/>
                                          </p:val>
                                        </p:tav>
                                      </p:tavLst>
                                    </p:anim>
                                    <p:animEffect transition="in" filter="fade">
                                      <p:cBhvr>
                                        <p:cTn id="22" dur="1000"/>
                                        <p:tgtEl>
                                          <p:spTgt spid="254979">
                                            <p:txEl>
                                              <p:pRg st="1" end="1"/>
                                            </p:txEl>
                                          </p:spTgt>
                                        </p:tgtEl>
                                      </p:cBhvr>
                                    </p:animEffect>
                                  </p:childTnLst>
                                </p:cTn>
                              </p:par>
                              <p:par>
                                <p:cTn id="23" presetID="54" presetClass="entr" presetSubtype="0" accel="100000" fill="hold" grpId="0" nodeType="withEffect">
                                  <p:stCondLst>
                                    <p:cond delay="0"/>
                                  </p:stCondLst>
                                  <p:childTnLst>
                                    <p:set>
                                      <p:cBhvr>
                                        <p:cTn id="24" dur="1" fill="hold">
                                          <p:stCondLst>
                                            <p:cond delay="0"/>
                                          </p:stCondLst>
                                        </p:cTn>
                                        <p:tgtEl>
                                          <p:spTgt spid="254979">
                                            <p:txEl>
                                              <p:pRg st="2" end="2"/>
                                            </p:txEl>
                                          </p:spTgt>
                                        </p:tgtEl>
                                        <p:attrNameLst>
                                          <p:attrName>style.visibility</p:attrName>
                                        </p:attrNameLst>
                                      </p:cBhvr>
                                      <p:to>
                                        <p:strVal val="visible"/>
                                      </p:to>
                                    </p:set>
                                    <p:anim calcmode="lin" valueType="num">
                                      <p:cBhvr>
                                        <p:cTn id="25" dur="1000" fill="hold"/>
                                        <p:tgtEl>
                                          <p:spTgt spid="254979">
                                            <p:txEl>
                                              <p:pRg st="2" end="2"/>
                                            </p:txEl>
                                          </p:spTgt>
                                        </p:tgtEl>
                                        <p:attrNameLst>
                                          <p:attrName>ppt_w</p:attrName>
                                        </p:attrNameLst>
                                      </p:cBhvr>
                                      <p:tavLst>
                                        <p:tav tm="0">
                                          <p:val>
                                            <p:strVal val="#ppt_w*0.05"/>
                                          </p:val>
                                        </p:tav>
                                        <p:tav tm="100000">
                                          <p:val>
                                            <p:strVal val="#ppt_w"/>
                                          </p:val>
                                        </p:tav>
                                      </p:tavLst>
                                    </p:anim>
                                    <p:anim calcmode="lin" valueType="num">
                                      <p:cBhvr>
                                        <p:cTn id="26" dur="1000" fill="hold"/>
                                        <p:tgtEl>
                                          <p:spTgt spid="254979">
                                            <p:txEl>
                                              <p:pRg st="2" end="2"/>
                                            </p:txEl>
                                          </p:spTgt>
                                        </p:tgtEl>
                                        <p:attrNameLst>
                                          <p:attrName>ppt_h</p:attrName>
                                        </p:attrNameLst>
                                      </p:cBhvr>
                                      <p:tavLst>
                                        <p:tav tm="0">
                                          <p:val>
                                            <p:strVal val="#ppt_h"/>
                                          </p:val>
                                        </p:tav>
                                        <p:tav tm="100000">
                                          <p:val>
                                            <p:strVal val="#ppt_h"/>
                                          </p:val>
                                        </p:tav>
                                      </p:tavLst>
                                    </p:anim>
                                    <p:anim calcmode="lin" valueType="num">
                                      <p:cBhvr>
                                        <p:cTn id="27" dur="1000" fill="hold"/>
                                        <p:tgtEl>
                                          <p:spTgt spid="254979">
                                            <p:txEl>
                                              <p:pRg st="2" end="2"/>
                                            </p:txEl>
                                          </p:spTgt>
                                        </p:tgtEl>
                                        <p:attrNameLst>
                                          <p:attrName>ppt_x</p:attrName>
                                        </p:attrNameLst>
                                      </p:cBhvr>
                                      <p:tavLst>
                                        <p:tav tm="0">
                                          <p:val>
                                            <p:strVal val="#ppt_x-.2"/>
                                          </p:val>
                                        </p:tav>
                                        <p:tav tm="100000">
                                          <p:val>
                                            <p:strVal val="#ppt_x"/>
                                          </p:val>
                                        </p:tav>
                                      </p:tavLst>
                                    </p:anim>
                                    <p:anim calcmode="lin" valueType="num">
                                      <p:cBhvr>
                                        <p:cTn id="28" dur="1000" fill="hold"/>
                                        <p:tgtEl>
                                          <p:spTgt spid="254979">
                                            <p:txEl>
                                              <p:pRg st="2" end="2"/>
                                            </p:txEl>
                                          </p:spTgt>
                                        </p:tgtEl>
                                        <p:attrNameLst>
                                          <p:attrName>ppt_y</p:attrName>
                                        </p:attrNameLst>
                                      </p:cBhvr>
                                      <p:tavLst>
                                        <p:tav tm="0">
                                          <p:val>
                                            <p:strVal val="#ppt_y"/>
                                          </p:val>
                                        </p:tav>
                                        <p:tav tm="100000">
                                          <p:val>
                                            <p:strVal val="#ppt_y"/>
                                          </p:val>
                                        </p:tav>
                                      </p:tavLst>
                                    </p:anim>
                                    <p:animEffect transition="in" filter="fade">
                                      <p:cBhvr>
                                        <p:cTn id="29" dur="1000"/>
                                        <p:tgtEl>
                                          <p:spTgt spid="254979">
                                            <p:txEl>
                                              <p:pRg st="2" end="2"/>
                                            </p:txEl>
                                          </p:spTgt>
                                        </p:tgtEl>
                                      </p:cBhvr>
                                    </p:animEffect>
                                  </p:childTnLst>
                                </p:cTn>
                              </p:par>
                              <p:par>
                                <p:cTn id="30" presetID="54" presetClass="entr" presetSubtype="0" accel="100000" fill="hold" grpId="0" nodeType="withEffect">
                                  <p:stCondLst>
                                    <p:cond delay="0"/>
                                  </p:stCondLst>
                                  <p:childTnLst>
                                    <p:set>
                                      <p:cBhvr>
                                        <p:cTn id="31" dur="1" fill="hold">
                                          <p:stCondLst>
                                            <p:cond delay="0"/>
                                          </p:stCondLst>
                                        </p:cTn>
                                        <p:tgtEl>
                                          <p:spTgt spid="254979">
                                            <p:txEl>
                                              <p:pRg st="3" end="3"/>
                                            </p:txEl>
                                          </p:spTgt>
                                        </p:tgtEl>
                                        <p:attrNameLst>
                                          <p:attrName>style.visibility</p:attrName>
                                        </p:attrNameLst>
                                      </p:cBhvr>
                                      <p:to>
                                        <p:strVal val="visible"/>
                                      </p:to>
                                    </p:set>
                                    <p:anim calcmode="lin" valueType="num">
                                      <p:cBhvr>
                                        <p:cTn id="32" dur="1000" fill="hold"/>
                                        <p:tgtEl>
                                          <p:spTgt spid="254979">
                                            <p:txEl>
                                              <p:pRg st="3" end="3"/>
                                            </p:txEl>
                                          </p:spTgt>
                                        </p:tgtEl>
                                        <p:attrNameLst>
                                          <p:attrName>ppt_w</p:attrName>
                                        </p:attrNameLst>
                                      </p:cBhvr>
                                      <p:tavLst>
                                        <p:tav tm="0">
                                          <p:val>
                                            <p:strVal val="#ppt_w*0.05"/>
                                          </p:val>
                                        </p:tav>
                                        <p:tav tm="100000">
                                          <p:val>
                                            <p:strVal val="#ppt_w"/>
                                          </p:val>
                                        </p:tav>
                                      </p:tavLst>
                                    </p:anim>
                                    <p:anim calcmode="lin" valueType="num">
                                      <p:cBhvr>
                                        <p:cTn id="33" dur="1000" fill="hold"/>
                                        <p:tgtEl>
                                          <p:spTgt spid="254979">
                                            <p:txEl>
                                              <p:pRg st="3" end="3"/>
                                            </p:txEl>
                                          </p:spTgt>
                                        </p:tgtEl>
                                        <p:attrNameLst>
                                          <p:attrName>ppt_h</p:attrName>
                                        </p:attrNameLst>
                                      </p:cBhvr>
                                      <p:tavLst>
                                        <p:tav tm="0">
                                          <p:val>
                                            <p:strVal val="#ppt_h"/>
                                          </p:val>
                                        </p:tav>
                                        <p:tav tm="100000">
                                          <p:val>
                                            <p:strVal val="#ppt_h"/>
                                          </p:val>
                                        </p:tav>
                                      </p:tavLst>
                                    </p:anim>
                                    <p:anim calcmode="lin" valueType="num">
                                      <p:cBhvr>
                                        <p:cTn id="34" dur="1000" fill="hold"/>
                                        <p:tgtEl>
                                          <p:spTgt spid="254979">
                                            <p:txEl>
                                              <p:pRg st="3" end="3"/>
                                            </p:txEl>
                                          </p:spTgt>
                                        </p:tgtEl>
                                        <p:attrNameLst>
                                          <p:attrName>ppt_x</p:attrName>
                                        </p:attrNameLst>
                                      </p:cBhvr>
                                      <p:tavLst>
                                        <p:tav tm="0">
                                          <p:val>
                                            <p:strVal val="#ppt_x-.2"/>
                                          </p:val>
                                        </p:tav>
                                        <p:tav tm="100000">
                                          <p:val>
                                            <p:strVal val="#ppt_x"/>
                                          </p:val>
                                        </p:tav>
                                      </p:tavLst>
                                    </p:anim>
                                    <p:anim calcmode="lin" valueType="num">
                                      <p:cBhvr>
                                        <p:cTn id="35" dur="1000" fill="hold"/>
                                        <p:tgtEl>
                                          <p:spTgt spid="254979">
                                            <p:txEl>
                                              <p:pRg st="3" end="3"/>
                                            </p:txEl>
                                          </p:spTgt>
                                        </p:tgtEl>
                                        <p:attrNameLst>
                                          <p:attrName>ppt_y</p:attrName>
                                        </p:attrNameLst>
                                      </p:cBhvr>
                                      <p:tavLst>
                                        <p:tav tm="0">
                                          <p:val>
                                            <p:strVal val="#ppt_y"/>
                                          </p:val>
                                        </p:tav>
                                        <p:tav tm="100000">
                                          <p:val>
                                            <p:strVal val="#ppt_y"/>
                                          </p:val>
                                        </p:tav>
                                      </p:tavLst>
                                    </p:anim>
                                    <p:animEffect transition="in" filter="fade">
                                      <p:cBhvr>
                                        <p:cTn id="36" dur="1000"/>
                                        <p:tgtEl>
                                          <p:spTgt spid="254979">
                                            <p:txEl>
                                              <p:pRg st="3" end="3"/>
                                            </p:txEl>
                                          </p:spTgt>
                                        </p:tgtEl>
                                      </p:cBhvr>
                                    </p:animEffect>
                                  </p:childTnLst>
                                </p:cTn>
                              </p:par>
                              <p:par>
                                <p:cTn id="37" presetID="54" presetClass="entr" presetSubtype="0" accel="100000" fill="hold" grpId="0" nodeType="withEffect">
                                  <p:stCondLst>
                                    <p:cond delay="0"/>
                                  </p:stCondLst>
                                  <p:childTnLst>
                                    <p:set>
                                      <p:cBhvr>
                                        <p:cTn id="38" dur="1" fill="hold">
                                          <p:stCondLst>
                                            <p:cond delay="0"/>
                                          </p:stCondLst>
                                        </p:cTn>
                                        <p:tgtEl>
                                          <p:spTgt spid="254979">
                                            <p:txEl>
                                              <p:pRg st="4" end="4"/>
                                            </p:txEl>
                                          </p:spTgt>
                                        </p:tgtEl>
                                        <p:attrNameLst>
                                          <p:attrName>style.visibility</p:attrName>
                                        </p:attrNameLst>
                                      </p:cBhvr>
                                      <p:to>
                                        <p:strVal val="visible"/>
                                      </p:to>
                                    </p:set>
                                    <p:anim calcmode="lin" valueType="num">
                                      <p:cBhvr>
                                        <p:cTn id="39" dur="1000" fill="hold"/>
                                        <p:tgtEl>
                                          <p:spTgt spid="254979">
                                            <p:txEl>
                                              <p:pRg st="4" end="4"/>
                                            </p:txEl>
                                          </p:spTgt>
                                        </p:tgtEl>
                                        <p:attrNameLst>
                                          <p:attrName>ppt_w</p:attrName>
                                        </p:attrNameLst>
                                      </p:cBhvr>
                                      <p:tavLst>
                                        <p:tav tm="0">
                                          <p:val>
                                            <p:strVal val="#ppt_w*0.05"/>
                                          </p:val>
                                        </p:tav>
                                        <p:tav tm="100000">
                                          <p:val>
                                            <p:strVal val="#ppt_w"/>
                                          </p:val>
                                        </p:tav>
                                      </p:tavLst>
                                    </p:anim>
                                    <p:anim calcmode="lin" valueType="num">
                                      <p:cBhvr>
                                        <p:cTn id="40" dur="1000" fill="hold"/>
                                        <p:tgtEl>
                                          <p:spTgt spid="254979">
                                            <p:txEl>
                                              <p:pRg st="4" end="4"/>
                                            </p:txEl>
                                          </p:spTgt>
                                        </p:tgtEl>
                                        <p:attrNameLst>
                                          <p:attrName>ppt_h</p:attrName>
                                        </p:attrNameLst>
                                      </p:cBhvr>
                                      <p:tavLst>
                                        <p:tav tm="0">
                                          <p:val>
                                            <p:strVal val="#ppt_h"/>
                                          </p:val>
                                        </p:tav>
                                        <p:tav tm="100000">
                                          <p:val>
                                            <p:strVal val="#ppt_h"/>
                                          </p:val>
                                        </p:tav>
                                      </p:tavLst>
                                    </p:anim>
                                    <p:anim calcmode="lin" valueType="num">
                                      <p:cBhvr>
                                        <p:cTn id="41" dur="1000" fill="hold"/>
                                        <p:tgtEl>
                                          <p:spTgt spid="254979">
                                            <p:txEl>
                                              <p:pRg st="4" end="4"/>
                                            </p:txEl>
                                          </p:spTgt>
                                        </p:tgtEl>
                                        <p:attrNameLst>
                                          <p:attrName>ppt_x</p:attrName>
                                        </p:attrNameLst>
                                      </p:cBhvr>
                                      <p:tavLst>
                                        <p:tav tm="0">
                                          <p:val>
                                            <p:strVal val="#ppt_x-.2"/>
                                          </p:val>
                                        </p:tav>
                                        <p:tav tm="100000">
                                          <p:val>
                                            <p:strVal val="#ppt_x"/>
                                          </p:val>
                                        </p:tav>
                                      </p:tavLst>
                                    </p:anim>
                                    <p:anim calcmode="lin" valueType="num">
                                      <p:cBhvr>
                                        <p:cTn id="42" dur="1000" fill="hold"/>
                                        <p:tgtEl>
                                          <p:spTgt spid="254979">
                                            <p:txEl>
                                              <p:pRg st="4" end="4"/>
                                            </p:txEl>
                                          </p:spTgt>
                                        </p:tgtEl>
                                        <p:attrNameLst>
                                          <p:attrName>ppt_y</p:attrName>
                                        </p:attrNameLst>
                                      </p:cBhvr>
                                      <p:tavLst>
                                        <p:tav tm="0">
                                          <p:val>
                                            <p:strVal val="#ppt_y"/>
                                          </p:val>
                                        </p:tav>
                                        <p:tav tm="100000">
                                          <p:val>
                                            <p:strVal val="#ppt_y"/>
                                          </p:val>
                                        </p:tav>
                                      </p:tavLst>
                                    </p:anim>
                                    <p:animEffect transition="in" filter="fade">
                                      <p:cBhvr>
                                        <p:cTn id="43" dur="1000"/>
                                        <p:tgtEl>
                                          <p:spTgt spid="254979">
                                            <p:txEl>
                                              <p:pRg st="4" end="4"/>
                                            </p:txEl>
                                          </p:spTgt>
                                        </p:tgtEl>
                                      </p:cBhvr>
                                    </p:animEffect>
                                  </p:childTnLst>
                                </p:cTn>
                              </p:par>
                              <p:par>
                                <p:cTn id="44" presetID="54" presetClass="entr" presetSubtype="0" accel="100000" fill="hold" grpId="0" nodeType="withEffect">
                                  <p:stCondLst>
                                    <p:cond delay="0"/>
                                  </p:stCondLst>
                                  <p:childTnLst>
                                    <p:set>
                                      <p:cBhvr>
                                        <p:cTn id="45" dur="1" fill="hold">
                                          <p:stCondLst>
                                            <p:cond delay="0"/>
                                          </p:stCondLst>
                                        </p:cTn>
                                        <p:tgtEl>
                                          <p:spTgt spid="254979">
                                            <p:txEl>
                                              <p:pRg st="5" end="5"/>
                                            </p:txEl>
                                          </p:spTgt>
                                        </p:tgtEl>
                                        <p:attrNameLst>
                                          <p:attrName>style.visibility</p:attrName>
                                        </p:attrNameLst>
                                      </p:cBhvr>
                                      <p:to>
                                        <p:strVal val="visible"/>
                                      </p:to>
                                    </p:set>
                                    <p:anim calcmode="lin" valueType="num">
                                      <p:cBhvr>
                                        <p:cTn id="46" dur="1000" fill="hold"/>
                                        <p:tgtEl>
                                          <p:spTgt spid="254979">
                                            <p:txEl>
                                              <p:pRg st="5" end="5"/>
                                            </p:txEl>
                                          </p:spTgt>
                                        </p:tgtEl>
                                        <p:attrNameLst>
                                          <p:attrName>ppt_w</p:attrName>
                                        </p:attrNameLst>
                                      </p:cBhvr>
                                      <p:tavLst>
                                        <p:tav tm="0">
                                          <p:val>
                                            <p:strVal val="#ppt_w*0.05"/>
                                          </p:val>
                                        </p:tav>
                                        <p:tav tm="100000">
                                          <p:val>
                                            <p:strVal val="#ppt_w"/>
                                          </p:val>
                                        </p:tav>
                                      </p:tavLst>
                                    </p:anim>
                                    <p:anim calcmode="lin" valueType="num">
                                      <p:cBhvr>
                                        <p:cTn id="47" dur="1000" fill="hold"/>
                                        <p:tgtEl>
                                          <p:spTgt spid="254979">
                                            <p:txEl>
                                              <p:pRg st="5" end="5"/>
                                            </p:txEl>
                                          </p:spTgt>
                                        </p:tgtEl>
                                        <p:attrNameLst>
                                          <p:attrName>ppt_h</p:attrName>
                                        </p:attrNameLst>
                                      </p:cBhvr>
                                      <p:tavLst>
                                        <p:tav tm="0">
                                          <p:val>
                                            <p:strVal val="#ppt_h"/>
                                          </p:val>
                                        </p:tav>
                                        <p:tav tm="100000">
                                          <p:val>
                                            <p:strVal val="#ppt_h"/>
                                          </p:val>
                                        </p:tav>
                                      </p:tavLst>
                                    </p:anim>
                                    <p:anim calcmode="lin" valueType="num">
                                      <p:cBhvr>
                                        <p:cTn id="48" dur="1000" fill="hold"/>
                                        <p:tgtEl>
                                          <p:spTgt spid="254979">
                                            <p:txEl>
                                              <p:pRg st="5" end="5"/>
                                            </p:txEl>
                                          </p:spTgt>
                                        </p:tgtEl>
                                        <p:attrNameLst>
                                          <p:attrName>ppt_x</p:attrName>
                                        </p:attrNameLst>
                                      </p:cBhvr>
                                      <p:tavLst>
                                        <p:tav tm="0">
                                          <p:val>
                                            <p:strVal val="#ppt_x-.2"/>
                                          </p:val>
                                        </p:tav>
                                        <p:tav tm="100000">
                                          <p:val>
                                            <p:strVal val="#ppt_x"/>
                                          </p:val>
                                        </p:tav>
                                      </p:tavLst>
                                    </p:anim>
                                    <p:anim calcmode="lin" valueType="num">
                                      <p:cBhvr>
                                        <p:cTn id="49" dur="1000" fill="hold"/>
                                        <p:tgtEl>
                                          <p:spTgt spid="254979">
                                            <p:txEl>
                                              <p:pRg st="5" end="5"/>
                                            </p:txEl>
                                          </p:spTgt>
                                        </p:tgtEl>
                                        <p:attrNameLst>
                                          <p:attrName>ppt_y</p:attrName>
                                        </p:attrNameLst>
                                      </p:cBhvr>
                                      <p:tavLst>
                                        <p:tav tm="0">
                                          <p:val>
                                            <p:strVal val="#ppt_y"/>
                                          </p:val>
                                        </p:tav>
                                        <p:tav tm="100000">
                                          <p:val>
                                            <p:strVal val="#ppt_y"/>
                                          </p:val>
                                        </p:tav>
                                      </p:tavLst>
                                    </p:anim>
                                    <p:animEffect transition="in" filter="fade">
                                      <p:cBhvr>
                                        <p:cTn id="50" dur="1000"/>
                                        <p:tgtEl>
                                          <p:spTgt spid="254979">
                                            <p:txEl>
                                              <p:pRg st="5" end="5"/>
                                            </p:txEl>
                                          </p:spTgt>
                                        </p:tgtEl>
                                      </p:cBhvr>
                                    </p:animEffect>
                                  </p:childTnLst>
                                </p:cTn>
                              </p:par>
                              <p:par>
                                <p:cTn id="51" presetID="54" presetClass="entr" presetSubtype="0" accel="100000" fill="hold" grpId="0" nodeType="withEffect">
                                  <p:stCondLst>
                                    <p:cond delay="0"/>
                                  </p:stCondLst>
                                  <p:childTnLst>
                                    <p:set>
                                      <p:cBhvr>
                                        <p:cTn id="52" dur="1" fill="hold">
                                          <p:stCondLst>
                                            <p:cond delay="0"/>
                                          </p:stCondLst>
                                        </p:cTn>
                                        <p:tgtEl>
                                          <p:spTgt spid="254979">
                                            <p:txEl>
                                              <p:pRg st="6" end="6"/>
                                            </p:txEl>
                                          </p:spTgt>
                                        </p:tgtEl>
                                        <p:attrNameLst>
                                          <p:attrName>style.visibility</p:attrName>
                                        </p:attrNameLst>
                                      </p:cBhvr>
                                      <p:to>
                                        <p:strVal val="visible"/>
                                      </p:to>
                                    </p:set>
                                    <p:anim calcmode="lin" valueType="num">
                                      <p:cBhvr>
                                        <p:cTn id="53" dur="1000" fill="hold"/>
                                        <p:tgtEl>
                                          <p:spTgt spid="254979">
                                            <p:txEl>
                                              <p:pRg st="6" end="6"/>
                                            </p:txEl>
                                          </p:spTgt>
                                        </p:tgtEl>
                                        <p:attrNameLst>
                                          <p:attrName>ppt_w</p:attrName>
                                        </p:attrNameLst>
                                      </p:cBhvr>
                                      <p:tavLst>
                                        <p:tav tm="0">
                                          <p:val>
                                            <p:strVal val="#ppt_w*0.05"/>
                                          </p:val>
                                        </p:tav>
                                        <p:tav tm="100000">
                                          <p:val>
                                            <p:strVal val="#ppt_w"/>
                                          </p:val>
                                        </p:tav>
                                      </p:tavLst>
                                    </p:anim>
                                    <p:anim calcmode="lin" valueType="num">
                                      <p:cBhvr>
                                        <p:cTn id="54" dur="1000" fill="hold"/>
                                        <p:tgtEl>
                                          <p:spTgt spid="254979">
                                            <p:txEl>
                                              <p:pRg st="6" end="6"/>
                                            </p:txEl>
                                          </p:spTgt>
                                        </p:tgtEl>
                                        <p:attrNameLst>
                                          <p:attrName>ppt_h</p:attrName>
                                        </p:attrNameLst>
                                      </p:cBhvr>
                                      <p:tavLst>
                                        <p:tav tm="0">
                                          <p:val>
                                            <p:strVal val="#ppt_h"/>
                                          </p:val>
                                        </p:tav>
                                        <p:tav tm="100000">
                                          <p:val>
                                            <p:strVal val="#ppt_h"/>
                                          </p:val>
                                        </p:tav>
                                      </p:tavLst>
                                    </p:anim>
                                    <p:anim calcmode="lin" valueType="num">
                                      <p:cBhvr>
                                        <p:cTn id="55" dur="1000" fill="hold"/>
                                        <p:tgtEl>
                                          <p:spTgt spid="254979">
                                            <p:txEl>
                                              <p:pRg st="6" end="6"/>
                                            </p:txEl>
                                          </p:spTgt>
                                        </p:tgtEl>
                                        <p:attrNameLst>
                                          <p:attrName>ppt_x</p:attrName>
                                        </p:attrNameLst>
                                      </p:cBhvr>
                                      <p:tavLst>
                                        <p:tav tm="0">
                                          <p:val>
                                            <p:strVal val="#ppt_x-.2"/>
                                          </p:val>
                                        </p:tav>
                                        <p:tav tm="100000">
                                          <p:val>
                                            <p:strVal val="#ppt_x"/>
                                          </p:val>
                                        </p:tav>
                                      </p:tavLst>
                                    </p:anim>
                                    <p:anim calcmode="lin" valueType="num">
                                      <p:cBhvr>
                                        <p:cTn id="56" dur="1000" fill="hold"/>
                                        <p:tgtEl>
                                          <p:spTgt spid="254979">
                                            <p:txEl>
                                              <p:pRg st="6" end="6"/>
                                            </p:txEl>
                                          </p:spTgt>
                                        </p:tgtEl>
                                        <p:attrNameLst>
                                          <p:attrName>ppt_y</p:attrName>
                                        </p:attrNameLst>
                                      </p:cBhvr>
                                      <p:tavLst>
                                        <p:tav tm="0">
                                          <p:val>
                                            <p:strVal val="#ppt_y"/>
                                          </p:val>
                                        </p:tav>
                                        <p:tav tm="100000">
                                          <p:val>
                                            <p:strVal val="#ppt_y"/>
                                          </p:val>
                                        </p:tav>
                                      </p:tavLst>
                                    </p:anim>
                                    <p:animEffect transition="in" filter="fade">
                                      <p:cBhvr>
                                        <p:cTn id="57" dur="1000"/>
                                        <p:tgtEl>
                                          <p:spTgt spid="254979">
                                            <p:txEl>
                                              <p:pRg st="6" end="6"/>
                                            </p:txEl>
                                          </p:spTgt>
                                        </p:tgtEl>
                                      </p:cBhvr>
                                    </p:animEffect>
                                  </p:childTnLst>
                                </p:cTn>
                              </p:par>
                              <p:par>
                                <p:cTn id="58" presetID="54" presetClass="entr" presetSubtype="0" accel="100000" fill="hold" grpId="0" nodeType="withEffect">
                                  <p:stCondLst>
                                    <p:cond delay="0"/>
                                  </p:stCondLst>
                                  <p:childTnLst>
                                    <p:set>
                                      <p:cBhvr>
                                        <p:cTn id="59" dur="1" fill="hold">
                                          <p:stCondLst>
                                            <p:cond delay="0"/>
                                          </p:stCondLst>
                                        </p:cTn>
                                        <p:tgtEl>
                                          <p:spTgt spid="254979">
                                            <p:txEl>
                                              <p:pRg st="7" end="7"/>
                                            </p:txEl>
                                          </p:spTgt>
                                        </p:tgtEl>
                                        <p:attrNameLst>
                                          <p:attrName>style.visibility</p:attrName>
                                        </p:attrNameLst>
                                      </p:cBhvr>
                                      <p:to>
                                        <p:strVal val="visible"/>
                                      </p:to>
                                    </p:set>
                                    <p:anim calcmode="lin" valueType="num">
                                      <p:cBhvr>
                                        <p:cTn id="60" dur="1000" fill="hold"/>
                                        <p:tgtEl>
                                          <p:spTgt spid="254979">
                                            <p:txEl>
                                              <p:pRg st="7" end="7"/>
                                            </p:txEl>
                                          </p:spTgt>
                                        </p:tgtEl>
                                        <p:attrNameLst>
                                          <p:attrName>ppt_w</p:attrName>
                                        </p:attrNameLst>
                                      </p:cBhvr>
                                      <p:tavLst>
                                        <p:tav tm="0">
                                          <p:val>
                                            <p:strVal val="#ppt_w*0.05"/>
                                          </p:val>
                                        </p:tav>
                                        <p:tav tm="100000">
                                          <p:val>
                                            <p:strVal val="#ppt_w"/>
                                          </p:val>
                                        </p:tav>
                                      </p:tavLst>
                                    </p:anim>
                                    <p:anim calcmode="lin" valueType="num">
                                      <p:cBhvr>
                                        <p:cTn id="61" dur="1000" fill="hold"/>
                                        <p:tgtEl>
                                          <p:spTgt spid="254979">
                                            <p:txEl>
                                              <p:pRg st="7" end="7"/>
                                            </p:txEl>
                                          </p:spTgt>
                                        </p:tgtEl>
                                        <p:attrNameLst>
                                          <p:attrName>ppt_h</p:attrName>
                                        </p:attrNameLst>
                                      </p:cBhvr>
                                      <p:tavLst>
                                        <p:tav tm="0">
                                          <p:val>
                                            <p:strVal val="#ppt_h"/>
                                          </p:val>
                                        </p:tav>
                                        <p:tav tm="100000">
                                          <p:val>
                                            <p:strVal val="#ppt_h"/>
                                          </p:val>
                                        </p:tav>
                                      </p:tavLst>
                                    </p:anim>
                                    <p:anim calcmode="lin" valueType="num">
                                      <p:cBhvr>
                                        <p:cTn id="62" dur="1000" fill="hold"/>
                                        <p:tgtEl>
                                          <p:spTgt spid="254979">
                                            <p:txEl>
                                              <p:pRg st="7" end="7"/>
                                            </p:txEl>
                                          </p:spTgt>
                                        </p:tgtEl>
                                        <p:attrNameLst>
                                          <p:attrName>ppt_x</p:attrName>
                                        </p:attrNameLst>
                                      </p:cBhvr>
                                      <p:tavLst>
                                        <p:tav tm="0">
                                          <p:val>
                                            <p:strVal val="#ppt_x-.2"/>
                                          </p:val>
                                        </p:tav>
                                        <p:tav tm="100000">
                                          <p:val>
                                            <p:strVal val="#ppt_x"/>
                                          </p:val>
                                        </p:tav>
                                      </p:tavLst>
                                    </p:anim>
                                    <p:anim calcmode="lin" valueType="num">
                                      <p:cBhvr>
                                        <p:cTn id="63" dur="1000" fill="hold"/>
                                        <p:tgtEl>
                                          <p:spTgt spid="254979">
                                            <p:txEl>
                                              <p:pRg st="7" end="7"/>
                                            </p:txEl>
                                          </p:spTgt>
                                        </p:tgtEl>
                                        <p:attrNameLst>
                                          <p:attrName>ppt_y</p:attrName>
                                        </p:attrNameLst>
                                      </p:cBhvr>
                                      <p:tavLst>
                                        <p:tav tm="0">
                                          <p:val>
                                            <p:strVal val="#ppt_y"/>
                                          </p:val>
                                        </p:tav>
                                        <p:tav tm="100000">
                                          <p:val>
                                            <p:strVal val="#ppt_y"/>
                                          </p:val>
                                        </p:tav>
                                      </p:tavLst>
                                    </p:anim>
                                    <p:animEffect transition="in" filter="fade">
                                      <p:cBhvr>
                                        <p:cTn id="64" dur="1000"/>
                                        <p:tgtEl>
                                          <p:spTgt spid="254979">
                                            <p:txEl>
                                              <p:pRg st="7" end="7"/>
                                            </p:txEl>
                                          </p:spTgt>
                                        </p:tgtEl>
                                      </p:cBhvr>
                                    </p:animEffect>
                                  </p:childTnLst>
                                </p:cTn>
                              </p:par>
                              <p:par>
                                <p:cTn id="65" presetID="54" presetClass="entr" presetSubtype="0" accel="100000" fill="hold" grpId="0" nodeType="withEffect">
                                  <p:stCondLst>
                                    <p:cond delay="0"/>
                                  </p:stCondLst>
                                  <p:childTnLst>
                                    <p:set>
                                      <p:cBhvr>
                                        <p:cTn id="66" dur="1" fill="hold">
                                          <p:stCondLst>
                                            <p:cond delay="0"/>
                                          </p:stCondLst>
                                        </p:cTn>
                                        <p:tgtEl>
                                          <p:spTgt spid="254979">
                                            <p:txEl>
                                              <p:pRg st="8" end="8"/>
                                            </p:txEl>
                                          </p:spTgt>
                                        </p:tgtEl>
                                        <p:attrNameLst>
                                          <p:attrName>style.visibility</p:attrName>
                                        </p:attrNameLst>
                                      </p:cBhvr>
                                      <p:to>
                                        <p:strVal val="visible"/>
                                      </p:to>
                                    </p:set>
                                    <p:anim calcmode="lin" valueType="num">
                                      <p:cBhvr>
                                        <p:cTn id="67" dur="1000" fill="hold"/>
                                        <p:tgtEl>
                                          <p:spTgt spid="254979">
                                            <p:txEl>
                                              <p:pRg st="8" end="8"/>
                                            </p:txEl>
                                          </p:spTgt>
                                        </p:tgtEl>
                                        <p:attrNameLst>
                                          <p:attrName>ppt_w</p:attrName>
                                        </p:attrNameLst>
                                      </p:cBhvr>
                                      <p:tavLst>
                                        <p:tav tm="0">
                                          <p:val>
                                            <p:strVal val="#ppt_w*0.05"/>
                                          </p:val>
                                        </p:tav>
                                        <p:tav tm="100000">
                                          <p:val>
                                            <p:strVal val="#ppt_w"/>
                                          </p:val>
                                        </p:tav>
                                      </p:tavLst>
                                    </p:anim>
                                    <p:anim calcmode="lin" valueType="num">
                                      <p:cBhvr>
                                        <p:cTn id="68" dur="1000" fill="hold"/>
                                        <p:tgtEl>
                                          <p:spTgt spid="254979">
                                            <p:txEl>
                                              <p:pRg st="8" end="8"/>
                                            </p:txEl>
                                          </p:spTgt>
                                        </p:tgtEl>
                                        <p:attrNameLst>
                                          <p:attrName>ppt_h</p:attrName>
                                        </p:attrNameLst>
                                      </p:cBhvr>
                                      <p:tavLst>
                                        <p:tav tm="0">
                                          <p:val>
                                            <p:strVal val="#ppt_h"/>
                                          </p:val>
                                        </p:tav>
                                        <p:tav tm="100000">
                                          <p:val>
                                            <p:strVal val="#ppt_h"/>
                                          </p:val>
                                        </p:tav>
                                      </p:tavLst>
                                    </p:anim>
                                    <p:anim calcmode="lin" valueType="num">
                                      <p:cBhvr>
                                        <p:cTn id="69" dur="1000" fill="hold"/>
                                        <p:tgtEl>
                                          <p:spTgt spid="254979">
                                            <p:txEl>
                                              <p:pRg st="8" end="8"/>
                                            </p:txEl>
                                          </p:spTgt>
                                        </p:tgtEl>
                                        <p:attrNameLst>
                                          <p:attrName>ppt_x</p:attrName>
                                        </p:attrNameLst>
                                      </p:cBhvr>
                                      <p:tavLst>
                                        <p:tav tm="0">
                                          <p:val>
                                            <p:strVal val="#ppt_x-.2"/>
                                          </p:val>
                                        </p:tav>
                                        <p:tav tm="100000">
                                          <p:val>
                                            <p:strVal val="#ppt_x"/>
                                          </p:val>
                                        </p:tav>
                                      </p:tavLst>
                                    </p:anim>
                                    <p:anim calcmode="lin" valueType="num">
                                      <p:cBhvr>
                                        <p:cTn id="70" dur="1000" fill="hold"/>
                                        <p:tgtEl>
                                          <p:spTgt spid="254979">
                                            <p:txEl>
                                              <p:pRg st="8" end="8"/>
                                            </p:txEl>
                                          </p:spTgt>
                                        </p:tgtEl>
                                        <p:attrNameLst>
                                          <p:attrName>ppt_y</p:attrName>
                                        </p:attrNameLst>
                                      </p:cBhvr>
                                      <p:tavLst>
                                        <p:tav tm="0">
                                          <p:val>
                                            <p:strVal val="#ppt_y"/>
                                          </p:val>
                                        </p:tav>
                                        <p:tav tm="100000">
                                          <p:val>
                                            <p:strVal val="#ppt_y"/>
                                          </p:val>
                                        </p:tav>
                                      </p:tavLst>
                                    </p:anim>
                                    <p:animEffect transition="in" filter="fade">
                                      <p:cBhvr>
                                        <p:cTn id="71" dur="1000"/>
                                        <p:tgtEl>
                                          <p:spTgt spid="254979">
                                            <p:txEl>
                                              <p:pRg st="8" end="8"/>
                                            </p:txEl>
                                          </p:spTgt>
                                        </p:tgtEl>
                                      </p:cBhvr>
                                    </p:animEffect>
                                  </p:childTnLst>
                                </p:cTn>
                              </p:par>
                              <p:par>
                                <p:cTn id="72" presetID="54" presetClass="entr" presetSubtype="0" accel="100000" fill="hold" grpId="0" nodeType="withEffect">
                                  <p:stCondLst>
                                    <p:cond delay="0"/>
                                  </p:stCondLst>
                                  <p:childTnLst>
                                    <p:set>
                                      <p:cBhvr>
                                        <p:cTn id="73" dur="1" fill="hold">
                                          <p:stCondLst>
                                            <p:cond delay="0"/>
                                          </p:stCondLst>
                                        </p:cTn>
                                        <p:tgtEl>
                                          <p:spTgt spid="254979">
                                            <p:txEl>
                                              <p:pRg st="9" end="9"/>
                                            </p:txEl>
                                          </p:spTgt>
                                        </p:tgtEl>
                                        <p:attrNameLst>
                                          <p:attrName>style.visibility</p:attrName>
                                        </p:attrNameLst>
                                      </p:cBhvr>
                                      <p:to>
                                        <p:strVal val="visible"/>
                                      </p:to>
                                    </p:set>
                                    <p:anim calcmode="lin" valueType="num">
                                      <p:cBhvr>
                                        <p:cTn id="74" dur="1000" fill="hold"/>
                                        <p:tgtEl>
                                          <p:spTgt spid="254979">
                                            <p:txEl>
                                              <p:pRg st="9" end="9"/>
                                            </p:txEl>
                                          </p:spTgt>
                                        </p:tgtEl>
                                        <p:attrNameLst>
                                          <p:attrName>ppt_w</p:attrName>
                                        </p:attrNameLst>
                                      </p:cBhvr>
                                      <p:tavLst>
                                        <p:tav tm="0">
                                          <p:val>
                                            <p:strVal val="#ppt_w*0.05"/>
                                          </p:val>
                                        </p:tav>
                                        <p:tav tm="100000">
                                          <p:val>
                                            <p:strVal val="#ppt_w"/>
                                          </p:val>
                                        </p:tav>
                                      </p:tavLst>
                                    </p:anim>
                                    <p:anim calcmode="lin" valueType="num">
                                      <p:cBhvr>
                                        <p:cTn id="75" dur="1000" fill="hold"/>
                                        <p:tgtEl>
                                          <p:spTgt spid="254979">
                                            <p:txEl>
                                              <p:pRg st="9" end="9"/>
                                            </p:txEl>
                                          </p:spTgt>
                                        </p:tgtEl>
                                        <p:attrNameLst>
                                          <p:attrName>ppt_h</p:attrName>
                                        </p:attrNameLst>
                                      </p:cBhvr>
                                      <p:tavLst>
                                        <p:tav tm="0">
                                          <p:val>
                                            <p:strVal val="#ppt_h"/>
                                          </p:val>
                                        </p:tav>
                                        <p:tav tm="100000">
                                          <p:val>
                                            <p:strVal val="#ppt_h"/>
                                          </p:val>
                                        </p:tav>
                                      </p:tavLst>
                                    </p:anim>
                                    <p:anim calcmode="lin" valueType="num">
                                      <p:cBhvr>
                                        <p:cTn id="76" dur="1000" fill="hold"/>
                                        <p:tgtEl>
                                          <p:spTgt spid="254979">
                                            <p:txEl>
                                              <p:pRg st="9" end="9"/>
                                            </p:txEl>
                                          </p:spTgt>
                                        </p:tgtEl>
                                        <p:attrNameLst>
                                          <p:attrName>ppt_x</p:attrName>
                                        </p:attrNameLst>
                                      </p:cBhvr>
                                      <p:tavLst>
                                        <p:tav tm="0">
                                          <p:val>
                                            <p:strVal val="#ppt_x-.2"/>
                                          </p:val>
                                        </p:tav>
                                        <p:tav tm="100000">
                                          <p:val>
                                            <p:strVal val="#ppt_x"/>
                                          </p:val>
                                        </p:tav>
                                      </p:tavLst>
                                    </p:anim>
                                    <p:anim calcmode="lin" valueType="num">
                                      <p:cBhvr>
                                        <p:cTn id="77" dur="1000" fill="hold"/>
                                        <p:tgtEl>
                                          <p:spTgt spid="254979">
                                            <p:txEl>
                                              <p:pRg st="9" end="9"/>
                                            </p:txEl>
                                          </p:spTgt>
                                        </p:tgtEl>
                                        <p:attrNameLst>
                                          <p:attrName>ppt_y</p:attrName>
                                        </p:attrNameLst>
                                      </p:cBhvr>
                                      <p:tavLst>
                                        <p:tav tm="0">
                                          <p:val>
                                            <p:strVal val="#ppt_y"/>
                                          </p:val>
                                        </p:tav>
                                        <p:tav tm="100000">
                                          <p:val>
                                            <p:strVal val="#ppt_y"/>
                                          </p:val>
                                        </p:tav>
                                      </p:tavLst>
                                    </p:anim>
                                    <p:animEffect transition="in" filter="fade">
                                      <p:cBhvr>
                                        <p:cTn id="78" dur="1000"/>
                                        <p:tgtEl>
                                          <p:spTgt spid="254979">
                                            <p:txEl>
                                              <p:pRg st="9" end="9"/>
                                            </p:txEl>
                                          </p:spTgt>
                                        </p:tgtEl>
                                      </p:cBhvr>
                                    </p:animEffect>
                                  </p:childTnLst>
                                </p:cTn>
                              </p:par>
                              <p:par>
                                <p:cTn id="79" presetID="54" presetClass="entr" presetSubtype="0" accel="100000" fill="hold" grpId="0" nodeType="withEffect">
                                  <p:stCondLst>
                                    <p:cond delay="0"/>
                                  </p:stCondLst>
                                  <p:childTnLst>
                                    <p:set>
                                      <p:cBhvr>
                                        <p:cTn id="80" dur="1" fill="hold">
                                          <p:stCondLst>
                                            <p:cond delay="0"/>
                                          </p:stCondLst>
                                        </p:cTn>
                                        <p:tgtEl>
                                          <p:spTgt spid="254979">
                                            <p:txEl>
                                              <p:pRg st="10" end="10"/>
                                            </p:txEl>
                                          </p:spTgt>
                                        </p:tgtEl>
                                        <p:attrNameLst>
                                          <p:attrName>style.visibility</p:attrName>
                                        </p:attrNameLst>
                                      </p:cBhvr>
                                      <p:to>
                                        <p:strVal val="visible"/>
                                      </p:to>
                                    </p:set>
                                    <p:anim calcmode="lin" valueType="num">
                                      <p:cBhvr>
                                        <p:cTn id="81" dur="1000" fill="hold"/>
                                        <p:tgtEl>
                                          <p:spTgt spid="254979">
                                            <p:txEl>
                                              <p:pRg st="10" end="10"/>
                                            </p:txEl>
                                          </p:spTgt>
                                        </p:tgtEl>
                                        <p:attrNameLst>
                                          <p:attrName>ppt_w</p:attrName>
                                        </p:attrNameLst>
                                      </p:cBhvr>
                                      <p:tavLst>
                                        <p:tav tm="0">
                                          <p:val>
                                            <p:strVal val="#ppt_w*0.05"/>
                                          </p:val>
                                        </p:tav>
                                        <p:tav tm="100000">
                                          <p:val>
                                            <p:strVal val="#ppt_w"/>
                                          </p:val>
                                        </p:tav>
                                      </p:tavLst>
                                    </p:anim>
                                    <p:anim calcmode="lin" valueType="num">
                                      <p:cBhvr>
                                        <p:cTn id="82" dur="1000" fill="hold"/>
                                        <p:tgtEl>
                                          <p:spTgt spid="254979">
                                            <p:txEl>
                                              <p:pRg st="10" end="10"/>
                                            </p:txEl>
                                          </p:spTgt>
                                        </p:tgtEl>
                                        <p:attrNameLst>
                                          <p:attrName>ppt_h</p:attrName>
                                        </p:attrNameLst>
                                      </p:cBhvr>
                                      <p:tavLst>
                                        <p:tav tm="0">
                                          <p:val>
                                            <p:strVal val="#ppt_h"/>
                                          </p:val>
                                        </p:tav>
                                        <p:tav tm="100000">
                                          <p:val>
                                            <p:strVal val="#ppt_h"/>
                                          </p:val>
                                        </p:tav>
                                      </p:tavLst>
                                    </p:anim>
                                    <p:anim calcmode="lin" valueType="num">
                                      <p:cBhvr>
                                        <p:cTn id="83" dur="1000" fill="hold"/>
                                        <p:tgtEl>
                                          <p:spTgt spid="254979">
                                            <p:txEl>
                                              <p:pRg st="10" end="10"/>
                                            </p:txEl>
                                          </p:spTgt>
                                        </p:tgtEl>
                                        <p:attrNameLst>
                                          <p:attrName>ppt_x</p:attrName>
                                        </p:attrNameLst>
                                      </p:cBhvr>
                                      <p:tavLst>
                                        <p:tav tm="0">
                                          <p:val>
                                            <p:strVal val="#ppt_x-.2"/>
                                          </p:val>
                                        </p:tav>
                                        <p:tav tm="100000">
                                          <p:val>
                                            <p:strVal val="#ppt_x"/>
                                          </p:val>
                                        </p:tav>
                                      </p:tavLst>
                                    </p:anim>
                                    <p:anim calcmode="lin" valueType="num">
                                      <p:cBhvr>
                                        <p:cTn id="84" dur="1000" fill="hold"/>
                                        <p:tgtEl>
                                          <p:spTgt spid="254979">
                                            <p:txEl>
                                              <p:pRg st="10" end="10"/>
                                            </p:txEl>
                                          </p:spTgt>
                                        </p:tgtEl>
                                        <p:attrNameLst>
                                          <p:attrName>ppt_y</p:attrName>
                                        </p:attrNameLst>
                                      </p:cBhvr>
                                      <p:tavLst>
                                        <p:tav tm="0">
                                          <p:val>
                                            <p:strVal val="#ppt_y"/>
                                          </p:val>
                                        </p:tav>
                                        <p:tav tm="100000">
                                          <p:val>
                                            <p:strVal val="#ppt_y"/>
                                          </p:val>
                                        </p:tav>
                                      </p:tavLst>
                                    </p:anim>
                                    <p:animEffect transition="in" filter="fade">
                                      <p:cBhvr>
                                        <p:cTn id="85" dur="1000"/>
                                        <p:tgtEl>
                                          <p:spTgt spid="254979">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79" grpId="0" build="p"/>
    </p:bldLst>
  </p:timing>
</p:sld>
</file>

<file path=ppt/slides/slide19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6003" name="Rectangle 3"/>
          <p:cNvSpPr>
            <a:spLocks noGrp="1" noChangeArrowheads="1"/>
          </p:cNvSpPr>
          <p:nvPr>
            <p:ph type="body" idx="1"/>
          </p:nvPr>
        </p:nvSpPr>
        <p:spPr>
          <a:xfrm>
            <a:off x="457200" y="260350"/>
            <a:ext cx="8229600" cy="6597650"/>
          </a:xfrm>
        </p:spPr>
        <p:txBody>
          <a:bodyPr/>
          <a:lstStyle/>
          <a:p>
            <a:pPr>
              <a:lnSpc>
                <a:spcPct val="90000"/>
              </a:lnSpc>
              <a:buFont typeface="Wingdings" panose="05000000000000000000" pitchFamily="2" charset="2"/>
              <a:buNone/>
            </a:pPr>
            <a:r>
              <a:rPr lang="fa-IR" altLang="fa-IR" sz="1800" u="sng">
                <a:effectLst/>
                <a:cs typeface="B Zar" panose="00000400000000000000" pitchFamily="2" charset="-78"/>
              </a:rPr>
              <a:t>ثبت های دفتر روزنامه :</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122400</a:t>
            </a:r>
          </a:p>
          <a:p>
            <a:pPr>
              <a:lnSpc>
                <a:spcPct val="90000"/>
              </a:lnSpc>
              <a:buFont typeface="Wingdings" panose="05000000000000000000" pitchFamily="2" charset="2"/>
              <a:buNone/>
            </a:pPr>
            <a:r>
              <a:rPr lang="fa-IR" altLang="fa-IR" sz="1800">
                <a:effectLst/>
                <a:cs typeface="B Zar" panose="00000400000000000000" pitchFamily="2" charset="-78"/>
              </a:rPr>
              <a:t>انحراف ترکیب مواد اولیه                2000</a:t>
            </a:r>
          </a:p>
          <a:p>
            <a:pPr>
              <a:lnSpc>
                <a:spcPct val="90000"/>
              </a:lnSpc>
              <a:buFont typeface="Wingdings" panose="05000000000000000000" pitchFamily="2" charset="2"/>
              <a:buNone/>
            </a:pPr>
            <a:r>
              <a:rPr lang="fa-IR" altLang="fa-IR" sz="1800">
                <a:effectLst/>
                <a:cs typeface="B Zar" panose="00000400000000000000" pitchFamily="2" charset="-78"/>
              </a:rPr>
              <a:t>			انحراف بازده مواد اولیه                         400</a:t>
            </a:r>
          </a:p>
          <a:p>
            <a:pPr>
              <a:lnSpc>
                <a:spcPct val="90000"/>
              </a:lnSpc>
              <a:buFont typeface="Wingdings" panose="05000000000000000000" pitchFamily="2" charset="2"/>
              <a:buNone/>
            </a:pPr>
            <a:r>
              <a:rPr lang="fa-IR" altLang="fa-IR" sz="1800">
                <a:effectLst/>
                <a:cs typeface="B Zar" panose="00000400000000000000" pitchFamily="2" charset="-78"/>
              </a:rPr>
              <a:t>			موجودی مواد اولیه                               124000</a:t>
            </a:r>
          </a:p>
          <a:p>
            <a:pPr>
              <a:lnSpc>
                <a:spcPct val="90000"/>
              </a:lnSpc>
              <a:buFont typeface="Wingdings" panose="05000000000000000000" pitchFamily="2" charset="2"/>
              <a:buNone/>
            </a:pPr>
            <a:r>
              <a:rPr lang="fa-IR" altLang="fa-IR" sz="1800">
                <a:effectLst/>
                <a:cs typeface="B Zar" panose="00000400000000000000" pitchFamily="2" charset="-78"/>
              </a:rPr>
              <a:t>حساب کار در جریان                      24480 ( 600 × 8/40)</a:t>
            </a:r>
          </a:p>
          <a:p>
            <a:pPr>
              <a:lnSpc>
                <a:spcPct val="90000"/>
              </a:lnSpc>
              <a:buFont typeface="Wingdings" panose="05000000000000000000" pitchFamily="2" charset="2"/>
              <a:buNone/>
            </a:pPr>
            <a:r>
              <a:rPr lang="fa-IR" altLang="fa-IR" sz="1800">
                <a:effectLst/>
                <a:cs typeface="B Zar" panose="00000400000000000000" pitchFamily="2" charset="-78"/>
              </a:rPr>
              <a:t>انحراف بازده دستمزد                      2520</a:t>
            </a:r>
          </a:p>
          <a:p>
            <a:pPr>
              <a:lnSpc>
                <a:spcPct val="90000"/>
              </a:lnSpc>
              <a:buFont typeface="Wingdings" panose="05000000000000000000" pitchFamily="2" charset="2"/>
              <a:buNone/>
            </a:pPr>
            <a:r>
              <a:rPr lang="fa-IR" altLang="fa-IR" sz="1800">
                <a:effectLst/>
                <a:cs typeface="B Zar" panose="00000400000000000000" pitchFamily="2" charset="-78"/>
              </a:rPr>
              <a:t>انحراف نرخ دستمزد                       450</a:t>
            </a:r>
          </a:p>
          <a:p>
            <a:pPr>
              <a:lnSpc>
                <a:spcPct val="90000"/>
              </a:lnSpc>
              <a:buFont typeface="Wingdings" panose="05000000000000000000" pitchFamily="2" charset="2"/>
              <a:buNone/>
            </a:pPr>
            <a:r>
              <a:rPr lang="fa-IR" altLang="fa-IR" sz="1800">
                <a:effectLst/>
                <a:cs typeface="B Zar" panose="00000400000000000000" pitchFamily="2" charset="-78"/>
              </a:rPr>
              <a:t>			هزینه حقوق و دستمزد                         27450 ( 610 × 45)</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12240 ( 300 × 8/40)</a:t>
            </a:r>
          </a:p>
          <a:p>
            <a:pPr>
              <a:lnSpc>
                <a:spcPct val="90000"/>
              </a:lnSpc>
              <a:buFont typeface="Wingdings" panose="05000000000000000000" pitchFamily="2" charset="2"/>
              <a:buNone/>
            </a:pPr>
            <a:r>
              <a:rPr lang="fa-IR" altLang="fa-IR" sz="1800">
                <a:effectLst/>
                <a:cs typeface="B Zar" panose="00000400000000000000" pitchFamily="2" charset="-78"/>
              </a:rPr>
              <a:t>انحراف بازده سربار                         1260</a:t>
            </a:r>
          </a:p>
          <a:p>
            <a:pPr>
              <a:lnSpc>
                <a:spcPct val="90000"/>
              </a:lnSpc>
              <a:buFont typeface="Wingdings" panose="05000000000000000000" pitchFamily="2" charset="2"/>
              <a:buNone/>
            </a:pPr>
            <a:r>
              <a:rPr lang="fa-IR" altLang="fa-IR" sz="1800">
                <a:effectLst/>
                <a:cs typeface="B Zar" panose="00000400000000000000" pitchFamily="2" charset="-78"/>
              </a:rPr>
              <a:t>			هزینه های سربار                                  13500</a:t>
            </a:r>
          </a:p>
          <a:p>
            <a:pPr>
              <a:lnSpc>
                <a:spcPct val="90000"/>
              </a:lnSpc>
              <a:buFont typeface="Wingdings" panose="05000000000000000000" pitchFamily="2" charset="2"/>
              <a:buNone/>
            </a:pPr>
            <a:r>
              <a:rPr lang="fa-IR" altLang="fa-IR" sz="1800">
                <a:effectLst/>
                <a:cs typeface="B Zar" panose="00000400000000000000" pitchFamily="2" charset="-78"/>
              </a:rPr>
              <a:t>20400 = 100 × (204 = 200 کیلو × 510 واحد ) = مصرف استاندارد مواد آلفا برای تولید واقعی</a:t>
            </a:r>
          </a:p>
          <a:p>
            <a:pPr>
              <a:lnSpc>
                <a:spcPct val="30000"/>
              </a:lnSpc>
              <a:buFont typeface="Wingdings" panose="05000000000000000000" pitchFamily="2" charset="2"/>
              <a:buNone/>
            </a:pPr>
            <a:r>
              <a:rPr lang="fa-IR" altLang="fa-IR" sz="1800">
                <a:effectLst/>
                <a:cs typeface="B Zar" panose="00000400000000000000" pitchFamily="2" charset="-78"/>
              </a:rPr>
              <a:t>                                                500</a:t>
            </a:r>
          </a:p>
          <a:p>
            <a:pPr>
              <a:lnSpc>
                <a:spcPct val="90000"/>
              </a:lnSpc>
              <a:buFont typeface="Wingdings" panose="05000000000000000000" pitchFamily="2" charset="2"/>
              <a:buNone/>
            </a:pPr>
            <a:r>
              <a:rPr lang="fa-IR" altLang="fa-IR" sz="1800" u="sng">
                <a:effectLst/>
                <a:cs typeface="B Zar" panose="00000400000000000000" pitchFamily="2" charset="-78"/>
              </a:rPr>
              <a:t>102000</a:t>
            </a:r>
            <a:r>
              <a:rPr lang="fa-IR" altLang="fa-IR" sz="1800">
                <a:effectLst/>
                <a:cs typeface="B Zar" panose="00000400000000000000" pitchFamily="2" charset="-78"/>
              </a:rPr>
              <a:t> = 250 × (408 = 400 کیلو × 510 واحد) = مصرف استاندارد مواد بتا برای تولید واقعی</a:t>
            </a:r>
          </a:p>
          <a:p>
            <a:pPr>
              <a:lnSpc>
                <a:spcPct val="50000"/>
              </a:lnSpc>
              <a:buFont typeface="Wingdings" panose="05000000000000000000" pitchFamily="2" charset="2"/>
              <a:buNone/>
            </a:pPr>
            <a:r>
              <a:rPr lang="fa-IR" altLang="fa-IR" sz="1800">
                <a:effectLst/>
                <a:cs typeface="B Zar" panose="00000400000000000000" pitchFamily="2" charset="-78"/>
              </a:rPr>
              <a:t>                                                   500</a:t>
            </a:r>
          </a:p>
          <a:p>
            <a:pPr>
              <a:lnSpc>
                <a:spcPct val="90000"/>
              </a:lnSpc>
              <a:buFont typeface="Wingdings" panose="05000000000000000000" pitchFamily="2" charset="2"/>
              <a:buNone/>
            </a:pPr>
            <a:r>
              <a:rPr lang="fa-IR" altLang="fa-IR" sz="1800" u="sng">
                <a:effectLst/>
                <a:cs typeface="B Zar" panose="00000400000000000000" pitchFamily="2" charset="-78"/>
              </a:rPr>
              <a:t>122400</a:t>
            </a:r>
          </a:p>
          <a:p>
            <a:pPr algn="ctr">
              <a:lnSpc>
                <a:spcPct val="90000"/>
              </a:lnSpc>
              <a:buFont typeface="Wingdings" panose="05000000000000000000" pitchFamily="2" charset="2"/>
              <a:buNone/>
            </a:pPr>
            <a:r>
              <a:rPr lang="fa-IR" altLang="fa-IR" sz="1800">
                <a:effectLst/>
                <a:cs typeface="B Zar" panose="00000400000000000000" pitchFamily="2" charset="-78"/>
              </a:rPr>
              <a:t>نرخ استاندارد          مصرف واقعی</a:t>
            </a:r>
          </a:p>
          <a:p>
            <a:pPr algn="ctr">
              <a:lnSpc>
                <a:spcPct val="90000"/>
              </a:lnSpc>
              <a:buFont typeface="Wingdings" panose="05000000000000000000" pitchFamily="2" charset="2"/>
              <a:buNone/>
            </a:pPr>
            <a:r>
              <a:rPr lang="fa-IR" altLang="fa-IR" sz="1800">
                <a:effectLst/>
                <a:cs typeface="B Zar" panose="00000400000000000000" pitchFamily="2" charset="-78"/>
              </a:rPr>
              <a:t>(19000 = 100 × 190 آلفا)</a:t>
            </a:r>
          </a:p>
          <a:p>
            <a:pPr algn="ctr">
              <a:lnSpc>
                <a:spcPct val="90000"/>
              </a:lnSpc>
              <a:buFont typeface="Wingdings" panose="05000000000000000000" pitchFamily="2" charset="2"/>
              <a:buNone/>
            </a:pPr>
            <a:r>
              <a:rPr lang="fa-IR" altLang="fa-IR" sz="1800">
                <a:effectLst/>
                <a:cs typeface="B Zar" panose="00000400000000000000" pitchFamily="2" charset="-78"/>
              </a:rPr>
              <a:t>(</a:t>
            </a:r>
            <a:r>
              <a:rPr lang="fa-IR" altLang="fa-IR" sz="1800" u="sng">
                <a:effectLst/>
                <a:cs typeface="B Zar" panose="00000400000000000000" pitchFamily="2" charset="-78"/>
              </a:rPr>
              <a:t>105000</a:t>
            </a:r>
            <a:r>
              <a:rPr lang="fa-IR" altLang="fa-IR" sz="1800">
                <a:effectLst/>
                <a:cs typeface="B Zar" panose="00000400000000000000" pitchFamily="2" charset="-78"/>
              </a:rPr>
              <a:t> = 250 × 420 بتا)</a:t>
            </a:r>
          </a:p>
          <a:p>
            <a:pPr>
              <a:lnSpc>
                <a:spcPct val="90000"/>
              </a:lnSpc>
              <a:buFont typeface="Wingdings" panose="05000000000000000000" pitchFamily="2" charset="2"/>
              <a:buNone/>
            </a:pPr>
            <a:r>
              <a:rPr lang="fa-IR" altLang="fa-IR" sz="1800">
                <a:effectLst/>
                <a:cs typeface="B Zar" panose="00000400000000000000" pitchFamily="2" charset="-78"/>
              </a:rPr>
              <a:t>                                                                       </a:t>
            </a:r>
            <a:r>
              <a:rPr lang="fa-IR" altLang="fa-IR" sz="1800" u="sng">
                <a:effectLst/>
                <a:cs typeface="B Zar" panose="00000400000000000000" pitchFamily="2" charset="-78"/>
              </a:rPr>
              <a:t>124000</a:t>
            </a:r>
          </a:p>
          <a:p>
            <a:pPr algn="ctr">
              <a:lnSpc>
                <a:spcPct val="90000"/>
              </a:lnSpc>
              <a:buFont typeface="Wingdings" panose="05000000000000000000" pitchFamily="2" charset="2"/>
              <a:buNone/>
            </a:pPr>
            <a:r>
              <a:rPr lang="fa-IR" altLang="fa-IR" sz="1800">
                <a:effectLst/>
                <a:cs typeface="B Zar" panose="00000400000000000000" pitchFamily="2" charset="-78"/>
              </a:rPr>
              <a:t>نامساعد   450 = ( 600 – 610 ) 45 = انحراف نرخ دستمزد</a:t>
            </a:r>
            <a:endParaRPr lang="en-US" altLang="fa-IR" sz="1800">
              <a:effectLst/>
              <a:cs typeface="B Zar" panose="00000400000000000000" pitchFamily="2" charset="-78"/>
            </a:endParaRPr>
          </a:p>
        </p:txBody>
      </p:sp>
      <p:grpSp>
        <p:nvGrpSpPr>
          <p:cNvPr id="256006" name="Group 6"/>
          <p:cNvGrpSpPr>
            <a:grpSpLocks/>
          </p:cNvGrpSpPr>
          <p:nvPr/>
        </p:nvGrpSpPr>
        <p:grpSpPr bwMode="auto">
          <a:xfrm>
            <a:off x="5364163" y="4149725"/>
            <a:ext cx="1512887" cy="431800"/>
            <a:chOff x="3379" y="2614"/>
            <a:chExt cx="953" cy="272"/>
          </a:xfrm>
        </p:grpSpPr>
        <p:sp>
          <p:nvSpPr>
            <p:cNvPr id="256004" name="Line 4"/>
            <p:cNvSpPr>
              <a:spLocks noChangeShapeType="1"/>
            </p:cNvSpPr>
            <p:nvPr/>
          </p:nvSpPr>
          <p:spPr bwMode="auto">
            <a:xfrm>
              <a:off x="3470" y="2614"/>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6005" name="Line 5"/>
            <p:cNvSpPr>
              <a:spLocks noChangeShapeType="1"/>
            </p:cNvSpPr>
            <p:nvPr/>
          </p:nvSpPr>
          <p:spPr bwMode="auto">
            <a:xfrm>
              <a:off x="3379" y="2886"/>
              <a:ext cx="90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5600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600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5600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56003">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56003">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56003">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56003">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56003">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56003">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56003">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56003">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56003">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56003">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56003">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56003">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56003">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56003">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56003">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56003">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56003">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256003">
                                            <p:txEl>
                                              <p:pRg st="20" end="20"/>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20" end="20"/>
                                            </p:txEl>
                                          </p:spTgt>
                                        </p:tgtEl>
                                        <p:attrNameLst>
                                          <p:attrName>ppt_c</p:attrName>
                                        </p:attrNameLst>
                                      </p:cBhvr>
                                      <p:to>
                                        <a:schemeClr val="bg2"/>
                                      </p:to>
                                    </p:animClr>
                                  </p:subTnLst>
                                </p:cTn>
                              </p:par>
                            </p:childTnLst>
                          </p:cTn>
                        </p:par>
                        <p:par>
                          <p:cTn id="67" fill="hold" nodeType="afterGroup">
                            <p:stCondLst>
                              <p:cond delay="0"/>
                            </p:stCondLst>
                            <p:childTnLst>
                              <p:par>
                                <p:cTn id="68" presetID="1" presetClass="entr" presetSubtype="0" fill="hold" grpId="0" nodeType="afterEffect">
                                  <p:stCondLst>
                                    <p:cond delay="0"/>
                                  </p:stCondLst>
                                  <p:childTnLst>
                                    <p:set>
                                      <p:cBhvr>
                                        <p:cTn id="69" dur="1" fill="hold">
                                          <p:stCondLst>
                                            <p:cond delay="0"/>
                                          </p:stCondLst>
                                        </p:cTn>
                                        <p:tgtEl>
                                          <p:spTgt spid="256003">
                                            <p:txEl>
                                              <p:pRg st="21" end="21"/>
                                            </p:txEl>
                                          </p:spTgt>
                                        </p:tgtEl>
                                        <p:attrNameLst>
                                          <p:attrName>style.visibility</p:attrName>
                                        </p:attrNameLst>
                                      </p:cBhvr>
                                      <p:to>
                                        <p:strVal val="visible"/>
                                      </p:to>
                                    </p:set>
                                  </p:childTnLst>
                                  <p:subTnLst>
                                    <p:animClr clrSpc="rgb" dir="cw">
                                      <p:cBhvr override="childStyle">
                                        <p:cTn dur="1" fill="hold" display="0" masterRel="nextClick" afterEffect="1"/>
                                        <p:tgtEl>
                                          <p:spTgt spid="256003">
                                            <p:txEl>
                                              <p:pRg st="21" end="21"/>
                                            </p:txEl>
                                          </p:spTgt>
                                        </p:tgtEl>
                                        <p:attrNameLst>
                                          <p:attrName>ppt_c</p:attrName>
                                        </p:attrNameLst>
                                      </p:cBhvr>
                                      <p:to>
                                        <a:schemeClr val="bg2"/>
                                      </p:to>
                                    </p:animClr>
                                  </p:subTnLst>
                                </p:cTn>
                              </p:par>
                            </p:childTnLst>
                          </p:cTn>
                        </p:par>
                        <p:par>
                          <p:cTn id="70" fill="hold" nodeType="afterGroup">
                            <p:stCondLst>
                              <p:cond delay="0"/>
                            </p:stCondLst>
                            <p:childTnLst>
                              <p:par>
                                <p:cTn id="71" presetID="39" presetClass="entr" presetSubtype="0" accel="100000" fill="hold" nodeType="afterEffect">
                                  <p:stCondLst>
                                    <p:cond delay="0"/>
                                  </p:stCondLst>
                                  <p:childTnLst>
                                    <p:set>
                                      <p:cBhvr>
                                        <p:cTn id="72" dur="1" fill="hold">
                                          <p:stCondLst>
                                            <p:cond delay="0"/>
                                          </p:stCondLst>
                                        </p:cTn>
                                        <p:tgtEl>
                                          <p:spTgt spid="256006"/>
                                        </p:tgtEl>
                                        <p:attrNameLst>
                                          <p:attrName>style.visibility</p:attrName>
                                        </p:attrNameLst>
                                      </p:cBhvr>
                                      <p:to>
                                        <p:strVal val="visible"/>
                                      </p:to>
                                    </p:set>
                                    <p:anim calcmode="lin" valueType="num">
                                      <p:cBhvr>
                                        <p:cTn id="73" dur="1000" fill="hold"/>
                                        <p:tgtEl>
                                          <p:spTgt spid="256006"/>
                                        </p:tgtEl>
                                        <p:attrNameLst>
                                          <p:attrName>ppt_h</p:attrName>
                                        </p:attrNameLst>
                                      </p:cBhvr>
                                      <p:tavLst>
                                        <p:tav tm="0">
                                          <p:val>
                                            <p:strVal val="#ppt_h/20"/>
                                          </p:val>
                                        </p:tav>
                                        <p:tav tm="50000">
                                          <p:val>
                                            <p:strVal val="#ppt_h/20"/>
                                          </p:val>
                                        </p:tav>
                                        <p:tav tm="100000">
                                          <p:val>
                                            <p:strVal val="#ppt_h"/>
                                          </p:val>
                                        </p:tav>
                                      </p:tavLst>
                                    </p:anim>
                                    <p:anim calcmode="lin" valueType="num">
                                      <p:cBhvr>
                                        <p:cTn id="74" dur="1000" fill="hold"/>
                                        <p:tgtEl>
                                          <p:spTgt spid="256006"/>
                                        </p:tgtEl>
                                        <p:attrNameLst>
                                          <p:attrName>ppt_w</p:attrName>
                                        </p:attrNameLst>
                                      </p:cBhvr>
                                      <p:tavLst>
                                        <p:tav tm="0">
                                          <p:val>
                                            <p:strVal val="#ppt_w+.3"/>
                                          </p:val>
                                        </p:tav>
                                        <p:tav tm="50000">
                                          <p:val>
                                            <p:strVal val="#ppt_w+.3"/>
                                          </p:val>
                                        </p:tav>
                                        <p:tav tm="100000">
                                          <p:val>
                                            <p:strVal val="#ppt_w"/>
                                          </p:val>
                                        </p:tav>
                                      </p:tavLst>
                                    </p:anim>
                                    <p:anim calcmode="lin" valueType="num">
                                      <p:cBhvr>
                                        <p:cTn id="75" dur="1000" fill="hold"/>
                                        <p:tgtEl>
                                          <p:spTgt spid="256006"/>
                                        </p:tgtEl>
                                        <p:attrNameLst>
                                          <p:attrName>ppt_x</p:attrName>
                                        </p:attrNameLst>
                                      </p:cBhvr>
                                      <p:tavLst>
                                        <p:tav tm="0">
                                          <p:val>
                                            <p:strVal val="#ppt_x-.3"/>
                                          </p:val>
                                        </p:tav>
                                        <p:tav tm="50000">
                                          <p:val>
                                            <p:strVal val="#ppt_x"/>
                                          </p:val>
                                        </p:tav>
                                        <p:tav tm="100000">
                                          <p:val>
                                            <p:strVal val="#ppt_x"/>
                                          </p:val>
                                        </p:tav>
                                      </p:tavLst>
                                    </p:anim>
                                    <p:anim calcmode="lin" valueType="num">
                                      <p:cBhvr>
                                        <p:cTn id="76" dur="1000" fill="hold"/>
                                        <p:tgtEl>
                                          <p:spTgt spid="2560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03" grpId="0" build="p"/>
    </p:bldLst>
  </p:timing>
</p:sld>
</file>

<file path=ppt/slides/slide19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7028" name="Rectangle 4"/>
          <p:cNvSpPr>
            <a:spLocks noGrp="1" noChangeArrowheads="1"/>
          </p:cNvSpPr>
          <p:nvPr>
            <p:ph type="title"/>
          </p:nvPr>
        </p:nvSpPr>
        <p:spPr>
          <a:xfrm>
            <a:off x="457200" y="115888"/>
            <a:ext cx="8229600" cy="633412"/>
          </a:xfrm>
        </p:spPr>
        <p:txBody>
          <a:bodyPr/>
          <a:lstStyle/>
          <a:p>
            <a:pPr algn="r"/>
            <a:r>
              <a:rPr lang="fa-IR" altLang="fa-IR" sz="1400">
                <a:cs typeface="B Nasim" panose="00000700000000000000" pitchFamily="2" charset="-78"/>
              </a:rPr>
              <a:t>حل مساله (10-4)</a:t>
            </a:r>
            <a:endParaRPr lang="en-US" altLang="fa-IR" sz="1400">
              <a:cs typeface="B Nasim" panose="00000700000000000000" pitchFamily="2" charset="-78"/>
            </a:endParaRPr>
          </a:p>
        </p:txBody>
      </p:sp>
      <p:sp>
        <p:nvSpPr>
          <p:cNvPr id="257029" name="Rectangle 5"/>
          <p:cNvSpPr>
            <a:spLocks noGrp="1" noChangeArrowheads="1"/>
          </p:cNvSpPr>
          <p:nvPr>
            <p:ph type="body" sz="half" idx="1"/>
          </p:nvPr>
        </p:nvSpPr>
        <p:spPr>
          <a:xfrm>
            <a:off x="468313" y="595313"/>
            <a:ext cx="8229600" cy="3265487"/>
          </a:xfrm>
        </p:spPr>
        <p:txBody>
          <a:bodyPr/>
          <a:lstStyle/>
          <a:p>
            <a:pPr>
              <a:lnSpc>
                <a:spcPct val="80000"/>
              </a:lnSpc>
              <a:buFont typeface="Wingdings" panose="05000000000000000000" pitchFamily="2" charset="2"/>
              <a:buNone/>
            </a:pPr>
            <a:r>
              <a:rPr lang="fa-IR" altLang="fa-IR" sz="1600" u="sng">
                <a:effectLst/>
                <a:cs typeface="B Zar" panose="00000400000000000000" pitchFamily="2" charset="-78"/>
              </a:rPr>
              <a:t>ثبت دفتر روزنامه – بستن انحرافات</a:t>
            </a:r>
          </a:p>
          <a:p>
            <a:pPr>
              <a:lnSpc>
                <a:spcPct val="80000"/>
              </a:lnSpc>
              <a:buFont typeface="Wingdings" panose="05000000000000000000" pitchFamily="2" charset="2"/>
              <a:buNone/>
            </a:pPr>
            <a:r>
              <a:rPr lang="fa-IR" altLang="fa-IR" sz="1600">
                <a:effectLst/>
                <a:cs typeface="B Zar" panose="00000400000000000000" pitchFamily="2" charset="-78"/>
              </a:rPr>
              <a:t>خلاصه حساب سود و زیان          9200</a:t>
            </a:r>
          </a:p>
          <a:p>
            <a:pPr>
              <a:lnSpc>
                <a:spcPct val="80000"/>
              </a:lnSpc>
              <a:buFont typeface="Wingdings" panose="05000000000000000000" pitchFamily="2" charset="2"/>
              <a:buNone/>
            </a:pPr>
            <a:r>
              <a:rPr lang="fa-IR" altLang="fa-IR" sz="1600">
                <a:effectLst/>
                <a:cs typeface="B Zar" panose="00000400000000000000" pitchFamily="2" charset="-78"/>
              </a:rPr>
              <a:t>			انحراف نرخ مواد                           2800</a:t>
            </a:r>
          </a:p>
          <a:p>
            <a:pPr>
              <a:lnSpc>
                <a:spcPct val="80000"/>
              </a:lnSpc>
              <a:buFont typeface="Wingdings" panose="05000000000000000000" pitchFamily="2" charset="2"/>
              <a:buNone/>
            </a:pPr>
            <a:r>
              <a:rPr lang="fa-IR" altLang="fa-IR" sz="1600">
                <a:effectLst/>
                <a:cs typeface="B Zar" panose="00000400000000000000" pitchFamily="2" charset="-78"/>
              </a:rPr>
              <a:t>			انحراف کارایی دستمزد                 1600</a:t>
            </a:r>
          </a:p>
          <a:p>
            <a:pPr>
              <a:lnSpc>
                <a:spcPct val="80000"/>
              </a:lnSpc>
              <a:buFont typeface="Wingdings" panose="05000000000000000000" pitchFamily="2" charset="2"/>
              <a:buNone/>
            </a:pPr>
            <a:r>
              <a:rPr lang="fa-IR" altLang="fa-IR" sz="1600">
                <a:effectLst/>
                <a:cs typeface="B Zar" panose="00000400000000000000" pitchFamily="2" charset="-78"/>
              </a:rPr>
              <a:t>			انحراف حجم                                2800</a:t>
            </a:r>
          </a:p>
          <a:p>
            <a:pPr>
              <a:lnSpc>
                <a:spcPct val="80000"/>
              </a:lnSpc>
              <a:buFont typeface="Wingdings" panose="05000000000000000000" pitchFamily="2" charset="2"/>
              <a:buNone/>
            </a:pPr>
            <a:r>
              <a:rPr lang="fa-IR" altLang="fa-IR" sz="1600">
                <a:effectLst/>
                <a:cs typeface="B Zar" panose="00000400000000000000" pitchFamily="2" charset="-78"/>
              </a:rPr>
              <a:t>			انحراف قابل کنترل                        2000</a:t>
            </a:r>
          </a:p>
          <a:p>
            <a:pPr algn="ctr">
              <a:lnSpc>
                <a:spcPct val="80000"/>
              </a:lnSpc>
              <a:buFont typeface="Wingdings" panose="05000000000000000000" pitchFamily="2" charset="2"/>
              <a:buNone/>
            </a:pPr>
            <a:r>
              <a:rPr lang="fa-IR" altLang="fa-IR" sz="1600">
                <a:effectLst/>
                <a:cs typeface="B Zar" panose="00000400000000000000" pitchFamily="2" charset="-78"/>
              </a:rPr>
              <a:t>شرکت ــــــــــــــــــــــــ</a:t>
            </a:r>
          </a:p>
          <a:p>
            <a:pPr algn="ctr">
              <a:lnSpc>
                <a:spcPct val="80000"/>
              </a:lnSpc>
              <a:buFont typeface="Wingdings" panose="05000000000000000000" pitchFamily="2" charset="2"/>
              <a:buNone/>
            </a:pPr>
            <a:r>
              <a:rPr lang="fa-IR" altLang="fa-IR" sz="1600" u="sng">
                <a:effectLst/>
                <a:cs typeface="B Zar" panose="00000400000000000000" pitchFamily="2" charset="-78"/>
              </a:rPr>
              <a:t>صورتحساب سود و زیان دوره مالی منتهی به 29/12/1370</a:t>
            </a:r>
          </a:p>
          <a:p>
            <a:pPr>
              <a:lnSpc>
                <a:spcPct val="80000"/>
              </a:lnSpc>
              <a:buFont typeface="Wingdings" panose="05000000000000000000" pitchFamily="2" charset="2"/>
              <a:buNone/>
            </a:pPr>
            <a:r>
              <a:rPr lang="fa-IR" altLang="fa-IR" sz="1600">
                <a:effectLst/>
                <a:cs typeface="B Zar" panose="00000400000000000000" pitchFamily="2" charset="-78"/>
              </a:rPr>
              <a:t>فروش خالص                                                                    93000</a:t>
            </a:r>
          </a:p>
          <a:p>
            <a:pPr>
              <a:lnSpc>
                <a:spcPct val="80000"/>
              </a:lnSpc>
              <a:buFont typeface="Wingdings" panose="05000000000000000000" pitchFamily="2" charset="2"/>
              <a:buNone/>
            </a:pPr>
            <a:r>
              <a:rPr lang="fa-IR" altLang="fa-IR" sz="1600">
                <a:effectLst/>
                <a:cs typeface="B Zar" panose="00000400000000000000" pitchFamily="2" charset="-78"/>
              </a:rPr>
              <a:t>بهای تمام شده کالای فروش رفته – استاندارد                     36000</a:t>
            </a:r>
          </a:p>
          <a:p>
            <a:pPr>
              <a:lnSpc>
                <a:spcPct val="80000"/>
              </a:lnSpc>
              <a:buFont typeface="Wingdings" panose="05000000000000000000" pitchFamily="2" charset="2"/>
              <a:buNone/>
            </a:pPr>
            <a:r>
              <a:rPr lang="fa-IR" altLang="fa-IR" sz="1600">
                <a:effectLst/>
                <a:cs typeface="B Zar" panose="00000400000000000000" pitchFamily="2" charset="-78"/>
              </a:rPr>
              <a:t>اضافه می شود : انحرافات نامساعد                                      </a:t>
            </a:r>
            <a:r>
              <a:rPr lang="fa-IR" altLang="fa-IR" sz="1600" u="sng">
                <a:effectLst/>
                <a:cs typeface="B Zar" panose="00000400000000000000" pitchFamily="2" charset="-78"/>
              </a:rPr>
              <a:t>4800</a:t>
            </a:r>
          </a:p>
          <a:p>
            <a:pPr>
              <a:lnSpc>
                <a:spcPct val="80000"/>
              </a:lnSpc>
              <a:buFont typeface="Wingdings" panose="05000000000000000000" pitchFamily="2" charset="2"/>
              <a:buNone/>
            </a:pPr>
            <a:r>
              <a:rPr lang="fa-IR" altLang="fa-IR" sz="1600">
                <a:effectLst/>
                <a:cs typeface="B Zar" panose="00000400000000000000" pitchFamily="2" charset="-78"/>
              </a:rPr>
              <a:t>بهای تمام شده کالای فروش رفته – واقعی                         (</a:t>
            </a:r>
            <a:r>
              <a:rPr lang="fa-IR" altLang="fa-IR" sz="1600" u="sng">
                <a:effectLst/>
                <a:cs typeface="B Zar" panose="00000400000000000000" pitchFamily="2" charset="-78"/>
              </a:rPr>
              <a:t>40800</a:t>
            </a:r>
            <a:r>
              <a:rPr lang="fa-IR" altLang="fa-IR" sz="1600">
                <a:effectLst/>
                <a:cs typeface="B Zar" panose="00000400000000000000" pitchFamily="2" charset="-78"/>
              </a:rPr>
              <a:t>) </a:t>
            </a:r>
          </a:p>
          <a:p>
            <a:pPr>
              <a:lnSpc>
                <a:spcPct val="80000"/>
              </a:lnSpc>
              <a:buFont typeface="Wingdings" panose="05000000000000000000" pitchFamily="2" charset="2"/>
              <a:buNone/>
            </a:pPr>
            <a:r>
              <a:rPr lang="fa-IR" altLang="fa-IR" sz="1600">
                <a:effectLst/>
                <a:cs typeface="B Zar" panose="00000400000000000000" pitchFamily="2" charset="-78"/>
              </a:rPr>
              <a:t>سود ناویژه                                                                          </a:t>
            </a:r>
            <a:r>
              <a:rPr lang="fa-IR" altLang="fa-IR" sz="1600" u="sng">
                <a:effectLst/>
                <a:cs typeface="B Zar" panose="00000400000000000000" pitchFamily="2" charset="-78"/>
              </a:rPr>
              <a:t>52200</a:t>
            </a:r>
            <a:endParaRPr lang="en-US" altLang="fa-IR" sz="1600" u="sng">
              <a:effectLst/>
              <a:cs typeface="B Zar" panose="00000400000000000000" pitchFamily="2" charset="-78"/>
            </a:endParaRPr>
          </a:p>
        </p:txBody>
      </p:sp>
      <p:graphicFrame>
        <p:nvGraphicFramePr>
          <p:cNvPr id="257243" name="Group 219"/>
          <p:cNvGraphicFramePr>
            <a:graphicFrameLocks noGrp="1"/>
          </p:cNvGraphicFramePr>
          <p:nvPr>
            <p:ph sz="half" idx="2"/>
          </p:nvPr>
        </p:nvGraphicFramePr>
        <p:xfrm>
          <a:off x="0" y="3938588"/>
          <a:ext cx="8893175" cy="2389187"/>
        </p:xfrm>
        <a:graphic>
          <a:graphicData uri="http://schemas.openxmlformats.org/drawingml/2006/table">
            <a:tbl>
              <a:tblPr rtl="1"/>
              <a:tblGrid>
                <a:gridCol w="1704975">
                  <a:extLst>
                    <a:ext uri="{9D8B030D-6E8A-4147-A177-3AD203B41FA5}">
                      <a16:colId xmlns:a16="http://schemas.microsoft.com/office/drawing/2014/main" val="3383735334"/>
                    </a:ext>
                  </a:extLst>
                </a:gridCol>
                <a:gridCol w="528637">
                  <a:extLst>
                    <a:ext uri="{9D8B030D-6E8A-4147-A177-3AD203B41FA5}">
                      <a16:colId xmlns:a16="http://schemas.microsoft.com/office/drawing/2014/main" val="3312894164"/>
                    </a:ext>
                  </a:extLst>
                </a:gridCol>
                <a:gridCol w="804863">
                  <a:extLst>
                    <a:ext uri="{9D8B030D-6E8A-4147-A177-3AD203B41FA5}">
                      <a16:colId xmlns:a16="http://schemas.microsoft.com/office/drawing/2014/main" val="732535418"/>
                    </a:ext>
                  </a:extLst>
                </a:gridCol>
                <a:gridCol w="1138237">
                  <a:extLst>
                    <a:ext uri="{9D8B030D-6E8A-4147-A177-3AD203B41FA5}">
                      <a16:colId xmlns:a16="http://schemas.microsoft.com/office/drawing/2014/main" val="3409746649"/>
                    </a:ext>
                  </a:extLst>
                </a:gridCol>
                <a:gridCol w="1381125">
                  <a:extLst>
                    <a:ext uri="{9D8B030D-6E8A-4147-A177-3AD203B41FA5}">
                      <a16:colId xmlns:a16="http://schemas.microsoft.com/office/drawing/2014/main" val="3424181383"/>
                    </a:ext>
                  </a:extLst>
                </a:gridCol>
                <a:gridCol w="995363">
                  <a:extLst>
                    <a:ext uri="{9D8B030D-6E8A-4147-A177-3AD203B41FA5}">
                      <a16:colId xmlns:a16="http://schemas.microsoft.com/office/drawing/2014/main" val="3177196569"/>
                    </a:ext>
                  </a:extLst>
                </a:gridCol>
                <a:gridCol w="1228725">
                  <a:extLst>
                    <a:ext uri="{9D8B030D-6E8A-4147-A177-3AD203B41FA5}">
                      <a16:colId xmlns:a16="http://schemas.microsoft.com/office/drawing/2014/main" val="1834941218"/>
                    </a:ext>
                  </a:extLst>
                </a:gridCol>
                <a:gridCol w="1111250">
                  <a:extLst>
                    <a:ext uri="{9D8B030D-6E8A-4147-A177-3AD203B41FA5}">
                      <a16:colId xmlns:a16="http://schemas.microsoft.com/office/drawing/2014/main" val="2426638843"/>
                    </a:ext>
                  </a:extLst>
                </a:gridCol>
              </a:tblGrid>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در جریان ساخت</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6410262"/>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29057492"/>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نرخ مواد</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7/16</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468</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3/33</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932</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1000019"/>
                  </a:ext>
                </a:extLst>
              </a:tr>
              <a:tr h="311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کارایی دستمزد</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5/12</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5/62</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6721821"/>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400/1</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59478689"/>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قابل کنترل</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000/1</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45470051"/>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1828</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572/2</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8000/4</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90000" marT="3600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412844458"/>
                  </a:ext>
                </a:extLst>
              </a:tr>
            </a:tbl>
          </a:graphicData>
        </a:graphic>
      </p:graphicFrame>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57029">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7029">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57029">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57029">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57029">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57029">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57029">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57029">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57029">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57029">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57029">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57029">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57029">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57029">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2" presetClass="entr" presetSubtype="4" fill="hold" nodeType="afterEffect">
                                  <p:stCondLst>
                                    <p:cond delay="0"/>
                                  </p:stCondLst>
                                  <p:childTnLst>
                                    <p:set>
                                      <p:cBhvr>
                                        <p:cTn id="45" dur="1" fill="hold">
                                          <p:stCondLst>
                                            <p:cond delay="0"/>
                                          </p:stCondLst>
                                        </p:cTn>
                                        <p:tgtEl>
                                          <p:spTgt spid="257243"/>
                                        </p:tgtEl>
                                        <p:attrNameLst>
                                          <p:attrName>style.visibility</p:attrName>
                                        </p:attrNameLst>
                                      </p:cBhvr>
                                      <p:to>
                                        <p:strVal val="visible"/>
                                      </p:to>
                                    </p:set>
                                    <p:animEffect transition="in" filter="slide(fromBottom)">
                                      <p:cBhvr>
                                        <p:cTn id="46" dur="1000"/>
                                        <p:tgtEl>
                                          <p:spTgt spid="257243"/>
                                        </p:tgtEl>
                                      </p:cBhvr>
                                    </p:animEffect>
                                  </p:childTnLst>
                                </p:cTn>
                              </p:par>
                            </p:childTnLst>
                          </p:cTn>
                        </p:par>
                        <p:par>
                          <p:cTn id="47" fill="hold" nodeType="afterGroup">
                            <p:stCondLst>
                              <p:cond delay="1000"/>
                            </p:stCondLst>
                            <p:childTnLst>
                              <p:par>
                                <p:cTn id="48" presetID="56" presetClass="entr" presetSubtype="0" fill="hold" grpId="0" nodeType="afterEffect">
                                  <p:stCondLst>
                                    <p:cond delay="0"/>
                                  </p:stCondLst>
                                  <p:iterate type="lt">
                                    <p:tmPct val="10000"/>
                                  </p:iterate>
                                  <p:childTnLst>
                                    <p:set>
                                      <p:cBhvr>
                                        <p:cTn id="49" dur="1" fill="hold">
                                          <p:stCondLst>
                                            <p:cond delay="0"/>
                                          </p:stCondLst>
                                        </p:cTn>
                                        <p:tgtEl>
                                          <p:spTgt spid="257028"/>
                                        </p:tgtEl>
                                        <p:attrNameLst>
                                          <p:attrName>style.visibility</p:attrName>
                                        </p:attrNameLst>
                                      </p:cBhvr>
                                      <p:to>
                                        <p:strVal val="visible"/>
                                      </p:to>
                                    </p:set>
                                    <p:anim by="(-#ppt_w*2)" calcmode="lin" valueType="num">
                                      <p:cBhvr rctx="PPT">
                                        <p:cTn id="50" dur="500" autoRev="1" fill="hold">
                                          <p:stCondLst>
                                            <p:cond delay="0"/>
                                          </p:stCondLst>
                                        </p:cTn>
                                        <p:tgtEl>
                                          <p:spTgt spid="257028"/>
                                        </p:tgtEl>
                                        <p:attrNameLst>
                                          <p:attrName>ppt_w</p:attrName>
                                        </p:attrNameLst>
                                      </p:cBhvr>
                                    </p:anim>
                                    <p:anim by="(#ppt_w*0.50)" calcmode="lin" valueType="num">
                                      <p:cBhvr>
                                        <p:cTn id="51" dur="500" decel="50000" autoRev="1" fill="hold">
                                          <p:stCondLst>
                                            <p:cond delay="0"/>
                                          </p:stCondLst>
                                        </p:cTn>
                                        <p:tgtEl>
                                          <p:spTgt spid="257028"/>
                                        </p:tgtEl>
                                        <p:attrNameLst>
                                          <p:attrName>ppt_x</p:attrName>
                                        </p:attrNameLst>
                                      </p:cBhvr>
                                    </p:anim>
                                    <p:anim from="(-#ppt_h/2)" to="(#ppt_y)" calcmode="lin" valueType="num">
                                      <p:cBhvr>
                                        <p:cTn id="52" dur="1000" fill="hold">
                                          <p:stCondLst>
                                            <p:cond delay="0"/>
                                          </p:stCondLst>
                                        </p:cTn>
                                        <p:tgtEl>
                                          <p:spTgt spid="257028"/>
                                        </p:tgtEl>
                                        <p:attrNameLst>
                                          <p:attrName>ppt_y</p:attrName>
                                        </p:attrNameLst>
                                      </p:cBhvr>
                                    </p:anim>
                                    <p:animRot by="21600000">
                                      <p:cBhvr>
                                        <p:cTn id="53" dur="1000" fill="hold">
                                          <p:stCondLst>
                                            <p:cond delay="0"/>
                                          </p:stCondLst>
                                        </p:cTn>
                                        <p:tgtEl>
                                          <p:spTgt spid="25702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7028" grpId="0"/>
      <p:bldP spid="257029" grpId="0" build="p"/>
    </p:bldLst>
  </p:timing>
</p:sld>
</file>

<file path=ppt/slides/slide19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59074" name="Rectangle 2"/>
          <p:cNvSpPr>
            <a:spLocks noGrp="1" noChangeArrowheads="1"/>
          </p:cNvSpPr>
          <p:nvPr>
            <p:ph type="title"/>
          </p:nvPr>
        </p:nvSpPr>
        <p:spPr>
          <a:xfrm>
            <a:off x="457200" y="381000"/>
            <a:ext cx="8229600" cy="760413"/>
          </a:xfrm>
        </p:spPr>
        <p:txBody>
          <a:bodyPr/>
          <a:lstStyle/>
          <a:p>
            <a:pPr algn="r"/>
            <a:r>
              <a:rPr lang="fa-IR" altLang="fa-IR" sz="1600">
                <a:cs typeface="B Nasim" panose="00000700000000000000" pitchFamily="2" charset="-78"/>
              </a:rPr>
              <a:t>حل مساله (11-4)</a:t>
            </a:r>
            <a:endParaRPr lang="en-US" altLang="fa-IR" sz="1600">
              <a:cs typeface="B Nasim" panose="00000700000000000000" pitchFamily="2" charset="-78"/>
            </a:endParaRPr>
          </a:p>
        </p:txBody>
      </p:sp>
      <p:sp>
        <p:nvSpPr>
          <p:cNvPr id="259075" name="Rectangle 3"/>
          <p:cNvSpPr>
            <a:spLocks noGrp="1" noChangeArrowheads="1"/>
          </p:cNvSpPr>
          <p:nvPr>
            <p:ph type="body" idx="1"/>
          </p:nvPr>
        </p:nvSpPr>
        <p:spPr>
          <a:xfrm>
            <a:off x="457200" y="765175"/>
            <a:ext cx="8229600" cy="5832475"/>
          </a:xfrm>
        </p:spPr>
        <p:txBody>
          <a:bodyPr/>
          <a:lstStyle/>
          <a:p>
            <a:pPr marL="609600" indent="-609600" algn="ctr">
              <a:lnSpc>
                <a:spcPct val="90000"/>
              </a:lnSpc>
              <a:buFont typeface="Wingdings" panose="05000000000000000000" pitchFamily="2" charset="2"/>
              <a:buNone/>
            </a:pPr>
            <a:r>
              <a:rPr lang="fa-IR" altLang="fa-IR" sz="1800">
                <a:effectLst/>
                <a:cs typeface="B Zar" panose="00000400000000000000" pitchFamily="2" charset="-78"/>
              </a:rPr>
              <a:t>شرکت تولیدی ــــــــــــــــــــ</a:t>
            </a:r>
          </a:p>
          <a:p>
            <a:pPr marL="609600" indent="-609600" algn="ctr">
              <a:lnSpc>
                <a:spcPct val="90000"/>
              </a:lnSpc>
              <a:buFont typeface="Wingdings" panose="05000000000000000000" pitchFamily="2" charset="2"/>
              <a:buNone/>
            </a:pPr>
            <a:r>
              <a:rPr lang="fa-IR" altLang="fa-IR" sz="1800">
                <a:effectLst/>
                <a:cs typeface="B Zar" panose="00000400000000000000" pitchFamily="2" charset="-78"/>
              </a:rPr>
              <a:t>صورت سود و زیان – استاندارد </a:t>
            </a:r>
          </a:p>
          <a:p>
            <a:pPr marL="609600" indent="-609600" algn="ctr">
              <a:lnSpc>
                <a:spcPct val="90000"/>
              </a:lnSpc>
              <a:buFont typeface="Wingdings" panose="05000000000000000000" pitchFamily="2" charset="2"/>
              <a:buNone/>
            </a:pPr>
            <a:r>
              <a:rPr lang="fa-IR" altLang="fa-IR" sz="1800" u="sng">
                <a:effectLst/>
                <a:cs typeface="B Zar" panose="00000400000000000000" pitchFamily="2" charset="-78"/>
              </a:rPr>
              <a:t>برای یک ماهه خرداد 1373</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فروش استاندارد (2700 × 3650)                            9855000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بهای تمام شده کالای فروش رفته – استانداردی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مواد مستقیم   ( 90×4×3650)                         1314000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دستمزد مستقیم  (150 × 5 × 3650)                 2737500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سربار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ثابت ( 60 × 5× 3650)                                   1095000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متغیر ( 78× 5 × 3650)                                   </a:t>
            </a:r>
            <a:r>
              <a:rPr lang="fa-IR" altLang="fa-IR" sz="1800" u="sng">
                <a:effectLst/>
                <a:cs typeface="B Zar" panose="00000400000000000000" pitchFamily="2" charset="-78"/>
              </a:rPr>
              <a:t>1423500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a:t>
            </a:r>
            <a:r>
              <a:rPr lang="fa-IR" altLang="fa-IR" sz="1800" u="sng">
                <a:effectLst/>
                <a:cs typeface="B Zar" panose="00000400000000000000" pitchFamily="2" charset="-78"/>
              </a:rPr>
              <a:t>6570000</a:t>
            </a:r>
            <a:r>
              <a:rPr lang="fa-IR" altLang="fa-IR" sz="1800">
                <a:effectLst/>
                <a:cs typeface="B Zar" panose="00000400000000000000" pitchFamily="2" charset="-78"/>
              </a:rPr>
              <a:t>)</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سود ناویژه – استاندارد          		      </a:t>
            </a:r>
            <a:r>
              <a:rPr lang="fa-IR" altLang="fa-IR" sz="1800" u="sng">
                <a:effectLst/>
                <a:cs typeface="B Zar" panose="00000400000000000000" pitchFamily="2" charset="-78"/>
              </a:rPr>
              <a:t>3285000</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1 33% = سود ناویژه استاندارد</a:t>
            </a:r>
          </a:p>
          <a:p>
            <a:pPr marL="609600" indent="-609600" algn="ctr">
              <a:lnSpc>
                <a:spcPct val="40000"/>
              </a:lnSpc>
              <a:buFont typeface="Wingdings" panose="05000000000000000000" pitchFamily="2" charset="2"/>
              <a:buNone/>
            </a:pPr>
            <a:r>
              <a:rPr lang="fa-IR" altLang="fa-IR" sz="1800">
                <a:effectLst/>
                <a:cs typeface="B Zar" panose="00000400000000000000" pitchFamily="2" charset="-78"/>
              </a:rPr>
              <a:t>                                                                                                                                     3             فروش استاندارد</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بهای تمام شده فروش = سود – 1</a:t>
            </a:r>
          </a:p>
          <a:p>
            <a:pPr marL="609600" indent="-609600" algn="ctr">
              <a:lnSpc>
                <a:spcPct val="40000"/>
              </a:lnSpc>
              <a:buFont typeface="Wingdings" panose="05000000000000000000" pitchFamily="2" charset="2"/>
              <a:buNone/>
            </a:pPr>
            <a:r>
              <a:rPr lang="fa-IR" altLang="fa-IR" sz="1800">
                <a:effectLst/>
                <a:cs typeface="B Zar" panose="00000400000000000000" pitchFamily="2" charset="-78"/>
              </a:rPr>
              <a:t>							             فروش               فروش</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2 66% = 1 33% - 100%</a:t>
            </a:r>
          </a:p>
          <a:p>
            <a:pPr marL="609600" indent="-609600" algn="ctr">
              <a:lnSpc>
                <a:spcPct val="20000"/>
              </a:lnSpc>
              <a:buFont typeface="Wingdings" panose="05000000000000000000" pitchFamily="2" charset="2"/>
              <a:buNone/>
            </a:pPr>
            <a:r>
              <a:rPr lang="fa-IR" altLang="fa-IR" sz="1800">
                <a:effectLst/>
                <a:cs typeface="B Zar" panose="00000400000000000000" pitchFamily="2" charset="-78"/>
              </a:rPr>
              <a:t>                                                                                                                              3           3</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سود ناویژه استاندارد         3285000 = 6570000 × 3/1  33%</a:t>
            </a:r>
          </a:p>
          <a:p>
            <a:pPr marL="609600" indent="-609600" algn="l">
              <a:lnSpc>
                <a:spcPct val="30000"/>
              </a:lnSpc>
              <a:buFont typeface="Wingdings" panose="05000000000000000000" pitchFamily="2" charset="2"/>
              <a:buNone/>
            </a:pPr>
            <a:r>
              <a:rPr lang="fa-IR" altLang="fa-IR" sz="1800">
                <a:effectLst/>
                <a:cs typeface="B Zar" panose="00000400000000000000" pitchFamily="2" charset="-78"/>
              </a:rPr>
              <a:t>3/2  66%</a:t>
            </a:r>
            <a:endParaRPr lang="en-US" altLang="fa-IR" sz="1800">
              <a:effectLst/>
              <a:cs typeface="B Zar" panose="00000400000000000000" pitchFamily="2" charset="-78"/>
            </a:endParaRPr>
          </a:p>
        </p:txBody>
      </p:sp>
      <p:grpSp>
        <p:nvGrpSpPr>
          <p:cNvPr id="259083" name="Group 11"/>
          <p:cNvGrpSpPr>
            <a:grpSpLocks/>
          </p:cNvGrpSpPr>
          <p:nvPr/>
        </p:nvGrpSpPr>
        <p:grpSpPr bwMode="auto">
          <a:xfrm>
            <a:off x="539750" y="4652963"/>
            <a:ext cx="2232025" cy="1296987"/>
            <a:chOff x="340" y="2931"/>
            <a:chExt cx="1406" cy="817"/>
          </a:xfrm>
        </p:grpSpPr>
        <p:sp>
          <p:nvSpPr>
            <p:cNvPr id="259076" name="Line 4"/>
            <p:cNvSpPr>
              <a:spLocks noChangeShapeType="1"/>
            </p:cNvSpPr>
            <p:nvPr/>
          </p:nvSpPr>
          <p:spPr bwMode="auto">
            <a:xfrm>
              <a:off x="1519" y="2931"/>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77" name="Line 5"/>
            <p:cNvSpPr>
              <a:spLocks noChangeShapeType="1"/>
            </p:cNvSpPr>
            <p:nvPr/>
          </p:nvSpPr>
          <p:spPr bwMode="auto">
            <a:xfrm>
              <a:off x="340" y="2931"/>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78" name="Line 6"/>
            <p:cNvSpPr>
              <a:spLocks noChangeShapeType="1"/>
            </p:cNvSpPr>
            <p:nvPr/>
          </p:nvSpPr>
          <p:spPr bwMode="auto">
            <a:xfrm>
              <a:off x="839" y="3249"/>
              <a:ext cx="90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79" name="Line 7"/>
            <p:cNvSpPr>
              <a:spLocks noChangeShapeType="1"/>
            </p:cNvSpPr>
            <p:nvPr/>
          </p:nvSpPr>
          <p:spPr bwMode="auto">
            <a:xfrm>
              <a:off x="521" y="3249"/>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80" name="Line 8"/>
            <p:cNvSpPr>
              <a:spLocks noChangeShapeType="1"/>
            </p:cNvSpPr>
            <p:nvPr/>
          </p:nvSpPr>
          <p:spPr bwMode="auto">
            <a:xfrm>
              <a:off x="884" y="3475"/>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81" name="Line 9"/>
            <p:cNvSpPr>
              <a:spLocks noChangeShapeType="1"/>
            </p:cNvSpPr>
            <p:nvPr/>
          </p:nvSpPr>
          <p:spPr bwMode="auto">
            <a:xfrm>
              <a:off x="1292" y="3475"/>
              <a:ext cx="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59082" name="Line 10"/>
            <p:cNvSpPr>
              <a:spLocks noChangeShapeType="1"/>
            </p:cNvSpPr>
            <p:nvPr/>
          </p:nvSpPr>
          <p:spPr bwMode="auto">
            <a:xfrm flipH="1">
              <a:off x="340" y="3748"/>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5907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5907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5907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5907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59075">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59075">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59075">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59075">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59075">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59075">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59075">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59075">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59075">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59075">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59075">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59075">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59075">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59075">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59075">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59075">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59075">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0" presetClass="entr" presetSubtype="0" fill="hold" grpId="0" nodeType="afterEffect">
                                  <p:stCondLst>
                                    <p:cond delay="0"/>
                                  </p:stCondLst>
                                  <p:childTnLst>
                                    <p:set>
                                      <p:cBhvr>
                                        <p:cTn id="66" dur="1" fill="hold">
                                          <p:stCondLst>
                                            <p:cond delay="0"/>
                                          </p:stCondLst>
                                        </p:cTn>
                                        <p:tgtEl>
                                          <p:spTgt spid="259074"/>
                                        </p:tgtEl>
                                        <p:attrNameLst>
                                          <p:attrName>style.visibility</p:attrName>
                                        </p:attrNameLst>
                                      </p:cBhvr>
                                      <p:to>
                                        <p:strVal val="visible"/>
                                      </p:to>
                                    </p:set>
                                    <p:animEffect transition="in" filter="fade">
                                      <p:cBhvr>
                                        <p:cTn id="67" dur="2000"/>
                                        <p:tgtEl>
                                          <p:spTgt spid="259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9074" grpId="0"/>
      <p:bldP spid="259075" grpId="0" build="p"/>
    </p:bldLst>
  </p:timing>
</p:sld>
</file>

<file path=ppt/slides/slide19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60099" name="Rectangle 3"/>
          <p:cNvSpPr>
            <a:spLocks noGrp="1" noChangeArrowheads="1"/>
          </p:cNvSpPr>
          <p:nvPr>
            <p:ph type="body" idx="1"/>
          </p:nvPr>
        </p:nvSpPr>
        <p:spPr>
          <a:xfrm>
            <a:off x="755650" y="333375"/>
            <a:ext cx="7931150" cy="6524625"/>
          </a:xfrm>
        </p:spPr>
        <p:txBody>
          <a:bodyPr/>
          <a:lstStyle/>
          <a:p>
            <a:pPr algn="l">
              <a:lnSpc>
                <a:spcPct val="90000"/>
              </a:lnSpc>
              <a:buFont typeface="Wingdings" panose="05000000000000000000" pitchFamily="2" charset="2"/>
              <a:buNone/>
            </a:pPr>
            <a:r>
              <a:rPr lang="fa-IR" altLang="fa-IR" sz="1800">
                <a:effectLst/>
                <a:cs typeface="B Zar" panose="00000400000000000000" pitchFamily="2" charset="-78"/>
              </a:rPr>
              <a:t>فروش استاندارد    9855000 = 3285000 + 6570000</a:t>
            </a:r>
          </a:p>
          <a:p>
            <a:pPr algn="l">
              <a:lnSpc>
                <a:spcPct val="90000"/>
              </a:lnSpc>
              <a:buFont typeface="Wingdings" panose="05000000000000000000" pitchFamily="2" charset="2"/>
              <a:buNone/>
            </a:pPr>
            <a:r>
              <a:rPr lang="fa-IR" altLang="fa-IR" sz="1800">
                <a:effectLst/>
                <a:cs typeface="B Zar" panose="00000400000000000000" pitchFamily="2" charset="-78"/>
              </a:rPr>
              <a:t>نامساعد    24014 = ( 90 – 1555200) (800 – 17000) = انحراف نرخ مواد اولیه </a:t>
            </a:r>
          </a:p>
          <a:p>
            <a:pPr algn="ctr">
              <a:lnSpc>
                <a:spcPct val="50000"/>
              </a:lnSpc>
              <a:buFont typeface="Wingdings" panose="05000000000000000000" pitchFamily="2" charset="2"/>
              <a:buNone/>
            </a:pPr>
            <a:r>
              <a:rPr lang="fa-IR" altLang="fa-IR" sz="1800">
                <a:effectLst/>
                <a:cs typeface="B Zar" panose="00000400000000000000" pitchFamily="2" charset="-78"/>
              </a:rPr>
              <a:t>                              17000</a:t>
            </a:r>
          </a:p>
          <a:p>
            <a:pPr algn="l">
              <a:lnSpc>
                <a:spcPct val="90000"/>
              </a:lnSpc>
              <a:buFont typeface="Wingdings" panose="05000000000000000000" pitchFamily="2" charset="2"/>
              <a:buNone/>
            </a:pPr>
            <a:r>
              <a:rPr lang="fa-IR" altLang="fa-IR" sz="1800">
                <a:effectLst/>
                <a:cs typeface="B Zar" panose="00000400000000000000" pitchFamily="2" charset="-78"/>
              </a:rPr>
              <a:t>نامساعد    36000 = (( 4 × 3950 )  - 16200) 90 = انحراف مصرف مواد </a:t>
            </a:r>
          </a:p>
          <a:p>
            <a:pPr>
              <a:lnSpc>
                <a:spcPct val="90000"/>
              </a:lnSpc>
              <a:buFont typeface="Wingdings" panose="05000000000000000000" pitchFamily="2" charset="2"/>
              <a:buNone/>
            </a:pPr>
            <a:r>
              <a:rPr lang="fa-IR" altLang="fa-IR" sz="1800" u="sng">
                <a:effectLst/>
                <a:cs typeface="B Zar" panose="00000400000000000000" pitchFamily="2" charset="-78"/>
              </a:rPr>
              <a:t>ثبت های دفتر روزنامه</a:t>
            </a:r>
          </a:p>
          <a:p>
            <a:pPr>
              <a:lnSpc>
                <a:spcPct val="90000"/>
              </a:lnSpc>
              <a:buFont typeface="Wingdings" panose="05000000000000000000" pitchFamily="2" charset="2"/>
              <a:buNone/>
            </a:pPr>
            <a:r>
              <a:rPr lang="fa-IR" altLang="fa-IR" sz="1800">
                <a:effectLst/>
                <a:cs typeface="B Zar" panose="00000400000000000000" pitchFamily="2" charset="-78"/>
              </a:rPr>
              <a:t>مواد اولیه                          1555200</a:t>
            </a:r>
          </a:p>
          <a:p>
            <a:pPr>
              <a:lnSpc>
                <a:spcPct val="90000"/>
              </a:lnSpc>
              <a:buFont typeface="Wingdings" panose="05000000000000000000" pitchFamily="2" charset="2"/>
              <a:buNone/>
            </a:pPr>
            <a:r>
              <a:rPr lang="fa-IR" altLang="fa-IR" sz="1800">
                <a:effectLst/>
                <a:cs typeface="B Zar" panose="00000400000000000000" pitchFamily="2" charset="-78"/>
              </a:rPr>
              <a:t>		حسابهای پرداختنی                 1555200</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1422000 ( 90 × 4 × 3950)</a:t>
            </a:r>
          </a:p>
          <a:p>
            <a:pPr>
              <a:lnSpc>
                <a:spcPct val="90000"/>
              </a:lnSpc>
              <a:buFont typeface="Wingdings" panose="05000000000000000000" pitchFamily="2" charset="2"/>
              <a:buNone/>
            </a:pPr>
            <a:r>
              <a:rPr lang="fa-IR" altLang="fa-IR" sz="1800">
                <a:effectLst/>
                <a:cs typeface="B Zar" panose="00000400000000000000" pitchFamily="2" charset="-78"/>
              </a:rPr>
              <a:t>انحراف نرخ مواد اولیه        24014</a:t>
            </a:r>
          </a:p>
          <a:p>
            <a:pPr>
              <a:lnSpc>
                <a:spcPct val="90000"/>
              </a:lnSpc>
              <a:buFont typeface="Wingdings" panose="05000000000000000000" pitchFamily="2" charset="2"/>
              <a:buNone/>
            </a:pPr>
            <a:r>
              <a:rPr lang="fa-IR" altLang="fa-IR" sz="1800">
                <a:effectLst/>
                <a:cs typeface="B Zar" panose="00000400000000000000" pitchFamily="2" charset="-78"/>
              </a:rPr>
              <a:t>انحراف مصرف مواد          36000</a:t>
            </a:r>
          </a:p>
          <a:p>
            <a:pPr>
              <a:lnSpc>
                <a:spcPct val="90000"/>
              </a:lnSpc>
              <a:buFont typeface="Wingdings" panose="05000000000000000000" pitchFamily="2" charset="2"/>
              <a:buNone/>
            </a:pPr>
            <a:r>
              <a:rPr lang="fa-IR" altLang="fa-IR" sz="1800">
                <a:effectLst/>
                <a:cs typeface="B Zar" panose="00000400000000000000" pitchFamily="2" charset="-78"/>
              </a:rPr>
              <a:t>		مواد اولیه                                 1482014 ( 1555200 × 16200) </a:t>
            </a:r>
          </a:p>
          <a:p>
            <a:pPr>
              <a:lnSpc>
                <a:spcPct val="50000"/>
              </a:lnSpc>
              <a:buFont typeface="Wingdings" panose="05000000000000000000" pitchFamily="2" charset="2"/>
              <a:buNone/>
            </a:pPr>
            <a:r>
              <a:rPr lang="fa-IR" altLang="fa-IR" sz="1800">
                <a:effectLst/>
                <a:cs typeface="B Zar" panose="00000400000000000000" pitchFamily="2" charset="-78"/>
              </a:rPr>
              <a:t>                                                                                         1700</a:t>
            </a:r>
          </a:p>
          <a:p>
            <a:pPr>
              <a:lnSpc>
                <a:spcPct val="90000"/>
              </a:lnSpc>
              <a:buFont typeface="Wingdings" panose="05000000000000000000" pitchFamily="2" charset="2"/>
              <a:buNone/>
            </a:pPr>
            <a:r>
              <a:rPr lang="fa-IR" altLang="fa-IR" sz="1800">
                <a:effectLst/>
                <a:cs typeface="B Zar" panose="00000400000000000000" pitchFamily="2" charset="-78"/>
              </a:rPr>
              <a:t>هزینه دستمزد                     3322800</a:t>
            </a:r>
          </a:p>
          <a:p>
            <a:pPr>
              <a:lnSpc>
                <a:spcPct val="90000"/>
              </a:lnSpc>
              <a:buFont typeface="Wingdings" panose="05000000000000000000" pitchFamily="2" charset="2"/>
              <a:buNone/>
            </a:pPr>
            <a:r>
              <a:rPr lang="fa-IR" altLang="fa-IR" sz="1800">
                <a:effectLst/>
                <a:cs typeface="B Zar" panose="00000400000000000000" pitchFamily="2" charset="-78"/>
              </a:rPr>
              <a:t>		دستمزد پرداختنی                     3322800</a:t>
            </a:r>
          </a:p>
          <a:p>
            <a:pPr>
              <a:lnSpc>
                <a:spcPct val="90000"/>
              </a:lnSpc>
              <a:buFont typeface="Wingdings" panose="05000000000000000000" pitchFamily="2" charset="2"/>
              <a:buNone/>
            </a:pPr>
            <a:r>
              <a:rPr lang="fa-IR" altLang="fa-IR" sz="1800">
                <a:effectLst/>
                <a:cs typeface="B Zar" panose="00000400000000000000" pitchFamily="2" charset="-78"/>
              </a:rPr>
              <a:t>کار در جریان ساخت          2872500 ( 150 × 5× 3830)</a:t>
            </a:r>
          </a:p>
          <a:p>
            <a:pPr>
              <a:lnSpc>
                <a:spcPct val="90000"/>
              </a:lnSpc>
              <a:buFont typeface="Wingdings" panose="05000000000000000000" pitchFamily="2" charset="2"/>
              <a:buNone/>
            </a:pPr>
            <a:r>
              <a:rPr lang="fa-IR" altLang="fa-IR" sz="1800">
                <a:effectLst/>
                <a:cs typeface="B Zar" panose="00000400000000000000" pitchFamily="2" charset="-78"/>
              </a:rPr>
              <a:t>انحراف نرخ دستمزد            126900</a:t>
            </a:r>
          </a:p>
          <a:p>
            <a:pPr>
              <a:lnSpc>
                <a:spcPct val="90000"/>
              </a:lnSpc>
              <a:buFont typeface="Wingdings" panose="05000000000000000000" pitchFamily="2" charset="2"/>
              <a:buNone/>
            </a:pPr>
            <a:r>
              <a:rPr lang="fa-IR" altLang="fa-IR" sz="1800">
                <a:effectLst/>
                <a:cs typeface="B Zar" panose="00000400000000000000" pitchFamily="2" charset="-78"/>
              </a:rPr>
              <a:t>انحراف کارایی دستمزد        300000</a:t>
            </a:r>
          </a:p>
          <a:p>
            <a:pPr>
              <a:lnSpc>
                <a:spcPct val="90000"/>
              </a:lnSpc>
              <a:buFont typeface="Wingdings" panose="05000000000000000000" pitchFamily="2" charset="2"/>
              <a:buNone/>
            </a:pPr>
            <a:r>
              <a:rPr lang="fa-IR" altLang="fa-IR" sz="1800">
                <a:effectLst/>
                <a:cs typeface="B Zar" panose="00000400000000000000" pitchFamily="2" charset="-78"/>
              </a:rPr>
              <a:t>		هزینه های جذب نشده در تولید    23400 (156 × 150)</a:t>
            </a:r>
          </a:p>
          <a:p>
            <a:pPr>
              <a:lnSpc>
                <a:spcPct val="90000"/>
              </a:lnSpc>
              <a:buFont typeface="Wingdings" panose="05000000000000000000" pitchFamily="2" charset="2"/>
              <a:buNone/>
            </a:pPr>
            <a:r>
              <a:rPr lang="fa-IR" altLang="fa-IR" sz="1800">
                <a:effectLst/>
                <a:cs typeface="B Zar" panose="00000400000000000000" pitchFamily="2" charset="-78"/>
              </a:rPr>
              <a:t>		هزینه دستمزد                                 3322800</a:t>
            </a:r>
          </a:p>
          <a:p>
            <a:pPr>
              <a:lnSpc>
                <a:spcPct val="90000"/>
              </a:lnSpc>
              <a:buFont typeface="Wingdings" panose="05000000000000000000" pitchFamily="2" charset="2"/>
              <a:buNone/>
            </a:pPr>
            <a:r>
              <a:rPr lang="fa-IR" altLang="fa-IR" sz="1800">
                <a:effectLst/>
                <a:cs typeface="B Zar" panose="00000400000000000000" pitchFamily="2" charset="-78"/>
              </a:rPr>
              <a:t>هزینه های سربار                   2712000 ( 1536000 + 1176000)</a:t>
            </a:r>
          </a:p>
          <a:p>
            <a:pPr>
              <a:lnSpc>
                <a:spcPct val="90000"/>
              </a:lnSpc>
              <a:buFont typeface="Wingdings" panose="05000000000000000000" pitchFamily="2" charset="2"/>
              <a:buNone/>
            </a:pPr>
            <a:r>
              <a:rPr lang="fa-IR" altLang="fa-IR" sz="1800">
                <a:effectLst/>
                <a:cs typeface="B Zar" panose="00000400000000000000" pitchFamily="2" charset="-78"/>
              </a:rPr>
              <a:t>		حسابهای مختلف                         2712000</a:t>
            </a:r>
            <a:endParaRPr lang="en-US" altLang="fa-IR" sz="1800">
              <a:effectLst/>
              <a:cs typeface="B Zar" panose="00000400000000000000" pitchFamily="2" charset="-78"/>
            </a:endParaRPr>
          </a:p>
        </p:txBody>
      </p:sp>
      <p:grpSp>
        <p:nvGrpSpPr>
          <p:cNvPr id="260103" name="Group 7"/>
          <p:cNvGrpSpPr>
            <a:grpSpLocks/>
          </p:cNvGrpSpPr>
          <p:nvPr/>
        </p:nvGrpSpPr>
        <p:grpSpPr bwMode="auto">
          <a:xfrm>
            <a:off x="3779838" y="908050"/>
            <a:ext cx="1008062" cy="2592388"/>
            <a:chOff x="2381" y="572"/>
            <a:chExt cx="635" cy="1633"/>
          </a:xfrm>
        </p:grpSpPr>
        <p:sp>
          <p:nvSpPr>
            <p:cNvPr id="260100" name="Line 4"/>
            <p:cNvSpPr>
              <a:spLocks noChangeShapeType="1"/>
            </p:cNvSpPr>
            <p:nvPr/>
          </p:nvSpPr>
          <p:spPr bwMode="auto">
            <a:xfrm>
              <a:off x="2381" y="572"/>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60101" name="Line 5"/>
            <p:cNvSpPr>
              <a:spLocks noChangeShapeType="1"/>
            </p:cNvSpPr>
            <p:nvPr/>
          </p:nvSpPr>
          <p:spPr bwMode="auto">
            <a:xfrm>
              <a:off x="2608" y="2205"/>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60099">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60099">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60099">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60099">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60099">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60099">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60099">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60099">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60099">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60099">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60099">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60099">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60099">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60099">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60099">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60099">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60099">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60099">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60099">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60099">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260099">
                                            <p:txEl>
                                              <p:pRg st="20" end="20"/>
                                            </p:txEl>
                                          </p:spTgt>
                                        </p:tgtEl>
                                        <p:attrNameLst>
                                          <p:attrName>style.visibility</p:attrName>
                                        </p:attrNameLst>
                                      </p:cBhvr>
                                      <p:to>
                                        <p:strVal val="visible"/>
                                      </p:to>
                                    </p:set>
                                  </p:childTnLst>
                                  <p:subTnLst>
                                    <p:animClr clrSpc="rgb" dir="cw">
                                      <p:cBhvr override="childStyle">
                                        <p:cTn dur="1" fill="hold" display="0" masterRel="nextClick" afterEffect="1"/>
                                        <p:tgtEl>
                                          <p:spTgt spid="260099">
                                            <p:txEl>
                                              <p:pRg st="20" end="20"/>
                                            </p:txEl>
                                          </p:spTgt>
                                        </p:tgtEl>
                                        <p:attrNameLst>
                                          <p:attrName>ppt_c</p:attrName>
                                        </p:attrNameLst>
                                      </p:cBhvr>
                                      <p:to>
                                        <a:schemeClr val="bg2"/>
                                      </p:to>
                                    </p:animClr>
                                  </p:subTnLst>
                                </p:cTn>
                              </p:par>
                            </p:childTnLst>
                          </p:cTn>
                        </p:par>
                        <p:par>
                          <p:cTn id="67" fill="hold" nodeType="afterGroup">
                            <p:stCondLst>
                              <p:cond delay="0"/>
                            </p:stCondLst>
                            <p:childTnLst>
                              <p:par>
                                <p:cTn id="68" presetID="37" presetClass="entr" presetSubtype="0" fill="hold" nodeType="afterEffect">
                                  <p:stCondLst>
                                    <p:cond delay="0"/>
                                  </p:stCondLst>
                                  <p:childTnLst>
                                    <p:set>
                                      <p:cBhvr>
                                        <p:cTn id="69" dur="1" fill="hold">
                                          <p:stCondLst>
                                            <p:cond delay="0"/>
                                          </p:stCondLst>
                                        </p:cTn>
                                        <p:tgtEl>
                                          <p:spTgt spid="260103"/>
                                        </p:tgtEl>
                                        <p:attrNameLst>
                                          <p:attrName>style.visibility</p:attrName>
                                        </p:attrNameLst>
                                      </p:cBhvr>
                                      <p:to>
                                        <p:strVal val="visible"/>
                                      </p:to>
                                    </p:set>
                                    <p:animEffect transition="in" filter="fade">
                                      <p:cBhvr>
                                        <p:cTn id="70" dur="1000"/>
                                        <p:tgtEl>
                                          <p:spTgt spid="260103"/>
                                        </p:tgtEl>
                                      </p:cBhvr>
                                    </p:animEffect>
                                    <p:anim calcmode="lin" valueType="num">
                                      <p:cBhvr>
                                        <p:cTn id="71" dur="1000" fill="hold"/>
                                        <p:tgtEl>
                                          <p:spTgt spid="260103"/>
                                        </p:tgtEl>
                                        <p:attrNameLst>
                                          <p:attrName>ppt_x</p:attrName>
                                        </p:attrNameLst>
                                      </p:cBhvr>
                                      <p:tavLst>
                                        <p:tav tm="0">
                                          <p:val>
                                            <p:strVal val="#ppt_x"/>
                                          </p:val>
                                        </p:tav>
                                        <p:tav tm="100000">
                                          <p:val>
                                            <p:strVal val="#ppt_x"/>
                                          </p:val>
                                        </p:tav>
                                      </p:tavLst>
                                    </p:anim>
                                    <p:anim calcmode="lin" valueType="num">
                                      <p:cBhvr>
                                        <p:cTn id="72" dur="900" decel="100000" fill="hold"/>
                                        <p:tgtEl>
                                          <p:spTgt spid="260103"/>
                                        </p:tgtEl>
                                        <p:attrNameLst>
                                          <p:attrName>ppt_y</p:attrName>
                                        </p:attrNameLst>
                                      </p:cBhvr>
                                      <p:tavLst>
                                        <p:tav tm="0">
                                          <p:val>
                                            <p:strVal val="#ppt_y+1"/>
                                          </p:val>
                                        </p:tav>
                                        <p:tav tm="100000">
                                          <p:val>
                                            <p:strVal val="#ppt_y-.03"/>
                                          </p:val>
                                        </p:tav>
                                      </p:tavLst>
                                    </p:anim>
                                    <p:anim calcmode="lin" valueType="num">
                                      <p:cBhvr>
                                        <p:cTn id="73" dur="100" accel="100000" fill="hold">
                                          <p:stCondLst>
                                            <p:cond delay="900"/>
                                          </p:stCondLst>
                                        </p:cTn>
                                        <p:tgtEl>
                                          <p:spTgt spid="26010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099" grpId="0" build="p"/>
    </p:bldLst>
  </p:timing>
</p:sld>
</file>

<file path=ppt/slides/slide19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61123" name="Rectangle 3"/>
          <p:cNvSpPr>
            <a:spLocks noGrp="1" noChangeArrowheads="1"/>
          </p:cNvSpPr>
          <p:nvPr>
            <p:ph type="body" idx="1"/>
          </p:nvPr>
        </p:nvSpPr>
        <p:spPr>
          <a:xfrm>
            <a:off x="457200" y="333375"/>
            <a:ext cx="8229600" cy="6524625"/>
          </a:xfrm>
        </p:spPr>
        <p:txBody>
          <a:bodyPr/>
          <a:lstStyle/>
          <a:p>
            <a:pPr>
              <a:lnSpc>
                <a:spcPct val="90000"/>
              </a:lnSpc>
              <a:buFont typeface="Wingdings" panose="05000000000000000000" pitchFamily="2" charset="2"/>
              <a:buNone/>
            </a:pPr>
            <a:r>
              <a:rPr lang="fa-IR" altLang="fa-IR" sz="2000">
                <a:effectLst/>
                <a:cs typeface="B Zar" panose="00000400000000000000" pitchFamily="2" charset="-78"/>
              </a:rPr>
              <a:t>کار در جریان ساخت                 2642700 ( 138 × 5 × 3830)</a:t>
            </a:r>
          </a:p>
          <a:p>
            <a:pPr>
              <a:lnSpc>
                <a:spcPct val="90000"/>
              </a:lnSpc>
              <a:buFont typeface="Wingdings" panose="05000000000000000000" pitchFamily="2" charset="2"/>
              <a:buNone/>
            </a:pPr>
            <a:r>
              <a:rPr lang="fa-IR" altLang="fa-IR" sz="2000">
                <a:effectLst/>
                <a:cs typeface="B Zar" panose="00000400000000000000" pitchFamily="2" charset="-78"/>
              </a:rPr>
              <a:t>انحراف قابل کنترل                    18300</a:t>
            </a:r>
          </a:p>
          <a:p>
            <a:pPr>
              <a:lnSpc>
                <a:spcPct val="90000"/>
              </a:lnSpc>
              <a:buFont typeface="Wingdings" panose="05000000000000000000" pitchFamily="2" charset="2"/>
              <a:buNone/>
            </a:pPr>
            <a:r>
              <a:rPr lang="fa-IR" altLang="fa-IR" sz="2000">
                <a:effectLst/>
                <a:cs typeface="B Zar" panose="00000400000000000000" pitchFamily="2" charset="-78"/>
              </a:rPr>
              <a:t>انحراف حجم                            51000</a:t>
            </a:r>
          </a:p>
          <a:p>
            <a:pPr>
              <a:lnSpc>
                <a:spcPct val="90000"/>
              </a:lnSpc>
              <a:buFont typeface="Wingdings" panose="05000000000000000000" pitchFamily="2" charset="2"/>
              <a:buNone/>
            </a:pPr>
            <a:r>
              <a:rPr lang="fa-IR" altLang="fa-IR" sz="2000">
                <a:effectLst/>
                <a:cs typeface="B Zar" panose="00000400000000000000" pitchFamily="2" charset="-78"/>
              </a:rPr>
              <a:t>		هزینه های سربار                            2712000</a:t>
            </a:r>
          </a:p>
          <a:p>
            <a:pPr>
              <a:lnSpc>
                <a:spcPct val="90000"/>
              </a:lnSpc>
              <a:buFont typeface="Wingdings" panose="05000000000000000000" pitchFamily="2" charset="2"/>
              <a:buNone/>
            </a:pPr>
            <a:r>
              <a:rPr lang="fa-IR" altLang="fa-IR" sz="2000">
                <a:effectLst/>
                <a:cs typeface="B Zar" panose="00000400000000000000" pitchFamily="2" charset="-78"/>
              </a:rPr>
              <a:t>کالای ساخته شده                      6840000 ( 1800 × 3800)</a:t>
            </a:r>
          </a:p>
          <a:p>
            <a:pPr>
              <a:lnSpc>
                <a:spcPct val="90000"/>
              </a:lnSpc>
              <a:buFont typeface="Wingdings" panose="05000000000000000000" pitchFamily="2" charset="2"/>
              <a:buNone/>
            </a:pPr>
            <a:r>
              <a:rPr lang="fa-IR" altLang="fa-IR" sz="2000">
                <a:effectLst/>
                <a:cs typeface="B Zar" panose="00000400000000000000" pitchFamily="2" charset="-78"/>
              </a:rPr>
              <a:t>		حساب کار در جریان ساخت         6840000</a:t>
            </a:r>
          </a:p>
          <a:p>
            <a:pPr>
              <a:lnSpc>
                <a:spcPct val="90000"/>
              </a:lnSpc>
              <a:buFont typeface="Wingdings" panose="05000000000000000000" pitchFamily="2" charset="2"/>
              <a:buNone/>
            </a:pPr>
            <a:r>
              <a:rPr lang="fa-IR" altLang="fa-IR" sz="2000">
                <a:effectLst/>
                <a:cs typeface="B Zar" panose="00000400000000000000" pitchFamily="2" charset="-78"/>
              </a:rPr>
              <a:t>بانک                                         9885000</a:t>
            </a:r>
          </a:p>
          <a:p>
            <a:pPr>
              <a:lnSpc>
                <a:spcPct val="90000"/>
              </a:lnSpc>
              <a:buFont typeface="Wingdings" panose="05000000000000000000" pitchFamily="2" charset="2"/>
              <a:buNone/>
            </a:pPr>
            <a:r>
              <a:rPr lang="fa-IR" altLang="fa-IR" sz="2000">
                <a:effectLst/>
                <a:cs typeface="B Zar" panose="00000400000000000000" pitchFamily="2" charset="-78"/>
              </a:rPr>
              <a:t>		فروش                                           9885000</a:t>
            </a:r>
          </a:p>
          <a:p>
            <a:pPr>
              <a:lnSpc>
                <a:spcPct val="90000"/>
              </a:lnSpc>
              <a:buFont typeface="Wingdings" panose="05000000000000000000" pitchFamily="2" charset="2"/>
              <a:buNone/>
            </a:pPr>
            <a:r>
              <a:rPr lang="fa-IR" altLang="fa-IR" sz="2000">
                <a:effectLst/>
                <a:cs typeface="B Zar" panose="00000400000000000000" pitchFamily="2" charset="-78"/>
              </a:rPr>
              <a:t>بهای تمام شده کالای فروش رفته 6570000 ( 1800 × 3650)</a:t>
            </a:r>
          </a:p>
          <a:p>
            <a:pPr>
              <a:lnSpc>
                <a:spcPct val="90000"/>
              </a:lnSpc>
              <a:buFont typeface="Wingdings" panose="05000000000000000000" pitchFamily="2" charset="2"/>
              <a:buNone/>
            </a:pPr>
            <a:r>
              <a:rPr lang="fa-IR" altLang="fa-IR" sz="2000">
                <a:effectLst/>
                <a:cs typeface="B Zar" panose="00000400000000000000" pitchFamily="2" charset="-78"/>
              </a:rPr>
              <a:t>		کالای ساخته شده                          6570000</a:t>
            </a:r>
          </a:p>
          <a:p>
            <a:pPr algn="ctr">
              <a:lnSpc>
                <a:spcPct val="90000"/>
              </a:lnSpc>
              <a:buFont typeface="Wingdings" panose="05000000000000000000" pitchFamily="2" charset="2"/>
              <a:buNone/>
            </a:pPr>
            <a:endParaRPr lang="fa-IR" altLang="fa-IR" sz="2000">
              <a:effectLst/>
              <a:cs typeface="B Zar" panose="00000400000000000000" pitchFamily="2" charset="-78"/>
            </a:endParaRPr>
          </a:p>
          <a:p>
            <a:pPr algn="ctr">
              <a:lnSpc>
                <a:spcPct val="90000"/>
              </a:lnSpc>
              <a:buFont typeface="Wingdings" panose="05000000000000000000" pitchFamily="2" charset="2"/>
              <a:buNone/>
            </a:pPr>
            <a:r>
              <a:rPr lang="fa-IR" altLang="fa-IR" sz="2000">
                <a:effectLst/>
                <a:cs typeface="B Zar" panose="00000400000000000000" pitchFamily="2" charset="-78"/>
              </a:rPr>
              <a:t>معادل آحاد تولید شده :</a:t>
            </a:r>
          </a:p>
          <a:p>
            <a:pPr algn="ctr">
              <a:lnSpc>
                <a:spcPct val="90000"/>
              </a:lnSpc>
              <a:buFont typeface="Wingdings" panose="05000000000000000000" pitchFamily="2" charset="2"/>
              <a:buNone/>
            </a:pPr>
            <a:r>
              <a:rPr lang="fa-IR" altLang="fa-IR" sz="2000" u="sng">
                <a:effectLst/>
                <a:cs typeface="B Zar" panose="00000400000000000000" pitchFamily="2" charset="-78"/>
              </a:rPr>
              <a:t>مواد</a:t>
            </a:r>
            <a:r>
              <a:rPr lang="fa-IR" altLang="fa-IR" sz="2000">
                <a:effectLst/>
                <a:cs typeface="B Zar" panose="00000400000000000000" pitchFamily="2" charset="-78"/>
              </a:rPr>
              <a:t>                                 </a:t>
            </a:r>
            <a:r>
              <a:rPr lang="fa-IR" altLang="fa-IR" sz="2000" u="sng">
                <a:effectLst/>
                <a:cs typeface="B Zar" panose="00000400000000000000" pitchFamily="2" charset="-78"/>
              </a:rPr>
              <a:t>تبدیل</a:t>
            </a:r>
          </a:p>
          <a:p>
            <a:pPr>
              <a:lnSpc>
                <a:spcPct val="90000"/>
              </a:lnSpc>
              <a:buFont typeface="Wingdings" panose="05000000000000000000" pitchFamily="2" charset="2"/>
              <a:buNone/>
            </a:pPr>
            <a:r>
              <a:rPr lang="fa-IR" altLang="fa-IR" sz="2000">
                <a:effectLst/>
                <a:cs typeface="B Zar" panose="00000400000000000000" pitchFamily="2" charset="-78"/>
              </a:rPr>
              <a:t>           کار در جریان اول                     -                                       - </a:t>
            </a:r>
          </a:p>
          <a:p>
            <a:pPr>
              <a:lnSpc>
                <a:spcPct val="90000"/>
              </a:lnSpc>
              <a:buFont typeface="Wingdings" panose="05000000000000000000" pitchFamily="2" charset="2"/>
              <a:buNone/>
            </a:pPr>
            <a:r>
              <a:rPr lang="fa-IR" altLang="fa-IR" sz="2000">
                <a:effectLst/>
                <a:cs typeface="B Zar" panose="00000400000000000000" pitchFamily="2" charset="-78"/>
              </a:rPr>
              <a:t>          تکمیلی و انتقالی طی دوره      3800                                3800</a:t>
            </a:r>
          </a:p>
          <a:p>
            <a:pPr>
              <a:lnSpc>
                <a:spcPct val="90000"/>
              </a:lnSpc>
              <a:buFont typeface="Wingdings" panose="05000000000000000000" pitchFamily="2" charset="2"/>
              <a:buNone/>
            </a:pPr>
            <a:r>
              <a:rPr lang="fa-IR" altLang="fa-IR" sz="2000">
                <a:effectLst/>
                <a:cs typeface="B Zar" panose="00000400000000000000" pitchFamily="2" charset="-78"/>
              </a:rPr>
              <a:t>          کار در جریان آخر                  </a:t>
            </a:r>
            <a:r>
              <a:rPr lang="fa-IR" altLang="fa-IR" sz="2000" u="sng">
                <a:effectLst/>
                <a:cs typeface="B Zar" panose="00000400000000000000" pitchFamily="2" charset="-78"/>
              </a:rPr>
              <a:t>150</a:t>
            </a:r>
            <a:r>
              <a:rPr lang="fa-IR" altLang="fa-IR" sz="2000">
                <a:effectLst/>
                <a:cs typeface="B Zar" panose="00000400000000000000" pitchFamily="2" charset="-78"/>
              </a:rPr>
              <a:t>	                        </a:t>
            </a:r>
            <a:r>
              <a:rPr lang="fa-IR" altLang="fa-IR" sz="2000" u="sng">
                <a:effectLst/>
                <a:cs typeface="B Zar" panose="00000400000000000000" pitchFamily="2" charset="-78"/>
              </a:rPr>
              <a:t>30</a:t>
            </a:r>
          </a:p>
          <a:p>
            <a:pPr>
              <a:lnSpc>
                <a:spcPct val="90000"/>
              </a:lnSpc>
              <a:buFont typeface="Wingdings" panose="05000000000000000000" pitchFamily="2" charset="2"/>
              <a:buNone/>
            </a:pPr>
            <a:r>
              <a:rPr lang="fa-IR" altLang="fa-IR" sz="2000">
                <a:effectLst/>
                <a:cs typeface="B Zar" panose="00000400000000000000" pitchFamily="2" charset="-78"/>
              </a:rPr>
              <a:t>          جمع                                      </a:t>
            </a:r>
            <a:r>
              <a:rPr lang="fa-IR" altLang="fa-IR" sz="2000" u="sng">
                <a:effectLst/>
                <a:cs typeface="B Zar" panose="00000400000000000000" pitchFamily="2" charset="-78"/>
              </a:rPr>
              <a:t>3950</a:t>
            </a:r>
            <a:r>
              <a:rPr lang="fa-IR" altLang="fa-IR" sz="2000">
                <a:effectLst/>
                <a:cs typeface="B Zar" panose="00000400000000000000" pitchFamily="2" charset="-78"/>
              </a:rPr>
              <a:t>                                </a:t>
            </a:r>
            <a:r>
              <a:rPr lang="fa-IR" altLang="fa-IR" sz="2000" u="sng">
                <a:effectLst/>
                <a:cs typeface="B Zar" panose="00000400000000000000" pitchFamily="2" charset="-78"/>
              </a:rPr>
              <a:t>3830</a:t>
            </a:r>
            <a:endParaRPr lang="en-US" altLang="fa-IR" sz="2000" u="sng">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afterEffect">
                                  <p:stCondLst>
                                    <p:cond delay="0"/>
                                  </p:stCondLst>
                                  <p:childTnLst>
                                    <p:set>
                                      <p:cBhvr>
                                        <p:cTn id="6" dur="1" fill="hold">
                                          <p:stCondLst>
                                            <p:cond delay="0"/>
                                          </p:stCondLst>
                                        </p:cTn>
                                        <p:tgtEl>
                                          <p:spTgt spid="261123">
                                            <p:txEl>
                                              <p:pRg st="11" end="11"/>
                                            </p:txEl>
                                          </p:spTgt>
                                        </p:tgtEl>
                                        <p:attrNameLst>
                                          <p:attrName>style.visibility</p:attrName>
                                        </p:attrNameLst>
                                      </p:cBhvr>
                                      <p:to>
                                        <p:strVal val="visible"/>
                                      </p:to>
                                    </p:set>
                                    <p:animEffect transition="in" filter="fade">
                                      <p:cBhvr>
                                        <p:cTn id="7" dur="1000"/>
                                        <p:tgtEl>
                                          <p:spTgt spid="261123">
                                            <p:txEl>
                                              <p:pRg st="11" end="11"/>
                                            </p:txEl>
                                          </p:spTgt>
                                        </p:tgtEl>
                                      </p:cBhvr>
                                    </p:animEffect>
                                  </p:childTnLst>
                                </p:cTn>
                              </p:par>
                            </p:childTnLst>
                          </p:cTn>
                        </p:par>
                        <p:par>
                          <p:cTn id="8" fill="hold" nodeType="afterGroup">
                            <p:stCondLst>
                              <p:cond delay="1000"/>
                            </p:stCondLst>
                            <p:childTnLst>
                              <p:par>
                                <p:cTn id="9" presetID="10" presetClass="entr" presetSubtype="0" fill="hold" nodeType="afterEffect">
                                  <p:stCondLst>
                                    <p:cond delay="0"/>
                                  </p:stCondLst>
                                  <p:childTnLst>
                                    <p:set>
                                      <p:cBhvr>
                                        <p:cTn id="10" dur="1" fill="hold">
                                          <p:stCondLst>
                                            <p:cond delay="0"/>
                                          </p:stCondLst>
                                        </p:cTn>
                                        <p:tgtEl>
                                          <p:spTgt spid="261123">
                                            <p:txEl>
                                              <p:pRg st="12" end="12"/>
                                            </p:txEl>
                                          </p:spTgt>
                                        </p:tgtEl>
                                        <p:attrNameLst>
                                          <p:attrName>style.visibility</p:attrName>
                                        </p:attrNameLst>
                                      </p:cBhvr>
                                      <p:to>
                                        <p:strVal val="visible"/>
                                      </p:to>
                                    </p:set>
                                    <p:animEffect transition="in" filter="fade">
                                      <p:cBhvr>
                                        <p:cTn id="11" dur="1000"/>
                                        <p:tgtEl>
                                          <p:spTgt spid="261123">
                                            <p:txEl>
                                              <p:pRg st="12" end="12"/>
                                            </p:txEl>
                                          </p:spTgt>
                                        </p:tgtEl>
                                      </p:cBhvr>
                                    </p:animEffect>
                                  </p:childTnLst>
                                </p:cTn>
                              </p:par>
                            </p:childTnLst>
                          </p:cTn>
                        </p:par>
                        <p:par>
                          <p:cTn id="12" fill="hold" nodeType="afterGroup">
                            <p:stCondLst>
                              <p:cond delay="2000"/>
                            </p:stCondLst>
                            <p:childTnLst>
                              <p:par>
                                <p:cTn id="13" presetID="10" presetClass="entr" presetSubtype="0" fill="hold" nodeType="afterEffect">
                                  <p:stCondLst>
                                    <p:cond delay="0"/>
                                  </p:stCondLst>
                                  <p:childTnLst>
                                    <p:set>
                                      <p:cBhvr>
                                        <p:cTn id="14" dur="1" fill="hold">
                                          <p:stCondLst>
                                            <p:cond delay="0"/>
                                          </p:stCondLst>
                                        </p:cTn>
                                        <p:tgtEl>
                                          <p:spTgt spid="261123">
                                            <p:txEl>
                                              <p:pRg st="13" end="13"/>
                                            </p:txEl>
                                          </p:spTgt>
                                        </p:tgtEl>
                                        <p:attrNameLst>
                                          <p:attrName>style.visibility</p:attrName>
                                        </p:attrNameLst>
                                      </p:cBhvr>
                                      <p:to>
                                        <p:strVal val="visible"/>
                                      </p:to>
                                    </p:set>
                                    <p:animEffect transition="in" filter="fade">
                                      <p:cBhvr>
                                        <p:cTn id="15" dur="1000"/>
                                        <p:tgtEl>
                                          <p:spTgt spid="261123">
                                            <p:txEl>
                                              <p:pRg st="13" end="13"/>
                                            </p:txEl>
                                          </p:spTgt>
                                        </p:tgtEl>
                                      </p:cBhvr>
                                    </p:animEffect>
                                  </p:childTnLst>
                                </p:cTn>
                              </p:par>
                            </p:childTnLst>
                          </p:cTn>
                        </p:par>
                        <p:par>
                          <p:cTn id="16" fill="hold" nodeType="afterGroup">
                            <p:stCondLst>
                              <p:cond delay="3000"/>
                            </p:stCondLst>
                            <p:childTnLst>
                              <p:par>
                                <p:cTn id="17" presetID="10" presetClass="entr" presetSubtype="0" fill="hold" nodeType="afterEffect">
                                  <p:stCondLst>
                                    <p:cond delay="0"/>
                                  </p:stCondLst>
                                  <p:childTnLst>
                                    <p:set>
                                      <p:cBhvr>
                                        <p:cTn id="18" dur="1" fill="hold">
                                          <p:stCondLst>
                                            <p:cond delay="0"/>
                                          </p:stCondLst>
                                        </p:cTn>
                                        <p:tgtEl>
                                          <p:spTgt spid="261123">
                                            <p:txEl>
                                              <p:pRg st="14" end="14"/>
                                            </p:txEl>
                                          </p:spTgt>
                                        </p:tgtEl>
                                        <p:attrNameLst>
                                          <p:attrName>style.visibility</p:attrName>
                                        </p:attrNameLst>
                                      </p:cBhvr>
                                      <p:to>
                                        <p:strVal val="visible"/>
                                      </p:to>
                                    </p:set>
                                    <p:animEffect transition="in" filter="fade">
                                      <p:cBhvr>
                                        <p:cTn id="19" dur="1000"/>
                                        <p:tgtEl>
                                          <p:spTgt spid="261123">
                                            <p:txEl>
                                              <p:pRg st="14" end="14"/>
                                            </p:txEl>
                                          </p:spTgt>
                                        </p:tgtEl>
                                      </p:cBhvr>
                                    </p:animEffect>
                                  </p:childTnLst>
                                </p:cTn>
                              </p:par>
                            </p:childTnLst>
                          </p:cTn>
                        </p:par>
                        <p:par>
                          <p:cTn id="20" fill="hold" nodeType="afterGroup">
                            <p:stCondLst>
                              <p:cond delay="4000"/>
                            </p:stCondLst>
                            <p:childTnLst>
                              <p:par>
                                <p:cTn id="21" presetID="10" presetClass="entr" presetSubtype="0" fill="hold" nodeType="afterEffect">
                                  <p:stCondLst>
                                    <p:cond delay="0"/>
                                  </p:stCondLst>
                                  <p:childTnLst>
                                    <p:set>
                                      <p:cBhvr>
                                        <p:cTn id="22" dur="1" fill="hold">
                                          <p:stCondLst>
                                            <p:cond delay="0"/>
                                          </p:stCondLst>
                                        </p:cTn>
                                        <p:tgtEl>
                                          <p:spTgt spid="261123">
                                            <p:txEl>
                                              <p:pRg st="15" end="15"/>
                                            </p:txEl>
                                          </p:spTgt>
                                        </p:tgtEl>
                                        <p:attrNameLst>
                                          <p:attrName>style.visibility</p:attrName>
                                        </p:attrNameLst>
                                      </p:cBhvr>
                                      <p:to>
                                        <p:strVal val="visible"/>
                                      </p:to>
                                    </p:set>
                                    <p:animEffect transition="in" filter="fade">
                                      <p:cBhvr>
                                        <p:cTn id="23" dur="1000"/>
                                        <p:tgtEl>
                                          <p:spTgt spid="261123">
                                            <p:txEl>
                                              <p:pRg st="15" end="15"/>
                                            </p:txEl>
                                          </p:spTgt>
                                        </p:tgtEl>
                                      </p:cBhvr>
                                    </p:animEffect>
                                  </p:childTnLst>
                                </p:cTn>
                              </p:par>
                            </p:childTnLst>
                          </p:cTn>
                        </p:par>
                        <p:par>
                          <p:cTn id="24" fill="hold" nodeType="afterGroup">
                            <p:stCondLst>
                              <p:cond delay="5000"/>
                            </p:stCondLst>
                            <p:childTnLst>
                              <p:par>
                                <p:cTn id="25" presetID="10" presetClass="entr" presetSubtype="0" fill="hold" nodeType="afterEffect">
                                  <p:stCondLst>
                                    <p:cond delay="0"/>
                                  </p:stCondLst>
                                  <p:childTnLst>
                                    <p:set>
                                      <p:cBhvr>
                                        <p:cTn id="26" dur="1" fill="hold">
                                          <p:stCondLst>
                                            <p:cond delay="0"/>
                                          </p:stCondLst>
                                        </p:cTn>
                                        <p:tgtEl>
                                          <p:spTgt spid="261123">
                                            <p:txEl>
                                              <p:pRg st="16" end="16"/>
                                            </p:txEl>
                                          </p:spTgt>
                                        </p:tgtEl>
                                        <p:attrNameLst>
                                          <p:attrName>style.visibility</p:attrName>
                                        </p:attrNameLst>
                                      </p:cBhvr>
                                      <p:to>
                                        <p:strVal val="visible"/>
                                      </p:to>
                                    </p:set>
                                    <p:animEffect transition="in" filter="fade">
                                      <p:cBhvr>
                                        <p:cTn id="27" dur="1000"/>
                                        <p:tgtEl>
                                          <p:spTgt spid="261123">
                                            <p:txEl>
                                              <p:pRg st="16" end="16"/>
                                            </p:txEl>
                                          </p:spTgt>
                                        </p:tgtEl>
                                      </p:cBhvr>
                                    </p:animEffect>
                                  </p:childTnLst>
                                </p:cTn>
                              </p:par>
                              <p:par>
                                <p:cTn id="28" presetID="37" presetClass="entr" presetSubtype="0" fill="hold" nodeType="withEffect">
                                  <p:stCondLst>
                                    <p:cond delay="0"/>
                                  </p:stCondLst>
                                  <p:childTnLst>
                                    <p:set>
                                      <p:cBhvr>
                                        <p:cTn id="29" dur="1" fill="hold">
                                          <p:stCondLst>
                                            <p:cond delay="0"/>
                                          </p:stCondLst>
                                        </p:cTn>
                                        <p:tgtEl>
                                          <p:spTgt spid="261123">
                                            <p:txEl>
                                              <p:pRg st="0" end="0"/>
                                            </p:txEl>
                                          </p:spTgt>
                                        </p:tgtEl>
                                        <p:attrNameLst>
                                          <p:attrName>style.visibility</p:attrName>
                                        </p:attrNameLst>
                                      </p:cBhvr>
                                      <p:to>
                                        <p:strVal val="visible"/>
                                      </p:to>
                                    </p:set>
                                    <p:animEffect transition="in" filter="fade">
                                      <p:cBhvr>
                                        <p:cTn id="30" dur="1000"/>
                                        <p:tgtEl>
                                          <p:spTgt spid="261123">
                                            <p:txEl>
                                              <p:pRg st="0" end="0"/>
                                            </p:txEl>
                                          </p:spTgt>
                                        </p:tgtEl>
                                      </p:cBhvr>
                                    </p:animEffect>
                                    <p:anim calcmode="lin" valueType="num">
                                      <p:cBhvr>
                                        <p:cTn id="31" dur="1000" fill="hold"/>
                                        <p:tgtEl>
                                          <p:spTgt spid="261123">
                                            <p:txEl>
                                              <p:pRg st="0" end="0"/>
                                            </p:txEl>
                                          </p:spTgt>
                                        </p:tgtEl>
                                        <p:attrNameLst>
                                          <p:attrName>ppt_x</p:attrName>
                                        </p:attrNameLst>
                                      </p:cBhvr>
                                      <p:tavLst>
                                        <p:tav tm="0">
                                          <p:val>
                                            <p:strVal val="#ppt_x"/>
                                          </p:val>
                                        </p:tav>
                                        <p:tav tm="100000">
                                          <p:val>
                                            <p:strVal val="#ppt_x"/>
                                          </p:val>
                                        </p:tav>
                                      </p:tavLst>
                                    </p:anim>
                                    <p:anim calcmode="lin" valueType="num">
                                      <p:cBhvr>
                                        <p:cTn id="32" dur="900" decel="100000" fill="hold"/>
                                        <p:tgtEl>
                                          <p:spTgt spid="261123">
                                            <p:txEl>
                                              <p:pRg st="0" end="0"/>
                                            </p:txEl>
                                          </p:spTgt>
                                        </p:tgtEl>
                                        <p:attrNameLst>
                                          <p:attrName>ppt_y</p:attrName>
                                        </p:attrNameLst>
                                      </p:cBhvr>
                                      <p:tavLst>
                                        <p:tav tm="0">
                                          <p:val>
                                            <p:strVal val="#ppt_y+1"/>
                                          </p:val>
                                        </p:tav>
                                        <p:tav tm="100000">
                                          <p:val>
                                            <p:strVal val="#ppt_y-.03"/>
                                          </p:val>
                                        </p:tav>
                                      </p:tavLst>
                                    </p:anim>
                                    <p:anim calcmode="lin" valueType="num">
                                      <p:cBhvr>
                                        <p:cTn id="33" dur="100" accel="100000" fill="hold">
                                          <p:stCondLst>
                                            <p:cond delay="900"/>
                                          </p:stCondLst>
                                        </p:cTn>
                                        <p:tgtEl>
                                          <p:spTgt spid="261123">
                                            <p:txEl>
                                              <p:pRg st="0" end="0"/>
                                            </p:txEl>
                                          </p:spTgt>
                                        </p:tgtEl>
                                        <p:attrNameLst>
                                          <p:attrName>ppt_y</p:attrName>
                                        </p:attrNameLst>
                                      </p:cBhvr>
                                      <p:tavLst>
                                        <p:tav tm="0">
                                          <p:val>
                                            <p:strVal val="#ppt_y-.03"/>
                                          </p:val>
                                        </p:tav>
                                        <p:tav tm="100000">
                                          <p:val>
                                            <p:strVal val="#ppt_y"/>
                                          </p:val>
                                        </p:tav>
                                      </p:tavLst>
                                    </p:anim>
                                  </p:childTnLst>
                                </p:cTn>
                              </p:par>
                              <p:par>
                                <p:cTn id="34" presetID="37" presetClass="entr" presetSubtype="0" fill="hold" nodeType="withEffect">
                                  <p:stCondLst>
                                    <p:cond delay="0"/>
                                  </p:stCondLst>
                                  <p:childTnLst>
                                    <p:set>
                                      <p:cBhvr>
                                        <p:cTn id="35" dur="1" fill="hold">
                                          <p:stCondLst>
                                            <p:cond delay="0"/>
                                          </p:stCondLst>
                                        </p:cTn>
                                        <p:tgtEl>
                                          <p:spTgt spid="261123">
                                            <p:txEl>
                                              <p:pRg st="1" end="1"/>
                                            </p:txEl>
                                          </p:spTgt>
                                        </p:tgtEl>
                                        <p:attrNameLst>
                                          <p:attrName>style.visibility</p:attrName>
                                        </p:attrNameLst>
                                      </p:cBhvr>
                                      <p:to>
                                        <p:strVal val="visible"/>
                                      </p:to>
                                    </p:set>
                                    <p:animEffect transition="in" filter="fade">
                                      <p:cBhvr>
                                        <p:cTn id="36" dur="1000"/>
                                        <p:tgtEl>
                                          <p:spTgt spid="261123">
                                            <p:txEl>
                                              <p:pRg st="1" end="1"/>
                                            </p:txEl>
                                          </p:spTgt>
                                        </p:tgtEl>
                                      </p:cBhvr>
                                    </p:animEffect>
                                    <p:anim calcmode="lin" valueType="num">
                                      <p:cBhvr>
                                        <p:cTn id="37" dur="1000" fill="hold"/>
                                        <p:tgtEl>
                                          <p:spTgt spid="261123">
                                            <p:txEl>
                                              <p:pRg st="1" end="1"/>
                                            </p:txEl>
                                          </p:spTgt>
                                        </p:tgtEl>
                                        <p:attrNameLst>
                                          <p:attrName>ppt_x</p:attrName>
                                        </p:attrNameLst>
                                      </p:cBhvr>
                                      <p:tavLst>
                                        <p:tav tm="0">
                                          <p:val>
                                            <p:strVal val="#ppt_x"/>
                                          </p:val>
                                        </p:tav>
                                        <p:tav tm="100000">
                                          <p:val>
                                            <p:strVal val="#ppt_x"/>
                                          </p:val>
                                        </p:tav>
                                      </p:tavLst>
                                    </p:anim>
                                    <p:anim calcmode="lin" valueType="num">
                                      <p:cBhvr>
                                        <p:cTn id="38" dur="900" decel="100000" fill="hold"/>
                                        <p:tgtEl>
                                          <p:spTgt spid="261123">
                                            <p:txEl>
                                              <p:pRg st="1" end="1"/>
                                            </p:txEl>
                                          </p:spTgt>
                                        </p:tgtEl>
                                        <p:attrNameLst>
                                          <p:attrName>ppt_y</p:attrName>
                                        </p:attrNameLst>
                                      </p:cBhvr>
                                      <p:tavLst>
                                        <p:tav tm="0">
                                          <p:val>
                                            <p:strVal val="#ppt_y+1"/>
                                          </p:val>
                                        </p:tav>
                                        <p:tav tm="100000">
                                          <p:val>
                                            <p:strVal val="#ppt_y-.03"/>
                                          </p:val>
                                        </p:tav>
                                      </p:tavLst>
                                    </p:anim>
                                    <p:anim calcmode="lin" valueType="num">
                                      <p:cBhvr>
                                        <p:cTn id="39" dur="100" accel="100000" fill="hold">
                                          <p:stCondLst>
                                            <p:cond delay="900"/>
                                          </p:stCondLst>
                                        </p:cTn>
                                        <p:tgtEl>
                                          <p:spTgt spid="261123">
                                            <p:txEl>
                                              <p:pRg st="1" end="1"/>
                                            </p:txEl>
                                          </p:spTgt>
                                        </p:tgtEl>
                                        <p:attrNameLst>
                                          <p:attrName>ppt_y</p:attrName>
                                        </p:attrNameLst>
                                      </p:cBhvr>
                                      <p:tavLst>
                                        <p:tav tm="0">
                                          <p:val>
                                            <p:strVal val="#ppt_y-.03"/>
                                          </p:val>
                                        </p:tav>
                                        <p:tav tm="100000">
                                          <p:val>
                                            <p:strVal val="#ppt_y"/>
                                          </p:val>
                                        </p:tav>
                                      </p:tavLst>
                                    </p:anim>
                                  </p:childTnLst>
                                </p:cTn>
                              </p:par>
                              <p:par>
                                <p:cTn id="40" presetID="37" presetClass="entr" presetSubtype="0" fill="hold" nodeType="withEffect">
                                  <p:stCondLst>
                                    <p:cond delay="0"/>
                                  </p:stCondLst>
                                  <p:childTnLst>
                                    <p:set>
                                      <p:cBhvr>
                                        <p:cTn id="41" dur="1" fill="hold">
                                          <p:stCondLst>
                                            <p:cond delay="0"/>
                                          </p:stCondLst>
                                        </p:cTn>
                                        <p:tgtEl>
                                          <p:spTgt spid="261123">
                                            <p:txEl>
                                              <p:pRg st="2" end="2"/>
                                            </p:txEl>
                                          </p:spTgt>
                                        </p:tgtEl>
                                        <p:attrNameLst>
                                          <p:attrName>style.visibility</p:attrName>
                                        </p:attrNameLst>
                                      </p:cBhvr>
                                      <p:to>
                                        <p:strVal val="visible"/>
                                      </p:to>
                                    </p:set>
                                    <p:animEffect transition="in" filter="fade">
                                      <p:cBhvr>
                                        <p:cTn id="42" dur="1000"/>
                                        <p:tgtEl>
                                          <p:spTgt spid="261123">
                                            <p:txEl>
                                              <p:pRg st="2" end="2"/>
                                            </p:txEl>
                                          </p:spTgt>
                                        </p:tgtEl>
                                      </p:cBhvr>
                                    </p:animEffect>
                                    <p:anim calcmode="lin" valueType="num">
                                      <p:cBhvr>
                                        <p:cTn id="43" dur="1000" fill="hold"/>
                                        <p:tgtEl>
                                          <p:spTgt spid="261123">
                                            <p:txEl>
                                              <p:pRg st="2" end="2"/>
                                            </p:txEl>
                                          </p:spTgt>
                                        </p:tgtEl>
                                        <p:attrNameLst>
                                          <p:attrName>ppt_x</p:attrName>
                                        </p:attrNameLst>
                                      </p:cBhvr>
                                      <p:tavLst>
                                        <p:tav tm="0">
                                          <p:val>
                                            <p:strVal val="#ppt_x"/>
                                          </p:val>
                                        </p:tav>
                                        <p:tav tm="100000">
                                          <p:val>
                                            <p:strVal val="#ppt_x"/>
                                          </p:val>
                                        </p:tav>
                                      </p:tavLst>
                                    </p:anim>
                                    <p:anim calcmode="lin" valueType="num">
                                      <p:cBhvr>
                                        <p:cTn id="44" dur="900" decel="100000" fill="hold"/>
                                        <p:tgtEl>
                                          <p:spTgt spid="261123">
                                            <p:txEl>
                                              <p:pRg st="2" end="2"/>
                                            </p:txEl>
                                          </p:spTgt>
                                        </p:tgtEl>
                                        <p:attrNameLst>
                                          <p:attrName>ppt_y</p:attrName>
                                        </p:attrNameLst>
                                      </p:cBhvr>
                                      <p:tavLst>
                                        <p:tav tm="0">
                                          <p:val>
                                            <p:strVal val="#ppt_y+1"/>
                                          </p:val>
                                        </p:tav>
                                        <p:tav tm="100000">
                                          <p:val>
                                            <p:strVal val="#ppt_y-.03"/>
                                          </p:val>
                                        </p:tav>
                                      </p:tavLst>
                                    </p:anim>
                                    <p:anim calcmode="lin" valueType="num">
                                      <p:cBhvr>
                                        <p:cTn id="45" dur="100" accel="100000" fill="hold">
                                          <p:stCondLst>
                                            <p:cond delay="900"/>
                                          </p:stCondLst>
                                        </p:cTn>
                                        <p:tgtEl>
                                          <p:spTgt spid="261123">
                                            <p:txEl>
                                              <p:pRg st="2" end="2"/>
                                            </p:txEl>
                                          </p:spTgt>
                                        </p:tgtEl>
                                        <p:attrNameLst>
                                          <p:attrName>ppt_y</p:attrName>
                                        </p:attrNameLst>
                                      </p:cBhvr>
                                      <p:tavLst>
                                        <p:tav tm="0">
                                          <p:val>
                                            <p:strVal val="#ppt_y-.03"/>
                                          </p:val>
                                        </p:tav>
                                        <p:tav tm="100000">
                                          <p:val>
                                            <p:strVal val="#ppt_y"/>
                                          </p:val>
                                        </p:tav>
                                      </p:tavLst>
                                    </p:anim>
                                  </p:childTnLst>
                                </p:cTn>
                              </p:par>
                              <p:par>
                                <p:cTn id="46" presetID="37" presetClass="entr" presetSubtype="0" fill="hold" nodeType="withEffect">
                                  <p:stCondLst>
                                    <p:cond delay="0"/>
                                  </p:stCondLst>
                                  <p:childTnLst>
                                    <p:set>
                                      <p:cBhvr>
                                        <p:cTn id="47" dur="1" fill="hold">
                                          <p:stCondLst>
                                            <p:cond delay="0"/>
                                          </p:stCondLst>
                                        </p:cTn>
                                        <p:tgtEl>
                                          <p:spTgt spid="261123">
                                            <p:txEl>
                                              <p:pRg st="3" end="3"/>
                                            </p:txEl>
                                          </p:spTgt>
                                        </p:tgtEl>
                                        <p:attrNameLst>
                                          <p:attrName>style.visibility</p:attrName>
                                        </p:attrNameLst>
                                      </p:cBhvr>
                                      <p:to>
                                        <p:strVal val="visible"/>
                                      </p:to>
                                    </p:set>
                                    <p:animEffect transition="in" filter="fade">
                                      <p:cBhvr>
                                        <p:cTn id="48" dur="1000"/>
                                        <p:tgtEl>
                                          <p:spTgt spid="261123">
                                            <p:txEl>
                                              <p:pRg st="3" end="3"/>
                                            </p:txEl>
                                          </p:spTgt>
                                        </p:tgtEl>
                                      </p:cBhvr>
                                    </p:animEffect>
                                    <p:anim calcmode="lin" valueType="num">
                                      <p:cBhvr>
                                        <p:cTn id="49" dur="1000" fill="hold"/>
                                        <p:tgtEl>
                                          <p:spTgt spid="261123">
                                            <p:txEl>
                                              <p:pRg st="3" end="3"/>
                                            </p:txEl>
                                          </p:spTgt>
                                        </p:tgtEl>
                                        <p:attrNameLst>
                                          <p:attrName>ppt_x</p:attrName>
                                        </p:attrNameLst>
                                      </p:cBhvr>
                                      <p:tavLst>
                                        <p:tav tm="0">
                                          <p:val>
                                            <p:strVal val="#ppt_x"/>
                                          </p:val>
                                        </p:tav>
                                        <p:tav tm="100000">
                                          <p:val>
                                            <p:strVal val="#ppt_x"/>
                                          </p:val>
                                        </p:tav>
                                      </p:tavLst>
                                    </p:anim>
                                    <p:anim calcmode="lin" valueType="num">
                                      <p:cBhvr>
                                        <p:cTn id="50" dur="900" decel="100000" fill="hold"/>
                                        <p:tgtEl>
                                          <p:spTgt spid="261123">
                                            <p:txEl>
                                              <p:pRg st="3" end="3"/>
                                            </p:txEl>
                                          </p:spTgt>
                                        </p:tgtEl>
                                        <p:attrNameLst>
                                          <p:attrName>ppt_y</p:attrName>
                                        </p:attrNameLst>
                                      </p:cBhvr>
                                      <p:tavLst>
                                        <p:tav tm="0">
                                          <p:val>
                                            <p:strVal val="#ppt_y+1"/>
                                          </p:val>
                                        </p:tav>
                                        <p:tav tm="100000">
                                          <p:val>
                                            <p:strVal val="#ppt_y-.03"/>
                                          </p:val>
                                        </p:tav>
                                      </p:tavLst>
                                    </p:anim>
                                    <p:anim calcmode="lin" valueType="num">
                                      <p:cBhvr>
                                        <p:cTn id="51" dur="100" accel="100000" fill="hold">
                                          <p:stCondLst>
                                            <p:cond delay="900"/>
                                          </p:stCondLst>
                                        </p:cTn>
                                        <p:tgtEl>
                                          <p:spTgt spid="261123">
                                            <p:txEl>
                                              <p:pRg st="3" end="3"/>
                                            </p:txEl>
                                          </p:spTgt>
                                        </p:tgtEl>
                                        <p:attrNameLst>
                                          <p:attrName>ppt_y</p:attrName>
                                        </p:attrNameLst>
                                      </p:cBhvr>
                                      <p:tavLst>
                                        <p:tav tm="0">
                                          <p:val>
                                            <p:strVal val="#ppt_y-.03"/>
                                          </p:val>
                                        </p:tav>
                                        <p:tav tm="100000">
                                          <p:val>
                                            <p:strVal val="#ppt_y"/>
                                          </p:val>
                                        </p:tav>
                                      </p:tavLst>
                                    </p:anim>
                                  </p:childTnLst>
                                </p:cTn>
                              </p:par>
                              <p:par>
                                <p:cTn id="52" presetID="37" presetClass="entr" presetSubtype="0" fill="hold" nodeType="withEffect">
                                  <p:stCondLst>
                                    <p:cond delay="0"/>
                                  </p:stCondLst>
                                  <p:childTnLst>
                                    <p:set>
                                      <p:cBhvr>
                                        <p:cTn id="53" dur="1" fill="hold">
                                          <p:stCondLst>
                                            <p:cond delay="0"/>
                                          </p:stCondLst>
                                        </p:cTn>
                                        <p:tgtEl>
                                          <p:spTgt spid="261123">
                                            <p:txEl>
                                              <p:pRg st="4" end="4"/>
                                            </p:txEl>
                                          </p:spTgt>
                                        </p:tgtEl>
                                        <p:attrNameLst>
                                          <p:attrName>style.visibility</p:attrName>
                                        </p:attrNameLst>
                                      </p:cBhvr>
                                      <p:to>
                                        <p:strVal val="visible"/>
                                      </p:to>
                                    </p:set>
                                    <p:animEffect transition="in" filter="fade">
                                      <p:cBhvr>
                                        <p:cTn id="54" dur="1000"/>
                                        <p:tgtEl>
                                          <p:spTgt spid="261123">
                                            <p:txEl>
                                              <p:pRg st="4" end="4"/>
                                            </p:txEl>
                                          </p:spTgt>
                                        </p:tgtEl>
                                      </p:cBhvr>
                                    </p:animEffect>
                                    <p:anim calcmode="lin" valueType="num">
                                      <p:cBhvr>
                                        <p:cTn id="55" dur="1000" fill="hold"/>
                                        <p:tgtEl>
                                          <p:spTgt spid="261123">
                                            <p:txEl>
                                              <p:pRg st="4" end="4"/>
                                            </p:txEl>
                                          </p:spTgt>
                                        </p:tgtEl>
                                        <p:attrNameLst>
                                          <p:attrName>ppt_x</p:attrName>
                                        </p:attrNameLst>
                                      </p:cBhvr>
                                      <p:tavLst>
                                        <p:tav tm="0">
                                          <p:val>
                                            <p:strVal val="#ppt_x"/>
                                          </p:val>
                                        </p:tav>
                                        <p:tav tm="100000">
                                          <p:val>
                                            <p:strVal val="#ppt_x"/>
                                          </p:val>
                                        </p:tav>
                                      </p:tavLst>
                                    </p:anim>
                                    <p:anim calcmode="lin" valueType="num">
                                      <p:cBhvr>
                                        <p:cTn id="56" dur="900" decel="100000" fill="hold"/>
                                        <p:tgtEl>
                                          <p:spTgt spid="261123">
                                            <p:txEl>
                                              <p:pRg st="4" end="4"/>
                                            </p:txEl>
                                          </p:spTgt>
                                        </p:tgtEl>
                                        <p:attrNameLst>
                                          <p:attrName>ppt_y</p:attrName>
                                        </p:attrNameLst>
                                      </p:cBhvr>
                                      <p:tavLst>
                                        <p:tav tm="0">
                                          <p:val>
                                            <p:strVal val="#ppt_y+1"/>
                                          </p:val>
                                        </p:tav>
                                        <p:tav tm="100000">
                                          <p:val>
                                            <p:strVal val="#ppt_y-.03"/>
                                          </p:val>
                                        </p:tav>
                                      </p:tavLst>
                                    </p:anim>
                                    <p:anim calcmode="lin" valueType="num">
                                      <p:cBhvr>
                                        <p:cTn id="57" dur="100" accel="100000" fill="hold">
                                          <p:stCondLst>
                                            <p:cond delay="900"/>
                                          </p:stCondLst>
                                        </p:cTn>
                                        <p:tgtEl>
                                          <p:spTgt spid="261123">
                                            <p:txEl>
                                              <p:pRg st="4" end="4"/>
                                            </p:txEl>
                                          </p:spTgt>
                                        </p:tgtEl>
                                        <p:attrNameLst>
                                          <p:attrName>ppt_y</p:attrName>
                                        </p:attrNameLst>
                                      </p:cBhvr>
                                      <p:tavLst>
                                        <p:tav tm="0">
                                          <p:val>
                                            <p:strVal val="#ppt_y-.03"/>
                                          </p:val>
                                        </p:tav>
                                        <p:tav tm="100000">
                                          <p:val>
                                            <p:strVal val="#ppt_y"/>
                                          </p:val>
                                        </p:tav>
                                      </p:tavLst>
                                    </p:anim>
                                  </p:childTnLst>
                                </p:cTn>
                              </p:par>
                              <p:par>
                                <p:cTn id="58" presetID="37" presetClass="entr" presetSubtype="0" fill="hold" nodeType="withEffect">
                                  <p:stCondLst>
                                    <p:cond delay="0"/>
                                  </p:stCondLst>
                                  <p:childTnLst>
                                    <p:set>
                                      <p:cBhvr>
                                        <p:cTn id="59" dur="1" fill="hold">
                                          <p:stCondLst>
                                            <p:cond delay="0"/>
                                          </p:stCondLst>
                                        </p:cTn>
                                        <p:tgtEl>
                                          <p:spTgt spid="261123">
                                            <p:txEl>
                                              <p:pRg st="5" end="5"/>
                                            </p:txEl>
                                          </p:spTgt>
                                        </p:tgtEl>
                                        <p:attrNameLst>
                                          <p:attrName>style.visibility</p:attrName>
                                        </p:attrNameLst>
                                      </p:cBhvr>
                                      <p:to>
                                        <p:strVal val="visible"/>
                                      </p:to>
                                    </p:set>
                                    <p:animEffect transition="in" filter="fade">
                                      <p:cBhvr>
                                        <p:cTn id="60" dur="1000"/>
                                        <p:tgtEl>
                                          <p:spTgt spid="261123">
                                            <p:txEl>
                                              <p:pRg st="5" end="5"/>
                                            </p:txEl>
                                          </p:spTgt>
                                        </p:tgtEl>
                                      </p:cBhvr>
                                    </p:animEffect>
                                    <p:anim calcmode="lin" valueType="num">
                                      <p:cBhvr>
                                        <p:cTn id="61" dur="1000" fill="hold"/>
                                        <p:tgtEl>
                                          <p:spTgt spid="261123">
                                            <p:txEl>
                                              <p:pRg st="5" end="5"/>
                                            </p:txEl>
                                          </p:spTgt>
                                        </p:tgtEl>
                                        <p:attrNameLst>
                                          <p:attrName>ppt_x</p:attrName>
                                        </p:attrNameLst>
                                      </p:cBhvr>
                                      <p:tavLst>
                                        <p:tav tm="0">
                                          <p:val>
                                            <p:strVal val="#ppt_x"/>
                                          </p:val>
                                        </p:tav>
                                        <p:tav tm="100000">
                                          <p:val>
                                            <p:strVal val="#ppt_x"/>
                                          </p:val>
                                        </p:tav>
                                      </p:tavLst>
                                    </p:anim>
                                    <p:anim calcmode="lin" valueType="num">
                                      <p:cBhvr>
                                        <p:cTn id="62" dur="900" decel="100000" fill="hold"/>
                                        <p:tgtEl>
                                          <p:spTgt spid="261123">
                                            <p:txEl>
                                              <p:pRg st="5" end="5"/>
                                            </p:txEl>
                                          </p:spTgt>
                                        </p:tgtEl>
                                        <p:attrNameLst>
                                          <p:attrName>ppt_y</p:attrName>
                                        </p:attrNameLst>
                                      </p:cBhvr>
                                      <p:tavLst>
                                        <p:tav tm="0">
                                          <p:val>
                                            <p:strVal val="#ppt_y+1"/>
                                          </p:val>
                                        </p:tav>
                                        <p:tav tm="100000">
                                          <p:val>
                                            <p:strVal val="#ppt_y-.03"/>
                                          </p:val>
                                        </p:tav>
                                      </p:tavLst>
                                    </p:anim>
                                    <p:anim calcmode="lin" valueType="num">
                                      <p:cBhvr>
                                        <p:cTn id="63" dur="100" accel="100000" fill="hold">
                                          <p:stCondLst>
                                            <p:cond delay="900"/>
                                          </p:stCondLst>
                                        </p:cTn>
                                        <p:tgtEl>
                                          <p:spTgt spid="261123">
                                            <p:txEl>
                                              <p:pRg st="5" end="5"/>
                                            </p:txEl>
                                          </p:spTgt>
                                        </p:tgtEl>
                                        <p:attrNameLst>
                                          <p:attrName>ppt_y</p:attrName>
                                        </p:attrNameLst>
                                      </p:cBhvr>
                                      <p:tavLst>
                                        <p:tav tm="0">
                                          <p:val>
                                            <p:strVal val="#ppt_y-.03"/>
                                          </p:val>
                                        </p:tav>
                                        <p:tav tm="100000">
                                          <p:val>
                                            <p:strVal val="#ppt_y"/>
                                          </p:val>
                                        </p:tav>
                                      </p:tavLst>
                                    </p:anim>
                                  </p:childTnLst>
                                </p:cTn>
                              </p:par>
                              <p:par>
                                <p:cTn id="64" presetID="37" presetClass="entr" presetSubtype="0" fill="hold" nodeType="withEffect">
                                  <p:stCondLst>
                                    <p:cond delay="0"/>
                                  </p:stCondLst>
                                  <p:childTnLst>
                                    <p:set>
                                      <p:cBhvr>
                                        <p:cTn id="65" dur="1" fill="hold">
                                          <p:stCondLst>
                                            <p:cond delay="0"/>
                                          </p:stCondLst>
                                        </p:cTn>
                                        <p:tgtEl>
                                          <p:spTgt spid="261123">
                                            <p:txEl>
                                              <p:pRg st="6" end="6"/>
                                            </p:txEl>
                                          </p:spTgt>
                                        </p:tgtEl>
                                        <p:attrNameLst>
                                          <p:attrName>style.visibility</p:attrName>
                                        </p:attrNameLst>
                                      </p:cBhvr>
                                      <p:to>
                                        <p:strVal val="visible"/>
                                      </p:to>
                                    </p:set>
                                    <p:animEffect transition="in" filter="fade">
                                      <p:cBhvr>
                                        <p:cTn id="66" dur="1000"/>
                                        <p:tgtEl>
                                          <p:spTgt spid="261123">
                                            <p:txEl>
                                              <p:pRg st="6" end="6"/>
                                            </p:txEl>
                                          </p:spTgt>
                                        </p:tgtEl>
                                      </p:cBhvr>
                                    </p:animEffect>
                                    <p:anim calcmode="lin" valueType="num">
                                      <p:cBhvr>
                                        <p:cTn id="67" dur="1000" fill="hold"/>
                                        <p:tgtEl>
                                          <p:spTgt spid="261123">
                                            <p:txEl>
                                              <p:pRg st="6" end="6"/>
                                            </p:txEl>
                                          </p:spTgt>
                                        </p:tgtEl>
                                        <p:attrNameLst>
                                          <p:attrName>ppt_x</p:attrName>
                                        </p:attrNameLst>
                                      </p:cBhvr>
                                      <p:tavLst>
                                        <p:tav tm="0">
                                          <p:val>
                                            <p:strVal val="#ppt_x"/>
                                          </p:val>
                                        </p:tav>
                                        <p:tav tm="100000">
                                          <p:val>
                                            <p:strVal val="#ppt_x"/>
                                          </p:val>
                                        </p:tav>
                                      </p:tavLst>
                                    </p:anim>
                                    <p:anim calcmode="lin" valueType="num">
                                      <p:cBhvr>
                                        <p:cTn id="68" dur="900" decel="100000" fill="hold"/>
                                        <p:tgtEl>
                                          <p:spTgt spid="261123">
                                            <p:txEl>
                                              <p:pRg st="6" end="6"/>
                                            </p:txEl>
                                          </p:spTgt>
                                        </p:tgtEl>
                                        <p:attrNameLst>
                                          <p:attrName>ppt_y</p:attrName>
                                        </p:attrNameLst>
                                      </p:cBhvr>
                                      <p:tavLst>
                                        <p:tav tm="0">
                                          <p:val>
                                            <p:strVal val="#ppt_y+1"/>
                                          </p:val>
                                        </p:tav>
                                        <p:tav tm="100000">
                                          <p:val>
                                            <p:strVal val="#ppt_y-.03"/>
                                          </p:val>
                                        </p:tav>
                                      </p:tavLst>
                                    </p:anim>
                                    <p:anim calcmode="lin" valueType="num">
                                      <p:cBhvr>
                                        <p:cTn id="69" dur="100" accel="100000" fill="hold">
                                          <p:stCondLst>
                                            <p:cond delay="900"/>
                                          </p:stCondLst>
                                        </p:cTn>
                                        <p:tgtEl>
                                          <p:spTgt spid="261123">
                                            <p:txEl>
                                              <p:pRg st="6" end="6"/>
                                            </p:txEl>
                                          </p:spTgt>
                                        </p:tgtEl>
                                        <p:attrNameLst>
                                          <p:attrName>ppt_y</p:attrName>
                                        </p:attrNameLst>
                                      </p:cBhvr>
                                      <p:tavLst>
                                        <p:tav tm="0">
                                          <p:val>
                                            <p:strVal val="#ppt_y-.03"/>
                                          </p:val>
                                        </p:tav>
                                        <p:tav tm="100000">
                                          <p:val>
                                            <p:strVal val="#ppt_y"/>
                                          </p:val>
                                        </p:tav>
                                      </p:tavLst>
                                    </p:anim>
                                  </p:childTnLst>
                                </p:cTn>
                              </p:par>
                              <p:par>
                                <p:cTn id="70" presetID="37" presetClass="entr" presetSubtype="0" fill="hold" nodeType="withEffect">
                                  <p:stCondLst>
                                    <p:cond delay="0"/>
                                  </p:stCondLst>
                                  <p:childTnLst>
                                    <p:set>
                                      <p:cBhvr>
                                        <p:cTn id="71" dur="1" fill="hold">
                                          <p:stCondLst>
                                            <p:cond delay="0"/>
                                          </p:stCondLst>
                                        </p:cTn>
                                        <p:tgtEl>
                                          <p:spTgt spid="261123">
                                            <p:txEl>
                                              <p:pRg st="7" end="7"/>
                                            </p:txEl>
                                          </p:spTgt>
                                        </p:tgtEl>
                                        <p:attrNameLst>
                                          <p:attrName>style.visibility</p:attrName>
                                        </p:attrNameLst>
                                      </p:cBhvr>
                                      <p:to>
                                        <p:strVal val="visible"/>
                                      </p:to>
                                    </p:set>
                                    <p:animEffect transition="in" filter="fade">
                                      <p:cBhvr>
                                        <p:cTn id="72" dur="1000"/>
                                        <p:tgtEl>
                                          <p:spTgt spid="261123">
                                            <p:txEl>
                                              <p:pRg st="7" end="7"/>
                                            </p:txEl>
                                          </p:spTgt>
                                        </p:tgtEl>
                                      </p:cBhvr>
                                    </p:animEffect>
                                    <p:anim calcmode="lin" valueType="num">
                                      <p:cBhvr>
                                        <p:cTn id="73" dur="1000" fill="hold"/>
                                        <p:tgtEl>
                                          <p:spTgt spid="261123">
                                            <p:txEl>
                                              <p:pRg st="7" end="7"/>
                                            </p:txEl>
                                          </p:spTgt>
                                        </p:tgtEl>
                                        <p:attrNameLst>
                                          <p:attrName>ppt_x</p:attrName>
                                        </p:attrNameLst>
                                      </p:cBhvr>
                                      <p:tavLst>
                                        <p:tav tm="0">
                                          <p:val>
                                            <p:strVal val="#ppt_x"/>
                                          </p:val>
                                        </p:tav>
                                        <p:tav tm="100000">
                                          <p:val>
                                            <p:strVal val="#ppt_x"/>
                                          </p:val>
                                        </p:tav>
                                      </p:tavLst>
                                    </p:anim>
                                    <p:anim calcmode="lin" valueType="num">
                                      <p:cBhvr>
                                        <p:cTn id="74" dur="900" decel="100000" fill="hold"/>
                                        <p:tgtEl>
                                          <p:spTgt spid="261123">
                                            <p:txEl>
                                              <p:pRg st="7" end="7"/>
                                            </p:txEl>
                                          </p:spTgt>
                                        </p:tgtEl>
                                        <p:attrNameLst>
                                          <p:attrName>ppt_y</p:attrName>
                                        </p:attrNameLst>
                                      </p:cBhvr>
                                      <p:tavLst>
                                        <p:tav tm="0">
                                          <p:val>
                                            <p:strVal val="#ppt_y+1"/>
                                          </p:val>
                                        </p:tav>
                                        <p:tav tm="100000">
                                          <p:val>
                                            <p:strVal val="#ppt_y-.03"/>
                                          </p:val>
                                        </p:tav>
                                      </p:tavLst>
                                    </p:anim>
                                    <p:anim calcmode="lin" valueType="num">
                                      <p:cBhvr>
                                        <p:cTn id="75" dur="100" accel="100000" fill="hold">
                                          <p:stCondLst>
                                            <p:cond delay="900"/>
                                          </p:stCondLst>
                                        </p:cTn>
                                        <p:tgtEl>
                                          <p:spTgt spid="261123">
                                            <p:txEl>
                                              <p:pRg st="7" end="7"/>
                                            </p:txEl>
                                          </p:spTgt>
                                        </p:tgtEl>
                                        <p:attrNameLst>
                                          <p:attrName>ppt_y</p:attrName>
                                        </p:attrNameLst>
                                      </p:cBhvr>
                                      <p:tavLst>
                                        <p:tav tm="0">
                                          <p:val>
                                            <p:strVal val="#ppt_y-.03"/>
                                          </p:val>
                                        </p:tav>
                                        <p:tav tm="100000">
                                          <p:val>
                                            <p:strVal val="#ppt_y"/>
                                          </p:val>
                                        </p:tav>
                                      </p:tavLst>
                                    </p:anim>
                                  </p:childTnLst>
                                </p:cTn>
                              </p:par>
                              <p:par>
                                <p:cTn id="76" presetID="37" presetClass="entr" presetSubtype="0" fill="hold" nodeType="withEffect">
                                  <p:stCondLst>
                                    <p:cond delay="0"/>
                                  </p:stCondLst>
                                  <p:childTnLst>
                                    <p:set>
                                      <p:cBhvr>
                                        <p:cTn id="77" dur="1" fill="hold">
                                          <p:stCondLst>
                                            <p:cond delay="0"/>
                                          </p:stCondLst>
                                        </p:cTn>
                                        <p:tgtEl>
                                          <p:spTgt spid="261123">
                                            <p:txEl>
                                              <p:pRg st="8" end="8"/>
                                            </p:txEl>
                                          </p:spTgt>
                                        </p:tgtEl>
                                        <p:attrNameLst>
                                          <p:attrName>style.visibility</p:attrName>
                                        </p:attrNameLst>
                                      </p:cBhvr>
                                      <p:to>
                                        <p:strVal val="visible"/>
                                      </p:to>
                                    </p:set>
                                    <p:animEffect transition="in" filter="fade">
                                      <p:cBhvr>
                                        <p:cTn id="78" dur="1000"/>
                                        <p:tgtEl>
                                          <p:spTgt spid="261123">
                                            <p:txEl>
                                              <p:pRg st="8" end="8"/>
                                            </p:txEl>
                                          </p:spTgt>
                                        </p:tgtEl>
                                      </p:cBhvr>
                                    </p:animEffect>
                                    <p:anim calcmode="lin" valueType="num">
                                      <p:cBhvr>
                                        <p:cTn id="79" dur="1000" fill="hold"/>
                                        <p:tgtEl>
                                          <p:spTgt spid="261123">
                                            <p:txEl>
                                              <p:pRg st="8" end="8"/>
                                            </p:txEl>
                                          </p:spTgt>
                                        </p:tgtEl>
                                        <p:attrNameLst>
                                          <p:attrName>ppt_x</p:attrName>
                                        </p:attrNameLst>
                                      </p:cBhvr>
                                      <p:tavLst>
                                        <p:tav tm="0">
                                          <p:val>
                                            <p:strVal val="#ppt_x"/>
                                          </p:val>
                                        </p:tav>
                                        <p:tav tm="100000">
                                          <p:val>
                                            <p:strVal val="#ppt_x"/>
                                          </p:val>
                                        </p:tav>
                                      </p:tavLst>
                                    </p:anim>
                                    <p:anim calcmode="lin" valueType="num">
                                      <p:cBhvr>
                                        <p:cTn id="80" dur="900" decel="100000" fill="hold"/>
                                        <p:tgtEl>
                                          <p:spTgt spid="261123">
                                            <p:txEl>
                                              <p:pRg st="8" end="8"/>
                                            </p:txEl>
                                          </p:spTgt>
                                        </p:tgtEl>
                                        <p:attrNameLst>
                                          <p:attrName>ppt_y</p:attrName>
                                        </p:attrNameLst>
                                      </p:cBhvr>
                                      <p:tavLst>
                                        <p:tav tm="0">
                                          <p:val>
                                            <p:strVal val="#ppt_y+1"/>
                                          </p:val>
                                        </p:tav>
                                        <p:tav tm="100000">
                                          <p:val>
                                            <p:strVal val="#ppt_y-.03"/>
                                          </p:val>
                                        </p:tav>
                                      </p:tavLst>
                                    </p:anim>
                                    <p:anim calcmode="lin" valueType="num">
                                      <p:cBhvr>
                                        <p:cTn id="81" dur="100" accel="100000" fill="hold">
                                          <p:stCondLst>
                                            <p:cond delay="900"/>
                                          </p:stCondLst>
                                        </p:cTn>
                                        <p:tgtEl>
                                          <p:spTgt spid="261123">
                                            <p:txEl>
                                              <p:pRg st="8" end="8"/>
                                            </p:txEl>
                                          </p:spTgt>
                                        </p:tgtEl>
                                        <p:attrNameLst>
                                          <p:attrName>ppt_y</p:attrName>
                                        </p:attrNameLst>
                                      </p:cBhvr>
                                      <p:tavLst>
                                        <p:tav tm="0">
                                          <p:val>
                                            <p:strVal val="#ppt_y-.03"/>
                                          </p:val>
                                        </p:tav>
                                        <p:tav tm="100000">
                                          <p:val>
                                            <p:strVal val="#ppt_y"/>
                                          </p:val>
                                        </p:tav>
                                      </p:tavLst>
                                    </p:anim>
                                  </p:childTnLst>
                                </p:cTn>
                              </p:par>
                              <p:par>
                                <p:cTn id="82" presetID="37" presetClass="entr" presetSubtype="0" fill="hold" nodeType="withEffect">
                                  <p:stCondLst>
                                    <p:cond delay="0"/>
                                  </p:stCondLst>
                                  <p:childTnLst>
                                    <p:set>
                                      <p:cBhvr>
                                        <p:cTn id="83" dur="1" fill="hold">
                                          <p:stCondLst>
                                            <p:cond delay="0"/>
                                          </p:stCondLst>
                                        </p:cTn>
                                        <p:tgtEl>
                                          <p:spTgt spid="261123">
                                            <p:txEl>
                                              <p:pRg st="9" end="9"/>
                                            </p:txEl>
                                          </p:spTgt>
                                        </p:tgtEl>
                                        <p:attrNameLst>
                                          <p:attrName>style.visibility</p:attrName>
                                        </p:attrNameLst>
                                      </p:cBhvr>
                                      <p:to>
                                        <p:strVal val="visible"/>
                                      </p:to>
                                    </p:set>
                                    <p:animEffect transition="in" filter="fade">
                                      <p:cBhvr>
                                        <p:cTn id="84" dur="1000"/>
                                        <p:tgtEl>
                                          <p:spTgt spid="261123">
                                            <p:txEl>
                                              <p:pRg st="9" end="9"/>
                                            </p:txEl>
                                          </p:spTgt>
                                        </p:tgtEl>
                                      </p:cBhvr>
                                    </p:animEffect>
                                    <p:anim calcmode="lin" valueType="num">
                                      <p:cBhvr>
                                        <p:cTn id="85" dur="1000" fill="hold"/>
                                        <p:tgtEl>
                                          <p:spTgt spid="261123">
                                            <p:txEl>
                                              <p:pRg st="9" end="9"/>
                                            </p:txEl>
                                          </p:spTgt>
                                        </p:tgtEl>
                                        <p:attrNameLst>
                                          <p:attrName>ppt_x</p:attrName>
                                        </p:attrNameLst>
                                      </p:cBhvr>
                                      <p:tavLst>
                                        <p:tav tm="0">
                                          <p:val>
                                            <p:strVal val="#ppt_x"/>
                                          </p:val>
                                        </p:tav>
                                        <p:tav tm="100000">
                                          <p:val>
                                            <p:strVal val="#ppt_x"/>
                                          </p:val>
                                        </p:tav>
                                      </p:tavLst>
                                    </p:anim>
                                    <p:anim calcmode="lin" valueType="num">
                                      <p:cBhvr>
                                        <p:cTn id="86" dur="900" decel="100000" fill="hold"/>
                                        <p:tgtEl>
                                          <p:spTgt spid="261123">
                                            <p:txEl>
                                              <p:pRg st="9" end="9"/>
                                            </p:txEl>
                                          </p:spTgt>
                                        </p:tgtEl>
                                        <p:attrNameLst>
                                          <p:attrName>ppt_y</p:attrName>
                                        </p:attrNameLst>
                                      </p:cBhvr>
                                      <p:tavLst>
                                        <p:tav tm="0">
                                          <p:val>
                                            <p:strVal val="#ppt_y+1"/>
                                          </p:val>
                                        </p:tav>
                                        <p:tav tm="100000">
                                          <p:val>
                                            <p:strVal val="#ppt_y-.03"/>
                                          </p:val>
                                        </p:tav>
                                      </p:tavLst>
                                    </p:anim>
                                    <p:anim calcmode="lin" valueType="num">
                                      <p:cBhvr>
                                        <p:cTn id="87" dur="100" accel="100000" fill="hold">
                                          <p:stCondLst>
                                            <p:cond delay="900"/>
                                          </p:stCondLst>
                                        </p:cTn>
                                        <p:tgtEl>
                                          <p:spTgt spid="261123">
                                            <p:txEl>
                                              <p:pRg st="9" end="9"/>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1172" name="Rectangle 4"/>
          <p:cNvSpPr>
            <a:spLocks noGrp="1" noChangeArrowheads="1"/>
          </p:cNvSpPr>
          <p:nvPr>
            <p:ph type="body" sz="half" idx="1"/>
          </p:nvPr>
        </p:nvSpPr>
        <p:spPr>
          <a:xfrm>
            <a:off x="539750" y="2647950"/>
            <a:ext cx="6986588" cy="4525963"/>
          </a:xfrm>
        </p:spPr>
        <p:txBody>
          <a:bodyPr/>
          <a:lstStyle/>
          <a:p>
            <a:pPr>
              <a:buFont typeface="Wingdings" panose="05000000000000000000" pitchFamily="2" charset="2"/>
              <a:buNone/>
            </a:pPr>
            <a:r>
              <a:rPr lang="fa-IR" altLang="zh-CN" sz="2800">
                <a:cs typeface="B Farnaz" panose="00000400000000000000" pitchFamily="2" charset="-78"/>
              </a:rPr>
              <a:t>مار صفت بر گنجینه علم حلقه مزنید</a:t>
            </a:r>
          </a:p>
          <a:p>
            <a:pPr>
              <a:buFont typeface="Wingdings" panose="05000000000000000000" pitchFamily="2" charset="2"/>
              <a:buNone/>
            </a:pPr>
            <a:r>
              <a:rPr lang="fa-IR" altLang="zh-CN" sz="2800">
                <a:cs typeface="B Farnaz" panose="00000400000000000000" pitchFamily="2" charset="-78"/>
              </a:rPr>
              <a:t>و </a:t>
            </a:r>
          </a:p>
          <a:p>
            <a:pPr>
              <a:buFont typeface="Wingdings" panose="05000000000000000000" pitchFamily="2" charset="2"/>
              <a:buNone/>
            </a:pPr>
            <a:r>
              <a:rPr lang="fa-IR" altLang="zh-CN" sz="2800">
                <a:cs typeface="B Farnaz" panose="00000400000000000000" pitchFamily="2" charset="-78"/>
              </a:rPr>
              <a:t>     جویندگان را از این گنج سرشار بی بهره مسازید .</a:t>
            </a:r>
          </a:p>
          <a:p>
            <a:pPr algn="l">
              <a:buFont typeface="Wingdings" panose="05000000000000000000" pitchFamily="2" charset="2"/>
              <a:buNone/>
            </a:pPr>
            <a:endParaRPr lang="fa-IR" altLang="zh-CN" sz="2800"/>
          </a:p>
          <a:p>
            <a:pPr algn="l">
              <a:buFont typeface="Wingdings" panose="05000000000000000000" pitchFamily="2" charset="2"/>
              <a:buNone/>
            </a:pPr>
            <a:r>
              <a:rPr lang="fa-IR" altLang="zh-CN" sz="2800">
                <a:effectLst/>
                <a:cs typeface="B Lotus" panose="00000400000000000000" pitchFamily="2" charset="-78"/>
              </a:rPr>
              <a:t>حضرت علی (ع)   </a:t>
            </a:r>
            <a:endParaRPr lang="en-US" altLang="fa-IR" sz="2800">
              <a:effectLst/>
              <a:cs typeface="B Lotus" panose="00000400000000000000" pitchFamily="2" charset="-78"/>
            </a:endParaRPr>
          </a:p>
        </p:txBody>
      </p:sp>
      <p:sp>
        <p:nvSpPr>
          <p:cNvPr id="391173" name="Rectangle 5"/>
          <p:cNvSpPr>
            <a:spLocks noGrp="1" noChangeArrowheads="1"/>
          </p:cNvSpPr>
          <p:nvPr>
            <p:ph type="body" sz="half" idx="2"/>
          </p:nvPr>
        </p:nvSpPr>
        <p:spPr>
          <a:xfrm>
            <a:off x="3203575" y="1582738"/>
            <a:ext cx="5051425" cy="1270000"/>
          </a:xfrm>
        </p:spPr>
        <p:txBody>
          <a:bodyPr/>
          <a:lstStyle/>
          <a:p>
            <a:pPr>
              <a:buFont typeface="Wingdings" panose="05000000000000000000" pitchFamily="2" charset="2"/>
              <a:buNone/>
            </a:pPr>
            <a:r>
              <a:rPr lang="fa-IR" altLang="zh-CN" sz="2800">
                <a:cs typeface="B Farnaz" panose="00000400000000000000" pitchFamily="2" charset="-78"/>
              </a:rPr>
              <a:t>تا آنجا که بدانید ، به دیگران بیاموزید </a:t>
            </a:r>
          </a:p>
          <a:p>
            <a:pPr>
              <a:buFont typeface="Wingdings" panose="05000000000000000000" pitchFamily="2" charset="2"/>
              <a:buNone/>
            </a:pPr>
            <a:endParaRPr lang="en-US" altLang="fa-IR" sz="2800">
              <a:cs typeface="B Farnaz" panose="00000400000000000000" pitchFamily="2" charset="-78"/>
            </a:endParaRPr>
          </a:p>
        </p:txBody>
      </p:sp>
    </p:spTree>
  </p:cSld>
  <p:clrMapOvr>
    <a:masterClrMapping/>
  </p:clrMapOvr>
  <p:transition spd="slow">
    <p:cover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nodeType="afterEffect">
                                  <p:stCondLst>
                                    <p:cond delay="0"/>
                                  </p:stCondLst>
                                  <p:childTnLst>
                                    <p:set>
                                      <p:cBhvr>
                                        <p:cTn id="6" dur="1" fill="hold">
                                          <p:stCondLst>
                                            <p:cond delay="0"/>
                                          </p:stCondLst>
                                        </p:cTn>
                                        <p:tgtEl>
                                          <p:spTgt spid="391172">
                                            <p:txEl>
                                              <p:pRg st="4" end="4"/>
                                            </p:txEl>
                                          </p:spTgt>
                                        </p:tgtEl>
                                        <p:attrNameLst>
                                          <p:attrName>style.visibility</p:attrName>
                                        </p:attrNameLst>
                                      </p:cBhvr>
                                      <p:to>
                                        <p:strVal val="visible"/>
                                      </p:to>
                                    </p:set>
                                    <p:animEffect transition="in" filter="fade">
                                      <p:cBhvr>
                                        <p:cTn id="7" dur="1000"/>
                                        <p:tgtEl>
                                          <p:spTgt spid="391172">
                                            <p:txEl>
                                              <p:pRg st="4" end="4"/>
                                            </p:txEl>
                                          </p:spTgt>
                                        </p:tgtEl>
                                      </p:cBhvr>
                                    </p:animEffect>
                                    <p:anim calcmode="lin" valueType="num">
                                      <p:cBhvr>
                                        <p:cTn id="8" dur="1000" fill="hold"/>
                                        <p:tgtEl>
                                          <p:spTgt spid="391172">
                                            <p:txEl>
                                              <p:pRg st="4" end="4"/>
                                            </p:txEl>
                                          </p:spTgt>
                                        </p:tgtEl>
                                        <p:attrNameLst>
                                          <p:attrName>ppt_x</p:attrName>
                                        </p:attrNameLst>
                                      </p:cBhvr>
                                      <p:tavLst>
                                        <p:tav tm="0">
                                          <p:val>
                                            <p:strVal val="#ppt_x"/>
                                          </p:val>
                                        </p:tav>
                                        <p:tav tm="100000">
                                          <p:val>
                                            <p:strVal val="#ppt_x"/>
                                          </p:val>
                                        </p:tav>
                                      </p:tavLst>
                                    </p:anim>
                                    <p:anim calcmode="lin" valueType="num">
                                      <p:cBhvr>
                                        <p:cTn id="9" dur="1000" fill="hold"/>
                                        <p:tgtEl>
                                          <p:spTgt spid="391172">
                                            <p:txEl>
                                              <p:pRg st="4" end="4"/>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50" presetClass="entr" presetSubtype="0" decel="100000" fill="hold" grpId="0" nodeType="afterEffect">
                                  <p:stCondLst>
                                    <p:cond delay="0"/>
                                  </p:stCondLst>
                                  <p:childTnLst>
                                    <p:set>
                                      <p:cBhvr>
                                        <p:cTn id="12" dur="1" fill="hold">
                                          <p:stCondLst>
                                            <p:cond delay="0"/>
                                          </p:stCondLst>
                                        </p:cTn>
                                        <p:tgtEl>
                                          <p:spTgt spid="391173">
                                            <p:txEl>
                                              <p:pRg st="0" end="0"/>
                                            </p:txEl>
                                          </p:spTgt>
                                        </p:tgtEl>
                                        <p:attrNameLst>
                                          <p:attrName>style.visibility</p:attrName>
                                        </p:attrNameLst>
                                      </p:cBhvr>
                                      <p:to>
                                        <p:strVal val="visible"/>
                                      </p:to>
                                    </p:set>
                                    <p:anim calcmode="lin" valueType="num">
                                      <p:cBhvr>
                                        <p:cTn id="13" dur="1000" fill="hold"/>
                                        <p:tgtEl>
                                          <p:spTgt spid="391173">
                                            <p:txEl>
                                              <p:pRg st="0" end="0"/>
                                            </p:txEl>
                                          </p:spTgt>
                                        </p:tgtEl>
                                        <p:attrNameLst>
                                          <p:attrName>ppt_w</p:attrName>
                                        </p:attrNameLst>
                                      </p:cBhvr>
                                      <p:tavLst>
                                        <p:tav tm="0">
                                          <p:val>
                                            <p:strVal val="#ppt_w+.3"/>
                                          </p:val>
                                        </p:tav>
                                        <p:tav tm="100000">
                                          <p:val>
                                            <p:strVal val="#ppt_w"/>
                                          </p:val>
                                        </p:tav>
                                      </p:tavLst>
                                    </p:anim>
                                    <p:anim calcmode="lin" valueType="num">
                                      <p:cBhvr>
                                        <p:cTn id="14" dur="1000" fill="hold"/>
                                        <p:tgtEl>
                                          <p:spTgt spid="391173">
                                            <p:txEl>
                                              <p:pRg st="0" end="0"/>
                                            </p:txEl>
                                          </p:spTgt>
                                        </p:tgtEl>
                                        <p:attrNameLst>
                                          <p:attrName>ppt_h</p:attrName>
                                        </p:attrNameLst>
                                      </p:cBhvr>
                                      <p:tavLst>
                                        <p:tav tm="0">
                                          <p:val>
                                            <p:strVal val="#ppt_h"/>
                                          </p:val>
                                        </p:tav>
                                        <p:tav tm="100000">
                                          <p:val>
                                            <p:strVal val="#ppt_h"/>
                                          </p:val>
                                        </p:tav>
                                      </p:tavLst>
                                    </p:anim>
                                    <p:animEffect transition="in" filter="fade">
                                      <p:cBhvr>
                                        <p:cTn id="15" dur="1000"/>
                                        <p:tgtEl>
                                          <p:spTgt spid="391173">
                                            <p:txEl>
                                              <p:pRg st="0" end="0"/>
                                            </p:txEl>
                                          </p:spTgt>
                                        </p:tgtEl>
                                      </p:cBhvr>
                                    </p:animEffect>
                                  </p:childTnLst>
                                </p:cTn>
                              </p:par>
                            </p:childTnLst>
                          </p:cTn>
                        </p:par>
                        <p:par>
                          <p:cTn id="16" fill="hold" nodeType="afterGroup">
                            <p:stCondLst>
                              <p:cond delay="2000"/>
                            </p:stCondLst>
                            <p:childTnLst>
                              <p:par>
                                <p:cTn id="17" presetID="50" presetClass="entr" presetSubtype="0" decel="100000" fill="hold" nodeType="afterEffect">
                                  <p:stCondLst>
                                    <p:cond delay="0"/>
                                  </p:stCondLst>
                                  <p:childTnLst>
                                    <p:set>
                                      <p:cBhvr>
                                        <p:cTn id="18" dur="1" fill="hold">
                                          <p:stCondLst>
                                            <p:cond delay="0"/>
                                          </p:stCondLst>
                                        </p:cTn>
                                        <p:tgtEl>
                                          <p:spTgt spid="391172">
                                            <p:txEl>
                                              <p:pRg st="0" end="0"/>
                                            </p:txEl>
                                          </p:spTgt>
                                        </p:tgtEl>
                                        <p:attrNameLst>
                                          <p:attrName>style.visibility</p:attrName>
                                        </p:attrNameLst>
                                      </p:cBhvr>
                                      <p:to>
                                        <p:strVal val="visible"/>
                                      </p:to>
                                    </p:set>
                                    <p:anim calcmode="lin" valueType="num">
                                      <p:cBhvr>
                                        <p:cTn id="19" dur="1000" fill="hold"/>
                                        <p:tgtEl>
                                          <p:spTgt spid="391172">
                                            <p:txEl>
                                              <p:pRg st="0" end="0"/>
                                            </p:txEl>
                                          </p:spTgt>
                                        </p:tgtEl>
                                        <p:attrNameLst>
                                          <p:attrName>ppt_w</p:attrName>
                                        </p:attrNameLst>
                                      </p:cBhvr>
                                      <p:tavLst>
                                        <p:tav tm="0">
                                          <p:val>
                                            <p:strVal val="#ppt_w+.3"/>
                                          </p:val>
                                        </p:tav>
                                        <p:tav tm="100000">
                                          <p:val>
                                            <p:strVal val="#ppt_w"/>
                                          </p:val>
                                        </p:tav>
                                      </p:tavLst>
                                    </p:anim>
                                    <p:anim calcmode="lin" valueType="num">
                                      <p:cBhvr>
                                        <p:cTn id="20" dur="1000" fill="hold"/>
                                        <p:tgtEl>
                                          <p:spTgt spid="391172">
                                            <p:txEl>
                                              <p:pRg st="0" end="0"/>
                                            </p:txEl>
                                          </p:spTgt>
                                        </p:tgtEl>
                                        <p:attrNameLst>
                                          <p:attrName>ppt_h</p:attrName>
                                        </p:attrNameLst>
                                      </p:cBhvr>
                                      <p:tavLst>
                                        <p:tav tm="0">
                                          <p:val>
                                            <p:strVal val="#ppt_h"/>
                                          </p:val>
                                        </p:tav>
                                        <p:tav tm="100000">
                                          <p:val>
                                            <p:strVal val="#ppt_h"/>
                                          </p:val>
                                        </p:tav>
                                      </p:tavLst>
                                    </p:anim>
                                    <p:animEffect transition="in" filter="fade">
                                      <p:cBhvr>
                                        <p:cTn id="21" dur="1000"/>
                                        <p:tgtEl>
                                          <p:spTgt spid="391172">
                                            <p:txEl>
                                              <p:pRg st="0" end="0"/>
                                            </p:txEl>
                                          </p:spTgt>
                                        </p:tgtEl>
                                      </p:cBhvr>
                                    </p:animEffect>
                                  </p:childTnLst>
                                </p:cTn>
                              </p:par>
                            </p:childTnLst>
                          </p:cTn>
                        </p:par>
                        <p:par>
                          <p:cTn id="22" fill="hold" nodeType="afterGroup">
                            <p:stCondLst>
                              <p:cond delay="3000"/>
                            </p:stCondLst>
                            <p:childTnLst>
                              <p:par>
                                <p:cTn id="23" presetID="50" presetClass="entr" presetSubtype="0" decel="100000" fill="hold" nodeType="afterEffect">
                                  <p:stCondLst>
                                    <p:cond delay="0"/>
                                  </p:stCondLst>
                                  <p:childTnLst>
                                    <p:set>
                                      <p:cBhvr>
                                        <p:cTn id="24" dur="1" fill="hold">
                                          <p:stCondLst>
                                            <p:cond delay="0"/>
                                          </p:stCondLst>
                                        </p:cTn>
                                        <p:tgtEl>
                                          <p:spTgt spid="391172">
                                            <p:txEl>
                                              <p:pRg st="1" end="1"/>
                                            </p:txEl>
                                          </p:spTgt>
                                        </p:tgtEl>
                                        <p:attrNameLst>
                                          <p:attrName>style.visibility</p:attrName>
                                        </p:attrNameLst>
                                      </p:cBhvr>
                                      <p:to>
                                        <p:strVal val="visible"/>
                                      </p:to>
                                    </p:set>
                                    <p:anim calcmode="lin" valueType="num">
                                      <p:cBhvr>
                                        <p:cTn id="25" dur="1000" fill="hold"/>
                                        <p:tgtEl>
                                          <p:spTgt spid="391172">
                                            <p:txEl>
                                              <p:pRg st="1" end="1"/>
                                            </p:txEl>
                                          </p:spTgt>
                                        </p:tgtEl>
                                        <p:attrNameLst>
                                          <p:attrName>ppt_w</p:attrName>
                                        </p:attrNameLst>
                                      </p:cBhvr>
                                      <p:tavLst>
                                        <p:tav tm="0">
                                          <p:val>
                                            <p:strVal val="#ppt_w+.3"/>
                                          </p:val>
                                        </p:tav>
                                        <p:tav tm="100000">
                                          <p:val>
                                            <p:strVal val="#ppt_w"/>
                                          </p:val>
                                        </p:tav>
                                      </p:tavLst>
                                    </p:anim>
                                    <p:anim calcmode="lin" valueType="num">
                                      <p:cBhvr>
                                        <p:cTn id="26" dur="1000" fill="hold"/>
                                        <p:tgtEl>
                                          <p:spTgt spid="391172">
                                            <p:txEl>
                                              <p:pRg st="1" end="1"/>
                                            </p:txEl>
                                          </p:spTgt>
                                        </p:tgtEl>
                                        <p:attrNameLst>
                                          <p:attrName>ppt_h</p:attrName>
                                        </p:attrNameLst>
                                      </p:cBhvr>
                                      <p:tavLst>
                                        <p:tav tm="0">
                                          <p:val>
                                            <p:strVal val="#ppt_h"/>
                                          </p:val>
                                        </p:tav>
                                        <p:tav tm="100000">
                                          <p:val>
                                            <p:strVal val="#ppt_h"/>
                                          </p:val>
                                        </p:tav>
                                      </p:tavLst>
                                    </p:anim>
                                    <p:animEffect transition="in" filter="fade">
                                      <p:cBhvr>
                                        <p:cTn id="27" dur="1000"/>
                                        <p:tgtEl>
                                          <p:spTgt spid="391172">
                                            <p:txEl>
                                              <p:pRg st="1" end="1"/>
                                            </p:txEl>
                                          </p:spTgt>
                                        </p:tgtEl>
                                      </p:cBhvr>
                                    </p:animEffect>
                                  </p:childTnLst>
                                </p:cTn>
                              </p:par>
                            </p:childTnLst>
                          </p:cTn>
                        </p:par>
                        <p:par>
                          <p:cTn id="28" fill="hold" nodeType="afterGroup">
                            <p:stCondLst>
                              <p:cond delay="4000"/>
                            </p:stCondLst>
                            <p:childTnLst>
                              <p:par>
                                <p:cTn id="29" presetID="50" presetClass="entr" presetSubtype="0" decel="100000" fill="hold" nodeType="afterEffect">
                                  <p:stCondLst>
                                    <p:cond delay="0"/>
                                  </p:stCondLst>
                                  <p:childTnLst>
                                    <p:set>
                                      <p:cBhvr>
                                        <p:cTn id="30" dur="1" fill="hold">
                                          <p:stCondLst>
                                            <p:cond delay="0"/>
                                          </p:stCondLst>
                                        </p:cTn>
                                        <p:tgtEl>
                                          <p:spTgt spid="391172">
                                            <p:txEl>
                                              <p:pRg st="2" end="2"/>
                                            </p:txEl>
                                          </p:spTgt>
                                        </p:tgtEl>
                                        <p:attrNameLst>
                                          <p:attrName>style.visibility</p:attrName>
                                        </p:attrNameLst>
                                      </p:cBhvr>
                                      <p:to>
                                        <p:strVal val="visible"/>
                                      </p:to>
                                    </p:set>
                                    <p:anim calcmode="lin" valueType="num">
                                      <p:cBhvr>
                                        <p:cTn id="31" dur="1000" fill="hold"/>
                                        <p:tgtEl>
                                          <p:spTgt spid="391172">
                                            <p:txEl>
                                              <p:pRg st="2" end="2"/>
                                            </p:txEl>
                                          </p:spTgt>
                                        </p:tgtEl>
                                        <p:attrNameLst>
                                          <p:attrName>ppt_w</p:attrName>
                                        </p:attrNameLst>
                                      </p:cBhvr>
                                      <p:tavLst>
                                        <p:tav tm="0">
                                          <p:val>
                                            <p:strVal val="#ppt_w+.3"/>
                                          </p:val>
                                        </p:tav>
                                        <p:tav tm="100000">
                                          <p:val>
                                            <p:strVal val="#ppt_w"/>
                                          </p:val>
                                        </p:tav>
                                      </p:tavLst>
                                    </p:anim>
                                    <p:anim calcmode="lin" valueType="num">
                                      <p:cBhvr>
                                        <p:cTn id="32" dur="1000" fill="hold"/>
                                        <p:tgtEl>
                                          <p:spTgt spid="391172">
                                            <p:txEl>
                                              <p:pRg st="2" end="2"/>
                                            </p:txEl>
                                          </p:spTgt>
                                        </p:tgtEl>
                                        <p:attrNameLst>
                                          <p:attrName>ppt_h</p:attrName>
                                        </p:attrNameLst>
                                      </p:cBhvr>
                                      <p:tavLst>
                                        <p:tav tm="0">
                                          <p:val>
                                            <p:strVal val="#ppt_h"/>
                                          </p:val>
                                        </p:tav>
                                        <p:tav tm="100000">
                                          <p:val>
                                            <p:strVal val="#ppt_h"/>
                                          </p:val>
                                        </p:tav>
                                      </p:tavLst>
                                    </p:anim>
                                    <p:animEffect transition="in" filter="fade">
                                      <p:cBhvr>
                                        <p:cTn id="33" dur="1000"/>
                                        <p:tgtEl>
                                          <p:spTgt spid="39117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1173" grpId="0" build="p"/>
    </p:bldLst>
  </p:timing>
</p:sld>
</file>

<file path=ppt/slides/slide2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32130" name="Rectangle 2"/>
          <p:cNvSpPr>
            <a:spLocks noGrp="1" noChangeArrowheads="1"/>
          </p:cNvSpPr>
          <p:nvPr>
            <p:ph type="title"/>
          </p:nvPr>
        </p:nvSpPr>
        <p:spPr>
          <a:xfrm>
            <a:off x="457200" y="115888"/>
            <a:ext cx="8229600" cy="815975"/>
          </a:xfrm>
        </p:spPr>
        <p:txBody>
          <a:bodyPr/>
          <a:lstStyle/>
          <a:p>
            <a:pPr algn="r"/>
            <a:r>
              <a:rPr lang="fa-IR" altLang="fa-IR" sz="1600">
                <a:effectLst/>
                <a:cs typeface="B Nasim" panose="00000700000000000000" pitchFamily="2" charset="-78"/>
              </a:rPr>
              <a:t>حل مساله 13-1</a:t>
            </a:r>
            <a:endParaRPr lang="en-US" altLang="fa-IR" sz="1600">
              <a:effectLst/>
              <a:cs typeface="B Nasim" panose="00000700000000000000" pitchFamily="2" charset="-78"/>
            </a:endParaRPr>
          </a:p>
        </p:txBody>
      </p:sp>
      <p:graphicFrame>
        <p:nvGraphicFramePr>
          <p:cNvPr id="432308" name="Group 180"/>
          <p:cNvGraphicFramePr>
            <a:graphicFrameLocks noGrp="1"/>
          </p:cNvGraphicFramePr>
          <p:nvPr>
            <p:ph idx="1"/>
          </p:nvPr>
        </p:nvGraphicFramePr>
        <p:xfrm>
          <a:off x="539750" y="692150"/>
          <a:ext cx="8229600" cy="6049963"/>
        </p:xfrm>
        <a:graphic>
          <a:graphicData uri="http://schemas.openxmlformats.org/drawingml/2006/table">
            <a:tbl>
              <a:tblPr rtl="1"/>
              <a:tblGrid>
                <a:gridCol w="5349875">
                  <a:extLst>
                    <a:ext uri="{9D8B030D-6E8A-4147-A177-3AD203B41FA5}">
                      <a16:colId xmlns:a16="http://schemas.microsoft.com/office/drawing/2014/main" val="2323182997"/>
                    </a:ext>
                  </a:extLst>
                </a:gridCol>
                <a:gridCol w="1439862">
                  <a:extLst>
                    <a:ext uri="{9D8B030D-6E8A-4147-A177-3AD203B41FA5}">
                      <a16:colId xmlns:a16="http://schemas.microsoft.com/office/drawing/2014/main" val="3457942425"/>
                    </a:ext>
                  </a:extLst>
                </a:gridCol>
                <a:gridCol w="1439863">
                  <a:extLst>
                    <a:ext uri="{9D8B030D-6E8A-4147-A177-3AD203B41FA5}">
                      <a16:colId xmlns:a16="http://schemas.microsoft.com/office/drawing/2014/main" val="2609154121"/>
                    </a:ext>
                  </a:extLst>
                </a:gridCol>
              </a:tblGrid>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جدول مقداری تولید</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کیلو</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کیلو</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55679425"/>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42714294"/>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 است(500-2700)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28438933"/>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12884572"/>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53305150"/>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 در پایان فرآیند تولید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39444682"/>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فوق العاده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64765009"/>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جدول معادل آحاد تکمیل شده (روش </a:t>
                      </a:r>
                      <a:r>
                        <a:rPr kumimoji="0" lang="en-US" altLang="fa-IR"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3397686"/>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1673283"/>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شروع شده و تکمیل شده (500-2000)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3452077"/>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15000817"/>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5950732"/>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18301498"/>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2310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76392569"/>
                  </a:ext>
                </a:extLst>
              </a:tr>
              <a:tr h="2571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36000 ریال = 100 × 360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55368991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32130"/>
                                        </p:tgtEl>
                                        <p:attrNameLst>
                                          <p:attrName>style.visibility</p:attrName>
                                        </p:attrNameLst>
                                      </p:cBhvr>
                                      <p:to>
                                        <p:strVal val="visible"/>
                                      </p:to>
                                    </p:set>
                                    <p:animEffect transition="in" filter="fade">
                                      <p:cBhvr>
                                        <p:cTn id="7" dur="1000"/>
                                        <p:tgtEl>
                                          <p:spTgt spid="432130"/>
                                        </p:tgtEl>
                                      </p:cBhvr>
                                    </p:animEffect>
                                    <p:anim calcmode="lin" valueType="num">
                                      <p:cBhvr>
                                        <p:cTn id="8" dur="1000" fill="hold"/>
                                        <p:tgtEl>
                                          <p:spTgt spid="432130"/>
                                        </p:tgtEl>
                                        <p:attrNameLst>
                                          <p:attrName>ppt_x</p:attrName>
                                        </p:attrNameLst>
                                      </p:cBhvr>
                                      <p:tavLst>
                                        <p:tav tm="0">
                                          <p:val>
                                            <p:strVal val="#ppt_x"/>
                                          </p:val>
                                        </p:tav>
                                        <p:tav tm="100000">
                                          <p:val>
                                            <p:strVal val="#ppt_x"/>
                                          </p:val>
                                        </p:tav>
                                      </p:tavLst>
                                    </p:anim>
                                    <p:anim calcmode="lin" valueType="num">
                                      <p:cBhvr>
                                        <p:cTn id="9" dur="898" decel="100000" fill="hold"/>
                                        <p:tgtEl>
                                          <p:spTgt spid="432130"/>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3213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130" grpId="0"/>
    </p:bldLst>
  </p:timing>
</p:sld>
</file>

<file path=ppt/slides/slide20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62150" name="Rectangle 6"/>
          <p:cNvSpPr>
            <a:spLocks noGrp="1" noChangeArrowheads="1"/>
          </p:cNvSpPr>
          <p:nvPr>
            <p:ph type="body" sz="half" idx="2"/>
          </p:nvPr>
        </p:nvSpPr>
        <p:spPr>
          <a:xfrm>
            <a:off x="395288" y="4670425"/>
            <a:ext cx="8229600" cy="2187575"/>
          </a:xfrm>
        </p:spPr>
        <p:txBody>
          <a:bodyPr/>
          <a:lstStyle/>
          <a:p>
            <a:pPr>
              <a:lnSpc>
                <a:spcPct val="110000"/>
              </a:lnSpc>
              <a:buFont typeface="Wingdings" panose="05000000000000000000" pitchFamily="2" charset="2"/>
              <a:buNone/>
            </a:pPr>
            <a:r>
              <a:rPr lang="fa-IR" altLang="fa-IR" sz="2000">
                <a:effectLst/>
                <a:cs typeface="B Zar" panose="00000400000000000000" pitchFamily="2" charset="-78"/>
              </a:rPr>
              <a:t>نامساعد   126900 = (150 – 3322800) ( 150 – 21300) = انحراف نرخ دستمزد</a:t>
            </a:r>
          </a:p>
          <a:p>
            <a:pPr>
              <a:lnSpc>
                <a:spcPct val="110000"/>
              </a:lnSpc>
              <a:buFont typeface="Wingdings" panose="05000000000000000000" pitchFamily="2" charset="2"/>
              <a:buNone/>
            </a:pPr>
            <a:r>
              <a:rPr lang="fa-IR" altLang="fa-IR" sz="2000">
                <a:effectLst/>
                <a:cs typeface="B Zar" panose="00000400000000000000" pitchFamily="2" charset="-78"/>
              </a:rPr>
              <a:t>نامساعد       300000 = [( 5 × 3830) – 21150] 150+ انحراف کارایی دستمزد</a:t>
            </a:r>
          </a:p>
          <a:p>
            <a:pPr>
              <a:lnSpc>
                <a:spcPct val="110000"/>
              </a:lnSpc>
              <a:buFont typeface="Wingdings" panose="05000000000000000000" pitchFamily="2" charset="2"/>
              <a:buNone/>
            </a:pPr>
            <a:r>
              <a:rPr lang="fa-IR" altLang="fa-IR" sz="2000">
                <a:effectLst/>
                <a:cs typeface="B Zar" panose="00000400000000000000" pitchFamily="2" charset="-78"/>
              </a:rPr>
              <a:t>نامساعد   18300 = 271200 – [(3830 × 390) + ( 4000 × 300)] = انحراف قابل کنترل</a:t>
            </a:r>
          </a:p>
          <a:p>
            <a:pPr>
              <a:lnSpc>
                <a:spcPct val="110000"/>
              </a:lnSpc>
              <a:buFont typeface="Wingdings" panose="05000000000000000000" pitchFamily="2" charset="2"/>
              <a:buNone/>
            </a:pPr>
            <a:r>
              <a:rPr lang="fa-IR" altLang="fa-IR" sz="2000">
                <a:effectLst/>
                <a:cs typeface="B Zar" panose="00000400000000000000" pitchFamily="2" charset="-78"/>
              </a:rPr>
              <a:t>نامساعد   51000 = [( 5 × 3830) – (5 × 4000)] 60 = انحراف حجم</a:t>
            </a:r>
          </a:p>
          <a:p>
            <a:pPr>
              <a:buFont typeface="Wingdings" panose="05000000000000000000" pitchFamily="2" charset="2"/>
              <a:buNone/>
            </a:pPr>
            <a:endParaRPr lang="en-US" altLang="fa-IR" sz="2000">
              <a:effectLst/>
              <a:cs typeface="B Zar" panose="00000400000000000000" pitchFamily="2" charset="-78"/>
            </a:endParaRPr>
          </a:p>
        </p:txBody>
      </p:sp>
      <p:graphicFrame>
        <p:nvGraphicFramePr>
          <p:cNvPr id="262236" name="Group 92"/>
          <p:cNvGraphicFramePr>
            <a:graphicFrameLocks noGrp="1"/>
          </p:cNvGraphicFramePr>
          <p:nvPr>
            <p:ph sz="half" idx="1"/>
          </p:nvPr>
        </p:nvGraphicFramePr>
        <p:xfrm>
          <a:off x="1476375" y="404813"/>
          <a:ext cx="5832475" cy="3952875"/>
        </p:xfrm>
        <a:graphic>
          <a:graphicData uri="http://schemas.openxmlformats.org/drawingml/2006/table">
            <a:tbl>
              <a:tblPr rtl="1"/>
              <a:tblGrid>
                <a:gridCol w="3311525">
                  <a:extLst>
                    <a:ext uri="{9D8B030D-6E8A-4147-A177-3AD203B41FA5}">
                      <a16:colId xmlns:a16="http://schemas.microsoft.com/office/drawing/2014/main" val="2730075482"/>
                    </a:ext>
                  </a:extLst>
                </a:gridCol>
                <a:gridCol w="2520950">
                  <a:extLst>
                    <a:ext uri="{9D8B030D-6E8A-4147-A177-3AD203B41FA5}">
                      <a16:colId xmlns:a16="http://schemas.microsoft.com/office/drawing/2014/main" val="237461172"/>
                    </a:ext>
                  </a:extLst>
                </a:gridCol>
              </a:tblGrid>
              <a:tr h="307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ادامه ثبت دفتر روزنامه – بستن انحرافات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384078997"/>
                  </a:ext>
                </a:extLst>
              </a:tr>
              <a:tr h="306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528331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59539518"/>
                  </a:ext>
                </a:extLst>
              </a:tr>
              <a:tr h="307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ساخته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21633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56985513"/>
                  </a:ext>
                </a:extLst>
              </a:tr>
              <a:tr h="307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80979059"/>
                  </a:ext>
                </a:extLst>
              </a:tr>
              <a:tr h="306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نرخ مواد اولیه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3790195"/>
                  </a:ext>
                </a:extLst>
              </a:tr>
              <a:tr h="307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مصرف مواد اولیه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32778801"/>
                  </a:ext>
                </a:extLst>
              </a:tr>
              <a:tr h="306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نرخ دستمزد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126900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99740398"/>
                  </a:ext>
                </a:extLst>
              </a:tr>
              <a:tr h="307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کارایی دستمزد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83197676"/>
                  </a:ext>
                </a:extLst>
              </a:tr>
              <a:tr h="307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قابل کنترل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25078280"/>
                  </a:ext>
                </a:extLst>
              </a:tr>
              <a:tr h="306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603595805"/>
                  </a:ext>
                </a:extLst>
              </a:tr>
            </a:tbl>
          </a:graphicData>
        </a:graphic>
      </p:graphicFrame>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62150">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62150">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62150">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62150">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62150">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62150">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62150">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62150">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43" presetClass="entr" presetSubtype="0" fill="hold" nodeType="afterEffect">
                                  <p:stCondLst>
                                    <p:cond delay="0"/>
                                  </p:stCondLst>
                                  <p:childTnLst>
                                    <p:set>
                                      <p:cBhvr>
                                        <p:cTn id="18" dur="1" fill="hold">
                                          <p:stCondLst>
                                            <p:cond delay="0"/>
                                          </p:stCondLst>
                                        </p:cTn>
                                        <p:tgtEl>
                                          <p:spTgt spid="262236"/>
                                        </p:tgtEl>
                                        <p:attrNameLst>
                                          <p:attrName>style.visibility</p:attrName>
                                        </p:attrNameLst>
                                      </p:cBhvr>
                                      <p:to>
                                        <p:strVal val="visible"/>
                                      </p:to>
                                    </p:set>
                                    <p:animEffect transition="in" filter="fade">
                                      <p:cBhvr>
                                        <p:cTn id="19" dur="100"/>
                                        <p:tgtEl>
                                          <p:spTgt spid="262236"/>
                                        </p:tgtEl>
                                      </p:cBhvr>
                                    </p:animEffect>
                                    <p:anim calcmode="lin" valueType="num">
                                      <p:cBhvr>
                                        <p:cTn id="20" dur="400" fill="hold"/>
                                        <p:tgtEl>
                                          <p:spTgt spid="262236"/>
                                        </p:tgtEl>
                                        <p:attrNameLst>
                                          <p:attrName>ppt_x</p:attrName>
                                        </p:attrNameLst>
                                      </p:cBhvr>
                                      <p:tavLst>
                                        <p:tav tm="0">
                                          <p:val>
                                            <p:strVal val="#ppt_x"/>
                                          </p:val>
                                        </p:tav>
                                        <p:tav tm="100000">
                                          <p:val>
                                            <p:strVal val="#ppt_x"/>
                                          </p:val>
                                        </p:tav>
                                      </p:tavLst>
                                    </p:anim>
                                    <p:anim calcmode="lin" valueType="num">
                                      <p:cBhvr>
                                        <p:cTn id="21" dur="400" fill="hold"/>
                                        <p:tgtEl>
                                          <p:spTgt spid="262236"/>
                                        </p:tgtEl>
                                        <p:attrNameLst>
                                          <p:attrName>ppt_y</p:attrName>
                                        </p:attrNameLst>
                                      </p:cBhvr>
                                      <p:tavLst>
                                        <p:tav tm="0">
                                          <p:val>
                                            <p:strVal val="#ppt_y+0.31"/>
                                          </p:val>
                                        </p:tav>
                                        <p:tav tm="100000">
                                          <p:val>
                                            <p:strVal val="#ppt_y+0.31"/>
                                          </p:val>
                                        </p:tav>
                                      </p:tavLst>
                                    </p:anim>
                                    <p:anim calcmode="lin" valueType="num">
                                      <p:cBhvr>
                                        <p:cTn id="22" dur="600" decel="50000" fill="hold">
                                          <p:stCondLst>
                                            <p:cond delay="400"/>
                                          </p:stCondLst>
                                        </p:cTn>
                                        <p:tgtEl>
                                          <p:spTgt spid="262236"/>
                                        </p:tgtEl>
                                        <p:attrNameLst>
                                          <p:attrName>ppt_x</p:attrName>
                                        </p:attrNameLst>
                                      </p:cBhvr>
                                      <p:tavLst>
                                        <p:tav tm="0">
                                          <p:val>
                                            <p:strVal val="#ppt_x"/>
                                          </p:val>
                                        </p:tav>
                                        <p:tav tm="5000">
                                          <p:val>
                                            <p:strVal val="#ppt_x+0.0242"/>
                                          </p:val>
                                        </p:tav>
                                        <p:tav tm="10000">
                                          <p:val>
                                            <p:strVal val="#ppt_x+0.0479"/>
                                          </p:val>
                                        </p:tav>
                                        <p:tav tm="15000">
                                          <p:val>
                                            <p:strVal val="#ppt_x+0.0704"/>
                                          </p:val>
                                        </p:tav>
                                        <p:tav tm="20000">
                                          <p:val>
                                            <p:strVal val="#ppt_x+0.0911"/>
                                          </p:val>
                                        </p:tav>
                                        <p:tav tm="25000">
                                          <p:val>
                                            <p:strVal val="#ppt_x+0.1096"/>
                                          </p:val>
                                        </p:tav>
                                        <p:tav tm="30000">
                                          <p:val>
                                            <p:strVal val="#ppt_x+0.1254"/>
                                          </p:val>
                                        </p:tav>
                                        <p:tav tm="35000">
                                          <p:val>
                                            <p:strVal val="#ppt_x+0.1381"/>
                                          </p:val>
                                        </p:tav>
                                        <p:tav tm="40000">
                                          <p:val>
                                            <p:strVal val="#ppt_x+0.1474"/>
                                          </p:val>
                                        </p:tav>
                                        <p:tav tm="45000">
                                          <p:val>
                                            <p:strVal val="#ppt_x+0.1531"/>
                                          </p:val>
                                        </p:tav>
                                        <p:tav tm="50000">
                                          <p:val>
                                            <p:strVal val="#ppt_x+0.1550"/>
                                          </p:val>
                                        </p:tav>
                                        <p:tav tm="55000">
                                          <p:val>
                                            <p:strVal val="#ppt_x+0.1531"/>
                                          </p:val>
                                        </p:tav>
                                        <p:tav tm="60000">
                                          <p:val>
                                            <p:strVal val="#ppt_x+0.1474"/>
                                          </p:val>
                                        </p:tav>
                                        <p:tav tm="65000">
                                          <p:val>
                                            <p:strVal val="#ppt_x+0.1381"/>
                                          </p:val>
                                        </p:tav>
                                        <p:tav tm="70000">
                                          <p:val>
                                            <p:strVal val="#ppt_x+0.1254"/>
                                          </p:val>
                                        </p:tav>
                                        <p:tav tm="75000">
                                          <p:val>
                                            <p:strVal val="#ppt_x+0.1096"/>
                                          </p:val>
                                        </p:tav>
                                        <p:tav tm="80000">
                                          <p:val>
                                            <p:strVal val="#ppt_x+0.0911"/>
                                          </p:val>
                                        </p:tav>
                                        <p:tav tm="85000">
                                          <p:val>
                                            <p:strVal val="#ppt_x+0.0704"/>
                                          </p:val>
                                        </p:tav>
                                        <p:tav tm="90000">
                                          <p:val>
                                            <p:strVal val="#ppt_x+0.0479"/>
                                          </p:val>
                                        </p:tav>
                                        <p:tav tm="95000">
                                          <p:val>
                                            <p:strVal val="#ppt_x+0.0242"/>
                                          </p:val>
                                        </p:tav>
                                        <p:tav tm="100000">
                                          <p:val>
                                            <p:strVal val="#ppt_x"/>
                                          </p:val>
                                        </p:tav>
                                      </p:tavLst>
                                    </p:anim>
                                    <p:anim calcmode="lin" valueType="num">
                                      <p:cBhvr>
                                        <p:cTn id="23" dur="600" decel="50000" fill="hold">
                                          <p:stCondLst>
                                            <p:cond delay="400"/>
                                          </p:stCondLst>
                                        </p:cTn>
                                        <p:tgtEl>
                                          <p:spTgt spid="262236"/>
                                        </p:tgtEl>
                                        <p:attrNameLst>
                                          <p:attrName>ppt_y</p:attrName>
                                        </p:attrNameLst>
                                      </p:cBhvr>
                                      <p:tavLst>
                                        <p:tav tm="0">
                                          <p:val>
                                            <p:strVal val="#ppt_y+0.31"/>
                                          </p:val>
                                        </p:tav>
                                        <p:tav tm="5000">
                                          <p:val>
                                            <p:strVal val="#ppt_y+0.308"/>
                                          </p:val>
                                        </p:tav>
                                        <p:tav tm="10000">
                                          <p:val>
                                            <p:strVal val="#ppt_y+0.3024"/>
                                          </p:val>
                                        </p:tav>
                                        <p:tav tm="15000">
                                          <p:val>
                                            <p:strVal val="#ppt_y+0.2931"/>
                                          </p:val>
                                        </p:tav>
                                        <p:tav tm="20000">
                                          <p:val>
                                            <p:strVal val="#ppt_y+0.2804"/>
                                          </p:val>
                                        </p:tav>
                                        <p:tav tm="25000">
                                          <p:val>
                                            <p:strVal val="#ppt_y+0.2646"/>
                                          </p:val>
                                        </p:tav>
                                        <p:tav tm="30000">
                                          <p:val>
                                            <p:strVal val="#ppt_y+0.2461"/>
                                          </p:val>
                                        </p:tav>
                                        <p:tav tm="35000">
                                          <p:val>
                                            <p:strVal val="#ppt_y+0.2253"/>
                                          </p:val>
                                        </p:tav>
                                        <p:tav tm="40000">
                                          <p:val>
                                            <p:strVal val="#ppt_y+0.2029"/>
                                          </p:val>
                                        </p:tav>
                                        <p:tav tm="45000">
                                          <p:val>
                                            <p:strVal val="#ppt_y+0.1792"/>
                                          </p:val>
                                        </p:tav>
                                        <p:tav tm="50000">
                                          <p:val>
                                            <p:strVal val="#ppt_y+0.155"/>
                                          </p:val>
                                        </p:tav>
                                        <p:tav tm="55000">
                                          <p:val>
                                            <p:strVal val="#ppt_y+0.1307"/>
                                          </p:val>
                                        </p:tav>
                                        <p:tav tm="60000">
                                          <p:val>
                                            <p:strVal val="#ppt_y+0.1071"/>
                                          </p:val>
                                        </p:tav>
                                        <p:tav tm="65000">
                                          <p:val>
                                            <p:strVal val="#ppt_y+0.0846"/>
                                          </p:val>
                                        </p:tav>
                                        <p:tav tm="70000">
                                          <p:val>
                                            <p:strVal val="#ppt_y+0.0639"/>
                                          </p:val>
                                        </p:tav>
                                        <p:tav tm="75000">
                                          <p:val>
                                            <p:strVal val="#ppt_y+0.0454"/>
                                          </p:val>
                                        </p:tav>
                                        <p:tav tm="80000">
                                          <p:val>
                                            <p:strVal val="#ppt_y+0.0296"/>
                                          </p:val>
                                        </p:tav>
                                        <p:tav tm="85000">
                                          <p:val>
                                            <p:strVal val="#ppt_y+0.0169"/>
                                          </p:val>
                                        </p:tav>
                                        <p:tav tm="90000">
                                          <p:val>
                                            <p:strVal val="#ppt_y+0.0076"/>
                                          </p:val>
                                        </p:tav>
                                        <p:tav tm="95000">
                                          <p:val>
                                            <p:strVal val="#ppt_y+0.0019"/>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150" grpId="0" build="p"/>
    </p:bldLst>
  </p:timing>
</p:sld>
</file>

<file path=ppt/slides/slide20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264580" name="Group 388"/>
          <p:cNvGraphicFramePr>
            <a:graphicFrameLocks noGrp="1"/>
          </p:cNvGraphicFramePr>
          <p:nvPr>
            <p:ph/>
          </p:nvPr>
        </p:nvGraphicFramePr>
        <p:xfrm>
          <a:off x="457200" y="381000"/>
          <a:ext cx="8229600" cy="5543550"/>
        </p:xfrm>
        <a:graphic>
          <a:graphicData uri="http://schemas.openxmlformats.org/drawingml/2006/table">
            <a:tbl>
              <a:tblPr rtl="1"/>
              <a:tblGrid>
                <a:gridCol w="2746375">
                  <a:extLst>
                    <a:ext uri="{9D8B030D-6E8A-4147-A177-3AD203B41FA5}">
                      <a16:colId xmlns:a16="http://schemas.microsoft.com/office/drawing/2014/main" val="413772875"/>
                    </a:ext>
                  </a:extLst>
                </a:gridCol>
                <a:gridCol w="576262">
                  <a:extLst>
                    <a:ext uri="{9D8B030D-6E8A-4147-A177-3AD203B41FA5}">
                      <a16:colId xmlns:a16="http://schemas.microsoft.com/office/drawing/2014/main" val="2401627795"/>
                    </a:ext>
                  </a:extLst>
                </a:gridCol>
                <a:gridCol w="792163">
                  <a:extLst>
                    <a:ext uri="{9D8B030D-6E8A-4147-A177-3AD203B41FA5}">
                      <a16:colId xmlns:a16="http://schemas.microsoft.com/office/drawing/2014/main" val="3259143612"/>
                    </a:ext>
                  </a:extLst>
                </a:gridCol>
                <a:gridCol w="576262">
                  <a:extLst>
                    <a:ext uri="{9D8B030D-6E8A-4147-A177-3AD203B41FA5}">
                      <a16:colId xmlns:a16="http://schemas.microsoft.com/office/drawing/2014/main" val="1048020695"/>
                    </a:ext>
                  </a:extLst>
                </a:gridCol>
                <a:gridCol w="863600">
                  <a:extLst>
                    <a:ext uri="{9D8B030D-6E8A-4147-A177-3AD203B41FA5}">
                      <a16:colId xmlns:a16="http://schemas.microsoft.com/office/drawing/2014/main" val="130787283"/>
                    </a:ext>
                  </a:extLst>
                </a:gridCol>
                <a:gridCol w="576263">
                  <a:extLst>
                    <a:ext uri="{9D8B030D-6E8A-4147-A177-3AD203B41FA5}">
                      <a16:colId xmlns:a16="http://schemas.microsoft.com/office/drawing/2014/main" val="1531016259"/>
                    </a:ext>
                  </a:extLst>
                </a:gridCol>
                <a:gridCol w="792162">
                  <a:extLst>
                    <a:ext uri="{9D8B030D-6E8A-4147-A177-3AD203B41FA5}">
                      <a16:colId xmlns:a16="http://schemas.microsoft.com/office/drawing/2014/main" val="3106713089"/>
                    </a:ext>
                  </a:extLst>
                </a:gridCol>
                <a:gridCol w="322263">
                  <a:extLst>
                    <a:ext uri="{9D8B030D-6E8A-4147-A177-3AD203B41FA5}">
                      <a16:colId xmlns:a16="http://schemas.microsoft.com/office/drawing/2014/main" val="2547561505"/>
                    </a:ext>
                  </a:extLst>
                </a:gridCol>
                <a:gridCol w="182562">
                  <a:extLst>
                    <a:ext uri="{9D8B030D-6E8A-4147-A177-3AD203B41FA5}">
                      <a16:colId xmlns:a16="http://schemas.microsoft.com/office/drawing/2014/main" val="2653962667"/>
                    </a:ext>
                  </a:extLst>
                </a:gridCol>
                <a:gridCol w="801688">
                  <a:extLst>
                    <a:ext uri="{9D8B030D-6E8A-4147-A177-3AD203B41FA5}">
                      <a16:colId xmlns:a16="http://schemas.microsoft.com/office/drawing/2014/main" val="1165854153"/>
                    </a:ext>
                  </a:extLst>
                </a:gridCol>
              </a:tblGrid>
              <a:tr h="4762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تجزیه موجودی ها :</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020667890"/>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ساخت</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 کل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047847033"/>
                  </a:ext>
                </a:extLst>
              </a:tr>
              <a:tr h="6508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w="1905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w="1905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143654498"/>
                  </a:ext>
                </a:extLst>
              </a:tr>
              <a:tr h="4746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حساب کار در جریان ساخت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w="1905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w="1905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3328481961"/>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150 واحد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57288755"/>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30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20700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7689642"/>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112500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500/103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94033543"/>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45757252"/>
                  </a:ext>
                </a:extLst>
              </a:tr>
              <a:tr h="5413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4/92</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1314000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2737500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2518500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85435776"/>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(3650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36890336"/>
                  </a:ext>
                </a:extLst>
              </a:tr>
              <a:tr h="5429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1422000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2872500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2642700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6947200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90000" marT="0" marB="4680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847896594"/>
                  </a:ext>
                </a:extLst>
              </a:tr>
            </a:tbl>
          </a:graphicData>
        </a:graphic>
      </p:graphicFrame>
    </p:spTree>
  </p:cSld>
  <p:clrMapOvr>
    <a:masterClrMapping/>
  </p:clrMapOvr>
  <p:transition spd="med">
    <p:strips dir="rd"/>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270652" name="Group 316"/>
          <p:cNvGraphicFramePr>
            <a:graphicFrameLocks noGrp="1"/>
          </p:cNvGraphicFramePr>
          <p:nvPr>
            <p:ph sz="half" idx="1"/>
          </p:nvPr>
        </p:nvGraphicFramePr>
        <p:xfrm>
          <a:off x="395288" y="684213"/>
          <a:ext cx="8229600" cy="4905375"/>
        </p:xfrm>
        <a:graphic>
          <a:graphicData uri="http://schemas.openxmlformats.org/drawingml/2006/table">
            <a:tbl>
              <a:tblPr rtl="1"/>
              <a:tblGrid>
                <a:gridCol w="2181225">
                  <a:extLst>
                    <a:ext uri="{9D8B030D-6E8A-4147-A177-3AD203B41FA5}">
                      <a16:colId xmlns:a16="http://schemas.microsoft.com/office/drawing/2014/main" val="4064553477"/>
                    </a:ext>
                  </a:extLst>
                </a:gridCol>
                <a:gridCol w="863600">
                  <a:extLst>
                    <a:ext uri="{9D8B030D-6E8A-4147-A177-3AD203B41FA5}">
                      <a16:colId xmlns:a16="http://schemas.microsoft.com/office/drawing/2014/main" val="1852418158"/>
                    </a:ext>
                  </a:extLst>
                </a:gridCol>
                <a:gridCol w="863600">
                  <a:extLst>
                    <a:ext uri="{9D8B030D-6E8A-4147-A177-3AD203B41FA5}">
                      <a16:colId xmlns:a16="http://schemas.microsoft.com/office/drawing/2014/main" val="170459927"/>
                    </a:ext>
                  </a:extLst>
                </a:gridCol>
                <a:gridCol w="936625">
                  <a:extLst>
                    <a:ext uri="{9D8B030D-6E8A-4147-A177-3AD203B41FA5}">
                      <a16:colId xmlns:a16="http://schemas.microsoft.com/office/drawing/2014/main" val="1153906746"/>
                    </a:ext>
                  </a:extLst>
                </a:gridCol>
                <a:gridCol w="298450">
                  <a:extLst>
                    <a:ext uri="{9D8B030D-6E8A-4147-A177-3AD203B41FA5}">
                      <a16:colId xmlns:a16="http://schemas.microsoft.com/office/drawing/2014/main" val="530189130"/>
                    </a:ext>
                  </a:extLst>
                </a:gridCol>
                <a:gridCol w="565150">
                  <a:extLst>
                    <a:ext uri="{9D8B030D-6E8A-4147-A177-3AD203B41FA5}">
                      <a16:colId xmlns:a16="http://schemas.microsoft.com/office/drawing/2014/main" val="1751770524"/>
                    </a:ext>
                  </a:extLst>
                </a:gridCol>
                <a:gridCol w="936625">
                  <a:extLst>
                    <a:ext uri="{9D8B030D-6E8A-4147-A177-3AD203B41FA5}">
                      <a16:colId xmlns:a16="http://schemas.microsoft.com/office/drawing/2014/main" val="741185107"/>
                    </a:ext>
                  </a:extLst>
                </a:gridCol>
                <a:gridCol w="538163">
                  <a:extLst>
                    <a:ext uri="{9D8B030D-6E8A-4147-A177-3AD203B41FA5}">
                      <a16:colId xmlns:a16="http://schemas.microsoft.com/office/drawing/2014/main" val="3015524290"/>
                    </a:ext>
                  </a:extLst>
                </a:gridCol>
                <a:gridCol w="182562">
                  <a:extLst>
                    <a:ext uri="{9D8B030D-6E8A-4147-A177-3AD203B41FA5}">
                      <a16:colId xmlns:a16="http://schemas.microsoft.com/office/drawing/2014/main" val="2930577071"/>
                    </a:ext>
                  </a:extLst>
                </a:gridCol>
                <a:gridCol w="863600">
                  <a:extLst>
                    <a:ext uri="{9D8B030D-6E8A-4147-A177-3AD203B41FA5}">
                      <a16:colId xmlns:a16="http://schemas.microsoft.com/office/drawing/2014/main" val="469857098"/>
                    </a:ext>
                  </a:extLst>
                </a:gridCol>
              </a:tblGrid>
              <a:tr h="4556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تسهیم انحرافات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901626053"/>
                  </a:ext>
                </a:extLst>
              </a:tr>
              <a:tr h="8064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کل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437628144"/>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16196379"/>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نرخ مواد مصرفی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22189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913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913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87305761"/>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مصرف مواد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33264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1368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1368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0608801"/>
                  </a:ext>
                </a:extLst>
              </a:tr>
              <a:tr h="454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نرخ دستمزد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126900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120936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4949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1015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0834168"/>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کارایی دستمزد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285900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88107428"/>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قابل کنترل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17440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3128345"/>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48603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1989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408</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19824884"/>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556214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528331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21633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65575976"/>
                  </a:ext>
                </a:extLst>
              </a:tr>
            </a:tbl>
          </a:graphicData>
        </a:graphic>
      </p:graphicFrame>
    </p:spTree>
  </p:cSld>
  <p:clrMapOvr>
    <a:masterClrMapping/>
  </p:clrMapOvr>
  <p:transition spd="med">
    <p:strips dir="rd"/>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2386" name="Rectangle 2"/>
          <p:cNvSpPr>
            <a:spLocks noGrp="1" noChangeArrowheads="1"/>
          </p:cNvSpPr>
          <p:nvPr>
            <p:ph type="title"/>
          </p:nvPr>
        </p:nvSpPr>
        <p:spPr>
          <a:xfrm>
            <a:off x="468313" y="0"/>
            <a:ext cx="8229600" cy="981075"/>
          </a:xfrm>
        </p:spPr>
        <p:txBody>
          <a:bodyPr/>
          <a:lstStyle/>
          <a:p>
            <a:pPr algn="r"/>
            <a:r>
              <a:rPr lang="fa-IR" altLang="fa-IR" sz="1600">
                <a:cs typeface="B Nasim" panose="00000700000000000000" pitchFamily="2" charset="-78"/>
              </a:rPr>
              <a:t>حل مساله (12-4)</a:t>
            </a:r>
            <a:endParaRPr lang="en-US" altLang="fa-IR" sz="1600">
              <a:cs typeface="B Nasim" panose="00000700000000000000" pitchFamily="2" charset="-78"/>
            </a:endParaRPr>
          </a:p>
        </p:txBody>
      </p:sp>
      <p:sp>
        <p:nvSpPr>
          <p:cNvPr id="272387" name="Rectangle 3"/>
          <p:cNvSpPr>
            <a:spLocks noGrp="1" noChangeArrowheads="1"/>
          </p:cNvSpPr>
          <p:nvPr>
            <p:ph type="body" idx="1"/>
          </p:nvPr>
        </p:nvSpPr>
        <p:spPr>
          <a:xfrm>
            <a:off x="457200" y="836613"/>
            <a:ext cx="8229600" cy="6021387"/>
          </a:xfrm>
        </p:spPr>
        <p:txBody>
          <a:bodyPr/>
          <a:lstStyle/>
          <a:p>
            <a:pPr marL="609600" indent="-609600" algn="l">
              <a:buFont typeface="Wingdings" panose="05000000000000000000" pitchFamily="2" charset="2"/>
              <a:buNone/>
            </a:pPr>
            <a:r>
              <a:rPr lang="fa-IR" altLang="fa-IR" sz="2000">
                <a:effectLst/>
                <a:cs typeface="B Zar" panose="00000400000000000000" pitchFamily="2" charset="-78"/>
              </a:rPr>
              <a:t>(نرخ استاندارد× مصرف واقعی) -  (نرخ واقعی× مصرف واقعی) = انحراف نرخ مواد اولیه مصرف شده</a:t>
            </a:r>
          </a:p>
          <a:p>
            <a:pPr marL="609600" indent="-609600" algn="l">
              <a:buFont typeface="Wingdings" panose="05000000000000000000" pitchFamily="2" charset="2"/>
              <a:buNone/>
            </a:pPr>
            <a:r>
              <a:rPr lang="fa-IR" altLang="fa-IR" sz="2000">
                <a:effectLst/>
                <a:cs typeface="B Zar" panose="00000400000000000000" pitchFamily="2" charset="-78"/>
              </a:rPr>
              <a:t>مساعد  58500 = (150 × 4980) – 688500 = انحراف نرخ مواد اولیه مصرف شده</a:t>
            </a:r>
          </a:p>
          <a:p>
            <a:pPr marL="609600" indent="-609600" algn="l">
              <a:buFont typeface="Wingdings" panose="05000000000000000000" pitchFamily="2" charset="2"/>
              <a:buNone/>
            </a:pPr>
            <a:r>
              <a:rPr lang="fa-IR" altLang="fa-IR" sz="2000">
                <a:effectLst/>
                <a:cs typeface="B Zar" panose="00000400000000000000" pitchFamily="2" charset="-78"/>
              </a:rPr>
              <a:t>تعداد تولید بودجه ای    5000 = ÷ 500 ÷ 2500000</a:t>
            </a:r>
          </a:p>
          <a:p>
            <a:pPr marL="609600" indent="-609600" algn="l">
              <a:buFont typeface="Wingdings" panose="05000000000000000000" pitchFamily="2" charset="2"/>
              <a:buNone/>
            </a:pPr>
            <a:r>
              <a:rPr lang="fa-IR" altLang="fa-IR" sz="2000">
                <a:effectLst/>
                <a:cs typeface="B Zar" panose="00000400000000000000" pitchFamily="2" charset="-78"/>
              </a:rPr>
              <a:t>نرخ استاندارد مواد برای هر واحد محصول تولیدی     150 = 5000 ÷ 750000</a:t>
            </a:r>
          </a:p>
          <a:p>
            <a:pPr marL="609600" indent="-609600" algn="l">
              <a:buFont typeface="Wingdings" panose="05000000000000000000" pitchFamily="2" charset="2"/>
              <a:buNone/>
            </a:pPr>
            <a:r>
              <a:rPr lang="fa-IR" altLang="fa-IR" sz="1800">
                <a:effectLst/>
                <a:cs typeface="B Zar" panose="00000400000000000000" pitchFamily="2" charset="-78"/>
              </a:rPr>
              <a:t>(مصرف استاندارد برای تولید واقعی × نرخ استاندارد) – ( مصرف واقعی × نرخ استاندارد ) = انحراف مصرف مواد اولیه</a:t>
            </a:r>
          </a:p>
          <a:p>
            <a:pPr marL="609600" indent="-609600" algn="l">
              <a:buFont typeface="Wingdings" panose="05000000000000000000" pitchFamily="2" charset="2"/>
              <a:buNone/>
            </a:pPr>
            <a:r>
              <a:rPr lang="fa-IR" altLang="fa-IR" sz="2000">
                <a:effectLst/>
                <a:cs typeface="B Zar" panose="00000400000000000000" pitchFamily="2" charset="-78"/>
              </a:rPr>
              <a:t>نامساعد 12000 = (4900 × 150 ) – ( 4980 × 150) = انحراف مصرف مواد اولیه</a:t>
            </a:r>
          </a:p>
          <a:p>
            <a:pPr marL="609600" indent="-609600" algn="l">
              <a:buFont typeface="Wingdings" panose="05000000000000000000" pitchFamily="2" charset="2"/>
              <a:buNone/>
            </a:pPr>
            <a:r>
              <a:rPr lang="fa-IR" altLang="fa-IR" sz="2000">
                <a:effectLst/>
                <a:cs typeface="B Zar" panose="00000400000000000000" pitchFamily="2" charset="-78"/>
              </a:rPr>
              <a:t>نامساعد    49500 = (( 2 ÷ 750000 ) – 792000 ) 9900 = انحراف نرخ دستمزد</a:t>
            </a:r>
          </a:p>
          <a:p>
            <a:pPr marL="609600" indent="-609600" algn="ctr">
              <a:lnSpc>
                <a:spcPct val="50000"/>
              </a:lnSpc>
              <a:buFont typeface="Wingdings" panose="05000000000000000000" pitchFamily="2" charset="2"/>
              <a:buNone/>
            </a:pPr>
            <a:r>
              <a:rPr lang="fa-IR" altLang="fa-IR" sz="2000">
                <a:effectLst/>
                <a:cs typeface="B Zar" panose="00000400000000000000" pitchFamily="2" charset="-78"/>
              </a:rPr>
              <a:t>                                    5000           9900 </a:t>
            </a:r>
          </a:p>
          <a:p>
            <a:pPr marL="609600" indent="-609600" algn="l">
              <a:buFont typeface="Wingdings" panose="05000000000000000000" pitchFamily="2" charset="2"/>
              <a:buNone/>
            </a:pPr>
            <a:r>
              <a:rPr lang="fa-IR" altLang="fa-IR" sz="2000">
                <a:effectLst/>
                <a:cs typeface="B Zar" panose="00000400000000000000" pitchFamily="2" charset="-78"/>
              </a:rPr>
              <a:t>نامساعد      7500 = ((2 × 4900 ) – 9900) 75 = انحراف کارایی دستمزد</a:t>
            </a:r>
          </a:p>
          <a:p>
            <a:pPr marL="609600" indent="-609600">
              <a:buFont typeface="Wingdings" panose="05000000000000000000" pitchFamily="2" charset="2"/>
              <a:buNone/>
            </a:pPr>
            <a:r>
              <a:rPr lang="fa-IR" altLang="fa-IR" sz="2000">
                <a:effectLst/>
                <a:cs typeface="B Zar" panose="00000400000000000000" pitchFamily="2" charset="-78"/>
              </a:rPr>
              <a:t>انحرافات سربار – روش دو انحرافی :</a:t>
            </a:r>
          </a:p>
          <a:p>
            <a:pPr marL="609600" indent="-609600" algn="l">
              <a:buFont typeface="Wingdings" panose="05000000000000000000" pitchFamily="2" charset="2"/>
              <a:buNone/>
            </a:pPr>
            <a:r>
              <a:rPr lang="fa-IR" altLang="fa-IR" sz="2000">
                <a:effectLst/>
                <a:cs typeface="B Zar" panose="00000400000000000000" pitchFamily="2" charset="-78"/>
              </a:rPr>
              <a:t>مساعد   87503 – ( 288997 + 119500) – (( 4900 × 40) + 300000) = انحراف قابل کنترل</a:t>
            </a:r>
          </a:p>
          <a:p>
            <a:pPr marL="609600" indent="-609600">
              <a:buFont typeface="Wingdings" panose="05000000000000000000" pitchFamily="2" charset="2"/>
              <a:buNone/>
            </a:pPr>
            <a:r>
              <a:rPr lang="fa-IR" altLang="fa-IR" sz="2000">
                <a:effectLst/>
                <a:cs typeface="B Zar" panose="00000400000000000000" pitchFamily="2" charset="-78"/>
              </a:rPr>
              <a:t> 3503 = 120 × ((120 + 9900) ÷ 292500) </a:t>
            </a:r>
          </a:p>
          <a:p>
            <a:pPr marL="609600" indent="-609600">
              <a:buFont typeface="Wingdings" panose="05000000000000000000" pitchFamily="2" charset="2"/>
              <a:buNone/>
            </a:pPr>
            <a:r>
              <a:rPr lang="fa-IR" altLang="fa-IR" sz="2000">
                <a:effectLst/>
                <a:cs typeface="B Zar" panose="00000400000000000000" pitchFamily="2" charset="-78"/>
              </a:rPr>
              <a:t>سربار ثابت تولیدی  288997 = 3503 – 292500</a:t>
            </a:r>
          </a:p>
          <a:p>
            <a:pPr marL="609600" indent="-609600" algn="l">
              <a:buFont typeface="Wingdings" panose="05000000000000000000" pitchFamily="2" charset="2"/>
              <a:buNone/>
            </a:pPr>
            <a:r>
              <a:rPr lang="fa-IR" altLang="fa-IR" sz="2000">
                <a:effectLst/>
                <a:cs typeface="B Zar" panose="00000400000000000000" pitchFamily="2" charset="-78"/>
              </a:rPr>
              <a:t>نامساعد  6000 = ( 4900 – 5000) 300000 = انحراف حجم</a:t>
            </a:r>
          </a:p>
          <a:p>
            <a:pPr marL="609600" indent="-609600" algn="ctr">
              <a:lnSpc>
                <a:spcPct val="30000"/>
              </a:lnSpc>
              <a:buFont typeface="Wingdings" panose="05000000000000000000" pitchFamily="2" charset="2"/>
              <a:buNone/>
            </a:pPr>
            <a:r>
              <a:rPr lang="fa-IR" altLang="fa-IR" sz="2000">
                <a:effectLst/>
                <a:cs typeface="B Zar" panose="00000400000000000000" pitchFamily="2" charset="-78"/>
              </a:rPr>
              <a:t>                                                                                                  5000  </a:t>
            </a:r>
          </a:p>
          <a:p>
            <a:pPr marL="609600" indent="-609600" algn="l">
              <a:buFont typeface="Wingdings" panose="05000000000000000000" pitchFamily="2" charset="2"/>
              <a:buNone/>
            </a:pPr>
            <a:r>
              <a:rPr lang="fa-IR" altLang="fa-IR" sz="2000">
                <a:effectLst/>
                <a:cs typeface="B Zar" panose="00000400000000000000" pitchFamily="2" charset="-78"/>
              </a:rPr>
              <a:t> 40 = 200000 = نرخ استاندارد سربار متغیر هر واحد </a:t>
            </a:r>
          </a:p>
          <a:p>
            <a:pPr marL="609600" indent="-609600" algn="ctr">
              <a:lnSpc>
                <a:spcPct val="40000"/>
              </a:lnSpc>
              <a:buFont typeface="Wingdings" panose="05000000000000000000" pitchFamily="2" charset="2"/>
              <a:buNone/>
            </a:pPr>
            <a:r>
              <a:rPr lang="fa-IR" altLang="fa-IR" sz="2000">
                <a:effectLst/>
                <a:cs typeface="B Zar" panose="00000400000000000000" pitchFamily="2" charset="-78"/>
              </a:rPr>
              <a:t>                                     5000</a:t>
            </a:r>
            <a:endParaRPr lang="en-US" altLang="fa-IR" sz="2000">
              <a:effectLst/>
              <a:cs typeface="B Zar" panose="00000400000000000000" pitchFamily="2" charset="-78"/>
            </a:endParaRPr>
          </a:p>
        </p:txBody>
      </p:sp>
      <p:grpSp>
        <p:nvGrpSpPr>
          <p:cNvPr id="272398" name="Group 14"/>
          <p:cNvGrpSpPr>
            <a:grpSpLocks/>
          </p:cNvGrpSpPr>
          <p:nvPr/>
        </p:nvGrpSpPr>
        <p:grpSpPr bwMode="auto">
          <a:xfrm>
            <a:off x="1835150" y="3284538"/>
            <a:ext cx="2590800" cy="2952750"/>
            <a:chOff x="1156" y="2069"/>
            <a:chExt cx="1632" cy="1860"/>
          </a:xfrm>
        </p:grpSpPr>
        <p:sp>
          <p:nvSpPr>
            <p:cNvPr id="272393" name="Line 9"/>
            <p:cNvSpPr>
              <a:spLocks noChangeShapeType="1"/>
            </p:cNvSpPr>
            <p:nvPr/>
          </p:nvSpPr>
          <p:spPr bwMode="auto">
            <a:xfrm>
              <a:off x="2426" y="2069"/>
              <a:ext cx="3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72394" name="Line 10"/>
            <p:cNvSpPr>
              <a:spLocks noChangeShapeType="1"/>
            </p:cNvSpPr>
            <p:nvPr/>
          </p:nvSpPr>
          <p:spPr bwMode="auto">
            <a:xfrm>
              <a:off x="1881" y="2069"/>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72395" name="Line 11"/>
            <p:cNvSpPr>
              <a:spLocks noChangeShapeType="1"/>
            </p:cNvSpPr>
            <p:nvPr/>
          </p:nvSpPr>
          <p:spPr bwMode="auto">
            <a:xfrm>
              <a:off x="1156" y="3566"/>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72396" name="Line 12"/>
            <p:cNvSpPr>
              <a:spLocks noChangeShapeType="1"/>
            </p:cNvSpPr>
            <p:nvPr/>
          </p:nvSpPr>
          <p:spPr bwMode="auto">
            <a:xfrm>
              <a:off x="2109" y="3929"/>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2387">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72387">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72387">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72387">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72387">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72387">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72387">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72387">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72387">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72387">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72387">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72387">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72387">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72387">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72387">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72387">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72387">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72387">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5" presetClass="entr" presetSubtype="0" fill="hold" grpId="0" nodeType="afterEffect">
                                  <p:stCondLst>
                                    <p:cond delay="0"/>
                                  </p:stCondLst>
                                  <p:childTnLst>
                                    <p:set>
                                      <p:cBhvr>
                                        <p:cTn id="57" dur="1" fill="hold">
                                          <p:stCondLst>
                                            <p:cond delay="0"/>
                                          </p:stCondLst>
                                        </p:cTn>
                                        <p:tgtEl>
                                          <p:spTgt spid="272386"/>
                                        </p:tgtEl>
                                        <p:attrNameLst>
                                          <p:attrName>style.visibility</p:attrName>
                                        </p:attrNameLst>
                                      </p:cBhvr>
                                      <p:to>
                                        <p:strVal val="visible"/>
                                      </p:to>
                                    </p:set>
                                    <p:anim calcmode="lin" valueType="num">
                                      <p:cBhvr>
                                        <p:cTn id="58" dur="1000" fill="hold"/>
                                        <p:tgtEl>
                                          <p:spTgt spid="272386"/>
                                        </p:tgtEl>
                                        <p:attrNameLst>
                                          <p:attrName>ppt_w</p:attrName>
                                        </p:attrNameLst>
                                      </p:cBhvr>
                                      <p:tavLst>
                                        <p:tav tm="0">
                                          <p:val>
                                            <p:fltVal val="0"/>
                                          </p:val>
                                        </p:tav>
                                        <p:tav tm="100000">
                                          <p:val>
                                            <p:strVal val="#ppt_w"/>
                                          </p:val>
                                        </p:tav>
                                      </p:tavLst>
                                    </p:anim>
                                    <p:anim calcmode="lin" valueType="num">
                                      <p:cBhvr>
                                        <p:cTn id="59" dur="1000" fill="hold"/>
                                        <p:tgtEl>
                                          <p:spTgt spid="272386"/>
                                        </p:tgtEl>
                                        <p:attrNameLst>
                                          <p:attrName>ppt_h</p:attrName>
                                        </p:attrNameLst>
                                      </p:cBhvr>
                                      <p:tavLst>
                                        <p:tav tm="0">
                                          <p:val>
                                            <p:fltVal val="0"/>
                                          </p:val>
                                        </p:tav>
                                        <p:tav tm="100000">
                                          <p:val>
                                            <p:strVal val="#ppt_h"/>
                                          </p:val>
                                        </p:tav>
                                      </p:tavLst>
                                    </p:anim>
                                    <p:anim calcmode="lin" valueType="num">
                                      <p:cBhvr>
                                        <p:cTn id="60" dur="1000" fill="hold"/>
                                        <p:tgtEl>
                                          <p:spTgt spid="272386"/>
                                        </p:tgtEl>
                                        <p:attrNameLst>
                                          <p:attrName>ppt_x</p:attrName>
                                        </p:attrNameLst>
                                      </p:cBhvr>
                                      <p:tavLst>
                                        <p:tav tm="0" fmla="#ppt_x+(cos(-2*pi*(1-$))*-#ppt_x-sin(-2*pi*(1-$))*(1-#ppt_y))*(1-$)">
                                          <p:val>
                                            <p:fltVal val="0"/>
                                          </p:val>
                                        </p:tav>
                                        <p:tav tm="100000">
                                          <p:val>
                                            <p:fltVal val="1"/>
                                          </p:val>
                                        </p:tav>
                                      </p:tavLst>
                                    </p:anim>
                                    <p:anim calcmode="lin" valueType="num">
                                      <p:cBhvr>
                                        <p:cTn id="61" dur="1000" fill="hold"/>
                                        <p:tgtEl>
                                          <p:spTgt spid="272386"/>
                                        </p:tgtEl>
                                        <p:attrNameLst>
                                          <p:attrName>ppt_y</p:attrName>
                                        </p:attrNameLst>
                                      </p:cBhvr>
                                      <p:tavLst>
                                        <p:tav tm="0" fmla="#ppt_y+(sin(-2*pi*(1-$))*-#ppt_x+cos(-2*pi*(1-$))*(1-#ppt_y))*(1-$)">
                                          <p:val>
                                            <p:fltVal val="0"/>
                                          </p:val>
                                        </p:tav>
                                        <p:tav tm="100000">
                                          <p:val>
                                            <p:fltVal val="1"/>
                                          </p:val>
                                        </p:tav>
                                      </p:tavLst>
                                    </p:anim>
                                  </p:childTnLst>
                                </p:cTn>
                              </p:par>
                              <p:par>
                                <p:cTn id="62" presetID="15" presetClass="entr" presetSubtype="0" fill="hold" nodeType="withEffect">
                                  <p:stCondLst>
                                    <p:cond delay="0"/>
                                  </p:stCondLst>
                                  <p:childTnLst>
                                    <p:set>
                                      <p:cBhvr>
                                        <p:cTn id="63" dur="1" fill="hold">
                                          <p:stCondLst>
                                            <p:cond delay="0"/>
                                          </p:stCondLst>
                                        </p:cTn>
                                        <p:tgtEl>
                                          <p:spTgt spid="272398"/>
                                        </p:tgtEl>
                                        <p:attrNameLst>
                                          <p:attrName>style.visibility</p:attrName>
                                        </p:attrNameLst>
                                      </p:cBhvr>
                                      <p:to>
                                        <p:strVal val="visible"/>
                                      </p:to>
                                    </p:set>
                                    <p:anim calcmode="lin" valueType="num">
                                      <p:cBhvr>
                                        <p:cTn id="64" dur="1000" fill="hold"/>
                                        <p:tgtEl>
                                          <p:spTgt spid="272398"/>
                                        </p:tgtEl>
                                        <p:attrNameLst>
                                          <p:attrName>ppt_w</p:attrName>
                                        </p:attrNameLst>
                                      </p:cBhvr>
                                      <p:tavLst>
                                        <p:tav tm="0">
                                          <p:val>
                                            <p:fltVal val="0"/>
                                          </p:val>
                                        </p:tav>
                                        <p:tav tm="100000">
                                          <p:val>
                                            <p:strVal val="#ppt_w"/>
                                          </p:val>
                                        </p:tav>
                                      </p:tavLst>
                                    </p:anim>
                                    <p:anim calcmode="lin" valueType="num">
                                      <p:cBhvr>
                                        <p:cTn id="65" dur="1000" fill="hold"/>
                                        <p:tgtEl>
                                          <p:spTgt spid="272398"/>
                                        </p:tgtEl>
                                        <p:attrNameLst>
                                          <p:attrName>ppt_h</p:attrName>
                                        </p:attrNameLst>
                                      </p:cBhvr>
                                      <p:tavLst>
                                        <p:tav tm="0">
                                          <p:val>
                                            <p:fltVal val="0"/>
                                          </p:val>
                                        </p:tav>
                                        <p:tav tm="100000">
                                          <p:val>
                                            <p:strVal val="#ppt_h"/>
                                          </p:val>
                                        </p:tav>
                                      </p:tavLst>
                                    </p:anim>
                                    <p:anim calcmode="lin" valueType="num">
                                      <p:cBhvr>
                                        <p:cTn id="66" dur="1000" fill="hold"/>
                                        <p:tgtEl>
                                          <p:spTgt spid="272398"/>
                                        </p:tgtEl>
                                        <p:attrNameLst>
                                          <p:attrName>ppt_x</p:attrName>
                                        </p:attrNameLst>
                                      </p:cBhvr>
                                      <p:tavLst>
                                        <p:tav tm="0" fmla="#ppt_x+(cos(-2*pi*(1-$))*-#ppt_x-sin(-2*pi*(1-$))*(1-#ppt_y))*(1-$)">
                                          <p:val>
                                            <p:fltVal val="0"/>
                                          </p:val>
                                        </p:tav>
                                        <p:tav tm="100000">
                                          <p:val>
                                            <p:fltVal val="1"/>
                                          </p:val>
                                        </p:tav>
                                      </p:tavLst>
                                    </p:anim>
                                    <p:anim calcmode="lin" valueType="num">
                                      <p:cBhvr>
                                        <p:cTn id="67" dur="1000" fill="hold"/>
                                        <p:tgtEl>
                                          <p:spTgt spid="27239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386" grpId="0"/>
      <p:bldP spid="272387" grpId="0" build="p"/>
    </p:bldLst>
  </p:timing>
</p:sld>
</file>

<file path=ppt/slides/slide20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3411" name="Rectangle 3"/>
          <p:cNvSpPr>
            <a:spLocks noGrp="1" noChangeArrowheads="1"/>
          </p:cNvSpPr>
          <p:nvPr>
            <p:ph type="body" idx="1"/>
          </p:nvPr>
        </p:nvSpPr>
        <p:spPr>
          <a:xfrm>
            <a:off x="1042988" y="333375"/>
            <a:ext cx="7654925" cy="6524625"/>
          </a:xfrm>
        </p:spPr>
        <p:txBody>
          <a:bodyPr/>
          <a:lstStyle/>
          <a:p>
            <a:pPr marL="609600" indent="-609600">
              <a:lnSpc>
                <a:spcPct val="90000"/>
              </a:lnSpc>
              <a:buFont typeface="Wingdings" panose="05000000000000000000" pitchFamily="2" charset="2"/>
              <a:buNone/>
            </a:pPr>
            <a:r>
              <a:rPr lang="fa-IR" altLang="fa-IR" sz="2000" u="sng">
                <a:effectLst/>
                <a:cs typeface="B Zar" panose="00000400000000000000" pitchFamily="2" charset="-78"/>
              </a:rPr>
              <a:t>ثبت دفتر روزنامه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1) حساب کار در جریان                735000 ( 4900 × 150)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مصرف مواد                      12000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انحراف نرخ مواد                    58800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موجودی مواد اولیه                 688500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2) حساب کار در جریان                735000 ( 4900 × 150)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نرخ دستمزد                      49500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کارایی دستمزد                 7500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دستمزد پرداختنی                     792000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3) هزینه های سربار                        412000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حسابهای مختلف                     412000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4) حساب کار در جریان                 490000 = (4900 × 300000 + 200000) </a:t>
            </a:r>
          </a:p>
          <a:p>
            <a:pPr marL="609600" indent="-609600" algn="ctr">
              <a:lnSpc>
                <a:spcPct val="40000"/>
              </a:lnSpc>
              <a:buFont typeface="Wingdings" panose="05000000000000000000" pitchFamily="2" charset="2"/>
              <a:buNone/>
            </a:pPr>
            <a:r>
              <a:rPr lang="fa-IR" altLang="fa-IR" sz="2000">
                <a:effectLst/>
                <a:cs typeface="B Zar" panose="00000400000000000000" pitchFamily="2" charset="-78"/>
              </a:rPr>
              <a:t>                                           5000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هزینه های جذب نشده در تولید        3503</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حجم                                  6000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انحراف قابل کنترل                   87503</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هزینه های سربار                      412000</a:t>
            </a:r>
          </a:p>
          <a:p>
            <a:pPr marL="609600" indent="-609600" algn="l">
              <a:lnSpc>
                <a:spcPct val="90000"/>
              </a:lnSpc>
              <a:buFont typeface="Wingdings" panose="05000000000000000000" pitchFamily="2" charset="2"/>
              <a:buNone/>
            </a:pPr>
            <a:r>
              <a:rPr lang="fa-IR" altLang="fa-IR" sz="2000">
                <a:effectLst/>
                <a:cs typeface="B Zar" panose="00000400000000000000" pitchFamily="2" charset="-78"/>
              </a:rPr>
              <a:t> 3503 = 120 × (( 120 + 9900) ÷ 292500) : هزینه های جذب نشده در تولید</a:t>
            </a:r>
          </a:p>
          <a:p>
            <a:pPr marL="609600" indent="-609600" algn="l">
              <a:lnSpc>
                <a:spcPct val="90000"/>
              </a:lnSpc>
              <a:buFont typeface="Wingdings" panose="05000000000000000000" pitchFamily="2" charset="2"/>
              <a:buNone/>
            </a:pPr>
            <a:r>
              <a:rPr lang="fa-IR" altLang="fa-IR" sz="2000">
                <a:effectLst/>
                <a:cs typeface="B Zar" panose="00000400000000000000" pitchFamily="2" charset="-78"/>
              </a:rPr>
              <a:t>80 = 4900 – 4980 = ضایعات عادی </a:t>
            </a:r>
            <a:endParaRPr lang="en-US" altLang="fa-IR" sz="2000">
              <a:effectLst/>
              <a:cs typeface="B Zar" panose="00000400000000000000" pitchFamily="2" charset="-78"/>
            </a:endParaRPr>
          </a:p>
        </p:txBody>
      </p:sp>
      <p:sp>
        <p:nvSpPr>
          <p:cNvPr id="273412" name="Line 4"/>
          <p:cNvSpPr>
            <a:spLocks noChangeShapeType="1"/>
          </p:cNvSpPr>
          <p:nvPr/>
        </p:nvSpPr>
        <p:spPr bwMode="auto">
          <a:xfrm>
            <a:off x="2987675" y="4292600"/>
            <a:ext cx="13684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3411">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73411">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73411">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73411">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73411">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73411">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73411">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73411">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73411">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73411">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73411">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73411">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73411">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73411">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73411">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73411">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73411">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73411">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73411">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73411">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8" presetClass="entr" presetSubtype="9" fill="hold" nodeType="afterEffect">
                                  <p:stCondLst>
                                    <p:cond delay="0"/>
                                  </p:stCondLst>
                                  <p:childTnLst>
                                    <p:set>
                                      <p:cBhvr>
                                        <p:cTn id="63" dur="1" fill="hold">
                                          <p:stCondLst>
                                            <p:cond delay="0"/>
                                          </p:stCondLst>
                                        </p:cTn>
                                        <p:tgtEl>
                                          <p:spTgt spid="273411">
                                            <p:txEl>
                                              <p:pRg st="0" end="0"/>
                                            </p:txEl>
                                          </p:spTgt>
                                        </p:tgtEl>
                                        <p:attrNameLst>
                                          <p:attrName>style.visibility</p:attrName>
                                        </p:attrNameLst>
                                      </p:cBhvr>
                                      <p:to>
                                        <p:strVal val="visible"/>
                                      </p:to>
                                    </p:set>
                                    <p:animEffect transition="in" filter="strips(upLeft)">
                                      <p:cBhvr>
                                        <p:cTn id="64" dur="1000"/>
                                        <p:tgtEl>
                                          <p:spTgt spid="273411">
                                            <p:txEl>
                                              <p:pRg st="0" end="0"/>
                                            </p:txEl>
                                          </p:spTgt>
                                        </p:tgtEl>
                                      </p:cBhvr>
                                    </p:animEffect>
                                  </p:childTnLst>
                                </p:cTn>
                              </p:par>
                              <p:par>
                                <p:cTn id="65" presetID="37" presetClass="entr" presetSubtype="0" fill="hold" nodeType="withEffect">
                                  <p:stCondLst>
                                    <p:cond delay="0"/>
                                  </p:stCondLst>
                                  <p:childTnLst>
                                    <p:set>
                                      <p:cBhvr>
                                        <p:cTn id="66" dur="1" fill="hold">
                                          <p:stCondLst>
                                            <p:cond delay="0"/>
                                          </p:stCondLst>
                                        </p:cTn>
                                        <p:tgtEl>
                                          <p:spTgt spid="273412"/>
                                        </p:tgtEl>
                                        <p:attrNameLst>
                                          <p:attrName>style.visibility</p:attrName>
                                        </p:attrNameLst>
                                      </p:cBhvr>
                                      <p:to>
                                        <p:strVal val="visible"/>
                                      </p:to>
                                    </p:set>
                                    <p:animEffect transition="in" filter="fade">
                                      <p:cBhvr>
                                        <p:cTn id="67" dur="1000"/>
                                        <p:tgtEl>
                                          <p:spTgt spid="273412"/>
                                        </p:tgtEl>
                                      </p:cBhvr>
                                    </p:animEffect>
                                    <p:anim calcmode="lin" valueType="num">
                                      <p:cBhvr>
                                        <p:cTn id="68" dur="1000" fill="hold"/>
                                        <p:tgtEl>
                                          <p:spTgt spid="273412"/>
                                        </p:tgtEl>
                                        <p:attrNameLst>
                                          <p:attrName>ppt_x</p:attrName>
                                        </p:attrNameLst>
                                      </p:cBhvr>
                                      <p:tavLst>
                                        <p:tav tm="0">
                                          <p:val>
                                            <p:strVal val="#ppt_x"/>
                                          </p:val>
                                        </p:tav>
                                        <p:tav tm="100000">
                                          <p:val>
                                            <p:strVal val="#ppt_x"/>
                                          </p:val>
                                        </p:tav>
                                      </p:tavLst>
                                    </p:anim>
                                    <p:anim calcmode="lin" valueType="num">
                                      <p:cBhvr>
                                        <p:cTn id="69" dur="900" decel="100000" fill="hold"/>
                                        <p:tgtEl>
                                          <p:spTgt spid="273412"/>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27341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1" grpId="0" build="p"/>
    </p:bldLst>
  </p:timing>
</p:sld>
</file>

<file path=ppt/slides/slide20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274604" name="Group 172"/>
          <p:cNvGraphicFramePr>
            <a:graphicFrameLocks noGrp="1"/>
          </p:cNvGraphicFramePr>
          <p:nvPr>
            <p:ph/>
          </p:nvPr>
        </p:nvGraphicFramePr>
        <p:xfrm>
          <a:off x="457200" y="274638"/>
          <a:ext cx="8229600" cy="5894387"/>
        </p:xfrm>
        <a:graphic>
          <a:graphicData uri="http://schemas.openxmlformats.org/drawingml/2006/table">
            <a:tbl>
              <a:tblPr rtl="1"/>
              <a:tblGrid>
                <a:gridCol w="2743200">
                  <a:extLst>
                    <a:ext uri="{9D8B030D-6E8A-4147-A177-3AD203B41FA5}">
                      <a16:colId xmlns:a16="http://schemas.microsoft.com/office/drawing/2014/main" val="3136719448"/>
                    </a:ext>
                  </a:extLst>
                </a:gridCol>
                <a:gridCol w="3675062">
                  <a:extLst>
                    <a:ext uri="{9D8B030D-6E8A-4147-A177-3AD203B41FA5}">
                      <a16:colId xmlns:a16="http://schemas.microsoft.com/office/drawing/2014/main" val="1017454968"/>
                    </a:ext>
                  </a:extLst>
                </a:gridCol>
                <a:gridCol w="1811338">
                  <a:extLst>
                    <a:ext uri="{9D8B030D-6E8A-4147-A177-3AD203B41FA5}">
                      <a16:colId xmlns:a16="http://schemas.microsoft.com/office/drawing/2014/main" val="819448496"/>
                    </a:ext>
                  </a:extLst>
                </a:gridCol>
              </a:tblGrid>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خاور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98684653"/>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برای سه ماهه اول  1372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395829604"/>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فروش [90000 – (500×4900)]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94723046"/>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1960000 =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 2000000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anchor="b"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 استاندارد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1960000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7508269"/>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سود ناویژه – استانداردی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9239367"/>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انحرافات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60645266"/>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نرخ مواد اولیه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58500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17920251"/>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مصرف مواد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0919327"/>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نرخ دستمزد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75081298"/>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کارایی دستمزد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10979666"/>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قابل کنترل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87503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62192778"/>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انحراف حجم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1939882"/>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خالص انحرافات – مساعد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71003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5515260"/>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سود ویژه – واقعی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471003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032733234"/>
                  </a:ext>
                </a:extLst>
              </a:tr>
            </a:tbl>
          </a:graphicData>
        </a:graphic>
      </p:graphicFrame>
    </p:spTree>
  </p:cSld>
  <p:clrMapOvr>
    <a:masterClrMapping/>
  </p:clrMapOvr>
  <p:transition spd="med">
    <p:strips dir="rd"/>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6482" name="Rectangle 2"/>
          <p:cNvSpPr>
            <a:spLocks noGrp="1" noChangeArrowheads="1"/>
          </p:cNvSpPr>
          <p:nvPr>
            <p:ph type="title"/>
          </p:nvPr>
        </p:nvSpPr>
        <p:spPr/>
        <p:txBody>
          <a:bodyPr/>
          <a:lstStyle/>
          <a:p>
            <a:pPr algn="r"/>
            <a:r>
              <a:rPr lang="fa-IR" altLang="fa-IR" sz="1600">
                <a:cs typeface="B Nasim" panose="00000700000000000000" pitchFamily="2" charset="-78"/>
              </a:rPr>
              <a:t>حل مساله (13-4)</a:t>
            </a:r>
            <a:endParaRPr lang="en-US" altLang="fa-IR" sz="1600">
              <a:cs typeface="B Nasim" panose="00000700000000000000" pitchFamily="2" charset="-78"/>
            </a:endParaRPr>
          </a:p>
        </p:txBody>
      </p:sp>
      <p:sp>
        <p:nvSpPr>
          <p:cNvPr id="276483" name="Rectangle 3"/>
          <p:cNvSpPr>
            <a:spLocks noGrp="1" noChangeArrowheads="1"/>
          </p:cNvSpPr>
          <p:nvPr>
            <p:ph type="body" idx="1"/>
          </p:nvPr>
        </p:nvSpPr>
        <p:spPr>
          <a:xfrm>
            <a:off x="971550" y="1381125"/>
            <a:ext cx="7581900" cy="5000625"/>
          </a:xfrm>
        </p:spPr>
        <p:txBody>
          <a:bodyPr/>
          <a:lstStyle/>
          <a:p>
            <a:pPr algn="l">
              <a:buFont typeface="Wingdings" panose="05000000000000000000" pitchFamily="2" charset="2"/>
              <a:buNone/>
            </a:pPr>
            <a:r>
              <a:rPr lang="fa-IR" altLang="fa-IR" sz="2100">
                <a:effectLst/>
                <a:cs typeface="B Zar" panose="00000400000000000000" pitchFamily="2" charset="-78"/>
              </a:rPr>
              <a:t>نامساعد    15000 = (56 – 50) 2500 = انحراف نرخ مواد خریداری شده </a:t>
            </a:r>
          </a:p>
          <a:p>
            <a:pPr algn="l">
              <a:buFont typeface="Wingdings" panose="05000000000000000000" pitchFamily="2" charset="2"/>
              <a:buNone/>
            </a:pPr>
            <a:r>
              <a:rPr lang="fa-IR" altLang="fa-IR" sz="2100">
                <a:effectLst/>
                <a:cs typeface="B Zar" panose="00000400000000000000" pitchFamily="2" charset="-78"/>
              </a:rPr>
              <a:t>مساعد   5000 = (1900 – 2000) 50 = انحراف مصرف مواد</a:t>
            </a:r>
          </a:p>
          <a:p>
            <a:pPr algn="l">
              <a:buFont typeface="Wingdings" panose="05000000000000000000" pitchFamily="2" charset="2"/>
              <a:buNone/>
            </a:pPr>
            <a:r>
              <a:rPr lang="fa-IR" altLang="fa-IR" sz="2100">
                <a:effectLst/>
                <a:cs typeface="B Zar" panose="00000400000000000000" pitchFamily="2" charset="-78"/>
              </a:rPr>
              <a:t>مساعد   2200 = (22 – 24) 1100 = انحراف نرخ دستمزد</a:t>
            </a:r>
          </a:p>
          <a:p>
            <a:pPr algn="l">
              <a:buFont typeface="Wingdings" panose="05000000000000000000" pitchFamily="2" charset="2"/>
              <a:buNone/>
            </a:pPr>
            <a:r>
              <a:rPr lang="fa-IR" altLang="fa-IR" sz="2100">
                <a:effectLst/>
                <a:cs typeface="B Zar" panose="00000400000000000000" pitchFamily="2" charset="-78"/>
              </a:rPr>
              <a:t>مساعد   2400 = (1100 – 1200) 24 = انحراف کارایی دستمزد</a:t>
            </a:r>
          </a:p>
          <a:p>
            <a:pPr algn="l">
              <a:buFont typeface="Wingdings" panose="05000000000000000000" pitchFamily="2" charset="2"/>
              <a:buNone/>
            </a:pPr>
            <a:r>
              <a:rPr lang="fa-IR" altLang="fa-IR" sz="2100">
                <a:effectLst/>
                <a:cs typeface="B Zar" panose="00000400000000000000" pitchFamily="2" charset="-78"/>
              </a:rPr>
              <a:t>نامساعد    3560 = (( 14000 × 1100 ) + 28000 ) – ( 29800 + 12760) = انحراف هزینه</a:t>
            </a:r>
          </a:p>
          <a:p>
            <a:pPr>
              <a:lnSpc>
                <a:spcPct val="50000"/>
              </a:lnSpc>
              <a:buFont typeface="Wingdings" panose="05000000000000000000" pitchFamily="2" charset="2"/>
              <a:buNone/>
            </a:pPr>
            <a:r>
              <a:rPr lang="fa-IR" altLang="fa-IR" sz="2100">
                <a:effectLst/>
                <a:cs typeface="B Zar" panose="00000400000000000000" pitchFamily="2" charset="-78"/>
              </a:rPr>
              <a:t>                                         1400</a:t>
            </a:r>
          </a:p>
          <a:p>
            <a:pPr algn="l">
              <a:buFont typeface="Wingdings" panose="05000000000000000000" pitchFamily="2" charset="2"/>
              <a:buNone/>
            </a:pPr>
            <a:r>
              <a:rPr lang="fa-IR" altLang="fa-IR" sz="2100">
                <a:effectLst/>
                <a:cs typeface="B Zar" panose="00000400000000000000" pitchFamily="2" charset="-78"/>
              </a:rPr>
              <a:t>مساعد    1000 = 10 (1200 – 1100 ) = انحراف کارایی سربار</a:t>
            </a:r>
          </a:p>
          <a:p>
            <a:pPr algn="l">
              <a:buFont typeface="Wingdings" panose="05000000000000000000" pitchFamily="2" charset="2"/>
              <a:buNone/>
            </a:pPr>
            <a:r>
              <a:rPr lang="fa-IR" altLang="fa-IR" sz="2100">
                <a:effectLst/>
                <a:cs typeface="B Zar" panose="00000400000000000000" pitchFamily="2" charset="-78"/>
              </a:rPr>
              <a:t> 10 = 1400 ÷ 14000 = نرخ استاندارد سربار متغیر</a:t>
            </a:r>
          </a:p>
          <a:p>
            <a:pPr algn="l">
              <a:buFont typeface="Wingdings" panose="05000000000000000000" pitchFamily="2" charset="2"/>
              <a:buNone/>
            </a:pPr>
            <a:r>
              <a:rPr lang="fa-IR" altLang="fa-IR" sz="2100">
                <a:effectLst/>
                <a:cs typeface="B Zar" panose="00000400000000000000" pitchFamily="2" charset="-78"/>
              </a:rPr>
              <a:t> نامساعد    4000 = 20 (1200 – 1400 ) = انحراف حجم</a:t>
            </a:r>
          </a:p>
          <a:p>
            <a:pPr algn="l">
              <a:buFont typeface="Wingdings" panose="05000000000000000000" pitchFamily="2" charset="2"/>
              <a:buNone/>
            </a:pPr>
            <a:r>
              <a:rPr lang="fa-IR" altLang="fa-IR" sz="2100">
                <a:effectLst/>
                <a:cs typeface="B Zar" panose="00000400000000000000" pitchFamily="2" charset="-78"/>
              </a:rPr>
              <a:t> 20 = 1400 ÷ 28000 = نرخ استاندارد سربار ثابت </a:t>
            </a:r>
            <a:endParaRPr lang="en-US" altLang="fa-IR" sz="2100">
              <a:effectLst/>
              <a:cs typeface="B Zar" panose="00000400000000000000" pitchFamily="2" charset="-78"/>
            </a:endParaRPr>
          </a:p>
        </p:txBody>
      </p:sp>
      <p:sp>
        <p:nvSpPr>
          <p:cNvPr id="276484" name="Line 4"/>
          <p:cNvSpPr>
            <a:spLocks noChangeShapeType="1"/>
          </p:cNvSpPr>
          <p:nvPr/>
        </p:nvSpPr>
        <p:spPr bwMode="auto">
          <a:xfrm>
            <a:off x="5795963" y="3213100"/>
            <a:ext cx="5762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648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7648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7648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76483">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76483">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76483">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76483">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76483">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76483">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76483">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76483">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54" presetClass="entr" presetSubtype="0" accel="100000" fill="hold" grpId="0" nodeType="afterEffect">
                                  <p:stCondLst>
                                    <p:cond delay="0"/>
                                  </p:stCondLst>
                                  <p:childTnLst>
                                    <p:set>
                                      <p:cBhvr>
                                        <p:cTn id="36" dur="1" fill="hold">
                                          <p:stCondLst>
                                            <p:cond delay="0"/>
                                          </p:stCondLst>
                                        </p:cTn>
                                        <p:tgtEl>
                                          <p:spTgt spid="276482"/>
                                        </p:tgtEl>
                                        <p:attrNameLst>
                                          <p:attrName>style.visibility</p:attrName>
                                        </p:attrNameLst>
                                      </p:cBhvr>
                                      <p:to>
                                        <p:strVal val="visible"/>
                                      </p:to>
                                    </p:set>
                                    <p:anim calcmode="lin" valueType="num">
                                      <p:cBhvr>
                                        <p:cTn id="37" dur="1000" fill="hold"/>
                                        <p:tgtEl>
                                          <p:spTgt spid="276482"/>
                                        </p:tgtEl>
                                        <p:attrNameLst>
                                          <p:attrName>ppt_w</p:attrName>
                                        </p:attrNameLst>
                                      </p:cBhvr>
                                      <p:tavLst>
                                        <p:tav tm="0">
                                          <p:val>
                                            <p:strVal val="#ppt_w*0.05"/>
                                          </p:val>
                                        </p:tav>
                                        <p:tav tm="100000">
                                          <p:val>
                                            <p:strVal val="#ppt_w"/>
                                          </p:val>
                                        </p:tav>
                                      </p:tavLst>
                                    </p:anim>
                                    <p:anim calcmode="lin" valueType="num">
                                      <p:cBhvr>
                                        <p:cTn id="38" dur="1000" fill="hold"/>
                                        <p:tgtEl>
                                          <p:spTgt spid="276482"/>
                                        </p:tgtEl>
                                        <p:attrNameLst>
                                          <p:attrName>ppt_h</p:attrName>
                                        </p:attrNameLst>
                                      </p:cBhvr>
                                      <p:tavLst>
                                        <p:tav tm="0">
                                          <p:val>
                                            <p:strVal val="#ppt_h"/>
                                          </p:val>
                                        </p:tav>
                                        <p:tav tm="100000">
                                          <p:val>
                                            <p:strVal val="#ppt_h"/>
                                          </p:val>
                                        </p:tav>
                                      </p:tavLst>
                                    </p:anim>
                                    <p:anim calcmode="lin" valueType="num">
                                      <p:cBhvr>
                                        <p:cTn id="39" dur="1000" fill="hold"/>
                                        <p:tgtEl>
                                          <p:spTgt spid="276482"/>
                                        </p:tgtEl>
                                        <p:attrNameLst>
                                          <p:attrName>ppt_x</p:attrName>
                                        </p:attrNameLst>
                                      </p:cBhvr>
                                      <p:tavLst>
                                        <p:tav tm="0">
                                          <p:val>
                                            <p:strVal val="#ppt_x-.2"/>
                                          </p:val>
                                        </p:tav>
                                        <p:tav tm="100000">
                                          <p:val>
                                            <p:strVal val="#ppt_x"/>
                                          </p:val>
                                        </p:tav>
                                      </p:tavLst>
                                    </p:anim>
                                    <p:anim calcmode="lin" valueType="num">
                                      <p:cBhvr>
                                        <p:cTn id="40" dur="1000" fill="hold"/>
                                        <p:tgtEl>
                                          <p:spTgt spid="276482"/>
                                        </p:tgtEl>
                                        <p:attrNameLst>
                                          <p:attrName>ppt_y</p:attrName>
                                        </p:attrNameLst>
                                      </p:cBhvr>
                                      <p:tavLst>
                                        <p:tav tm="0">
                                          <p:val>
                                            <p:strVal val="#ppt_y"/>
                                          </p:val>
                                        </p:tav>
                                        <p:tav tm="100000">
                                          <p:val>
                                            <p:strVal val="#ppt_y"/>
                                          </p:val>
                                        </p:tav>
                                      </p:tavLst>
                                    </p:anim>
                                    <p:animEffect transition="in" filter="fade">
                                      <p:cBhvr>
                                        <p:cTn id="41" dur="1000"/>
                                        <p:tgtEl>
                                          <p:spTgt spid="2764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482" grpId="0"/>
      <p:bldP spid="276483" grpId="0" build="p"/>
    </p:bldLst>
  </p:timing>
</p:sld>
</file>

<file path=ppt/slides/slide20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8531" name="Rectangle 3"/>
          <p:cNvSpPr>
            <a:spLocks noGrp="1" noChangeArrowheads="1"/>
          </p:cNvSpPr>
          <p:nvPr>
            <p:ph type="body" idx="1"/>
          </p:nvPr>
        </p:nvSpPr>
        <p:spPr>
          <a:xfrm>
            <a:off x="457200" y="260350"/>
            <a:ext cx="8229600" cy="6597650"/>
          </a:xfrm>
        </p:spPr>
        <p:txBody>
          <a:bodyPr/>
          <a:lstStyle/>
          <a:p>
            <a:pPr marL="609600" indent="-609600">
              <a:lnSpc>
                <a:spcPct val="90000"/>
              </a:lnSpc>
              <a:buFont typeface="Wingdings" panose="05000000000000000000" pitchFamily="2" charset="2"/>
              <a:buNone/>
            </a:pPr>
            <a:r>
              <a:rPr lang="fa-IR" altLang="fa-IR" sz="1800">
                <a:effectLst/>
                <a:cs typeface="B Zar" panose="00000400000000000000" pitchFamily="2" charset="-78"/>
              </a:rPr>
              <a:t>ثبت در دفتر روزنامه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1) مواد                                               125000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نرخ مواد خریداری شده          15000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حسابهای پرداختنی                 140000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2) کالای در جریان ساخت                  100000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مصرف مواد               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مواد                                        95000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3) هزینه دستمزد                                  24200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دستمزد پرداختنی                    24200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4) کالای در جریان ساخت                 28800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نرخ دستمزد                2200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کارایی دستمزد           2400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هزینه دستمزد                          24200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5) هزینه های سربار                            42560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حسابهای مختلف                    42560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6) کالای در جریان ساخت                36000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حجم                                     4000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هزینه                                    3560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کارایی سربار              1000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هزینه های سربار                     42560</a:t>
            </a:r>
            <a:endParaRPr lang="en-US" altLang="fa-IR" sz="18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8531">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78531">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78531">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78531">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78531">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78531">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78531">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78531">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78531">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78531">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78531">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78531">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78531">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78531">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78531">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78531">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78531">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78531">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78531">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78531">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78531">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37" presetClass="entr" presetSubtype="0" fill="hold" nodeType="afterEffect">
                                  <p:stCondLst>
                                    <p:cond delay="0"/>
                                  </p:stCondLst>
                                  <p:childTnLst>
                                    <p:set>
                                      <p:cBhvr>
                                        <p:cTn id="66" dur="1" fill="hold">
                                          <p:stCondLst>
                                            <p:cond delay="0"/>
                                          </p:stCondLst>
                                        </p:cTn>
                                        <p:tgtEl>
                                          <p:spTgt spid="278531">
                                            <p:txEl>
                                              <p:pRg st="0" end="0"/>
                                            </p:txEl>
                                          </p:spTgt>
                                        </p:tgtEl>
                                        <p:attrNameLst>
                                          <p:attrName>style.visibility</p:attrName>
                                        </p:attrNameLst>
                                      </p:cBhvr>
                                      <p:to>
                                        <p:strVal val="visible"/>
                                      </p:to>
                                    </p:set>
                                    <p:animEffect transition="in" filter="fade">
                                      <p:cBhvr>
                                        <p:cTn id="67" dur="1000"/>
                                        <p:tgtEl>
                                          <p:spTgt spid="278531">
                                            <p:txEl>
                                              <p:pRg st="0" end="0"/>
                                            </p:txEl>
                                          </p:spTgt>
                                        </p:tgtEl>
                                      </p:cBhvr>
                                    </p:animEffect>
                                    <p:anim calcmode="lin" valueType="num">
                                      <p:cBhvr>
                                        <p:cTn id="68" dur="1000" fill="hold"/>
                                        <p:tgtEl>
                                          <p:spTgt spid="278531">
                                            <p:txEl>
                                              <p:pRg st="0" end="0"/>
                                            </p:txEl>
                                          </p:spTgt>
                                        </p:tgtEl>
                                        <p:attrNameLst>
                                          <p:attrName>ppt_x</p:attrName>
                                        </p:attrNameLst>
                                      </p:cBhvr>
                                      <p:tavLst>
                                        <p:tav tm="0">
                                          <p:val>
                                            <p:strVal val="#ppt_x"/>
                                          </p:val>
                                        </p:tav>
                                        <p:tav tm="100000">
                                          <p:val>
                                            <p:strVal val="#ppt_x"/>
                                          </p:val>
                                        </p:tav>
                                      </p:tavLst>
                                    </p:anim>
                                    <p:anim calcmode="lin" valueType="num">
                                      <p:cBhvr>
                                        <p:cTn id="69" dur="900" decel="100000" fill="hold"/>
                                        <p:tgtEl>
                                          <p:spTgt spid="278531">
                                            <p:txEl>
                                              <p:pRg st="0" end="0"/>
                                            </p:txEl>
                                          </p:spTgt>
                                        </p:tgtEl>
                                        <p:attrNameLst>
                                          <p:attrName>ppt_y</p:attrName>
                                        </p:attrNameLst>
                                      </p:cBhvr>
                                      <p:tavLst>
                                        <p:tav tm="0">
                                          <p:val>
                                            <p:strVal val="#ppt_y+1"/>
                                          </p:val>
                                        </p:tav>
                                        <p:tav tm="100000">
                                          <p:val>
                                            <p:strVal val="#ppt_y-.03"/>
                                          </p:val>
                                        </p:tav>
                                      </p:tavLst>
                                    </p:anim>
                                    <p:anim calcmode="lin" valueType="num">
                                      <p:cBhvr>
                                        <p:cTn id="70" dur="100" accel="100000" fill="hold">
                                          <p:stCondLst>
                                            <p:cond delay="900"/>
                                          </p:stCondLst>
                                        </p:cTn>
                                        <p:tgtEl>
                                          <p:spTgt spid="278531">
                                            <p:txEl>
                                              <p:pRg st="0" end="0"/>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8531" grpId="0" build="p"/>
    </p:bldLst>
  </p:timing>
</p:sld>
</file>

<file path=ppt/slides/slide20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9556" name="Rectangle 4"/>
          <p:cNvSpPr>
            <a:spLocks noGrp="1" noChangeArrowheads="1"/>
          </p:cNvSpPr>
          <p:nvPr>
            <p:ph type="title"/>
          </p:nvPr>
        </p:nvSpPr>
        <p:spPr>
          <a:xfrm>
            <a:off x="457200" y="381000"/>
            <a:ext cx="8229600" cy="847725"/>
          </a:xfrm>
        </p:spPr>
        <p:txBody>
          <a:bodyPr/>
          <a:lstStyle/>
          <a:p>
            <a:pPr algn="r"/>
            <a:r>
              <a:rPr lang="fa-IR" altLang="fa-IR" sz="1600">
                <a:cs typeface="B Nasim" panose="00000700000000000000" pitchFamily="2" charset="-78"/>
              </a:rPr>
              <a:t>حل مساله (14-4) </a:t>
            </a:r>
            <a:endParaRPr lang="en-US" altLang="fa-IR" sz="1600">
              <a:cs typeface="B Nasim" panose="00000700000000000000" pitchFamily="2" charset="-78"/>
            </a:endParaRPr>
          </a:p>
        </p:txBody>
      </p:sp>
      <p:sp>
        <p:nvSpPr>
          <p:cNvPr id="279557" name="Rectangle 5"/>
          <p:cNvSpPr>
            <a:spLocks noGrp="1" noChangeArrowheads="1"/>
          </p:cNvSpPr>
          <p:nvPr>
            <p:ph type="body" sz="half" idx="1"/>
          </p:nvPr>
        </p:nvSpPr>
        <p:spPr>
          <a:xfrm>
            <a:off x="395288" y="1052513"/>
            <a:ext cx="8229600" cy="2733675"/>
          </a:xfrm>
        </p:spPr>
        <p:txBody>
          <a:bodyPr/>
          <a:lstStyle/>
          <a:p>
            <a:pPr>
              <a:buFont typeface="Wingdings" panose="05000000000000000000" pitchFamily="2" charset="2"/>
              <a:buNone/>
            </a:pPr>
            <a:r>
              <a:rPr lang="fa-IR" altLang="fa-IR" sz="2000">
                <a:effectLst/>
                <a:cs typeface="B Zar" panose="00000400000000000000" pitchFamily="2" charset="-78"/>
              </a:rPr>
              <a:t>قسمت 1)                        نامساعد     500000 = (( 2 × 20000) – ( 41000 ) 500 = انحراف کارایی دستمزد</a:t>
            </a:r>
          </a:p>
          <a:p>
            <a:pPr>
              <a:buFont typeface="Wingdings" panose="05000000000000000000" pitchFamily="2" charset="2"/>
              <a:buNone/>
            </a:pPr>
            <a:r>
              <a:rPr lang="fa-IR" altLang="fa-IR" sz="2000">
                <a:effectLst/>
                <a:cs typeface="B Zar" panose="00000400000000000000" pitchFamily="2" charset="-78"/>
              </a:rPr>
              <a:t>قسمت 2 ) </a:t>
            </a:r>
          </a:p>
          <a:p>
            <a:pPr algn="l">
              <a:lnSpc>
                <a:spcPct val="110000"/>
              </a:lnSpc>
              <a:buFont typeface="Wingdings" panose="05000000000000000000" pitchFamily="2" charset="2"/>
              <a:buNone/>
            </a:pPr>
            <a:r>
              <a:rPr lang="fa-IR" altLang="fa-IR" sz="2000">
                <a:effectLst/>
                <a:cs typeface="B Zar" panose="00000400000000000000" pitchFamily="2" charset="-78"/>
              </a:rPr>
              <a:t>( ساعات واقعی × نرخ استاندارد سربار متغیر ) – سربار متغیر واقعی = انحراف هزینه سربار متغیر</a:t>
            </a:r>
          </a:p>
          <a:p>
            <a:pPr algn="l">
              <a:lnSpc>
                <a:spcPct val="110000"/>
              </a:lnSpc>
              <a:buFont typeface="Wingdings" panose="05000000000000000000" pitchFamily="2" charset="2"/>
              <a:buNone/>
            </a:pPr>
            <a:r>
              <a:rPr lang="fa-IR" altLang="fa-IR" sz="2000">
                <a:effectLst/>
                <a:cs typeface="B Zar" panose="00000400000000000000" pitchFamily="2" charset="-78"/>
              </a:rPr>
              <a:t>نامساعد    640000 = ( 41000 × 160 ) – 10400000 – 17600000 ) = انحراف هزینه سربار متغیر</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محاسبه نرخ سربار متغیر – استاندارد : </a:t>
            </a:r>
            <a:endParaRPr lang="en-US" altLang="fa-IR" sz="2000">
              <a:effectLst/>
              <a:cs typeface="B Zar" panose="00000400000000000000" pitchFamily="2" charset="-78"/>
            </a:endParaRPr>
          </a:p>
        </p:txBody>
      </p:sp>
      <p:graphicFrame>
        <p:nvGraphicFramePr>
          <p:cNvPr id="279648" name="Group 96"/>
          <p:cNvGraphicFramePr>
            <a:graphicFrameLocks noGrp="1"/>
          </p:cNvGraphicFramePr>
          <p:nvPr>
            <p:ph sz="half" idx="2"/>
          </p:nvPr>
        </p:nvGraphicFramePr>
        <p:xfrm>
          <a:off x="971550" y="3659188"/>
          <a:ext cx="7508875" cy="2282825"/>
        </p:xfrm>
        <a:graphic>
          <a:graphicData uri="http://schemas.openxmlformats.org/drawingml/2006/table">
            <a:tbl>
              <a:tblPr rtl="1"/>
              <a:tblGrid>
                <a:gridCol w="1531937">
                  <a:extLst>
                    <a:ext uri="{9D8B030D-6E8A-4147-A177-3AD203B41FA5}">
                      <a16:colId xmlns:a16="http://schemas.microsoft.com/office/drawing/2014/main" val="876334192"/>
                    </a:ext>
                  </a:extLst>
                </a:gridCol>
                <a:gridCol w="2016125">
                  <a:extLst>
                    <a:ext uri="{9D8B030D-6E8A-4147-A177-3AD203B41FA5}">
                      <a16:colId xmlns:a16="http://schemas.microsoft.com/office/drawing/2014/main" val="1926208794"/>
                    </a:ext>
                  </a:extLst>
                </a:gridCol>
                <a:gridCol w="2089150">
                  <a:extLst>
                    <a:ext uri="{9D8B030D-6E8A-4147-A177-3AD203B41FA5}">
                      <a16:colId xmlns:a16="http://schemas.microsoft.com/office/drawing/2014/main" val="2610377870"/>
                    </a:ext>
                  </a:extLst>
                </a:gridCol>
                <a:gridCol w="1871663">
                  <a:extLst>
                    <a:ext uri="{9D8B030D-6E8A-4147-A177-3AD203B41FA5}">
                      <a16:colId xmlns:a16="http://schemas.microsoft.com/office/drawing/2014/main" val="2769668113"/>
                    </a:ext>
                  </a:extLst>
                </a:gridCol>
              </a:tblGrid>
              <a:tr h="498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سطح فعالیت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سطح فعالیت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اختلاف</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4373894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6400000 ریال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1600000 ریال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7153442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7535191"/>
                  </a:ext>
                </a:extLst>
              </a:tr>
              <a:tr h="496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ظرفیت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 ساعت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 ساعت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 ساعت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57304196"/>
                  </a:ext>
                </a:extLst>
              </a:tr>
              <a:tr h="4968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نرخ جذب سربار متغیر برای هر ساعت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160 ریال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892845180"/>
                  </a:ext>
                </a:extLst>
              </a:tr>
            </a:tbl>
          </a:graphicData>
        </a:graphic>
      </p:graphicFrame>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79557">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79557">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79557">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79557">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79557">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79557">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79557">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79557">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79557">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79557">
                                            <p:txEl>
                                              <p:pRg st="5" end="5"/>
                                            </p:txEl>
                                          </p:spTgt>
                                        </p:tgtEl>
                                        <p:attrNameLst>
                                          <p:attrName>ppt_c</p:attrName>
                                        </p:attrNameLst>
                                      </p:cBhvr>
                                      <p:to>
                                        <a:schemeClr val="bg2"/>
                                      </p:to>
                                    </p:animClr>
                                  </p:subTnLst>
                                </p:cTn>
                              </p:par>
                            </p:childTnLst>
                          </p:cTn>
                        </p:par>
                        <p:par>
                          <p:cTn id="19" fill="hold" nodeType="afterGroup">
                            <p:stCondLst>
                              <p:cond delay="0"/>
                            </p:stCondLst>
                            <p:childTnLst>
                              <p:par>
                                <p:cTn id="20" presetID="34" presetClass="entr" presetSubtype="0" fill="hold" nodeType="afterEffect">
                                  <p:stCondLst>
                                    <p:cond delay="0"/>
                                  </p:stCondLst>
                                  <p:childTnLst>
                                    <p:set>
                                      <p:cBhvr>
                                        <p:cTn id="21" dur="1" fill="hold">
                                          <p:stCondLst>
                                            <p:cond delay="0"/>
                                          </p:stCondLst>
                                        </p:cTn>
                                        <p:tgtEl>
                                          <p:spTgt spid="279648"/>
                                        </p:tgtEl>
                                        <p:attrNameLst>
                                          <p:attrName>style.visibility</p:attrName>
                                        </p:attrNameLst>
                                      </p:cBhvr>
                                      <p:to>
                                        <p:strVal val="visible"/>
                                      </p:to>
                                    </p:set>
                                    <p:anim from="(-#ppt_w/2)" to="(#ppt_x)" calcmode="lin" valueType="num">
                                      <p:cBhvr>
                                        <p:cTn id="22" dur="600" fill="hold">
                                          <p:stCondLst>
                                            <p:cond delay="0"/>
                                          </p:stCondLst>
                                        </p:cTn>
                                        <p:tgtEl>
                                          <p:spTgt spid="279648"/>
                                        </p:tgtEl>
                                        <p:attrNameLst>
                                          <p:attrName>ppt_x</p:attrName>
                                        </p:attrNameLst>
                                      </p:cBhvr>
                                    </p:anim>
                                    <p:anim from="0" to="-1.0" calcmode="lin" valueType="num">
                                      <p:cBhvr>
                                        <p:cTn id="23" dur="200" decel="50000" autoRev="1" fill="hold">
                                          <p:stCondLst>
                                            <p:cond delay="600"/>
                                          </p:stCondLst>
                                        </p:cTn>
                                        <p:tgtEl>
                                          <p:spTgt spid="279648"/>
                                        </p:tgtEl>
                                        <p:attrNameLst>
                                          <p:attrName>xshear</p:attrName>
                                        </p:attrNameLst>
                                      </p:cBhvr>
                                    </p:anim>
                                    <p:animScale>
                                      <p:cBhvr>
                                        <p:cTn id="24" dur="200" decel="100000" autoRev="1" fill="hold">
                                          <p:stCondLst>
                                            <p:cond delay="600"/>
                                          </p:stCondLst>
                                        </p:cTn>
                                        <p:tgtEl>
                                          <p:spTgt spid="279648"/>
                                        </p:tgtEl>
                                      </p:cBhvr>
                                      <p:from x="100000" y="100000"/>
                                      <p:to x="80000" y="100000"/>
                                    </p:animScale>
                                    <p:anim by="(#ppt_h/3+#ppt_w*0.1)" calcmode="lin" valueType="num">
                                      <p:cBhvr additive="sum">
                                        <p:cTn id="25" dur="200" decel="100000" autoRev="1" fill="hold">
                                          <p:stCondLst>
                                            <p:cond delay="600"/>
                                          </p:stCondLst>
                                        </p:cTn>
                                        <p:tgtEl>
                                          <p:spTgt spid="279648"/>
                                        </p:tgtEl>
                                        <p:attrNameLst>
                                          <p:attrName>ppt_x</p:attrName>
                                        </p:attrNameLst>
                                      </p:cBhvr>
                                    </p:anim>
                                  </p:childTnLst>
                                </p:cTn>
                              </p:par>
                            </p:childTnLst>
                          </p:cTn>
                        </p:par>
                        <p:par>
                          <p:cTn id="26" fill="hold" nodeType="afterGroup">
                            <p:stCondLst>
                              <p:cond delay="1000"/>
                            </p:stCondLst>
                            <p:childTnLst>
                              <p:par>
                                <p:cTn id="27" presetID="18" presetClass="entr" presetSubtype="6" fill="hold" grpId="0" nodeType="afterEffect">
                                  <p:stCondLst>
                                    <p:cond delay="0"/>
                                  </p:stCondLst>
                                  <p:childTnLst>
                                    <p:set>
                                      <p:cBhvr>
                                        <p:cTn id="28" dur="1" fill="hold">
                                          <p:stCondLst>
                                            <p:cond delay="0"/>
                                          </p:stCondLst>
                                        </p:cTn>
                                        <p:tgtEl>
                                          <p:spTgt spid="279556"/>
                                        </p:tgtEl>
                                        <p:attrNameLst>
                                          <p:attrName>style.visibility</p:attrName>
                                        </p:attrNameLst>
                                      </p:cBhvr>
                                      <p:to>
                                        <p:strVal val="visible"/>
                                      </p:to>
                                    </p:set>
                                    <p:animEffect transition="in" filter="strips(downRight)">
                                      <p:cBhvr>
                                        <p:cTn id="29" dur="1000"/>
                                        <p:tgtEl>
                                          <p:spTgt spid="2795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9556" grpId="0"/>
      <p:bldP spid="279557" grpId="0" build="p"/>
    </p:bldLst>
  </p:timing>
</p:sld>
</file>

<file path=ppt/slides/slide20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1603" name="Rectangle 3"/>
          <p:cNvSpPr>
            <a:spLocks noGrp="1" noChangeArrowheads="1"/>
          </p:cNvSpPr>
          <p:nvPr>
            <p:ph type="body" idx="1"/>
          </p:nvPr>
        </p:nvSpPr>
        <p:spPr>
          <a:xfrm>
            <a:off x="457200" y="549275"/>
            <a:ext cx="8229600" cy="6308725"/>
          </a:xfrm>
        </p:spPr>
        <p:txBody>
          <a:bodyPr/>
          <a:lstStyle/>
          <a:p>
            <a:pPr>
              <a:lnSpc>
                <a:spcPct val="120000"/>
              </a:lnSpc>
              <a:buFont typeface="Wingdings" panose="05000000000000000000" pitchFamily="2" charset="2"/>
              <a:buNone/>
            </a:pPr>
            <a:r>
              <a:rPr lang="fa-IR" altLang="fa-IR" sz="2000">
                <a:effectLst/>
                <a:cs typeface="B Zar" panose="00000400000000000000" pitchFamily="2" charset="-78"/>
              </a:rPr>
              <a:t>قسمت 3) </a:t>
            </a:r>
          </a:p>
          <a:p>
            <a:pPr algn="l">
              <a:lnSpc>
                <a:spcPct val="120000"/>
              </a:lnSpc>
              <a:buFont typeface="Wingdings" panose="05000000000000000000" pitchFamily="2" charset="2"/>
              <a:buNone/>
            </a:pPr>
            <a:r>
              <a:rPr lang="fa-IR" altLang="fa-IR" sz="2000">
                <a:effectLst/>
                <a:cs typeface="B Zar" panose="00000400000000000000" pitchFamily="2" charset="-78"/>
              </a:rPr>
              <a:t>نامساعد      500000 = [ ( 2 × 20000 ) – 42000 ] 250 = انحراف حجم سربار ثابت</a:t>
            </a:r>
          </a:p>
          <a:p>
            <a:pPr algn="l">
              <a:lnSpc>
                <a:spcPct val="120000"/>
              </a:lnSpc>
              <a:buFont typeface="Wingdings" panose="05000000000000000000" pitchFamily="2" charset="2"/>
              <a:buNone/>
            </a:pPr>
            <a:r>
              <a:rPr lang="fa-IR" altLang="fa-IR" sz="2000">
                <a:effectLst/>
                <a:cs typeface="B Zar" panose="00000400000000000000" pitchFamily="2" charset="-78"/>
              </a:rPr>
              <a:t>  410 = 2 ÷ 820 = نرخ کلی جذب سربار برای هر ساعت</a:t>
            </a:r>
          </a:p>
          <a:p>
            <a:pPr algn="l">
              <a:lnSpc>
                <a:spcPct val="120000"/>
              </a:lnSpc>
              <a:buFont typeface="Wingdings" panose="05000000000000000000" pitchFamily="2" charset="2"/>
              <a:buNone/>
            </a:pPr>
            <a:r>
              <a:rPr lang="fa-IR" altLang="fa-IR" sz="2000">
                <a:effectLst/>
                <a:cs typeface="B Zar" panose="00000400000000000000" pitchFamily="2" charset="-78"/>
              </a:rPr>
              <a:t>  250 = 160 – 410 = نرخ استاندارد سربار ثابت برای هر ساعت</a:t>
            </a:r>
          </a:p>
          <a:p>
            <a:pPr algn="l">
              <a:lnSpc>
                <a:spcPct val="120000"/>
              </a:lnSpc>
              <a:buFont typeface="Wingdings" panose="05000000000000000000" pitchFamily="2" charset="2"/>
              <a:buNone/>
            </a:pPr>
            <a:r>
              <a:rPr lang="fa-IR" altLang="fa-IR" sz="2000">
                <a:effectLst/>
                <a:cs typeface="B Zar" panose="00000400000000000000" pitchFamily="2" charset="-78"/>
              </a:rPr>
              <a:t>  42000 = 250 ÷ 10500000 = ظرفیت عادی ( ساعت) </a:t>
            </a:r>
          </a:p>
          <a:p>
            <a:pPr algn="l">
              <a:lnSpc>
                <a:spcPct val="120000"/>
              </a:lnSpc>
              <a:buFont typeface="Wingdings" panose="05000000000000000000" pitchFamily="2" charset="2"/>
              <a:buNone/>
            </a:pPr>
            <a:r>
              <a:rPr lang="fa-IR" altLang="fa-IR" sz="2000">
                <a:effectLst/>
                <a:cs typeface="B Zar" panose="00000400000000000000" pitchFamily="2" charset="-78"/>
              </a:rPr>
              <a:t>قسمت 4 )                                                   سربار جذب شده طی ماه                16400000 = 820 × 20000 </a:t>
            </a:r>
          </a:p>
          <a:p>
            <a:pPr algn="l">
              <a:lnSpc>
                <a:spcPct val="120000"/>
              </a:lnSpc>
              <a:buFont typeface="Wingdings" panose="05000000000000000000" pitchFamily="2" charset="2"/>
              <a:buNone/>
            </a:pPr>
            <a:r>
              <a:rPr lang="fa-IR" altLang="fa-IR" sz="2000">
                <a:effectLst/>
                <a:cs typeface="B Zar" panose="00000400000000000000" pitchFamily="2" charset="-78"/>
              </a:rPr>
              <a:t>قسمت 5)                                دستمزد مستقیم جذب شده طی ماه               20000000 = 500 × 2 × 20000</a:t>
            </a:r>
          </a:p>
          <a:p>
            <a:pPr algn="l">
              <a:lnSpc>
                <a:spcPct val="120000"/>
              </a:lnSpc>
              <a:buFont typeface="Wingdings" panose="05000000000000000000" pitchFamily="2" charset="2"/>
              <a:buNone/>
            </a:pPr>
            <a:r>
              <a:rPr lang="fa-IR" altLang="fa-IR" sz="2000">
                <a:effectLst/>
                <a:cs typeface="B Zar" panose="00000400000000000000" pitchFamily="2" charset="-78"/>
              </a:rPr>
              <a:t>قسمت 6 و 7 )                      ظرفیت عادی تولید براساس دستمزد مستقیم                       21000 = 2 ÷ 42000</a:t>
            </a:r>
          </a:p>
          <a:p>
            <a:pPr>
              <a:lnSpc>
                <a:spcPct val="120000"/>
              </a:lnSpc>
              <a:buFont typeface="Wingdings" panose="05000000000000000000" pitchFamily="2" charset="2"/>
              <a:buNone/>
            </a:pPr>
            <a:endParaRPr lang="fa-IR" altLang="fa-IR" sz="2000">
              <a:effectLst/>
              <a:cs typeface="B Zar" panose="00000400000000000000" pitchFamily="2" charset="-78"/>
            </a:endParaRPr>
          </a:p>
          <a:p>
            <a:pPr>
              <a:lnSpc>
                <a:spcPct val="120000"/>
              </a:lnSpc>
              <a:buFont typeface="Wingdings" panose="05000000000000000000" pitchFamily="2" charset="2"/>
              <a:buNone/>
            </a:pPr>
            <a:r>
              <a:rPr lang="fa-IR" altLang="fa-IR" sz="2000" u="sng">
                <a:effectLst/>
                <a:cs typeface="B Zar" panose="00000400000000000000" pitchFamily="2" charset="-78"/>
              </a:rPr>
              <a:t>محاسبه جمع سربار بودجه ای در سطح تولید 22000 واحد :</a:t>
            </a:r>
          </a:p>
          <a:p>
            <a:pPr>
              <a:lnSpc>
                <a:spcPct val="120000"/>
              </a:lnSpc>
              <a:buFont typeface="Wingdings" panose="05000000000000000000" pitchFamily="2" charset="2"/>
              <a:buNone/>
            </a:pPr>
            <a:r>
              <a:rPr lang="fa-IR" altLang="fa-IR" sz="2000">
                <a:effectLst/>
                <a:cs typeface="B Zar" panose="00000400000000000000" pitchFamily="2" charset="-78"/>
              </a:rPr>
              <a:t>سربار ثابت بودجه ای                    10500000 </a:t>
            </a:r>
          </a:p>
          <a:p>
            <a:pPr>
              <a:lnSpc>
                <a:spcPct val="120000"/>
              </a:lnSpc>
              <a:buFont typeface="Wingdings" panose="05000000000000000000" pitchFamily="2" charset="2"/>
              <a:buNone/>
            </a:pPr>
            <a:r>
              <a:rPr lang="fa-IR" altLang="fa-IR" sz="2000">
                <a:effectLst/>
                <a:cs typeface="B Zar" panose="00000400000000000000" pitchFamily="2" charset="-78"/>
              </a:rPr>
              <a:t>سربار متغیر بودجه ای </a:t>
            </a:r>
          </a:p>
          <a:p>
            <a:pPr>
              <a:lnSpc>
                <a:spcPct val="120000"/>
              </a:lnSpc>
              <a:buFont typeface="Wingdings" panose="05000000000000000000" pitchFamily="2" charset="2"/>
              <a:buNone/>
            </a:pPr>
            <a:r>
              <a:rPr lang="fa-IR" altLang="fa-IR" sz="2000">
                <a:effectLst/>
                <a:cs typeface="B Zar" panose="00000400000000000000" pitchFamily="2" charset="-78"/>
              </a:rPr>
              <a:t>( 160 × 2 × 22000)                    </a:t>
            </a:r>
            <a:r>
              <a:rPr lang="fa-IR" altLang="fa-IR" sz="2000" u="sng">
                <a:effectLst/>
                <a:cs typeface="B Zar" panose="00000400000000000000" pitchFamily="2" charset="-78"/>
              </a:rPr>
              <a:t>7040000</a:t>
            </a:r>
          </a:p>
          <a:p>
            <a:pPr>
              <a:lnSpc>
                <a:spcPct val="120000"/>
              </a:lnSpc>
              <a:buFont typeface="Wingdings" panose="05000000000000000000" pitchFamily="2" charset="2"/>
              <a:buNone/>
            </a:pPr>
            <a:r>
              <a:rPr lang="fa-IR" altLang="fa-IR" sz="2000">
                <a:effectLst/>
                <a:cs typeface="B Zar" panose="00000400000000000000" pitchFamily="2" charset="-78"/>
              </a:rPr>
              <a:t>جمع                                            </a:t>
            </a:r>
            <a:r>
              <a:rPr lang="fa-IR" altLang="fa-IR" sz="2000" u="sng">
                <a:effectLst/>
                <a:cs typeface="B Zar" panose="00000400000000000000" pitchFamily="2" charset="-78"/>
              </a:rPr>
              <a:t>17540000</a:t>
            </a:r>
            <a:endParaRPr lang="en-US" altLang="fa-IR" sz="2000" u="sng">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6" presetClass="entr" presetSubtype="0" fill="hold" nodeType="afterEffect">
                                  <p:stCondLst>
                                    <p:cond delay="0"/>
                                  </p:stCondLst>
                                  <p:iterate type="lt">
                                    <p:tmPct val="10000"/>
                                  </p:iterate>
                                  <p:childTnLst>
                                    <p:set>
                                      <p:cBhvr>
                                        <p:cTn id="6" dur="1" fill="hold">
                                          <p:stCondLst>
                                            <p:cond delay="0"/>
                                          </p:stCondLst>
                                        </p:cTn>
                                        <p:tgtEl>
                                          <p:spTgt spid="281603">
                                            <p:txEl>
                                              <p:pRg st="9" end="9"/>
                                            </p:txEl>
                                          </p:spTgt>
                                        </p:tgtEl>
                                        <p:attrNameLst>
                                          <p:attrName>style.visibility</p:attrName>
                                        </p:attrNameLst>
                                      </p:cBhvr>
                                      <p:to>
                                        <p:strVal val="visible"/>
                                      </p:to>
                                    </p:set>
                                    <p:anim by="(-#ppt_w*2)" calcmode="lin" valueType="num">
                                      <p:cBhvr rctx="PPT">
                                        <p:cTn id="7" dur="250" autoRev="1" fill="hold">
                                          <p:stCondLst>
                                            <p:cond delay="0"/>
                                          </p:stCondLst>
                                        </p:cTn>
                                        <p:tgtEl>
                                          <p:spTgt spid="281603">
                                            <p:txEl>
                                              <p:pRg st="9" end="9"/>
                                            </p:txEl>
                                          </p:spTgt>
                                        </p:tgtEl>
                                        <p:attrNameLst>
                                          <p:attrName>ppt_w</p:attrName>
                                        </p:attrNameLst>
                                      </p:cBhvr>
                                    </p:anim>
                                    <p:anim by="(#ppt_w*0.50)" calcmode="lin" valueType="num">
                                      <p:cBhvr>
                                        <p:cTn id="8" dur="250" decel="50000" autoRev="1" fill="hold">
                                          <p:stCondLst>
                                            <p:cond delay="0"/>
                                          </p:stCondLst>
                                        </p:cTn>
                                        <p:tgtEl>
                                          <p:spTgt spid="281603">
                                            <p:txEl>
                                              <p:pRg st="9" end="9"/>
                                            </p:txEl>
                                          </p:spTgt>
                                        </p:tgtEl>
                                        <p:attrNameLst>
                                          <p:attrName>ppt_x</p:attrName>
                                        </p:attrNameLst>
                                      </p:cBhvr>
                                    </p:anim>
                                    <p:anim from="(-#ppt_h/2)" to="(#ppt_y)" calcmode="lin" valueType="num">
                                      <p:cBhvr>
                                        <p:cTn id="9" dur="500" fill="hold">
                                          <p:stCondLst>
                                            <p:cond delay="0"/>
                                          </p:stCondLst>
                                        </p:cTn>
                                        <p:tgtEl>
                                          <p:spTgt spid="281603">
                                            <p:txEl>
                                              <p:pRg st="9" end="9"/>
                                            </p:txEl>
                                          </p:spTgt>
                                        </p:tgtEl>
                                        <p:attrNameLst>
                                          <p:attrName>ppt_y</p:attrName>
                                        </p:attrNameLst>
                                      </p:cBhvr>
                                    </p:anim>
                                    <p:animRot by="21600000">
                                      <p:cBhvr>
                                        <p:cTn id="10" dur="500" fill="hold">
                                          <p:stCondLst>
                                            <p:cond delay="0"/>
                                          </p:stCondLst>
                                        </p:cTn>
                                        <p:tgtEl>
                                          <p:spTgt spid="281603">
                                            <p:txEl>
                                              <p:pRg st="9" end="9"/>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36458" name="Group 234"/>
          <p:cNvGraphicFramePr>
            <a:graphicFrameLocks noGrp="1"/>
          </p:cNvGraphicFramePr>
          <p:nvPr>
            <p:ph/>
          </p:nvPr>
        </p:nvGraphicFramePr>
        <p:xfrm>
          <a:off x="457200" y="381000"/>
          <a:ext cx="8229600" cy="6427788"/>
        </p:xfrm>
        <a:graphic>
          <a:graphicData uri="http://schemas.openxmlformats.org/drawingml/2006/table">
            <a:tbl>
              <a:tblPr rtl="1"/>
              <a:tblGrid>
                <a:gridCol w="5122862">
                  <a:extLst>
                    <a:ext uri="{9D8B030D-6E8A-4147-A177-3AD203B41FA5}">
                      <a16:colId xmlns:a16="http://schemas.microsoft.com/office/drawing/2014/main" val="2532682046"/>
                    </a:ext>
                  </a:extLst>
                </a:gridCol>
                <a:gridCol w="1439863">
                  <a:extLst>
                    <a:ext uri="{9D8B030D-6E8A-4147-A177-3AD203B41FA5}">
                      <a16:colId xmlns:a16="http://schemas.microsoft.com/office/drawing/2014/main" val="1008884015"/>
                    </a:ext>
                  </a:extLst>
                </a:gridCol>
                <a:gridCol w="1666875">
                  <a:extLst>
                    <a:ext uri="{9D8B030D-6E8A-4147-A177-3AD203B41FA5}">
                      <a16:colId xmlns:a16="http://schemas.microsoft.com/office/drawing/2014/main" val="215779137"/>
                    </a:ext>
                  </a:extLst>
                </a:gridCol>
              </a:tblGrid>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هزینه های تبدیل کالای تکمیل شده و انتقالی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4049828065"/>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کار در جریان اول دوره از نظر تبدیل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04811612"/>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جهت تکمیل (10×350)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35000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48905842"/>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کار در جریان اول دوره از نظر تبدیل</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48500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53548540"/>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واحدهای شروع شده و تکمیل شده از نظر تبدیل</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 × 1500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80304467"/>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هزینه ناشی از ضایعات عادی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 × 60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26552167"/>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204500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61800284"/>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 کار در جریان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25340380"/>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طی دوره (100 × 2310)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231000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85881690"/>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244500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41674836"/>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 جدول معادل آحاد تکمیل شده (روش میانگین)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72127766"/>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677088"/>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آخر دوره</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14112279"/>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16524294"/>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78130224"/>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2460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39545721"/>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 کار در جریان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2843867"/>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طی دوره (100 × 2460)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246000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70000784"/>
                  </a:ext>
                </a:extLst>
              </a:tr>
              <a:tr h="2857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359500</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56145123"/>
                  </a:ext>
                </a:extLst>
              </a:tr>
            </a:tbl>
          </a:graphicData>
        </a:graphic>
      </p:graphicFrame>
      <p:sp>
        <p:nvSpPr>
          <p:cNvPr id="436459" name="Line 235"/>
          <p:cNvSpPr>
            <a:spLocks noChangeShapeType="1"/>
          </p:cNvSpPr>
          <p:nvPr/>
        </p:nvSpPr>
        <p:spPr bwMode="auto">
          <a:xfrm>
            <a:off x="1835150" y="1844675"/>
            <a:ext cx="4333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436461" name="Line 237"/>
          <p:cNvSpPr>
            <a:spLocks noChangeShapeType="1"/>
          </p:cNvSpPr>
          <p:nvPr/>
        </p:nvSpPr>
        <p:spPr bwMode="auto">
          <a:xfrm>
            <a:off x="1835150" y="2205038"/>
            <a:ext cx="433388" cy="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wipe dir="d"/>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2626" name="Rectangle 2"/>
          <p:cNvSpPr>
            <a:spLocks noGrp="1" noChangeArrowheads="1"/>
          </p:cNvSpPr>
          <p:nvPr>
            <p:ph type="title"/>
          </p:nvPr>
        </p:nvSpPr>
        <p:spPr/>
        <p:txBody>
          <a:bodyPr/>
          <a:lstStyle/>
          <a:p>
            <a:pPr algn="r"/>
            <a:r>
              <a:rPr lang="fa-IR" altLang="fa-IR" sz="1600">
                <a:cs typeface="B Nasim" panose="00000700000000000000" pitchFamily="2" charset="-78"/>
              </a:rPr>
              <a:t>حل مساله ( 15-4)</a:t>
            </a:r>
            <a:endParaRPr lang="en-US" altLang="fa-IR" sz="1600">
              <a:cs typeface="B Nasim" panose="00000700000000000000" pitchFamily="2" charset="-78"/>
            </a:endParaRPr>
          </a:p>
        </p:txBody>
      </p:sp>
      <p:sp>
        <p:nvSpPr>
          <p:cNvPr id="282627" name="Rectangle 3"/>
          <p:cNvSpPr>
            <a:spLocks noGrp="1" noChangeArrowheads="1"/>
          </p:cNvSpPr>
          <p:nvPr>
            <p:ph type="body" idx="1"/>
          </p:nvPr>
        </p:nvSpPr>
        <p:spPr>
          <a:xfrm>
            <a:off x="755650" y="1484313"/>
            <a:ext cx="7931150" cy="4611687"/>
          </a:xfrm>
        </p:spPr>
        <p:txBody>
          <a:bodyPr/>
          <a:lstStyle/>
          <a:p>
            <a:pPr algn="l">
              <a:lnSpc>
                <a:spcPct val="160000"/>
              </a:lnSpc>
              <a:buFont typeface="Wingdings" panose="05000000000000000000" pitchFamily="2" charset="2"/>
              <a:buNone/>
            </a:pPr>
            <a:r>
              <a:rPr lang="fa-IR" altLang="fa-IR" sz="2000">
                <a:effectLst/>
                <a:cs typeface="B Zar" panose="00000400000000000000" pitchFamily="2" charset="-78"/>
              </a:rPr>
              <a:t>مساعد               500000 = ( 75 – 80 ) 100000 : ماده الف : انحراف نرخ مواد خریداری شده </a:t>
            </a:r>
          </a:p>
          <a:p>
            <a:pPr algn="l">
              <a:lnSpc>
                <a:spcPct val="160000"/>
              </a:lnSpc>
              <a:buFont typeface="Wingdings" panose="05000000000000000000" pitchFamily="2" charset="2"/>
              <a:buNone/>
            </a:pPr>
            <a:r>
              <a:rPr lang="fa-IR" altLang="fa-IR" sz="2000">
                <a:effectLst/>
                <a:cs typeface="B Zar" panose="00000400000000000000" pitchFamily="2" charset="-78"/>
              </a:rPr>
              <a:t>مساعد            000 = ( 375 – 4000 ) 200 : ماده ب </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10000 = ( 510 – 500 ) 1000 : ماده ج</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640000 = ( 48000 – 40000 ) 80 : ماده الف : انحراف مصرف مواد</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6000 = ( 140 – 125) 400 : ماده ب </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7500 = ( 515 – 500 ) 500 : ماده ج </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129000 = ( 925 – 900 ) 5160 = انحراف نرخ دستمزد</a:t>
            </a:r>
          </a:p>
          <a:p>
            <a:pPr algn="l">
              <a:lnSpc>
                <a:spcPct val="160000"/>
              </a:lnSpc>
              <a:buFont typeface="Wingdings" panose="05000000000000000000" pitchFamily="2" charset="2"/>
              <a:buNone/>
            </a:pPr>
            <a:r>
              <a:rPr lang="fa-IR" altLang="fa-IR" sz="2000">
                <a:effectLst/>
                <a:cs typeface="B Zar" panose="00000400000000000000" pitchFamily="2" charset="-78"/>
              </a:rPr>
              <a:t>نامساعد     144000 = ( 5160 – 500 ) 900 = انحراف کارایی دستمزد</a:t>
            </a:r>
            <a:endParaRPr lang="en-US" altLang="fa-IR" sz="20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2627">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82627">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82627">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82627">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82627">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82627">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82627">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82627">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82627">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37" presetClass="entr" presetSubtype="0" fill="hold" grpId="0" nodeType="afterEffect">
                                  <p:stCondLst>
                                    <p:cond delay="0"/>
                                  </p:stCondLst>
                                  <p:childTnLst>
                                    <p:set>
                                      <p:cBhvr>
                                        <p:cTn id="30" dur="1" fill="hold">
                                          <p:stCondLst>
                                            <p:cond delay="0"/>
                                          </p:stCondLst>
                                        </p:cTn>
                                        <p:tgtEl>
                                          <p:spTgt spid="282626"/>
                                        </p:tgtEl>
                                        <p:attrNameLst>
                                          <p:attrName>style.visibility</p:attrName>
                                        </p:attrNameLst>
                                      </p:cBhvr>
                                      <p:to>
                                        <p:strVal val="visible"/>
                                      </p:to>
                                    </p:set>
                                    <p:animEffect transition="in" filter="fade">
                                      <p:cBhvr>
                                        <p:cTn id="31" dur="1000"/>
                                        <p:tgtEl>
                                          <p:spTgt spid="282626"/>
                                        </p:tgtEl>
                                      </p:cBhvr>
                                    </p:animEffect>
                                    <p:anim calcmode="lin" valueType="num">
                                      <p:cBhvr>
                                        <p:cTn id="32" dur="1000" fill="hold"/>
                                        <p:tgtEl>
                                          <p:spTgt spid="282626"/>
                                        </p:tgtEl>
                                        <p:attrNameLst>
                                          <p:attrName>ppt_x</p:attrName>
                                        </p:attrNameLst>
                                      </p:cBhvr>
                                      <p:tavLst>
                                        <p:tav tm="0">
                                          <p:val>
                                            <p:strVal val="#ppt_x"/>
                                          </p:val>
                                        </p:tav>
                                        <p:tav tm="100000">
                                          <p:val>
                                            <p:strVal val="#ppt_x"/>
                                          </p:val>
                                        </p:tav>
                                      </p:tavLst>
                                    </p:anim>
                                    <p:anim calcmode="lin" valueType="num">
                                      <p:cBhvr>
                                        <p:cTn id="33" dur="900" decel="100000" fill="hold"/>
                                        <p:tgtEl>
                                          <p:spTgt spid="282626"/>
                                        </p:tgtEl>
                                        <p:attrNameLst>
                                          <p:attrName>ppt_y</p:attrName>
                                        </p:attrNameLst>
                                      </p:cBhvr>
                                      <p:tavLst>
                                        <p:tav tm="0">
                                          <p:val>
                                            <p:strVal val="#ppt_y+1"/>
                                          </p:val>
                                        </p:tav>
                                        <p:tav tm="100000">
                                          <p:val>
                                            <p:strVal val="#ppt_y-.03"/>
                                          </p:val>
                                        </p:tav>
                                      </p:tavLst>
                                    </p:anim>
                                    <p:anim calcmode="lin" valueType="num">
                                      <p:cBhvr>
                                        <p:cTn id="34" dur="100" accel="100000" fill="hold">
                                          <p:stCondLst>
                                            <p:cond delay="900"/>
                                          </p:stCondLst>
                                        </p:cTn>
                                        <p:tgtEl>
                                          <p:spTgt spid="28262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2626" grpId="0"/>
      <p:bldP spid="282627" grpId="0" build="p"/>
    </p:bldLst>
  </p:timing>
</p:sld>
</file>

<file path=ppt/slides/slide21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3650" name="Rectangle 2"/>
          <p:cNvSpPr>
            <a:spLocks noGrp="1" noChangeArrowheads="1"/>
          </p:cNvSpPr>
          <p:nvPr>
            <p:ph type="title"/>
          </p:nvPr>
        </p:nvSpPr>
        <p:spPr>
          <a:xfrm>
            <a:off x="323850" y="-100013"/>
            <a:ext cx="8229600" cy="1371601"/>
          </a:xfrm>
        </p:spPr>
        <p:txBody>
          <a:bodyPr/>
          <a:lstStyle/>
          <a:p>
            <a:pPr algn="r"/>
            <a:r>
              <a:rPr lang="fa-IR" altLang="fa-IR" sz="1600">
                <a:cs typeface="B Nasim" panose="00000700000000000000" pitchFamily="2" charset="-78"/>
              </a:rPr>
              <a:t>حل مساله  (16-4) </a:t>
            </a:r>
            <a:endParaRPr lang="en-US" altLang="fa-IR" sz="1600">
              <a:cs typeface="B Nasim" panose="00000700000000000000" pitchFamily="2" charset="-78"/>
            </a:endParaRPr>
          </a:p>
        </p:txBody>
      </p:sp>
      <p:sp>
        <p:nvSpPr>
          <p:cNvPr id="283651" name="Rectangle 3"/>
          <p:cNvSpPr>
            <a:spLocks noGrp="1" noChangeArrowheads="1"/>
          </p:cNvSpPr>
          <p:nvPr>
            <p:ph type="body" idx="1"/>
          </p:nvPr>
        </p:nvSpPr>
        <p:spPr>
          <a:xfrm>
            <a:off x="250825" y="981075"/>
            <a:ext cx="8893175" cy="5876925"/>
          </a:xfrm>
        </p:spPr>
        <p:txBody>
          <a:bodyPr/>
          <a:lstStyle/>
          <a:p>
            <a:pPr algn="l">
              <a:lnSpc>
                <a:spcPct val="110000"/>
              </a:lnSpc>
              <a:buFont typeface="Wingdings" panose="05000000000000000000" pitchFamily="2" charset="2"/>
              <a:buNone/>
            </a:pPr>
            <a:r>
              <a:rPr lang="fa-IR" altLang="fa-IR" sz="2200">
                <a:effectLst/>
                <a:cs typeface="B Zar" panose="00000400000000000000" pitchFamily="2" charset="-78"/>
              </a:rPr>
              <a:t>نامساعد    251500 = ( 160 – 165 ) 50300 = انحراف نرخ مواد مصرف شده</a:t>
            </a:r>
          </a:p>
          <a:p>
            <a:pPr algn="l">
              <a:lnSpc>
                <a:spcPct val="110000"/>
              </a:lnSpc>
              <a:buFont typeface="Wingdings" panose="05000000000000000000" pitchFamily="2" charset="2"/>
              <a:buNone/>
            </a:pPr>
            <a:r>
              <a:rPr lang="fa-IR" altLang="fa-IR" sz="2200">
                <a:effectLst/>
                <a:cs typeface="B Zar" panose="00000400000000000000" pitchFamily="2" charset="-78"/>
              </a:rPr>
              <a:t>مساعد   16000 = (( 12 × 4200) – 50300) 160 = انحراف مصرف مواد</a:t>
            </a:r>
          </a:p>
          <a:p>
            <a:pPr algn="l">
              <a:lnSpc>
                <a:spcPct val="110000"/>
              </a:lnSpc>
              <a:buFont typeface="Wingdings" panose="05000000000000000000" pitchFamily="2" charset="2"/>
              <a:buNone/>
            </a:pPr>
            <a:r>
              <a:rPr lang="fa-IR" altLang="fa-IR" sz="2200">
                <a:effectLst/>
                <a:cs typeface="B Zar" panose="00000400000000000000" pitchFamily="2" charset="-78"/>
              </a:rPr>
              <a:t>نامساعد   830000 = ( 200 – 17430000 ) 83000 = انحراف نرخ دستمزد</a:t>
            </a:r>
          </a:p>
          <a:p>
            <a:pPr algn="ctr">
              <a:lnSpc>
                <a:spcPct val="50000"/>
              </a:lnSpc>
              <a:buFont typeface="Wingdings" panose="05000000000000000000" pitchFamily="2" charset="2"/>
              <a:buNone/>
            </a:pPr>
            <a:r>
              <a:rPr lang="fa-IR" altLang="fa-IR" sz="2200">
                <a:effectLst/>
                <a:cs typeface="B Zar" panose="00000400000000000000" pitchFamily="2" charset="-78"/>
              </a:rPr>
              <a:t>                                            83000</a:t>
            </a:r>
          </a:p>
          <a:p>
            <a:pPr algn="l">
              <a:lnSpc>
                <a:spcPct val="110000"/>
              </a:lnSpc>
              <a:buFont typeface="Wingdings" panose="05000000000000000000" pitchFamily="2" charset="2"/>
              <a:buNone/>
            </a:pPr>
            <a:r>
              <a:rPr lang="fa-IR" altLang="fa-IR" sz="2200">
                <a:effectLst/>
                <a:cs typeface="B Zar" panose="00000400000000000000" pitchFamily="2" charset="-78"/>
              </a:rPr>
              <a:t>مساعد    200000 = (( 20 × 4200) – 83000 ) 200 = انحراف کارایی دستمزد</a:t>
            </a:r>
          </a:p>
          <a:p>
            <a:pPr algn="l">
              <a:lnSpc>
                <a:spcPct val="110000"/>
              </a:lnSpc>
              <a:buFont typeface="Wingdings" panose="05000000000000000000" pitchFamily="2" charset="2"/>
              <a:buNone/>
            </a:pPr>
            <a:r>
              <a:rPr lang="fa-IR" altLang="fa-IR" sz="2100">
                <a:effectLst/>
                <a:cs typeface="B Zar" panose="00000400000000000000" pitchFamily="2" charset="-78"/>
              </a:rPr>
              <a:t>نامساعد   1165000 = (( 83000 × 95) + 16400000 ) – ( 17600000 + 7850000 ) = انحراف هزینه سربار</a:t>
            </a:r>
          </a:p>
          <a:p>
            <a:pPr algn="l">
              <a:lnSpc>
                <a:spcPct val="110000"/>
              </a:lnSpc>
              <a:buFont typeface="Wingdings" panose="05000000000000000000" pitchFamily="2" charset="2"/>
              <a:buNone/>
            </a:pPr>
            <a:r>
              <a:rPr lang="fa-IR" altLang="fa-IR" sz="2200">
                <a:effectLst/>
                <a:cs typeface="B Zar" panose="00000400000000000000" pitchFamily="2" charset="-78"/>
              </a:rPr>
              <a:t>کل سربار بودجه ای   24000000 = 300 × 20 × 4000 </a:t>
            </a:r>
          </a:p>
          <a:p>
            <a:pPr algn="l">
              <a:lnSpc>
                <a:spcPct val="110000"/>
              </a:lnSpc>
              <a:buFont typeface="Wingdings" panose="05000000000000000000" pitchFamily="2" charset="2"/>
              <a:buNone/>
            </a:pPr>
            <a:r>
              <a:rPr lang="fa-IR" altLang="fa-IR" sz="2200">
                <a:effectLst/>
                <a:cs typeface="B Zar" panose="00000400000000000000" pitchFamily="2" charset="-78"/>
              </a:rPr>
              <a:t>سربار متغیر بودجه ای   7600000 = 16400000 – 2400000</a:t>
            </a:r>
          </a:p>
          <a:p>
            <a:pPr algn="l">
              <a:lnSpc>
                <a:spcPct val="110000"/>
              </a:lnSpc>
              <a:buFont typeface="Wingdings" panose="05000000000000000000" pitchFamily="2" charset="2"/>
              <a:buNone/>
            </a:pPr>
            <a:r>
              <a:rPr lang="fa-IR" altLang="fa-IR" sz="2200">
                <a:effectLst/>
                <a:cs typeface="B Zar" panose="00000400000000000000" pitchFamily="2" charset="-78"/>
              </a:rPr>
              <a:t>نرخ استاندارد سربار متغیر برای هر واحد محصول   1900 = 4000 ÷ 7600000</a:t>
            </a:r>
          </a:p>
          <a:p>
            <a:pPr algn="l">
              <a:lnSpc>
                <a:spcPct val="110000"/>
              </a:lnSpc>
              <a:buFont typeface="Wingdings" panose="05000000000000000000" pitchFamily="2" charset="2"/>
              <a:buNone/>
            </a:pPr>
            <a:r>
              <a:rPr lang="fa-IR" altLang="fa-IR" sz="2200">
                <a:effectLst/>
                <a:cs typeface="B Zar" panose="00000400000000000000" pitchFamily="2" charset="-78"/>
              </a:rPr>
              <a:t>نرخ استاندارد سربار متغیر برای هر ساعت   95 = 20 ÷ 1900</a:t>
            </a:r>
          </a:p>
          <a:p>
            <a:pPr algn="l">
              <a:lnSpc>
                <a:spcPct val="110000"/>
              </a:lnSpc>
              <a:buFont typeface="Wingdings" panose="05000000000000000000" pitchFamily="2" charset="2"/>
              <a:buNone/>
            </a:pPr>
            <a:r>
              <a:rPr lang="fa-IR" altLang="fa-IR" sz="2200">
                <a:effectLst/>
                <a:cs typeface="B Zar" panose="00000400000000000000" pitchFamily="2" charset="-78"/>
              </a:rPr>
              <a:t>مساعد   95000 = ( 84000 – 83000) 95 = انحراف کارایی</a:t>
            </a:r>
          </a:p>
          <a:p>
            <a:pPr algn="l">
              <a:lnSpc>
                <a:spcPct val="110000"/>
              </a:lnSpc>
              <a:buFont typeface="Wingdings" panose="05000000000000000000" pitchFamily="2" charset="2"/>
              <a:buNone/>
            </a:pPr>
            <a:r>
              <a:rPr lang="fa-IR" altLang="fa-IR" sz="2200">
                <a:effectLst/>
                <a:cs typeface="B Zar" panose="00000400000000000000" pitchFamily="2" charset="-78"/>
              </a:rPr>
              <a:t>مساعد   820000 = ( 84000 – ( 20 × 4000)) (20 ÷ 16400000 ) = انحراف حجم</a:t>
            </a:r>
          </a:p>
          <a:p>
            <a:pPr algn="ctr">
              <a:lnSpc>
                <a:spcPct val="30000"/>
              </a:lnSpc>
              <a:buFont typeface="Wingdings" panose="05000000000000000000" pitchFamily="2" charset="2"/>
              <a:buNone/>
            </a:pPr>
            <a:r>
              <a:rPr lang="fa-IR" altLang="fa-IR" sz="2200">
                <a:effectLst/>
                <a:cs typeface="B Zar" panose="00000400000000000000" pitchFamily="2" charset="-78"/>
              </a:rPr>
              <a:t>                                                                                        4000</a:t>
            </a:r>
            <a:endParaRPr lang="en-US" altLang="fa-IR" sz="2200">
              <a:effectLst/>
              <a:cs typeface="B Zar" panose="00000400000000000000" pitchFamily="2" charset="-78"/>
            </a:endParaRPr>
          </a:p>
        </p:txBody>
      </p:sp>
      <p:grpSp>
        <p:nvGrpSpPr>
          <p:cNvPr id="283656" name="Group 8"/>
          <p:cNvGrpSpPr>
            <a:grpSpLocks/>
          </p:cNvGrpSpPr>
          <p:nvPr/>
        </p:nvGrpSpPr>
        <p:grpSpPr bwMode="auto">
          <a:xfrm>
            <a:off x="1835150" y="2133600"/>
            <a:ext cx="2087563" cy="3743325"/>
            <a:chOff x="1156" y="1344"/>
            <a:chExt cx="1315" cy="2358"/>
          </a:xfrm>
        </p:grpSpPr>
        <p:sp>
          <p:nvSpPr>
            <p:cNvPr id="283652" name="Line 4"/>
            <p:cNvSpPr>
              <a:spLocks noChangeShapeType="1"/>
            </p:cNvSpPr>
            <p:nvPr/>
          </p:nvSpPr>
          <p:spPr bwMode="auto">
            <a:xfrm>
              <a:off x="1156" y="3702"/>
              <a:ext cx="5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3653" name="Line 5"/>
            <p:cNvSpPr>
              <a:spLocks noChangeShapeType="1"/>
            </p:cNvSpPr>
            <p:nvPr/>
          </p:nvSpPr>
          <p:spPr bwMode="auto">
            <a:xfrm>
              <a:off x="1927" y="1344"/>
              <a:ext cx="5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83650"/>
                                        </p:tgtEl>
                                        <p:attrNameLst>
                                          <p:attrName>style.visibility</p:attrName>
                                        </p:attrNameLst>
                                      </p:cBhvr>
                                      <p:to>
                                        <p:strVal val="visible"/>
                                      </p:to>
                                    </p:set>
                                    <p:animEffect transition="in" filter="fade">
                                      <p:cBhvr>
                                        <p:cTn id="7" dur="1000"/>
                                        <p:tgtEl>
                                          <p:spTgt spid="283650"/>
                                        </p:tgtEl>
                                      </p:cBhvr>
                                    </p:animEffect>
                                    <p:anim calcmode="lin" valueType="num">
                                      <p:cBhvr>
                                        <p:cTn id="8" dur="1000" fill="hold"/>
                                        <p:tgtEl>
                                          <p:spTgt spid="283650"/>
                                        </p:tgtEl>
                                        <p:attrNameLst>
                                          <p:attrName>ppt_x</p:attrName>
                                        </p:attrNameLst>
                                      </p:cBhvr>
                                      <p:tavLst>
                                        <p:tav tm="0">
                                          <p:val>
                                            <p:strVal val="#ppt_x"/>
                                          </p:val>
                                        </p:tav>
                                        <p:tav tm="100000">
                                          <p:val>
                                            <p:strVal val="#ppt_x"/>
                                          </p:val>
                                        </p:tav>
                                      </p:tavLst>
                                    </p:anim>
                                    <p:anim calcmode="lin" valueType="num">
                                      <p:cBhvr>
                                        <p:cTn id="9" dur="900" decel="100000" fill="hold"/>
                                        <p:tgtEl>
                                          <p:spTgt spid="28365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83650"/>
                                        </p:tgtEl>
                                        <p:attrNameLst>
                                          <p:attrName>ppt_y</p:attrName>
                                        </p:attrNameLst>
                                      </p:cBhvr>
                                      <p:tavLst>
                                        <p:tav tm="0">
                                          <p:val>
                                            <p:strVal val="#ppt_y-.03"/>
                                          </p:val>
                                        </p:tav>
                                        <p:tav tm="100000">
                                          <p:val>
                                            <p:strVal val="#ppt_y"/>
                                          </p:val>
                                        </p:tav>
                                      </p:tavLst>
                                    </p:anim>
                                  </p:childTnLst>
                                </p:cTn>
                              </p:par>
                              <p:par>
                                <p:cTn id="11" presetID="37" presetClass="entr" presetSubtype="0" fill="hold" nodeType="withEffect">
                                  <p:stCondLst>
                                    <p:cond delay="0"/>
                                  </p:stCondLst>
                                  <p:childTnLst>
                                    <p:set>
                                      <p:cBhvr>
                                        <p:cTn id="12" dur="1" fill="hold">
                                          <p:stCondLst>
                                            <p:cond delay="0"/>
                                          </p:stCondLst>
                                        </p:cTn>
                                        <p:tgtEl>
                                          <p:spTgt spid="283656"/>
                                        </p:tgtEl>
                                        <p:attrNameLst>
                                          <p:attrName>style.visibility</p:attrName>
                                        </p:attrNameLst>
                                      </p:cBhvr>
                                      <p:to>
                                        <p:strVal val="visible"/>
                                      </p:to>
                                    </p:set>
                                    <p:animEffect transition="in" filter="fade">
                                      <p:cBhvr>
                                        <p:cTn id="13" dur="1000"/>
                                        <p:tgtEl>
                                          <p:spTgt spid="283656"/>
                                        </p:tgtEl>
                                      </p:cBhvr>
                                    </p:animEffect>
                                    <p:anim calcmode="lin" valueType="num">
                                      <p:cBhvr>
                                        <p:cTn id="14" dur="1000" fill="hold"/>
                                        <p:tgtEl>
                                          <p:spTgt spid="283656"/>
                                        </p:tgtEl>
                                        <p:attrNameLst>
                                          <p:attrName>ppt_x</p:attrName>
                                        </p:attrNameLst>
                                      </p:cBhvr>
                                      <p:tavLst>
                                        <p:tav tm="0">
                                          <p:val>
                                            <p:strVal val="#ppt_x"/>
                                          </p:val>
                                        </p:tav>
                                        <p:tav tm="100000">
                                          <p:val>
                                            <p:strVal val="#ppt_x"/>
                                          </p:val>
                                        </p:tav>
                                      </p:tavLst>
                                    </p:anim>
                                    <p:anim calcmode="lin" valueType="num">
                                      <p:cBhvr>
                                        <p:cTn id="15" dur="900" decel="100000" fill="hold"/>
                                        <p:tgtEl>
                                          <p:spTgt spid="283656"/>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283656"/>
                                        </p:tgtEl>
                                        <p:attrNameLst>
                                          <p:attrName>ppt_y</p:attrName>
                                        </p:attrNameLst>
                                      </p:cBhvr>
                                      <p:tavLst>
                                        <p:tav tm="0">
                                          <p:val>
                                            <p:strVal val="#ppt_y-.03"/>
                                          </p:val>
                                        </p:tav>
                                        <p:tav tm="100000">
                                          <p:val>
                                            <p:strVal val="#ppt_y"/>
                                          </p:val>
                                        </p:tav>
                                      </p:tavLst>
                                    </p:anim>
                                  </p:childTnLst>
                                </p:cTn>
                              </p:par>
                            </p:childTnLst>
                          </p:cTn>
                        </p:par>
                        <p:par>
                          <p:cTn id="17" fill="hold" nodeType="afterGroup">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283651">
                                            <p:txEl>
                                              <p:pRg st="0" end="0"/>
                                            </p:txEl>
                                          </p:spTgt>
                                        </p:tgtEl>
                                        <p:attrNameLst>
                                          <p:attrName>style.visibility</p:attrName>
                                        </p:attrNameLst>
                                      </p:cBhvr>
                                      <p:to>
                                        <p:strVal val="visible"/>
                                      </p:to>
                                    </p:set>
                                    <p:animEffect transition="in" filter="fade">
                                      <p:cBhvr>
                                        <p:cTn id="20" dur="500"/>
                                        <p:tgtEl>
                                          <p:spTgt spid="283651">
                                            <p:txEl>
                                              <p:pRg st="0" end="0"/>
                                            </p:txEl>
                                          </p:spTgt>
                                        </p:tgtEl>
                                      </p:cBhvr>
                                    </p:animEffect>
                                  </p:childTnLst>
                                </p:cTn>
                              </p:par>
                            </p:childTnLst>
                          </p:cTn>
                        </p:par>
                        <p:par>
                          <p:cTn id="21" fill="hold" nodeType="afterGroup">
                            <p:stCondLst>
                              <p:cond delay="1500"/>
                            </p:stCondLst>
                            <p:childTnLst>
                              <p:par>
                                <p:cTn id="22" presetID="10" presetClass="entr" presetSubtype="0" fill="hold" grpId="0" nodeType="afterEffect">
                                  <p:stCondLst>
                                    <p:cond delay="0"/>
                                  </p:stCondLst>
                                  <p:childTnLst>
                                    <p:set>
                                      <p:cBhvr>
                                        <p:cTn id="23" dur="1" fill="hold">
                                          <p:stCondLst>
                                            <p:cond delay="0"/>
                                          </p:stCondLst>
                                        </p:cTn>
                                        <p:tgtEl>
                                          <p:spTgt spid="283651">
                                            <p:txEl>
                                              <p:pRg st="1" end="1"/>
                                            </p:txEl>
                                          </p:spTgt>
                                        </p:tgtEl>
                                        <p:attrNameLst>
                                          <p:attrName>style.visibility</p:attrName>
                                        </p:attrNameLst>
                                      </p:cBhvr>
                                      <p:to>
                                        <p:strVal val="visible"/>
                                      </p:to>
                                    </p:set>
                                    <p:animEffect transition="in" filter="fade">
                                      <p:cBhvr>
                                        <p:cTn id="24" dur="500"/>
                                        <p:tgtEl>
                                          <p:spTgt spid="283651">
                                            <p:txEl>
                                              <p:pRg st="1" end="1"/>
                                            </p:txEl>
                                          </p:spTgt>
                                        </p:tgtEl>
                                      </p:cBhvr>
                                    </p:animEffect>
                                  </p:childTnLst>
                                </p:cTn>
                              </p:par>
                            </p:childTnLst>
                          </p:cTn>
                        </p:par>
                        <p:par>
                          <p:cTn id="25" fill="hold" nodeType="afterGroup">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283651">
                                            <p:txEl>
                                              <p:pRg st="2" end="2"/>
                                            </p:txEl>
                                          </p:spTgt>
                                        </p:tgtEl>
                                        <p:attrNameLst>
                                          <p:attrName>style.visibility</p:attrName>
                                        </p:attrNameLst>
                                      </p:cBhvr>
                                      <p:to>
                                        <p:strVal val="visible"/>
                                      </p:to>
                                    </p:set>
                                    <p:animEffect transition="in" filter="fade">
                                      <p:cBhvr>
                                        <p:cTn id="28" dur="500"/>
                                        <p:tgtEl>
                                          <p:spTgt spid="283651">
                                            <p:txEl>
                                              <p:pRg st="2" end="2"/>
                                            </p:txEl>
                                          </p:spTgt>
                                        </p:tgtEl>
                                      </p:cBhvr>
                                    </p:animEffect>
                                  </p:childTnLst>
                                </p:cTn>
                              </p:par>
                            </p:childTnLst>
                          </p:cTn>
                        </p:par>
                        <p:par>
                          <p:cTn id="29" fill="hold" nodeType="afterGroup">
                            <p:stCondLst>
                              <p:cond delay="2500"/>
                            </p:stCondLst>
                            <p:childTnLst>
                              <p:par>
                                <p:cTn id="30" presetID="10" presetClass="entr" presetSubtype="0" fill="hold" grpId="0" nodeType="afterEffect">
                                  <p:stCondLst>
                                    <p:cond delay="0"/>
                                  </p:stCondLst>
                                  <p:childTnLst>
                                    <p:set>
                                      <p:cBhvr>
                                        <p:cTn id="31" dur="1" fill="hold">
                                          <p:stCondLst>
                                            <p:cond delay="0"/>
                                          </p:stCondLst>
                                        </p:cTn>
                                        <p:tgtEl>
                                          <p:spTgt spid="283651">
                                            <p:txEl>
                                              <p:pRg st="3" end="3"/>
                                            </p:txEl>
                                          </p:spTgt>
                                        </p:tgtEl>
                                        <p:attrNameLst>
                                          <p:attrName>style.visibility</p:attrName>
                                        </p:attrNameLst>
                                      </p:cBhvr>
                                      <p:to>
                                        <p:strVal val="visible"/>
                                      </p:to>
                                    </p:set>
                                    <p:animEffect transition="in" filter="fade">
                                      <p:cBhvr>
                                        <p:cTn id="32" dur="500"/>
                                        <p:tgtEl>
                                          <p:spTgt spid="283651">
                                            <p:txEl>
                                              <p:pRg st="3" end="3"/>
                                            </p:txEl>
                                          </p:spTgt>
                                        </p:tgtEl>
                                      </p:cBhvr>
                                    </p:animEffect>
                                  </p:childTnLst>
                                </p:cTn>
                              </p:par>
                            </p:childTnLst>
                          </p:cTn>
                        </p:par>
                        <p:par>
                          <p:cTn id="33" fill="hold" nodeType="afterGroup">
                            <p:stCondLst>
                              <p:cond delay="3000"/>
                            </p:stCondLst>
                            <p:childTnLst>
                              <p:par>
                                <p:cTn id="34" presetID="10" presetClass="entr" presetSubtype="0" fill="hold" grpId="0" nodeType="afterEffect">
                                  <p:stCondLst>
                                    <p:cond delay="0"/>
                                  </p:stCondLst>
                                  <p:childTnLst>
                                    <p:set>
                                      <p:cBhvr>
                                        <p:cTn id="35" dur="1" fill="hold">
                                          <p:stCondLst>
                                            <p:cond delay="0"/>
                                          </p:stCondLst>
                                        </p:cTn>
                                        <p:tgtEl>
                                          <p:spTgt spid="283651">
                                            <p:txEl>
                                              <p:pRg st="4" end="4"/>
                                            </p:txEl>
                                          </p:spTgt>
                                        </p:tgtEl>
                                        <p:attrNameLst>
                                          <p:attrName>style.visibility</p:attrName>
                                        </p:attrNameLst>
                                      </p:cBhvr>
                                      <p:to>
                                        <p:strVal val="visible"/>
                                      </p:to>
                                    </p:set>
                                    <p:animEffect transition="in" filter="fade">
                                      <p:cBhvr>
                                        <p:cTn id="36" dur="500"/>
                                        <p:tgtEl>
                                          <p:spTgt spid="283651">
                                            <p:txEl>
                                              <p:pRg st="4" end="4"/>
                                            </p:txEl>
                                          </p:spTgt>
                                        </p:tgtEl>
                                      </p:cBhvr>
                                    </p:animEffect>
                                  </p:childTnLst>
                                </p:cTn>
                              </p:par>
                            </p:childTnLst>
                          </p:cTn>
                        </p:par>
                        <p:par>
                          <p:cTn id="37" fill="hold" nodeType="afterGroup">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283651">
                                            <p:txEl>
                                              <p:pRg st="5" end="5"/>
                                            </p:txEl>
                                          </p:spTgt>
                                        </p:tgtEl>
                                        <p:attrNameLst>
                                          <p:attrName>style.visibility</p:attrName>
                                        </p:attrNameLst>
                                      </p:cBhvr>
                                      <p:to>
                                        <p:strVal val="visible"/>
                                      </p:to>
                                    </p:set>
                                    <p:animEffect transition="in" filter="fade">
                                      <p:cBhvr>
                                        <p:cTn id="40" dur="500"/>
                                        <p:tgtEl>
                                          <p:spTgt spid="283651">
                                            <p:txEl>
                                              <p:pRg st="5" end="5"/>
                                            </p:txEl>
                                          </p:spTgt>
                                        </p:tgtEl>
                                      </p:cBhvr>
                                    </p:animEffect>
                                  </p:childTnLst>
                                </p:cTn>
                              </p:par>
                            </p:childTnLst>
                          </p:cTn>
                        </p:par>
                        <p:par>
                          <p:cTn id="41" fill="hold" nodeType="afterGroup">
                            <p:stCondLst>
                              <p:cond delay="4000"/>
                            </p:stCondLst>
                            <p:childTnLst>
                              <p:par>
                                <p:cTn id="42" presetID="10" presetClass="entr" presetSubtype="0" fill="hold" grpId="0" nodeType="afterEffect">
                                  <p:stCondLst>
                                    <p:cond delay="0"/>
                                  </p:stCondLst>
                                  <p:childTnLst>
                                    <p:set>
                                      <p:cBhvr>
                                        <p:cTn id="43" dur="1" fill="hold">
                                          <p:stCondLst>
                                            <p:cond delay="0"/>
                                          </p:stCondLst>
                                        </p:cTn>
                                        <p:tgtEl>
                                          <p:spTgt spid="283651">
                                            <p:txEl>
                                              <p:pRg st="6" end="6"/>
                                            </p:txEl>
                                          </p:spTgt>
                                        </p:tgtEl>
                                        <p:attrNameLst>
                                          <p:attrName>style.visibility</p:attrName>
                                        </p:attrNameLst>
                                      </p:cBhvr>
                                      <p:to>
                                        <p:strVal val="visible"/>
                                      </p:to>
                                    </p:set>
                                    <p:animEffect transition="in" filter="fade">
                                      <p:cBhvr>
                                        <p:cTn id="44" dur="500"/>
                                        <p:tgtEl>
                                          <p:spTgt spid="283651">
                                            <p:txEl>
                                              <p:pRg st="6" end="6"/>
                                            </p:txEl>
                                          </p:spTgt>
                                        </p:tgtEl>
                                      </p:cBhvr>
                                    </p:animEffect>
                                  </p:childTnLst>
                                </p:cTn>
                              </p:par>
                            </p:childTnLst>
                          </p:cTn>
                        </p:par>
                        <p:par>
                          <p:cTn id="45" fill="hold" nodeType="afterGroup">
                            <p:stCondLst>
                              <p:cond delay="4500"/>
                            </p:stCondLst>
                            <p:childTnLst>
                              <p:par>
                                <p:cTn id="46" presetID="10" presetClass="entr" presetSubtype="0" fill="hold" grpId="0" nodeType="afterEffect">
                                  <p:stCondLst>
                                    <p:cond delay="0"/>
                                  </p:stCondLst>
                                  <p:childTnLst>
                                    <p:set>
                                      <p:cBhvr>
                                        <p:cTn id="47" dur="1" fill="hold">
                                          <p:stCondLst>
                                            <p:cond delay="0"/>
                                          </p:stCondLst>
                                        </p:cTn>
                                        <p:tgtEl>
                                          <p:spTgt spid="283651">
                                            <p:txEl>
                                              <p:pRg st="7" end="7"/>
                                            </p:txEl>
                                          </p:spTgt>
                                        </p:tgtEl>
                                        <p:attrNameLst>
                                          <p:attrName>style.visibility</p:attrName>
                                        </p:attrNameLst>
                                      </p:cBhvr>
                                      <p:to>
                                        <p:strVal val="visible"/>
                                      </p:to>
                                    </p:set>
                                    <p:animEffect transition="in" filter="fade">
                                      <p:cBhvr>
                                        <p:cTn id="48" dur="500"/>
                                        <p:tgtEl>
                                          <p:spTgt spid="283651">
                                            <p:txEl>
                                              <p:pRg st="7" end="7"/>
                                            </p:txEl>
                                          </p:spTgt>
                                        </p:tgtEl>
                                      </p:cBhvr>
                                    </p:animEffect>
                                  </p:childTnLst>
                                </p:cTn>
                              </p:par>
                            </p:childTnLst>
                          </p:cTn>
                        </p:par>
                        <p:par>
                          <p:cTn id="49" fill="hold" nodeType="afterGroup">
                            <p:stCondLst>
                              <p:cond delay="5000"/>
                            </p:stCondLst>
                            <p:childTnLst>
                              <p:par>
                                <p:cTn id="50" presetID="10" presetClass="entr" presetSubtype="0" fill="hold" grpId="0" nodeType="afterEffect">
                                  <p:stCondLst>
                                    <p:cond delay="0"/>
                                  </p:stCondLst>
                                  <p:childTnLst>
                                    <p:set>
                                      <p:cBhvr>
                                        <p:cTn id="51" dur="1" fill="hold">
                                          <p:stCondLst>
                                            <p:cond delay="0"/>
                                          </p:stCondLst>
                                        </p:cTn>
                                        <p:tgtEl>
                                          <p:spTgt spid="283651">
                                            <p:txEl>
                                              <p:pRg st="8" end="8"/>
                                            </p:txEl>
                                          </p:spTgt>
                                        </p:tgtEl>
                                        <p:attrNameLst>
                                          <p:attrName>style.visibility</p:attrName>
                                        </p:attrNameLst>
                                      </p:cBhvr>
                                      <p:to>
                                        <p:strVal val="visible"/>
                                      </p:to>
                                    </p:set>
                                    <p:animEffect transition="in" filter="fade">
                                      <p:cBhvr>
                                        <p:cTn id="52" dur="500"/>
                                        <p:tgtEl>
                                          <p:spTgt spid="283651">
                                            <p:txEl>
                                              <p:pRg st="8" end="8"/>
                                            </p:txEl>
                                          </p:spTgt>
                                        </p:tgtEl>
                                      </p:cBhvr>
                                    </p:animEffect>
                                  </p:childTnLst>
                                </p:cTn>
                              </p:par>
                            </p:childTnLst>
                          </p:cTn>
                        </p:par>
                        <p:par>
                          <p:cTn id="53" fill="hold" nodeType="afterGroup">
                            <p:stCondLst>
                              <p:cond delay="5500"/>
                            </p:stCondLst>
                            <p:childTnLst>
                              <p:par>
                                <p:cTn id="54" presetID="10" presetClass="entr" presetSubtype="0" fill="hold" grpId="0" nodeType="afterEffect">
                                  <p:stCondLst>
                                    <p:cond delay="0"/>
                                  </p:stCondLst>
                                  <p:childTnLst>
                                    <p:set>
                                      <p:cBhvr>
                                        <p:cTn id="55" dur="1" fill="hold">
                                          <p:stCondLst>
                                            <p:cond delay="0"/>
                                          </p:stCondLst>
                                        </p:cTn>
                                        <p:tgtEl>
                                          <p:spTgt spid="283651">
                                            <p:txEl>
                                              <p:pRg st="9" end="9"/>
                                            </p:txEl>
                                          </p:spTgt>
                                        </p:tgtEl>
                                        <p:attrNameLst>
                                          <p:attrName>style.visibility</p:attrName>
                                        </p:attrNameLst>
                                      </p:cBhvr>
                                      <p:to>
                                        <p:strVal val="visible"/>
                                      </p:to>
                                    </p:set>
                                    <p:animEffect transition="in" filter="fade">
                                      <p:cBhvr>
                                        <p:cTn id="56" dur="500"/>
                                        <p:tgtEl>
                                          <p:spTgt spid="283651">
                                            <p:txEl>
                                              <p:pRg st="9" end="9"/>
                                            </p:txEl>
                                          </p:spTgt>
                                        </p:tgtEl>
                                      </p:cBhvr>
                                    </p:animEffect>
                                  </p:childTnLst>
                                </p:cTn>
                              </p:par>
                            </p:childTnLst>
                          </p:cTn>
                        </p:par>
                        <p:par>
                          <p:cTn id="57" fill="hold" nodeType="afterGroup">
                            <p:stCondLst>
                              <p:cond delay="6000"/>
                            </p:stCondLst>
                            <p:childTnLst>
                              <p:par>
                                <p:cTn id="58" presetID="10" presetClass="entr" presetSubtype="0" fill="hold" grpId="0" nodeType="afterEffect">
                                  <p:stCondLst>
                                    <p:cond delay="0"/>
                                  </p:stCondLst>
                                  <p:childTnLst>
                                    <p:set>
                                      <p:cBhvr>
                                        <p:cTn id="59" dur="1" fill="hold">
                                          <p:stCondLst>
                                            <p:cond delay="0"/>
                                          </p:stCondLst>
                                        </p:cTn>
                                        <p:tgtEl>
                                          <p:spTgt spid="283651">
                                            <p:txEl>
                                              <p:pRg st="10" end="10"/>
                                            </p:txEl>
                                          </p:spTgt>
                                        </p:tgtEl>
                                        <p:attrNameLst>
                                          <p:attrName>style.visibility</p:attrName>
                                        </p:attrNameLst>
                                      </p:cBhvr>
                                      <p:to>
                                        <p:strVal val="visible"/>
                                      </p:to>
                                    </p:set>
                                    <p:animEffect transition="in" filter="fade">
                                      <p:cBhvr>
                                        <p:cTn id="60" dur="500"/>
                                        <p:tgtEl>
                                          <p:spTgt spid="283651">
                                            <p:txEl>
                                              <p:pRg st="10" end="10"/>
                                            </p:txEl>
                                          </p:spTgt>
                                        </p:tgtEl>
                                      </p:cBhvr>
                                    </p:animEffect>
                                  </p:childTnLst>
                                </p:cTn>
                              </p:par>
                            </p:childTnLst>
                          </p:cTn>
                        </p:par>
                        <p:par>
                          <p:cTn id="61" fill="hold" nodeType="afterGroup">
                            <p:stCondLst>
                              <p:cond delay="6500"/>
                            </p:stCondLst>
                            <p:childTnLst>
                              <p:par>
                                <p:cTn id="62" presetID="10" presetClass="entr" presetSubtype="0" fill="hold" grpId="0" nodeType="afterEffect">
                                  <p:stCondLst>
                                    <p:cond delay="0"/>
                                  </p:stCondLst>
                                  <p:childTnLst>
                                    <p:set>
                                      <p:cBhvr>
                                        <p:cTn id="63" dur="1" fill="hold">
                                          <p:stCondLst>
                                            <p:cond delay="0"/>
                                          </p:stCondLst>
                                        </p:cTn>
                                        <p:tgtEl>
                                          <p:spTgt spid="283651">
                                            <p:txEl>
                                              <p:pRg st="11" end="11"/>
                                            </p:txEl>
                                          </p:spTgt>
                                        </p:tgtEl>
                                        <p:attrNameLst>
                                          <p:attrName>style.visibility</p:attrName>
                                        </p:attrNameLst>
                                      </p:cBhvr>
                                      <p:to>
                                        <p:strVal val="visible"/>
                                      </p:to>
                                    </p:set>
                                    <p:animEffect transition="in" filter="fade">
                                      <p:cBhvr>
                                        <p:cTn id="64" dur="500"/>
                                        <p:tgtEl>
                                          <p:spTgt spid="283651">
                                            <p:txEl>
                                              <p:pRg st="11" end="11"/>
                                            </p:txEl>
                                          </p:spTgt>
                                        </p:tgtEl>
                                      </p:cBhvr>
                                    </p:animEffect>
                                  </p:childTnLst>
                                </p:cTn>
                              </p:par>
                            </p:childTnLst>
                          </p:cTn>
                        </p:par>
                        <p:par>
                          <p:cTn id="65" fill="hold" nodeType="afterGroup">
                            <p:stCondLst>
                              <p:cond delay="7000"/>
                            </p:stCondLst>
                            <p:childTnLst>
                              <p:par>
                                <p:cTn id="66" presetID="10" presetClass="entr" presetSubtype="0" fill="hold" grpId="0" nodeType="afterEffect">
                                  <p:stCondLst>
                                    <p:cond delay="0"/>
                                  </p:stCondLst>
                                  <p:childTnLst>
                                    <p:set>
                                      <p:cBhvr>
                                        <p:cTn id="67" dur="1" fill="hold">
                                          <p:stCondLst>
                                            <p:cond delay="0"/>
                                          </p:stCondLst>
                                        </p:cTn>
                                        <p:tgtEl>
                                          <p:spTgt spid="283651">
                                            <p:txEl>
                                              <p:pRg st="12" end="12"/>
                                            </p:txEl>
                                          </p:spTgt>
                                        </p:tgtEl>
                                        <p:attrNameLst>
                                          <p:attrName>style.visibility</p:attrName>
                                        </p:attrNameLst>
                                      </p:cBhvr>
                                      <p:to>
                                        <p:strVal val="visible"/>
                                      </p:to>
                                    </p:set>
                                    <p:animEffect transition="in" filter="fade">
                                      <p:cBhvr>
                                        <p:cTn id="68" dur="500"/>
                                        <p:tgtEl>
                                          <p:spTgt spid="283651">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3650" grpId="0"/>
      <p:bldP spid="283651" grpId="0" build="p"/>
    </p:bldLst>
  </p:timing>
</p:sld>
</file>

<file path=ppt/slides/slide21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5698" name="Rectangle 2"/>
          <p:cNvSpPr>
            <a:spLocks noGrp="1" noChangeArrowheads="1"/>
          </p:cNvSpPr>
          <p:nvPr>
            <p:ph type="body" idx="1"/>
          </p:nvPr>
        </p:nvSpPr>
        <p:spPr>
          <a:xfrm>
            <a:off x="457200" y="371475"/>
            <a:ext cx="8229600" cy="5937250"/>
          </a:xfrm>
        </p:spPr>
        <p:txBody>
          <a:bodyPr/>
          <a:lstStyle/>
          <a:p>
            <a:pPr marL="609600" indent="-609600">
              <a:lnSpc>
                <a:spcPct val="90000"/>
              </a:lnSpc>
              <a:buFont typeface="Wingdings" panose="05000000000000000000" pitchFamily="2" charset="2"/>
              <a:buNone/>
            </a:pPr>
            <a:r>
              <a:rPr lang="fa-IR" altLang="fa-IR" sz="2000" u="sng">
                <a:effectLst/>
                <a:cs typeface="B Zar" panose="00000400000000000000" pitchFamily="2" charset="-78"/>
              </a:rPr>
              <a:t>ثبت دفتر روزنامه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1) موجودی مواد اولیه                     10560000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حسابهای پرداختنی                   10560000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2) کار در جریان ساخت                  8064000 ( 160 × 12 × 4200)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نرخ مواد                            251500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موجودی مواد اولیه                   8299500 ( 165 × 50300)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3) کار در جریان ساخت                  16800000 ( 4000 × 4200)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نرخ دستمزد </a:t>
            </a:r>
            <a:r>
              <a:rPr lang="en-US" altLang="fa-IR" sz="2000">
                <a:effectLst/>
                <a:cs typeface="B Zar" panose="00000400000000000000" pitchFamily="2" charset="-78"/>
              </a:rPr>
              <a:t>                </a:t>
            </a:r>
            <a:r>
              <a:rPr lang="fa-IR" altLang="fa-IR" sz="2000">
                <a:effectLst/>
                <a:cs typeface="B Zar" panose="00000400000000000000" pitchFamily="2" charset="-78"/>
              </a:rPr>
              <a:t>83000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انحراف کارایی دستمزد            200000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دستمزد پرداختنی                     17430000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4) هزینه های سربار                        25450000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حسابهای مختلف                     25450000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5) کار در جریان ساخت                25200000 ( 6000 × 4200) </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انحراف هزینه                                11650000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انحراف کارایی سربار               95000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انحراف حجم سربار                  820000</a:t>
            </a:r>
          </a:p>
          <a:p>
            <a:pPr marL="609600" indent="-609600">
              <a:lnSpc>
                <a:spcPct val="90000"/>
              </a:lnSpc>
              <a:buFont typeface="Wingdings" panose="05000000000000000000" pitchFamily="2" charset="2"/>
              <a:buNone/>
            </a:pPr>
            <a:r>
              <a:rPr lang="fa-IR" altLang="fa-IR" sz="2000">
                <a:effectLst/>
                <a:cs typeface="B Zar" panose="00000400000000000000" pitchFamily="2" charset="-78"/>
              </a:rPr>
              <a:t>			هزینه های سربار                       25450000</a:t>
            </a:r>
            <a:endParaRPr lang="en-US" altLang="fa-IR" sz="20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5698">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85698">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85698">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85698">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85698">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85698">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85698">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85698">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85698">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85698">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85698">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85698">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85698">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85698">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85698">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85698">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85698">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85698">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54" presetClass="entr" presetSubtype="0" accel="100000" fill="hold" nodeType="afterEffect">
                                  <p:stCondLst>
                                    <p:cond delay="0"/>
                                  </p:stCondLst>
                                  <p:childTnLst>
                                    <p:set>
                                      <p:cBhvr>
                                        <p:cTn id="57" dur="1" fill="hold">
                                          <p:stCondLst>
                                            <p:cond delay="0"/>
                                          </p:stCondLst>
                                        </p:cTn>
                                        <p:tgtEl>
                                          <p:spTgt spid="285698">
                                            <p:txEl>
                                              <p:pRg st="0" end="0"/>
                                            </p:txEl>
                                          </p:spTgt>
                                        </p:tgtEl>
                                        <p:attrNameLst>
                                          <p:attrName>style.visibility</p:attrName>
                                        </p:attrNameLst>
                                      </p:cBhvr>
                                      <p:to>
                                        <p:strVal val="visible"/>
                                      </p:to>
                                    </p:set>
                                    <p:anim calcmode="lin" valueType="num">
                                      <p:cBhvr>
                                        <p:cTn id="58" dur="1000" fill="hold"/>
                                        <p:tgtEl>
                                          <p:spTgt spid="285698">
                                            <p:txEl>
                                              <p:pRg st="0" end="0"/>
                                            </p:txEl>
                                          </p:spTgt>
                                        </p:tgtEl>
                                        <p:attrNameLst>
                                          <p:attrName>ppt_w</p:attrName>
                                        </p:attrNameLst>
                                      </p:cBhvr>
                                      <p:tavLst>
                                        <p:tav tm="0">
                                          <p:val>
                                            <p:strVal val="#ppt_w*0.05"/>
                                          </p:val>
                                        </p:tav>
                                        <p:tav tm="100000">
                                          <p:val>
                                            <p:strVal val="#ppt_w"/>
                                          </p:val>
                                        </p:tav>
                                      </p:tavLst>
                                    </p:anim>
                                    <p:anim calcmode="lin" valueType="num">
                                      <p:cBhvr>
                                        <p:cTn id="59" dur="1000" fill="hold"/>
                                        <p:tgtEl>
                                          <p:spTgt spid="285698">
                                            <p:txEl>
                                              <p:pRg st="0" end="0"/>
                                            </p:txEl>
                                          </p:spTgt>
                                        </p:tgtEl>
                                        <p:attrNameLst>
                                          <p:attrName>ppt_h</p:attrName>
                                        </p:attrNameLst>
                                      </p:cBhvr>
                                      <p:tavLst>
                                        <p:tav tm="0">
                                          <p:val>
                                            <p:strVal val="#ppt_h"/>
                                          </p:val>
                                        </p:tav>
                                        <p:tav tm="100000">
                                          <p:val>
                                            <p:strVal val="#ppt_h"/>
                                          </p:val>
                                        </p:tav>
                                      </p:tavLst>
                                    </p:anim>
                                    <p:anim calcmode="lin" valueType="num">
                                      <p:cBhvr>
                                        <p:cTn id="60" dur="1000" fill="hold"/>
                                        <p:tgtEl>
                                          <p:spTgt spid="285698">
                                            <p:txEl>
                                              <p:pRg st="0" end="0"/>
                                            </p:txEl>
                                          </p:spTgt>
                                        </p:tgtEl>
                                        <p:attrNameLst>
                                          <p:attrName>ppt_x</p:attrName>
                                        </p:attrNameLst>
                                      </p:cBhvr>
                                      <p:tavLst>
                                        <p:tav tm="0">
                                          <p:val>
                                            <p:strVal val="#ppt_x-.2"/>
                                          </p:val>
                                        </p:tav>
                                        <p:tav tm="100000">
                                          <p:val>
                                            <p:strVal val="#ppt_x"/>
                                          </p:val>
                                        </p:tav>
                                      </p:tavLst>
                                    </p:anim>
                                    <p:anim calcmode="lin" valueType="num">
                                      <p:cBhvr>
                                        <p:cTn id="61" dur="1000" fill="hold"/>
                                        <p:tgtEl>
                                          <p:spTgt spid="285698">
                                            <p:txEl>
                                              <p:pRg st="0" end="0"/>
                                            </p:txEl>
                                          </p:spTgt>
                                        </p:tgtEl>
                                        <p:attrNameLst>
                                          <p:attrName>ppt_y</p:attrName>
                                        </p:attrNameLst>
                                      </p:cBhvr>
                                      <p:tavLst>
                                        <p:tav tm="0">
                                          <p:val>
                                            <p:strVal val="#ppt_y"/>
                                          </p:val>
                                        </p:tav>
                                        <p:tav tm="100000">
                                          <p:val>
                                            <p:strVal val="#ppt_y"/>
                                          </p:val>
                                        </p:tav>
                                      </p:tavLst>
                                    </p:anim>
                                    <p:animEffect transition="in" filter="fade">
                                      <p:cBhvr>
                                        <p:cTn id="62" dur="1000"/>
                                        <p:tgtEl>
                                          <p:spTgt spid="28569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5698" grpId="0" build="p"/>
    </p:bldLst>
  </p:timing>
</p:sld>
</file>

<file path=ppt/slides/slide21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7746" name="Rectangle 2"/>
          <p:cNvSpPr>
            <a:spLocks noGrp="1" noChangeArrowheads="1"/>
          </p:cNvSpPr>
          <p:nvPr>
            <p:ph type="body" sz="half" idx="2"/>
          </p:nvPr>
        </p:nvSpPr>
        <p:spPr>
          <a:xfrm>
            <a:off x="611188" y="4221163"/>
            <a:ext cx="8086725" cy="2852737"/>
          </a:xfrm>
        </p:spPr>
        <p:txBody>
          <a:bodyPr/>
          <a:lstStyle/>
          <a:p>
            <a:pPr>
              <a:lnSpc>
                <a:spcPct val="80000"/>
              </a:lnSpc>
              <a:buFont typeface="Wingdings" panose="05000000000000000000" pitchFamily="2" charset="2"/>
              <a:buNone/>
            </a:pPr>
            <a:r>
              <a:rPr lang="fa-IR" altLang="fa-IR" sz="1900">
                <a:effectLst/>
                <a:cs typeface="B Zar" panose="00000400000000000000" pitchFamily="2" charset="-78"/>
              </a:rPr>
              <a:t>: تجزیه و تحلیل مغایرات</a:t>
            </a:r>
          </a:p>
          <a:p>
            <a:pPr>
              <a:lnSpc>
                <a:spcPct val="80000"/>
              </a:lnSpc>
              <a:buFont typeface="Wingdings" panose="05000000000000000000" pitchFamily="2" charset="2"/>
              <a:buNone/>
            </a:pPr>
            <a:r>
              <a:rPr lang="fa-IR" altLang="fa-IR" sz="1900">
                <a:effectLst/>
                <a:cs typeface="B Zar" panose="00000400000000000000" pitchFamily="2" charset="-78"/>
              </a:rPr>
              <a:t>انحراف نرخ مواد + انحراف مصرف مواد = انحراف کل مواد</a:t>
            </a:r>
          </a:p>
          <a:p>
            <a:pPr>
              <a:lnSpc>
                <a:spcPct val="80000"/>
              </a:lnSpc>
              <a:buFont typeface="Wingdings" panose="05000000000000000000" pitchFamily="2" charset="2"/>
              <a:buNone/>
            </a:pPr>
            <a:r>
              <a:rPr lang="fa-IR" altLang="fa-IR" sz="1900">
                <a:effectLst/>
                <a:cs typeface="B Zar" panose="00000400000000000000" pitchFamily="2" charset="-78"/>
              </a:rPr>
              <a:t> (251500) + 16000 = (235500)</a:t>
            </a:r>
          </a:p>
          <a:p>
            <a:pPr>
              <a:lnSpc>
                <a:spcPct val="80000"/>
              </a:lnSpc>
              <a:buFont typeface="Wingdings" panose="05000000000000000000" pitchFamily="2" charset="2"/>
              <a:buNone/>
            </a:pPr>
            <a:r>
              <a:rPr lang="fa-IR" altLang="fa-IR" sz="1900">
                <a:effectLst/>
                <a:cs typeface="B Zar" panose="00000400000000000000" pitchFamily="2" charset="-78"/>
              </a:rPr>
              <a:t>انحراف کارایی دستمزد + انحراف نرخ دستمزد = انحراف کل دستمزد</a:t>
            </a:r>
          </a:p>
          <a:p>
            <a:pPr>
              <a:lnSpc>
                <a:spcPct val="80000"/>
              </a:lnSpc>
              <a:buFont typeface="Wingdings" panose="05000000000000000000" pitchFamily="2" charset="2"/>
              <a:buNone/>
            </a:pPr>
            <a:r>
              <a:rPr lang="fa-IR" altLang="fa-IR" sz="1900">
                <a:effectLst/>
                <a:cs typeface="B Zar" panose="00000400000000000000" pitchFamily="2" charset="-78"/>
              </a:rPr>
              <a:t> 200000 + (830000) = (630000)</a:t>
            </a:r>
          </a:p>
          <a:p>
            <a:pPr>
              <a:lnSpc>
                <a:spcPct val="80000"/>
              </a:lnSpc>
              <a:buFont typeface="Wingdings" panose="05000000000000000000" pitchFamily="2" charset="2"/>
              <a:buNone/>
            </a:pPr>
            <a:r>
              <a:rPr lang="fa-IR" altLang="fa-IR" sz="1900">
                <a:effectLst/>
                <a:cs typeface="B Zar" panose="00000400000000000000" pitchFamily="2" charset="-78"/>
              </a:rPr>
              <a:t>انحراف هزینه سربار متغیر + انحراف کارایی سربار متغیر = انحراف کل سربار متغیر </a:t>
            </a:r>
          </a:p>
          <a:p>
            <a:pPr>
              <a:lnSpc>
                <a:spcPct val="80000"/>
              </a:lnSpc>
              <a:buFont typeface="Wingdings" panose="05000000000000000000" pitchFamily="2" charset="2"/>
              <a:buNone/>
            </a:pPr>
            <a:r>
              <a:rPr lang="fa-IR" altLang="fa-IR" sz="1900">
                <a:effectLst/>
                <a:cs typeface="B Zar" panose="00000400000000000000" pitchFamily="2" charset="-78"/>
              </a:rPr>
              <a:t> 35000 + 95000 = 130000 </a:t>
            </a:r>
          </a:p>
          <a:p>
            <a:pPr>
              <a:lnSpc>
                <a:spcPct val="80000"/>
              </a:lnSpc>
              <a:buFont typeface="Wingdings" panose="05000000000000000000" pitchFamily="2" charset="2"/>
              <a:buNone/>
            </a:pPr>
            <a:r>
              <a:rPr lang="fa-IR" altLang="fa-IR" sz="1900">
                <a:effectLst/>
                <a:cs typeface="B Zar" panose="00000400000000000000" pitchFamily="2" charset="-78"/>
              </a:rPr>
              <a:t>انحراف حجم + انحراف هزینه سربار ثابت = انحراف کل سربار ثابت </a:t>
            </a:r>
          </a:p>
          <a:p>
            <a:pPr>
              <a:lnSpc>
                <a:spcPct val="80000"/>
              </a:lnSpc>
              <a:buFont typeface="Wingdings" panose="05000000000000000000" pitchFamily="2" charset="2"/>
              <a:buNone/>
            </a:pPr>
            <a:r>
              <a:rPr lang="fa-IR" altLang="fa-IR" sz="1900">
                <a:effectLst/>
                <a:cs typeface="B Zar" panose="00000400000000000000" pitchFamily="2" charset="-78"/>
              </a:rPr>
              <a:t> 820000 + ( 1200000) = ( 380000) </a:t>
            </a:r>
            <a:endParaRPr lang="en-US" altLang="fa-IR" sz="1900">
              <a:effectLst/>
              <a:cs typeface="B Zar" panose="00000400000000000000" pitchFamily="2" charset="-78"/>
            </a:endParaRPr>
          </a:p>
        </p:txBody>
      </p:sp>
      <p:graphicFrame>
        <p:nvGraphicFramePr>
          <p:cNvPr id="287747" name="Group 3"/>
          <p:cNvGraphicFramePr>
            <a:graphicFrameLocks noGrp="1"/>
          </p:cNvGraphicFramePr>
          <p:nvPr>
            <p:ph sz="half" idx="1"/>
          </p:nvPr>
        </p:nvGraphicFramePr>
        <p:xfrm>
          <a:off x="539750" y="260350"/>
          <a:ext cx="8229600" cy="3935413"/>
        </p:xfrm>
        <a:graphic>
          <a:graphicData uri="http://schemas.openxmlformats.org/drawingml/2006/table">
            <a:tbl>
              <a:tblPr/>
              <a:tblGrid>
                <a:gridCol w="1368425">
                  <a:extLst>
                    <a:ext uri="{9D8B030D-6E8A-4147-A177-3AD203B41FA5}">
                      <a16:colId xmlns:a16="http://schemas.microsoft.com/office/drawing/2014/main" val="2558652399"/>
                    </a:ext>
                  </a:extLst>
                </a:gridCol>
                <a:gridCol w="1439863">
                  <a:extLst>
                    <a:ext uri="{9D8B030D-6E8A-4147-A177-3AD203B41FA5}">
                      <a16:colId xmlns:a16="http://schemas.microsoft.com/office/drawing/2014/main" val="285729212"/>
                    </a:ext>
                  </a:extLst>
                </a:gridCol>
                <a:gridCol w="2376487">
                  <a:extLst>
                    <a:ext uri="{9D8B030D-6E8A-4147-A177-3AD203B41FA5}">
                      <a16:colId xmlns:a16="http://schemas.microsoft.com/office/drawing/2014/main" val="2917425607"/>
                    </a:ext>
                  </a:extLst>
                </a:gridCol>
                <a:gridCol w="3044825">
                  <a:extLst>
                    <a:ext uri="{9D8B030D-6E8A-4147-A177-3AD203B41FA5}">
                      <a16:colId xmlns:a16="http://schemas.microsoft.com/office/drawing/2014/main" val="3751304250"/>
                    </a:ext>
                  </a:extLst>
                </a:gridCol>
              </a:tblGrid>
              <a:tr h="1984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ونیز ـ صورتحساب سود و زیان مقایسه ای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36655597"/>
                  </a:ext>
                </a:extLst>
              </a:tr>
              <a:tr h="3730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دروه مالی منتهی به  29/12/1372</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963316599"/>
                  </a:ext>
                </a:extLst>
              </a:tr>
              <a:tr h="200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مغایرت</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بودجه ای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واقعی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68108247"/>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63000000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 × 4200) 63000000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79403327"/>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8027589"/>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(235500)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8064000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8299500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مصرفی مستقیم</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2933447"/>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(630000)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168000000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17430000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2166489"/>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7980000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7850000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10680694"/>
                  </a:ext>
                </a:extLst>
              </a:tr>
              <a:tr h="2000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(380000)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17220000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17600000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34106658"/>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1115500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50064000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51179500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8791906"/>
                  </a:ext>
                </a:extLst>
              </a:tr>
              <a:tr h="198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1115500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12936000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11820500</a:t>
                      </a:r>
                      <a:endParaRPr kumimoji="0" lang="en-US" altLang="fa-IR" sz="17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anchor="ct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63082284"/>
                  </a:ext>
                </a:extLst>
              </a:tr>
            </a:tbl>
          </a:graphicData>
        </a:graphic>
      </p:graphicFrame>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7746">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87746">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87746">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87746">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87746">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87746">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87746">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87746">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87746">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87746">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2" presetClass="entr" presetSubtype="4" fill="hold" nodeType="afterEffect">
                                  <p:stCondLst>
                                    <p:cond delay="0"/>
                                  </p:stCondLst>
                                  <p:childTnLst>
                                    <p:set>
                                      <p:cBhvr>
                                        <p:cTn id="33" dur="1" fill="hold">
                                          <p:stCondLst>
                                            <p:cond delay="0"/>
                                          </p:stCondLst>
                                        </p:cTn>
                                        <p:tgtEl>
                                          <p:spTgt spid="287747"/>
                                        </p:tgtEl>
                                        <p:attrNameLst>
                                          <p:attrName>style.visibility</p:attrName>
                                        </p:attrNameLst>
                                      </p:cBhvr>
                                      <p:to>
                                        <p:strVal val="visible"/>
                                      </p:to>
                                    </p:set>
                                    <p:animEffect transition="in" filter="slide(fromBottom)">
                                      <p:cBhvr>
                                        <p:cTn id="34" dur="1000"/>
                                        <p:tgtEl>
                                          <p:spTgt spid="2877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7746" grpId="0" build="p"/>
    </p:bldLst>
  </p:timing>
</p:sld>
</file>

<file path=ppt/slides/slide21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89794" name="Rectangle 2"/>
          <p:cNvSpPr>
            <a:spLocks noGrp="1" noChangeArrowheads="1"/>
          </p:cNvSpPr>
          <p:nvPr>
            <p:ph type="title"/>
          </p:nvPr>
        </p:nvSpPr>
        <p:spPr>
          <a:xfrm>
            <a:off x="457200" y="44450"/>
            <a:ext cx="8229600" cy="847725"/>
          </a:xfrm>
        </p:spPr>
        <p:txBody>
          <a:bodyPr/>
          <a:lstStyle/>
          <a:p>
            <a:pPr algn="r"/>
            <a:r>
              <a:rPr lang="fa-IR" altLang="fa-IR" sz="1600">
                <a:cs typeface="B Nasim" panose="00000700000000000000" pitchFamily="2" charset="-78"/>
              </a:rPr>
              <a:t>حل مساله (17-4)</a:t>
            </a:r>
            <a:endParaRPr lang="en-US" altLang="fa-IR" sz="1600">
              <a:cs typeface="B Nasim" panose="00000700000000000000" pitchFamily="2" charset="-78"/>
            </a:endParaRPr>
          </a:p>
        </p:txBody>
      </p:sp>
      <p:sp>
        <p:nvSpPr>
          <p:cNvPr id="289795" name="Rectangle 3"/>
          <p:cNvSpPr>
            <a:spLocks noGrp="1" noChangeArrowheads="1"/>
          </p:cNvSpPr>
          <p:nvPr>
            <p:ph type="body" idx="1"/>
          </p:nvPr>
        </p:nvSpPr>
        <p:spPr>
          <a:xfrm>
            <a:off x="817563" y="647700"/>
            <a:ext cx="7499350" cy="6381750"/>
          </a:xfrm>
        </p:spPr>
        <p:txBody>
          <a:bodyPr/>
          <a:lstStyle/>
          <a:p>
            <a:pPr marL="609600" indent="-609600">
              <a:lnSpc>
                <a:spcPct val="90000"/>
              </a:lnSpc>
              <a:buFont typeface="Wingdings" panose="05000000000000000000" pitchFamily="2" charset="2"/>
              <a:buNone/>
            </a:pPr>
            <a:r>
              <a:rPr lang="fa-IR" altLang="fa-IR" sz="1800" u="sng">
                <a:effectLst/>
                <a:cs typeface="B Zar" panose="00000400000000000000" pitchFamily="2" charset="-78"/>
              </a:rPr>
              <a:t>کارت هزینه های استاندارد برای یک واحد</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مواد مستقیم 4 واحد ( 96000) فی 400 ریال  (60000000) ، 1600 ریال </a:t>
            </a:r>
          </a:p>
          <a:p>
            <a:pPr marL="609600" indent="-609600">
              <a:lnSpc>
                <a:spcPct val="40000"/>
              </a:lnSpc>
              <a:buFont typeface="Wingdings" panose="05000000000000000000" pitchFamily="2" charset="2"/>
              <a:buNone/>
            </a:pPr>
            <a:r>
              <a:rPr lang="fa-IR" altLang="fa-IR" sz="1800">
                <a:effectLst/>
                <a:cs typeface="B Zar" panose="00000400000000000000" pitchFamily="2" charset="-78"/>
              </a:rPr>
              <a:t>                                 24000                            150000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دستمزد مستقیم 3 ساعت (72000) فی 600 ریال (43200000) ، 1800 ریال</a:t>
            </a:r>
          </a:p>
          <a:p>
            <a:pPr marL="609600" indent="-609600">
              <a:lnSpc>
                <a:spcPct val="40000"/>
              </a:lnSpc>
              <a:buFont typeface="Wingdings" panose="05000000000000000000" pitchFamily="2" charset="2"/>
              <a:buNone/>
            </a:pPr>
            <a:r>
              <a:rPr lang="fa-IR" altLang="fa-IR" sz="1800">
                <a:effectLst/>
                <a:cs typeface="B Zar" panose="00000400000000000000" pitchFamily="2" charset="-78"/>
              </a:rPr>
              <a:t>                                       24000                           72000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سربار ساخت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ثابت ، برای هر واحد 600 ریال ( 16000000)</a:t>
            </a:r>
          </a:p>
          <a:p>
            <a:pPr marL="609600" indent="-609600">
              <a:lnSpc>
                <a:spcPct val="40000"/>
              </a:lnSpc>
              <a:buFont typeface="Wingdings" panose="05000000000000000000" pitchFamily="2" charset="2"/>
              <a:buNone/>
            </a:pPr>
            <a:r>
              <a:rPr lang="fa-IR" altLang="fa-IR" sz="1800">
                <a:effectLst/>
                <a:cs typeface="B Zar" panose="00000400000000000000" pitchFamily="2" charset="-78"/>
              </a:rPr>
              <a:t>                                                  3÷80000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متغیر ، هر ساعت 300 ریال ، سه ساعت 900 ریال                        </a:t>
            </a:r>
            <a:r>
              <a:rPr lang="fa-IR" altLang="fa-IR" sz="1800" u="sng">
                <a:effectLst/>
                <a:cs typeface="B Zar" panose="00000400000000000000" pitchFamily="2" charset="-78"/>
              </a:rPr>
              <a:t>1500</a:t>
            </a:r>
            <a:r>
              <a:rPr lang="fa-IR" altLang="fa-IR" sz="1800">
                <a:effectLst/>
                <a:cs typeface="B Zar" panose="00000400000000000000" pitchFamily="2" charset="-78"/>
              </a:rPr>
              <a:t> ریال</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هزینه استانداردی تولید هر واحد محصول                                    </a:t>
            </a:r>
            <a:r>
              <a:rPr lang="fa-IR" altLang="fa-IR" sz="1800" u="sng">
                <a:effectLst/>
                <a:cs typeface="B Zar" panose="00000400000000000000" pitchFamily="2" charset="-78"/>
              </a:rPr>
              <a:t>4900</a:t>
            </a:r>
            <a:r>
              <a:rPr lang="fa-IR" altLang="fa-IR" sz="1800">
                <a:effectLst/>
                <a:cs typeface="B Zar" panose="00000400000000000000" pitchFamily="2" charset="-78"/>
              </a:rPr>
              <a:t> ریال </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 0= (400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3200000 ) 8000 = انحراف نرخ مواد مصرفی ابتدای دوره</a:t>
            </a:r>
          </a:p>
          <a:p>
            <a:pPr marL="609600" indent="-609600" algn="ctr">
              <a:lnSpc>
                <a:spcPct val="40000"/>
              </a:lnSpc>
              <a:buFont typeface="Wingdings" panose="05000000000000000000" pitchFamily="2" charset="2"/>
              <a:buNone/>
            </a:pPr>
            <a:r>
              <a:rPr lang="fa-IR" altLang="fa-IR" sz="1800">
                <a:effectLst/>
                <a:cs typeface="B Zar" panose="00000400000000000000" pitchFamily="2" charset="-78"/>
              </a:rPr>
              <a:t>      8000</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 900000 = (400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61500000) 90000 = انحراف نرخ مواد مصرفی از محل خرید طی دوره</a:t>
            </a:r>
          </a:p>
          <a:p>
            <a:pPr marL="609600" indent="-609600">
              <a:lnSpc>
                <a:spcPct val="40000"/>
              </a:lnSpc>
              <a:buFont typeface="Wingdings" panose="05000000000000000000" pitchFamily="2" charset="2"/>
              <a:buNone/>
            </a:pPr>
            <a:r>
              <a:rPr lang="fa-IR" altLang="fa-IR" sz="1800">
                <a:effectLst/>
                <a:cs typeface="B Zar" panose="00000400000000000000" pitchFamily="2" charset="-78"/>
              </a:rPr>
              <a:t>                                                            150000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نامساعد  </a:t>
            </a:r>
            <a:r>
              <a:rPr lang="fa-IR" altLang="fa-IR" sz="1800" u="sng">
                <a:effectLst/>
                <a:cs typeface="B Zar" panose="00000400000000000000" pitchFamily="2" charset="-78"/>
              </a:rPr>
              <a:t>900000</a:t>
            </a:r>
            <a:r>
              <a:rPr lang="fa-IR" altLang="fa-IR" sz="1800">
                <a:effectLst/>
                <a:cs typeface="B Zar" panose="00000400000000000000" pitchFamily="2" charset="-78"/>
              </a:rPr>
              <a:t> </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نامساعد   800000 = (4× 24000)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98000 ) 400 = انحراف مصرف مواد </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انحراف نامساعد نرخ دستمزد       3680000 = ( 600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48800000) 75200 = انحراف نرخ دستمزد</a:t>
            </a:r>
          </a:p>
          <a:p>
            <a:pPr marL="609600" indent="-609600" algn="ctr">
              <a:lnSpc>
                <a:spcPct val="40000"/>
              </a:lnSpc>
              <a:buFont typeface="Wingdings" panose="05000000000000000000" pitchFamily="2" charset="2"/>
              <a:buNone/>
            </a:pPr>
            <a:r>
              <a:rPr lang="fa-IR" altLang="fa-IR" sz="1800">
                <a:effectLst/>
                <a:cs typeface="B Zar" panose="00000400000000000000" pitchFamily="2" charset="-78"/>
              </a:rPr>
              <a:t>                                                    75200</a:t>
            </a:r>
          </a:p>
          <a:p>
            <a:pPr marL="609600" indent="-609600" algn="l">
              <a:lnSpc>
                <a:spcPct val="90000"/>
              </a:lnSpc>
              <a:buFont typeface="Wingdings" panose="05000000000000000000" pitchFamily="2" charset="2"/>
              <a:buNone/>
            </a:pPr>
            <a:r>
              <a:rPr lang="fa-IR" altLang="fa-IR" sz="1800">
                <a:effectLst/>
                <a:cs typeface="B Zar" panose="00000400000000000000" pitchFamily="2" charset="-78"/>
              </a:rPr>
              <a:t>انحراف نامساعد نرخ دستمزد         3680000 = ( 600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48800000) 75200 = انحراف نرخ دستمزد</a:t>
            </a:r>
          </a:p>
          <a:p>
            <a:pPr marL="609600" indent="-609600" algn="ctr">
              <a:lnSpc>
                <a:spcPct val="30000"/>
              </a:lnSpc>
              <a:buFont typeface="Wingdings" panose="05000000000000000000" pitchFamily="2" charset="2"/>
              <a:buNone/>
            </a:pPr>
            <a:r>
              <a:rPr lang="fa-IR" altLang="fa-IR" sz="1800">
                <a:effectLst/>
                <a:cs typeface="B Zar" panose="00000400000000000000" pitchFamily="2" charset="-78"/>
              </a:rPr>
              <a:t>                                                   75200  </a:t>
            </a:r>
          </a:p>
          <a:p>
            <a:pPr marL="609600" indent="-609600" algn="l">
              <a:buFont typeface="Wingdings" panose="05000000000000000000" pitchFamily="2" charset="2"/>
              <a:buNone/>
            </a:pPr>
            <a:r>
              <a:rPr lang="fa-IR" altLang="fa-IR" sz="1800">
                <a:effectLst/>
                <a:cs typeface="B Zar" panose="00000400000000000000" pitchFamily="2" charset="-78"/>
              </a:rPr>
              <a:t>نامساعد   1920000 = (( 3× 2400)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75200) 600 = انحراف کارایی دستمزد</a:t>
            </a:r>
          </a:p>
          <a:p>
            <a:pPr marL="609600" indent="-609600" algn="l">
              <a:buFont typeface="Wingdings" panose="05000000000000000000" pitchFamily="2" charset="2"/>
              <a:buNone/>
            </a:pPr>
            <a:r>
              <a:rPr lang="fa-IR" altLang="fa-IR" sz="1800">
                <a:effectLst/>
                <a:cs typeface="B Zar" panose="00000400000000000000" pitchFamily="2" charset="-78"/>
              </a:rPr>
              <a:t>بعلت مشخص نبودن سربار واقعی قابل محاسبه نیست = انحراف هزینه سربار</a:t>
            </a:r>
          </a:p>
          <a:p>
            <a:pPr marL="609600" indent="-609600" algn="l">
              <a:buFont typeface="Wingdings" panose="05000000000000000000" pitchFamily="2" charset="2"/>
              <a:buNone/>
            </a:pPr>
            <a:r>
              <a:rPr lang="fa-IR" altLang="fa-IR" sz="1800">
                <a:effectLst/>
                <a:cs typeface="B Zar" panose="00000400000000000000" pitchFamily="2" charset="-78"/>
              </a:rPr>
              <a:t>نامساعد  960000 = (( 3 × 24000)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75200 ) 300 = انحراف کارایی سربار </a:t>
            </a:r>
            <a:endParaRPr lang="en-US" altLang="fa-IR" sz="1800">
              <a:effectLst/>
              <a:cs typeface="B Zar" panose="00000400000000000000" pitchFamily="2" charset="-78"/>
            </a:endParaRPr>
          </a:p>
        </p:txBody>
      </p:sp>
      <p:grpSp>
        <p:nvGrpSpPr>
          <p:cNvPr id="289807" name="Group 15"/>
          <p:cNvGrpSpPr>
            <a:grpSpLocks/>
          </p:cNvGrpSpPr>
          <p:nvPr/>
        </p:nvGrpSpPr>
        <p:grpSpPr bwMode="auto">
          <a:xfrm>
            <a:off x="3059113" y="1196975"/>
            <a:ext cx="3673475" cy="4319588"/>
            <a:chOff x="1927" y="754"/>
            <a:chExt cx="2314" cy="2721"/>
          </a:xfrm>
        </p:grpSpPr>
        <p:sp>
          <p:nvSpPr>
            <p:cNvPr id="289797" name="Line 5"/>
            <p:cNvSpPr>
              <a:spLocks noChangeShapeType="1"/>
            </p:cNvSpPr>
            <p:nvPr/>
          </p:nvSpPr>
          <p:spPr bwMode="auto">
            <a:xfrm>
              <a:off x="4014" y="754"/>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798" name="Line 6"/>
            <p:cNvSpPr>
              <a:spLocks noChangeShapeType="1"/>
            </p:cNvSpPr>
            <p:nvPr/>
          </p:nvSpPr>
          <p:spPr bwMode="auto">
            <a:xfrm>
              <a:off x="2789" y="754"/>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799" name="Line 7"/>
            <p:cNvSpPr>
              <a:spLocks noChangeShapeType="1"/>
            </p:cNvSpPr>
            <p:nvPr/>
          </p:nvSpPr>
          <p:spPr bwMode="auto">
            <a:xfrm>
              <a:off x="3788" y="1071"/>
              <a:ext cx="31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0" name="Line 8"/>
            <p:cNvSpPr>
              <a:spLocks noChangeShapeType="1"/>
            </p:cNvSpPr>
            <p:nvPr/>
          </p:nvSpPr>
          <p:spPr bwMode="auto">
            <a:xfrm flipH="1">
              <a:off x="2698" y="1071"/>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1" name="Line 9"/>
            <p:cNvSpPr>
              <a:spLocks noChangeShapeType="1"/>
            </p:cNvSpPr>
            <p:nvPr/>
          </p:nvSpPr>
          <p:spPr bwMode="auto">
            <a:xfrm flipH="1">
              <a:off x="3379" y="1525"/>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2" name="Line 10"/>
            <p:cNvSpPr>
              <a:spLocks noChangeShapeType="1"/>
            </p:cNvSpPr>
            <p:nvPr/>
          </p:nvSpPr>
          <p:spPr bwMode="auto">
            <a:xfrm flipH="1">
              <a:off x="2563" y="2205"/>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3" name="Line 11"/>
            <p:cNvSpPr>
              <a:spLocks noChangeShapeType="1"/>
            </p:cNvSpPr>
            <p:nvPr/>
          </p:nvSpPr>
          <p:spPr bwMode="auto">
            <a:xfrm flipH="1">
              <a:off x="3107" y="2478"/>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4" name="Line 12"/>
            <p:cNvSpPr>
              <a:spLocks noChangeShapeType="1"/>
            </p:cNvSpPr>
            <p:nvPr/>
          </p:nvSpPr>
          <p:spPr bwMode="auto">
            <a:xfrm>
              <a:off x="1927" y="3203"/>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89805" name="Line 13"/>
            <p:cNvSpPr>
              <a:spLocks noChangeShapeType="1"/>
            </p:cNvSpPr>
            <p:nvPr/>
          </p:nvSpPr>
          <p:spPr bwMode="auto">
            <a:xfrm flipH="1">
              <a:off x="1927" y="3475"/>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89795">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89795">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89795">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89795">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89795">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89795">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89795">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89795">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89795">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89795">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89795">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89795">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89795">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89795">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89795">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89795">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 presetClass="entr" presetSubtype="0" fill="hold" grpId="0" nodeType="afterEffect">
                                  <p:stCondLst>
                                    <p:cond delay="0"/>
                                  </p:stCondLst>
                                  <p:childTnLst>
                                    <p:set>
                                      <p:cBhvr>
                                        <p:cTn id="54" dur="1" fill="hold">
                                          <p:stCondLst>
                                            <p:cond delay="0"/>
                                          </p:stCondLst>
                                        </p:cTn>
                                        <p:tgtEl>
                                          <p:spTgt spid="289795">
                                            <p:txEl>
                                              <p:pRg st="16" end="16"/>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6" end="16"/>
                                            </p:txEl>
                                          </p:spTgt>
                                        </p:tgtEl>
                                        <p:attrNameLst>
                                          <p:attrName>ppt_c</p:attrName>
                                        </p:attrNameLst>
                                      </p:cBhvr>
                                      <p:to>
                                        <a:schemeClr val="bg2"/>
                                      </p:to>
                                    </p:animClr>
                                  </p:subTnLst>
                                </p:cTn>
                              </p:par>
                            </p:childTnLst>
                          </p:cTn>
                        </p:par>
                        <p:par>
                          <p:cTn id="55" fill="hold" nodeType="afterGroup">
                            <p:stCondLst>
                              <p:cond delay="0"/>
                            </p:stCondLst>
                            <p:childTnLst>
                              <p:par>
                                <p:cTn id="56" presetID="1" presetClass="entr" presetSubtype="0" fill="hold" grpId="0" nodeType="afterEffect">
                                  <p:stCondLst>
                                    <p:cond delay="0"/>
                                  </p:stCondLst>
                                  <p:childTnLst>
                                    <p:set>
                                      <p:cBhvr>
                                        <p:cTn id="57" dur="1" fill="hold">
                                          <p:stCondLst>
                                            <p:cond delay="0"/>
                                          </p:stCondLst>
                                        </p:cTn>
                                        <p:tgtEl>
                                          <p:spTgt spid="289795">
                                            <p:txEl>
                                              <p:pRg st="17" end="17"/>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7" end="17"/>
                                            </p:txEl>
                                          </p:spTgt>
                                        </p:tgtEl>
                                        <p:attrNameLst>
                                          <p:attrName>ppt_c</p:attrName>
                                        </p:attrNameLst>
                                      </p:cBhvr>
                                      <p:to>
                                        <a:schemeClr val="bg2"/>
                                      </p:to>
                                    </p:animClr>
                                  </p:subTnLst>
                                </p:cTn>
                              </p:par>
                            </p:childTnLst>
                          </p:cTn>
                        </p:par>
                        <p:par>
                          <p:cTn id="58" fill="hold" nodeType="afterGroup">
                            <p:stCondLst>
                              <p:cond delay="0"/>
                            </p:stCondLst>
                            <p:childTnLst>
                              <p:par>
                                <p:cTn id="59" presetID="1" presetClass="entr" presetSubtype="0" fill="hold" grpId="0" nodeType="afterEffect">
                                  <p:stCondLst>
                                    <p:cond delay="0"/>
                                  </p:stCondLst>
                                  <p:childTnLst>
                                    <p:set>
                                      <p:cBhvr>
                                        <p:cTn id="60" dur="1" fill="hold">
                                          <p:stCondLst>
                                            <p:cond delay="0"/>
                                          </p:stCondLst>
                                        </p:cTn>
                                        <p:tgtEl>
                                          <p:spTgt spid="289795">
                                            <p:txEl>
                                              <p:pRg st="18" end="18"/>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8" end="18"/>
                                            </p:txEl>
                                          </p:spTgt>
                                        </p:tgtEl>
                                        <p:attrNameLst>
                                          <p:attrName>ppt_c</p:attrName>
                                        </p:attrNameLst>
                                      </p:cBhvr>
                                      <p:to>
                                        <a:schemeClr val="bg2"/>
                                      </p:to>
                                    </p:animClr>
                                  </p:subTnLst>
                                </p:cTn>
                              </p:par>
                            </p:childTnLst>
                          </p:cTn>
                        </p:par>
                        <p:par>
                          <p:cTn id="61" fill="hold" nodeType="afterGroup">
                            <p:stCondLst>
                              <p:cond delay="0"/>
                            </p:stCondLst>
                            <p:childTnLst>
                              <p:par>
                                <p:cTn id="62" presetID="1" presetClass="entr" presetSubtype="0" fill="hold" grpId="0" nodeType="afterEffect">
                                  <p:stCondLst>
                                    <p:cond delay="0"/>
                                  </p:stCondLst>
                                  <p:childTnLst>
                                    <p:set>
                                      <p:cBhvr>
                                        <p:cTn id="63" dur="1" fill="hold">
                                          <p:stCondLst>
                                            <p:cond delay="0"/>
                                          </p:stCondLst>
                                        </p:cTn>
                                        <p:tgtEl>
                                          <p:spTgt spid="289795">
                                            <p:txEl>
                                              <p:pRg st="19" end="19"/>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19" end="19"/>
                                            </p:txEl>
                                          </p:spTgt>
                                        </p:tgtEl>
                                        <p:attrNameLst>
                                          <p:attrName>ppt_c</p:attrName>
                                        </p:attrNameLst>
                                      </p:cBhvr>
                                      <p:to>
                                        <a:schemeClr val="bg2"/>
                                      </p:to>
                                    </p:animClr>
                                  </p:subTnLst>
                                </p:cTn>
                              </p:par>
                            </p:childTnLst>
                          </p:cTn>
                        </p:par>
                        <p:par>
                          <p:cTn id="64" fill="hold" nodeType="afterGroup">
                            <p:stCondLst>
                              <p:cond delay="0"/>
                            </p:stCondLst>
                            <p:childTnLst>
                              <p:par>
                                <p:cTn id="65" presetID="1" presetClass="entr" presetSubtype="0" fill="hold" grpId="0" nodeType="afterEffect">
                                  <p:stCondLst>
                                    <p:cond delay="0"/>
                                  </p:stCondLst>
                                  <p:childTnLst>
                                    <p:set>
                                      <p:cBhvr>
                                        <p:cTn id="66" dur="1" fill="hold">
                                          <p:stCondLst>
                                            <p:cond delay="0"/>
                                          </p:stCondLst>
                                        </p:cTn>
                                        <p:tgtEl>
                                          <p:spTgt spid="289795">
                                            <p:txEl>
                                              <p:pRg st="20" end="20"/>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20" end="20"/>
                                            </p:txEl>
                                          </p:spTgt>
                                        </p:tgtEl>
                                        <p:attrNameLst>
                                          <p:attrName>ppt_c</p:attrName>
                                        </p:attrNameLst>
                                      </p:cBhvr>
                                      <p:to>
                                        <a:schemeClr val="bg2"/>
                                      </p:to>
                                    </p:animClr>
                                  </p:subTnLst>
                                </p:cTn>
                              </p:par>
                            </p:childTnLst>
                          </p:cTn>
                        </p:par>
                        <p:par>
                          <p:cTn id="67" fill="hold" nodeType="afterGroup">
                            <p:stCondLst>
                              <p:cond delay="0"/>
                            </p:stCondLst>
                            <p:childTnLst>
                              <p:par>
                                <p:cTn id="68" presetID="1" presetClass="entr" presetSubtype="0" fill="hold" grpId="0" nodeType="afterEffect">
                                  <p:stCondLst>
                                    <p:cond delay="0"/>
                                  </p:stCondLst>
                                  <p:childTnLst>
                                    <p:set>
                                      <p:cBhvr>
                                        <p:cTn id="69" dur="1" fill="hold">
                                          <p:stCondLst>
                                            <p:cond delay="0"/>
                                          </p:stCondLst>
                                        </p:cTn>
                                        <p:tgtEl>
                                          <p:spTgt spid="289795">
                                            <p:txEl>
                                              <p:pRg st="21" end="21"/>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21" end="21"/>
                                            </p:txEl>
                                          </p:spTgt>
                                        </p:tgtEl>
                                        <p:attrNameLst>
                                          <p:attrName>ppt_c</p:attrName>
                                        </p:attrNameLst>
                                      </p:cBhvr>
                                      <p:to>
                                        <a:schemeClr val="bg2"/>
                                      </p:to>
                                    </p:animClr>
                                  </p:subTnLst>
                                </p:cTn>
                              </p:par>
                            </p:childTnLst>
                          </p:cTn>
                        </p:par>
                        <p:par>
                          <p:cTn id="70" fill="hold" nodeType="afterGroup">
                            <p:stCondLst>
                              <p:cond delay="0"/>
                            </p:stCondLst>
                            <p:childTnLst>
                              <p:par>
                                <p:cTn id="71" presetID="1" presetClass="entr" presetSubtype="0" fill="hold" grpId="0" nodeType="afterEffect">
                                  <p:stCondLst>
                                    <p:cond delay="0"/>
                                  </p:stCondLst>
                                  <p:childTnLst>
                                    <p:set>
                                      <p:cBhvr>
                                        <p:cTn id="72" dur="1" fill="hold">
                                          <p:stCondLst>
                                            <p:cond delay="0"/>
                                          </p:stCondLst>
                                        </p:cTn>
                                        <p:tgtEl>
                                          <p:spTgt spid="289795">
                                            <p:txEl>
                                              <p:pRg st="22" end="22"/>
                                            </p:txEl>
                                          </p:spTgt>
                                        </p:tgtEl>
                                        <p:attrNameLst>
                                          <p:attrName>style.visibility</p:attrName>
                                        </p:attrNameLst>
                                      </p:cBhvr>
                                      <p:to>
                                        <p:strVal val="visible"/>
                                      </p:to>
                                    </p:set>
                                  </p:childTnLst>
                                  <p:subTnLst>
                                    <p:animClr clrSpc="rgb" dir="cw">
                                      <p:cBhvr override="childStyle">
                                        <p:cTn dur="1" fill="hold" display="0" masterRel="nextClick" afterEffect="1"/>
                                        <p:tgtEl>
                                          <p:spTgt spid="289795">
                                            <p:txEl>
                                              <p:pRg st="22" end="22"/>
                                            </p:txEl>
                                          </p:spTgt>
                                        </p:tgtEl>
                                        <p:attrNameLst>
                                          <p:attrName>ppt_c</p:attrName>
                                        </p:attrNameLst>
                                      </p:cBhvr>
                                      <p:to>
                                        <a:schemeClr val="bg2"/>
                                      </p:to>
                                    </p:animClr>
                                  </p:subTnLst>
                                </p:cTn>
                              </p:par>
                            </p:childTnLst>
                          </p:cTn>
                        </p:par>
                        <p:par>
                          <p:cTn id="73" fill="hold" nodeType="afterGroup">
                            <p:stCondLst>
                              <p:cond delay="0"/>
                            </p:stCondLst>
                            <p:childTnLst>
                              <p:par>
                                <p:cTn id="74" presetID="56" presetClass="entr" presetSubtype="0" fill="hold" grpId="0" nodeType="afterEffect">
                                  <p:stCondLst>
                                    <p:cond delay="0"/>
                                  </p:stCondLst>
                                  <p:iterate type="lt">
                                    <p:tmPct val="10000"/>
                                  </p:iterate>
                                  <p:childTnLst>
                                    <p:set>
                                      <p:cBhvr>
                                        <p:cTn id="75" dur="1" fill="hold">
                                          <p:stCondLst>
                                            <p:cond delay="0"/>
                                          </p:stCondLst>
                                        </p:cTn>
                                        <p:tgtEl>
                                          <p:spTgt spid="289794"/>
                                        </p:tgtEl>
                                        <p:attrNameLst>
                                          <p:attrName>style.visibility</p:attrName>
                                        </p:attrNameLst>
                                      </p:cBhvr>
                                      <p:to>
                                        <p:strVal val="visible"/>
                                      </p:to>
                                    </p:set>
                                    <p:anim by="(-#ppt_w*2)" calcmode="lin" valueType="num">
                                      <p:cBhvr rctx="PPT">
                                        <p:cTn id="76" dur="250" autoRev="1" fill="hold">
                                          <p:stCondLst>
                                            <p:cond delay="0"/>
                                          </p:stCondLst>
                                        </p:cTn>
                                        <p:tgtEl>
                                          <p:spTgt spid="289794"/>
                                        </p:tgtEl>
                                        <p:attrNameLst>
                                          <p:attrName>ppt_w</p:attrName>
                                        </p:attrNameLst>
                                      </p:cBhvr>
                                    </p:anim>
                                    <p:anim by="(#ppt_w*0.50)" calcmode="lin" valueType="num">
                                      <p:cBhvr>
                                        <p:cTn id="77" dur="250" decel="50000" autoRev="1" fill="hold">
                                          <p:stCondLst>
                                            <p:cond delay="0"/>
                                          </p:stCondLst>
                                        </p:cTn>
                                        <p:tgtEl>
                                          <p:spTgt spid="289794"/>
                                        </p:tgtEl>
                                        <p:attrNameLst>
                                          <p:attrName>ppt_x</p:attrName>
                                        </p:attrNameLst>
                                      </p:cBhvr>
                                    </p:anim>
                                    <p:anim from="(-#ppt_h/2)" to="(#ppt_y)" calcmode="lin" valueType="num">
                                      <p:cBhvr>
                                        <p:cTn id="78" dur="500" fill="hold">
                                          <p:stCondLst>
                                            <p:cond delay="0"/>
                                          </p:stCondLst>
                                        </p:cTn>
                                        <p:tgtEl>
                                          <p:spTgt spid="289794"/>
                                        </p:tgtEl>
                                        <p:attrNameLst>
                                          <p:attrName>ppt_y</p:attrName>
                                        </p:attrNameLst>
                                      </p:cBhvr>
                                    </p:anim>
                                    <p:animRot by="21600000">
                                      <p:cBhvr>
                                        <p:cTn id="79" dur="500" fill="hold">
                                          <p:stCondLst>
                                            <p:cond delay="0"/>
                                          </p:stCondLst>
                                        </p:cTn>
                                        <p:tgtEl>
                                          <p:spTgt spid="289794"/>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9794" grpId="0"/>
      <p:bldP spid="289795" grpId="0" build="p"/>
    </p:bldLst>
  </p:timing>
</p:sld>
</file>

<file path=ppt/slides/slide21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91842" name="Rectangle 2"/>
          <p:cNvSpPr>
            <a:spLocks noGrp="1" noChangeArrowheads="1"/>
          </p:cNvSpPr>
          <p:nvPr>
            <p:ph type="title"/>
          </p:nvPr>
        </p:nvSpPr>
        <p:spPr>
          <a:xfrm>
            <a:off x="457200" y="-103188"/>
            <a:ext cx="8229600" cy="1371601"/>
          </a:xfrm>
        </p:spPr>
        <p:txBody>
          <a:bodyPr/>
          <a:lstStyle/>
          <a:p>
            <a:pPr algn="r"/>
            <a:r>
              <a:rPr lang="fa-IR" altLang="fa-IR" sz="1600">
                <a:cs typeface="B Nasim" panose="00000700000000000000" pitchFamily="2" charset="-78"/>
              </a:rPr>
              <a:t>حل مساله (20-4)</a:t>
            </a:r>
            <a:endParaRPr lang="en-US" altLang="fa-IR" sz="1600">
              <a:cs typeface="B Nasim" panose="00000700000000000000" pitchFamily="2" charset="-78"/>
            </a:endParaRPr>
          </a:p>
        </p:txBody>
      </p:sp>
      <p:sp>
        <p:nvSpPr>
          <p:cNvPr id="291843" name="Rectangle 3"/>
          <p:cNvSpPr>
            <a:spLocks noGrp="1" noChangeArrowheads="1"/>
          </p:cNvSpPr>
          <p:nvPr>
            <p:ph type="body" idx="1"/>
          </p:nvPr>
        </p:nvSpPr>
        <p:spPr>
          <a:xfrm>
            <a:off x="611188" y="1196975"/>
            <a:ext cx="8075612" cy="5400675"/>
          </a:xfrm>
        </p:spPr>
        <p:txBody>
          <a:bodyPr/>
          <a:lstStyle/>
          <a:p>
            <a:pPr algn="l">
              <a:lnSpc>
                <a:spcPct val="90000"/>
              </a:lnSpc>
              <a:buFont typeface="Wingdings" panose="05000000000000000000" pitchFamily="2" charset="2"/>
              <a:buNone/>
            </a:pPr>
            <a:r>
              <a:rPr lang="fa-IR" altLang="fa-IR" sz="2000">
                <a:effectLst/>
                <a:cs typeface="B Zar" panose="00000400000000000000" pitchFamily="2" charset="-78"/>
              </a:rPr>
              <a:t>نامساعد    97000 = (70-72) 48500 = انحراف نرخ مواد مصرفی ( ماده الف)</a:t>
            </a:r>
          </a:p>
          <a:p>
            <a:pPr algn="l">
              <a:lnSpc>
                <a:spcPct val="90000"/>
              </a:lnSpc>
              <a:buFont typeface="Wingdings" panose="05000000000000000000" pitchFamily="2" charset="2"/>
              <a:buNone/>
            </a:pPr>
            <a:r>
              <a:rPr lang="fa-IR" altLang="fa-IR" sz="2000">
                <a:effectLst/>
                <a:cs typeface="B Zar" panose="00000400000000000000" pitchFamily="2" charset="-78"/>
              </a:rPr>
              <a:t>نامساعد  </a:t>
            </a:r>
            <a:r>
              <a:rPr lang="fa-IR" altLang="fa-IR" sz="2000" u="sng">
                <a:effectLst/>
                <a:cs typeface="B Zar" panose="00000400000000000000" pitchFamily="2" charset="-78"/>
              </a:rPr>
              <a:t>8125</a:t>
            </a:r>
            <a:r>
              <a:rPr lang="fa-IR" altLang="fa-IR" sz="2000">
                <a:effectLst/>
                <a:cs typeface="B Zar" panose="00000400000000000000" pitchFamily="2" charset="-78"/>
              </a:rPr>
              <a:t> = (5/52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55) 3250=  انحراف نرخ مواد مصرفی ( ماده ب)</a:t>
            </a:r>
          </a:p>
          <a:p>
            <a:pPr>
              <a:lnSpc>
                <a:spcPct val="90000"/>
              </a:lnSpc>
              <a:buFont typeface="Wingdings" panose="05000000000000000000" pitchFamily="2" charset="2"/>
              <a:buNone/>
            </a:pPr>
            <a:r>
              <a:rPr lang="fa-IR" altLang="fa-IR" sz="2000">
                <a:effectLst/>
                <a:cs typeface="B Zar" panose="00000400000000000000" pitchFamily="2" charset="-78"/>
              </a:rPr>
              <a:t>جمع انحراف نرخ مواد مصرفی   </a:t>
            </a:r>
            <a:r>
              <a:rPr lang="fa-IR" altLang="fa-IR" sz="2000" u="sng">
                <a:effectLst/>
                <a:cs typeface="B Zar" panose="00000400000000000000" pitchFamily="2" charset="-78"/>
              </a:rPr>
              <a:t>105125</a:t>
            </a:r>
            <a:r>
              <a:rPr lang="fa-IR" altLang="fa-IR" sz="2000">
                <a:effectLst/>
                <a:cs typeface="B Zar" panose="00000400000000000000" pitchFamily="2" charset="-78"/>
              </a:rPr>
              <a:t> نامساعد</a:t>
            </a:r>
          </a:p>
          <a:p>
            <a:pPr algn="l">
              <a:lnSpc>
                <a:spcPct val="90000"/>
              </a:lnSpc>
              <a:buFont typeface="Wingdings" panose="05000000000000000000" pitchFamily="2" charset="2"/>
              <a:buNone/>
            </a:pPr>
            <a:r>
              <a:rPr lang="fa-IR" altLang="fa-IR" sz="2000">
                <a:effectLst/>
                <a:cs typeface="B Zar" panose="00000400000000000000" pitchFamily="2" charset="-78"/>
              </a:rPr>
              <a:t>نامساعد 35000 = ((15 × 3200)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48500) 70 = انحراف مصرف مواد (ماده الف) </a:t>
            </a:r>
          </a:p>
          <a:p>
            <a:pPr algn="l">
              <a:lnSpc>
                <a:spcPct val="90000"/>
              </a:lnSpc>
              <a:buFont typeface="Wingdings" panose="05000000000000000000" pitchFamily="2" charset="2"/>
              <a:buNone/>
            </a:pPr>
            <a:r>
              <a:rPr lang="fa-IR" altLang="fa-IR" sz="2000">
                <a:effectLst/>
                <a:cs typeface="B Zar" panose="00000400000000000000" pitchFamily="2" charset="-78"/>
              </a:rPr>
              <a:t>نامساعد   </a:t>
            </a:r>
            <a:r>
              <a:rPr lang="fa-IR" altLang="fa-IR" sz="2000" u="sng">
                <a:effectLst/>
                <a:cs typeface="B Zar" panose="00000400000000000000" pitchFamily="2" charset="-78"/>
              </a:rPr>
              <a:t>2625</a:t>
            </a:r>
            <a:r>
              <a:rPr lang="fa-IR" altLang="fa-IR" sz="2000">
                <a:effectLst/>
                <a:cs typeface="B Zar" panose="00000400000000000000" pitchFamily="2" charset="-78"/>
              </a:rPr>
              <a:t> = (( 1 × 3200)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3250) 5/52 = انحراف مصرف مواد ( ماده ب) </a:t>
            </a:r>
          </a:p>
          <a:p>
            <a:pPr>
              <a:lnSpc>
                <a:spcPct val="90000"/>
              </a:lnSpc>
              <a:buFont typeface="Wingdings" panose="05000000000000000000" pitchFamily="2" charset="2"/>
              <a:buNone/>
            </a:pPr>
            <a:r>
              <a:rPr lang="fa-IR" altLang="fa-IR" sz="2000">
                <a:effectLst/>
                <a:cs typeface="B Zar" panose="00000400000000000000" pitchFamily="2" charset="-78"/>
              </a:rPr>
              <a:t>جمع انحراف مصرف مواد  </a:t>
            </a:r>
            <a:r>
              <a:rPr lang="fa-IR" altLang="fa-IR" sz="2000" u="sng">
                <a:effectLst/>
                <a:cs typeface="B Zar" panose="00000400000000000000" pitchFamily="2" charset="-78"/>
              </a:rPr>
              <a:t>625/37</a:t>
            </a:r>
            <a:r>
              <a:rPr lang="fa-IR" altLang="fa-IR" sz="2000">
                <a:effectLst/>
                <a:cs typeface="B Zar" panose="00000400000000000000" pitchFamily="2" charset="-78"/>
              </a:rPr>
              <a:t>  نامساعد</a:t>
            </a:r>
          </a:p>
          <a:p>
            <a:pPr algn="l">
              <a:lnSpc>
                <a:spcPct val="90000"/>
              </a:lnSpc>
              <a:buFont typeface="Wingdings" panose="05000000000000000000" pitchFamily="2" charset="2"/>
              <a:buNone/>
            </a:pPr>
            <a:r>
              <a:rPr lang="fa-IR" altLang="fa-IR" sz="2000">
                <a:effectLst/>
                <a:cs typeface="B Zar" panose="00000400000000000000" pitchFamily="2" charset="-78"/>
              </a:rPr>
              <a:t>مساعد   274000 = (525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6656000) 13200 = انحراف نرخ دستمزد</a:t>
            </a:r>
          </a:p>
          <a:p>
            <a:pPr algn="ctr">
              <a:lnSpc>
                <a:spcPct val="40000"/>
              </a:lnSpc>
              <a:buFont typeface="Wingdings" panose="05000000000000000000" pitchFamily="2" charset="2"/>
              <a:buNone/>
            </a:pPr>
            <a:r>
              <a:rPr lang="fa-IR" altLang="fa-IR" sz="2000">
                <a:effectLst/>
                <a:cs typeface="B Zar" panose="00000400000000000000" pitchFamily="2" charset="-78"/>
              </a:rPr>
              <a:t>                                                   13200</a:t>
            </a:r>
          </a:p>
          <a:p>
            <a:pPr algn="l">
              <a:lnSpc>
                <a:spcPct val="90000"/>
              </a:lnSpc>
              <a:buFont typeface="Wingdings" panose="05000000000000000000" pitchFamily="2" charset="2"/>
              <a:buNone/>
            </a:pPr>
            <a:r>
              <a:rPr lang="fa-IR" altLang="fa-IR" sz="2000">
                <a:effectLst/>
                <a:cs typeface="B Zar" panose="00000400000000000000" pitchFamily="2" charset="-78"/>
              </a:rPr>
              <a:t>نامساعد  210000 = (( 4 × 3200)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13200) 525 = انحراف کارایی دستمزد</a:t>
            </a:r>
          </a:p>
          <a:p>
            <a:pPr>
              <a:lnSpc>
                <a:spcPct val="90000"/>
              </a:lnSpc>
              <a:buFont typeface="Wingdings" panose="05000000000000000000" pitchFamily="2" charset="2"/>
              <a:buNone/>
            </a:pPr>
            <a:r>
              <a:rPr lang="fa-IR" altLang="fa-IR" sz="2200">
                <a:effectLst/>
                <a:cs typeface="B Zar" panose="00000400000000000000" pitchFamily="2" charset="-78"/>
              </a:rPr>
              <a:t>محاسبه انحرافات هزینه های سربار </a:t>
            </a:r>
            <a:r>
              <a:rPr lang="ar-SA" altLang="fa-IR" sz="2200">
                <a:effectLst/>
                <a:latin typeface="Arial" panose="020B0604020202020204" pitchFamily="34" charset="0"/>
                <a:cs typeface="B Zar" panose="00000400000000000000" pitchFamily="2" charset="-78"/>
              </a:rPr>
              <a:t>–</a:t>
            </a:r>
            <a:r>
              <a:rPr lang="fa-IR" altLang="fa-IR" sz="2200">
                <a:effectLst/>
                <a:cs typeface="B Zar" panose="00000400000000000000" pitchFamily="2" charset="-78"/>
              </a:rPr>
              <a:t> روش چهار انحرافی : </a:t>
            </a:r>
          </a:p>
          <a:p>
            <a:pPr algn="l">
              <a:lnSpc>
                <a:spcPct val="90000"/>
              </a:lnSpc>
              <a:buFont typeface="Wingdings" panose="05000000000000000000" pitchFamily="2" charset="2"/>
              <a:buNone/>
            </a:pPr>
            <a:r>
              <a:rPr lang="fa-IR" altLang="fa-IR" sz="2000">
                <a:effectLst/>
                <a:cs typeface="B Zar" panose="00000400000000000000" pitchFamily="2" charset="-78"/>
              </a:rPr>
              <a:t>( ساعات واقعی × نرخ استاندارد سربار متغیر)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سربار متغیر واقعی = انحراف هزینه سربار متغیر</a:t>
            </a:r>
          </a:p>
          <a:p>
            <a:pPr algn="l">
              <a:lnSpc>
                <a:spcPct val="90000"/>
              </a:lnSpc>
              <a:buFont typeface="Wingdings" panose="05000000000000000000" pitchFamily="2" charset="2"/>
              <a:buNone/>
            </a:pPr>
            <a:r>
              <a:rPr lang="fa-IR" altLang="fa-IR" sz="2000">
                <a:effectLst/>
                <a:cs typeface="B Zar" panose="00000400000000000000" pitchFamily="2" charset="-78"/>
              </a:rPr>
              <a:t>مساعد   186000 = ( 13200 × 275)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3444000 = انحراف هزینه سربار متغیر</a:t>
            </a:r>
          </a:p>
          <a:p>
            <a:pPr algn="l">
              <a:lnSpc>
                <a:spcPct val="90000"/>
              </a:lnSpc>
              <a:buFont typeface="Wingdings" panose="05000000000000000000" pitchFamily="2" charset="2"/>
              <a:buNone/>
            </a:pPr>
            <a:r>
              <a:rPr lang="fa-IR" altLang="fa-IR" sz="2000">
                <a:effectLst/>
                <a:cs typeface="B Zar" panose="00000400000000000000" pitchFamily="2" charset="-78"/>
              </a:rPr>
              <a:t>سربار ثابت بودجه ای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سربار ثابت واقعی = انحراف هزینه سربار ثابت </a:t>
            </a:r>
          </a:p>
          <a:p>
            <a:pPr algn="l">
              <a:lnSpc>
                <a:spcPct val="90000"/>
              </a:lnSpc>
              <a:buFont typeface="Wingdings" panose="05000000000000000000" pitchFamily="2" charset="2"/>
              <a:buNone/>
            </a:pPr>
            <a:r>
              <a:rPr lang="fa-IR" altLang="fa-IR" sz="2000">
                <a:effectLst/>
                <a:cs typeface="B Zar" panose="00000400000000000000" pitchFamily="2" charset="-78"/>
              </a:rPr>
              <a:t>نامساعد   246000 = ( 2050 × 3000)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6396000 = انحراف هزینه سربار ثابت </a:t>
            </a:r>
          </a:p>
          <a:p>
            <a:pPr algn="l">
              <a:lnSpc>
                <a:spcPct val="90000"/>
              </a:lnSpc>
              <a:buFont typeface="Wingdings" panose="05000000000000000000" pitchFamily="2" charset="2"/>
              <a:buNone/>
            </a:pPr>
            <a:r>
              <a:rPr lang="fa-IR" altLang="fa-IR" sz="2000">
                <a:effectLst/>
                <a:cs typeface="B Zar" panose="00000400000000000000" pitchFamily="2" charset="-78"/>
              </a:rPr>
              <a:t>نامساعد  110000 = (( 4 × 3200)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13200) 275 = انحراف کارایی</a:t>
            </a:r>
          </a:p>
          <a:p>
            <a:pPr algn="l">
              <a:lnSpc>
                <a:spcPct val="90000"/>
              </a:lnSpc>
              <a:buFont typeface="Wingdings" panose="05000000000000000000" pitchFamily="2" charset="2"/>
              <a:buNone/>
            </a:pPr>
            <a:r>
              <a:rPr lang="fa-IR" altLang="fa-IR" sz="2000">
                <a:effectLst/>
                <a:cs typeface="B Zar" panose="00000400000000000000" pitchFamily="2" charset="-78"/>
              </a:rPr>
              <a:t>مساعد   410000 = ( 12800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12000) 5/512 = انحراف حجم </a:t>
            </a:r>
            <a:endParaRPr lang="en-US" altLang="fa-IR" sz="2000">
              <a:effectLst/>
              <a:cs typeface="B Zar" panose="00000400000000000000" pitchFamily="2" charset="-78"/>
            </a:endParaRPr>
          </a:p>
        </p:txBody>
      </p:sp>
      <p:sp>
        <p:nvSpPr>
          <p:cNvPr id="291844" name="Line 4"/>
          <p:cNvSpPr>
            <a:spLocks noChangeShapeType="1"/>
          </p:cNvSpPr>
          <p:nvPr/>
        </p:nvSpPr>
        <p:spPr bwMode="auto">
          <a:xfrm>
            <a:off x="3059113" y="3500438"/>
            <a:ext cx="7207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entr" presetSubtype="0" fill="hold" grpId="0" nodeType="afterEffect">
                                  <p:stCondLst>
                                    <p:cond delay="0"/>
                                  </p:stCondLst>
                                  <p:childTnLst>
                                    <p:set>
                                      <p:cBhvr>
                                        <p:cTn id="6" dur="1" fill="hold">
                                          <p:stCondLst>
                                            <p:cond delay="0"/>
                                          </p:stCondLst>
                                        </p:cTn>
                                        <p:tgtEl>
                                          <p:spTgt spid="291843">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0" end="0"/>
                                            </p:txEl>
                                          </p:spTgt>
                                        </p:tgtEl>
                                        <p:attrNameLst>
                                          <p:attrName>ppt_c</p:attrName>
                                        </p:attrNameLst>
                                      </p:cBhvr>
                                      <p:to>
                                        <a:schemeClr val="bg2"/>
                                      </p:to>
                                    </p:animClr>
                                  </p:subTnLst>
                                </p:cTn>
                              </p:par>
                            </p:childTnLst>
                          </p:cTn>
                        </p:par>
                        <p:par>
                          <p:cTn id="7" fill="hold" nodeType="afterGroup">
                            <p:stCondLst>
                              <p:cond delay="0"/>
                            </p:stCondLst>
                            <p:childTnLst>
                              <p:par>
                                <p:cTn id="8" presetID="1" presetClass="entr" presetSubtype="0" fill="hold" grpId="0" nodeType="afterEffect">
                                  <p:stCondLst>
                                    <p:cond delay="0"/>
                                  </p:stCondLst>
                                  <p:childTnLst>
                                    <p:set>
                                      <p:cBhvr>
                                        <p:cTn id="9" dur="1" fill="hold">
                                          <p:stCondLst>
                                            <p:cond delay="0"/>
                                          </p:stCondLst>
                                        </p:cTn>
                                        <p:tgtEl>
                                          <p:spTgt spid="291843">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 end="1"/>
                                            </p:txEl>
                                          </p:spTgt>
                                        </p:tgtEl>
                                        <p:attrNameLst>
                                          <p:attrName>ppt_c</p:attrName>
                                        </p:attrNameLst>
                                      </p:cBhvr>
                                      <p:to>
                                        <a:schemeClr val="bg2"/>
                                      </p:to>
                                    </p:animClr>
                                  </p:subTnLst>
                                </p:cTn>
                              </p:par>
                            </p:childTnLst>
                          </p:cTn>
                        </p:par>
                        <p:par>
                          <p:cTn id="10" fill="hold" nodeType="afterGroup">
                            <p:stCondLst>
                              <p:cond delay="0"/>
                            </p:stCondLst>
                            <p:childTnLst>
                              <p:par>
                                <p:cTn id="11" presetID="1" presetClass="entr" presetSubtype="0" fill="hold" grpId="0" nodeType="afterEffect">
                                  <p:stCondLst>
                                    <p:cond delay="0"/>
                                  </p:stCondLst>
                                  <p:childTnLst>
                                    <p:set>
                                      <p:cBhvr>
                                        <p:cTn id="12" dur="1" fill="hold">
                                          <p:stCondLst>
                                            <p:cond delay="0"/>
                                          </p:stCondLst>
                                        </p:cTn>
                                        <p:tgtEl>
                                          <p:spTgt spid="291843">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2" end="2"/>
                                            </p:txEl>
                                          </p:spTgt>
                                        </p:tgtEl>
                                        <p:attrNameLst>
                                          <p:attrName>ppt_c</p:attrName>
                                        </p:attrNameLst>
                                      </p:cBhvr>
                                      <p:to>
                                        <a:schemeClr val="bg2"/>
                                      </p:to>
                                    </p:animClr>
                                  </p:subTnLst>
                                </p:cTn>
                              </p:par>
                            </p:childTnLst>
                          </p:cTn>
                        </p:par>
                        <p:par>
                          <p:cTn id="13" fill="hold" nodeType="afterGroup">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291843">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3" end="3"/>
                                            </p:txEl>
                                          </p:spTgt>
                                        </p:tgtEl>
                                        <p:attrNameLst>
                                          <p:attrName>ppt_c</p:attrName>
                                        </p:attrNameLst>
                                      </p:cBhvr>
                                      <p:to>
                                        <a:schemeClr val="bg2"/>
                                      </p:to>
                                    </p:animClr>
                                  </p:subTnLst>
                                </p:cTn>
                              </p:par>
                            </p:childTnLst>
                          </p:cTn>
                        </p:par>
                        <p:par>
                          <p:cTn id="16" fill="hold" nodeType="afterGroup">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291843">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4" end="4"/>
                                            </p:txEl>
                                          </p:spTgt>
                                        </p:tgtEl>
                                        <p:attrNameLst>
                                          <p:attrName>ppt_c</p:attrName>
                                        </p:attrNameLst>
                                      </p:cBhvr>
                                      <p:to>
                                        <a:schemeClr val="bg2"/>
                                      </p:to>
                                    </p:animClr>
                                  </p:subTnLst>
                                </p:cTn>
                              </p:par>
                            </p:childTnLst>
                          </p:cTn>
                        </p:par>
                        <p:par>
                          <p:cTn id="19" fill="hold" nodeType="afterGroup">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291843">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5" end="5"/>
                                            </p:txEl>
                                          </p:spTgt>
                                        </p:tgtEl>
                                        <p:attrNameLst>
                                          <p:attrName>ppt_c</p:attrName>
                                        </p:attrNameLst>
                                      </p:cBhvr>
                                      <p:to>
                                        <a:schemeClr val="bg2"/>
                                      </p:to>
                                    </p:animClr>
                                  </p:subTnLst>
                                </p:cTn>
                              </p:par>
                            </p:childTnLst>
                          </p:cTn>
                        </p:par>
                        <p:par>
                          <p:cTn id="22" fill="hold" nodeType="afterGroup">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291843">
                                            <p:txEl>
                                              <p:pRg st="6" end="6"/>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6" end="6"/>
                                            </p:txEl>
                                          </p:spTgt>
                                        </p:tgtEl>
                                        <p:attrNameLst>
                                          <p:attrName>ppt_c</p:attrName>
                                        </p:attrNameLst>
                                      </p:cBhvr>
                                      <p:to>
                                        <a:schemeClr val="bg2"/>
                                      </p:to>
                                    </p:animClr>
                                  </p:subTnLst>
                                </p:cTn>
                              </p:par>
                            </p:childTnLst>
                          </p:cTn>
                        </p:par>
                        <p:par>
                          <p:cTn id="25" fill="hold" nodeType="afterGroup">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291843">
                                            <p:txEl>
                                              <p:pRg st="7" end="7"/>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7" end="7"/>
                                            </p:txEl>
                                          </p:spTgt>
                                        </p:tgtEl>
                                        <p:attrNameLst>
                                          <p:attrName>ppt_c</p:attrName>
                                        </p:attrNameLst>
                                      </p:cBhvr>
                                      <p:to>
                                        <a:schemeClr val="bg2"/>
                                      </p:to>
                                    </p:animClr>
                                  </p:subTnLst>
                                </p:cTn>
                              </p:par>
                            </p:childTnLst>
                          </p:cTn>
                        </p:par>
                        <p:par>
                          <p:cTn id="28" fill="hold" nodeType="afterGroup">
                            <p:stCondLst>
                              <p:cond delay="0"/>
                            </p:stCondLst>
                            <p:childTnLst>
                              <p:par>
                                <p:cTn id="29" presetID="1" presetClass="entr" presetSubtype="0" fill="hold" grpId="0" nodeType="afterEffect">
                                  <p:stCondLst>
                                    <p:cond delay="0"/>
                                  </p:stCondLst>
                                  <p:childTnLst>
                                    <p:set>
                                      <p:cBhvr>
                                        <p:cTn id="30" dur="1" fill="hold">
                                          <p:stCondLst>
                                            <p:cond delay="0"/>
                                          </p:stCondLst>
                                        </p:cTn>
                                        <p:tgtEl>
                                          <p:spTgt spid="291843">
                                            <p:txEl>
                                              <p:pRg st="8" end="8"/>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8" end="8"/>
                                            </p:txEl>
                                          </p:spTgt>
                                        </p:tgtEl>
                                        <p:attrNameLst>
                                          <p:attrName>ppt_c</p:attrName>
                                        </p:attrNameLst>
                                      </p:cBhvr>
                                      <p:to>
                                        <a:schemeClr val="bg2"/>
                                      </p:to>
                                    </p:animClr>
                                  </p:subTnLst>
                                </p:cTn>
                              </p:par>
                            </p:childTnLst>
                          </p:cTn>
                        </p:par>
                        <p:par>
                          <p:cTn id="31" fill="hold" nodeType="afterGroup">
                            <p:stCondLst>
                              <p:cond delay="0"/>
                            </p:stCondLst>
                            <p:childTnLst>
                              <p:par>
                                <p:cTn id="32" presetID="1" presetClass="entr" presetSubtype="0" fill="hold" grpId="0" nodeType="afterEffect">
                                  <p:stCondLst>
                                    <p:cond delay="0"/>
                                  </p:stCondLst>
                                  <p:childTnLst>
                                    <p:set>
                                      <p:cBhvr>
                                        <p:cTn id="33" dur="1" fill="hold">
                                          <p:stCondLst>
                                            <p:cond delay="0"/>
                                          </p:stCondLst>
                                        </p:cTn>
                                        <p:tgtEl>
                                          <p:spTgt spid="291843">
                                            <p:txEl>
                                              <p:pRg st="9" end="9"/>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9" end="9"/>
                                            </p:txEl>
                                          </p:spTgt>
                                        </p:tgtEl>
                                        <p:attrNameLst>
                                          <p:attrName>ppt_c</p:attrName>
                                        </p:attrNameLst>
                                      </p:cBhvr>
                                      <p:to>
                                        <a:schemeClr val="bg2"/>
                                      </p:to>
                                    </p:animClr>
                                  </p:subTnLst>
                                </p:cTn>
                              </p:par>
                            </p:childTnLst>
                          </p:cTn>
                        </p:par>
                        <p:par>
                          <p:cTn id="34" fill="hold" nodeType="afterGroup">
                            <p:stCondLst>
                              <p:cond delay="0"/>
                            </p:stCondLst>
                            <p:childTnLst>
                              <p:par>
                                <p:cTn id="35" presetID="1" presetClass="entr" presetSubtype="0" fill="hold" grpId="0" nodeType="afterEffect">
                                  <p:stCondLst>
                                    <p:cond delay="0"/>
                                  </p:stCondLst>
                                  <p:childTnLst>
                                    <p:set>
                                      <p:cBhvr>
                                        <p:cTn id="36" dur="1" fill="hold">
                                          <p:stCondLst>
                                            <p:cond delay="0"/>
                                          </p:stCondLst>
                                        </p:cTn>
                                        <p:tgtEl>
                                          <p:spTgt spid="291843">
                                            <p:txEl>
                                              <p:pRg st="10" end="10"/>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0" end="10"/>
                                            </p:txEl>
                                          </p:spTgt>
                                        </p:tgtEl>
                                        <p:attrNameLst>
                                          <p:attrName>ppt_c</p:attrName>
                                        </p:attrNameLst>
                                      </p:cBhvr>
                                      <p:to>
                                        <a:schemeClr val="bg2"/>
                                      </p:to>
                                    </p:animClr>
                                  </p:subTnLst>
                                </p:cTn>
                              </p:par>
                            </p:childTnLst>
                          </p:cTn>
                        </p:par>
                        <p:par>
                          <p:cTn id="37" fill="hold" nodeType="afterGroup">
                            <p:stCondLst>
                              <p:cond delay="0"/>
                            </p:stCondLst>
                            <p:childTnLst>
                              <p:par>
                                <p:cTn id="38" presetID="1" presetClass="entr" presetSubtype="0" fill="hold" grpId="0" nodeType="afterEffect">
                                  <p:stCondLst>
                                    <p:cond delay="0"/>
                                  </p:stCondLst>
                                  <p:childTnLst>
                                    <p:set>
                                      <p:cBhvr>
                                        <p:cTn id="39" dur="1" fill="hold">
                                          <p:stCondLst>
                                            <p:cond delay="0"/>
                                          </p:stCondLst>
                                        </p:cTn>
                                        <p:tgtEl>
                                          <p:spTgt spid="291843">
                                            <p:txEl>
                                              <p:pRg st="11" end="11"/>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1" end="11"/>
                                            </p:txEl>
                                          </p:spTgt>
                                        </p:tgtEl>
                                        <p:attrNameLst>
                                          <p:attrName>ppt_c</p:attrName>
                                        </p:attrNameLst>
                                      </p:cBhvr>
                                      <p:to>
                                        <a:schemeClr val="bg2"/>
                                      </p:to>
                                    </p:animClr>
                                  </p:subTnLst>
                                </p:cTn>
                              </p:par>
                            </p:childTnLst>
                          </p:cTn>
                        </p:par>
                        <p:par>
                          <p:cTn id="40" fill="hold" nodeType="afterGroup">
                            <p:stCondLst>
                              <p:cond delay="0"/>
                            </p:stCondLst>
                            <p:childTnLst>
                              <p:par>
                                <p:cTn id="41" presetID="1" presetClass="entr" presetSubtype="0" fill="hold" grpId="0" nodeType="afterEffect">
                                  <p:stCondLst>
                                    <p:cond delay="0"/>
                                  </p:stCondLst>
                                  <p:childTnLst>
                                    <p:set>
                                      <p:cBhvr>
                                        <p:cTn id="42" dur="1" fill="hold">
                                          <p:stCondLst>
                                            <p:cond delay="0"/>
                                          </p:stCondLst>
                                        </p:cTn>
                                        <p:tgtEl>
                                          <p:spTgt spid="291843">
                                            <p:txEl>
                                              <p:pRg st="12" end="12"/>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2" end="12"/>
                                            </p:txEl>
                                          </p:spTgt>
                                        </p:tgtEl>
                                        <p:attrNameLst>
                                          <p:attrName>ppt_c</p:attrName>
                                        </p:attrNameLst>
                                      </p:cBhvr>
                                      <p:to>
                                        <a:schemeClr val="bg2"/>
                                      </p:to>
                                    </p:animClr>
                                  </p:subTnLst>
                                </p:cTn>
                              </p:par>
                            </p:childTnLst>
                          </p:cTn>
                        </p:par>
                        <p:par>
                          <p:cTn id="43" fill="hold" nodeType="afterGroup">
                            <p:stCondLst>
                              <p:cond delay="0"/>
                            </p:stCondLst>
                            <p:childTnLst>
                              <p:par>
                                <p:cTn id="44" presetID="1" presetClass="entr" presetSubtype="0" fill="hold" grpId="0" nodeType="afterEffect">
                                  <p:stCondLst>
                                    <p:cond delay="0"/>
                                  </p:stCondLst>
                                  <p:childTnLst>
                                    <p:set>
                                      <p:cBhvr>
                                        <p:cTn id="45" dur="1" fill="hold">
                                          <p:stCondLst>
                                            <p:cond delay="0"/>
                                          </p:stCondLst>
                                        </p:cTn>
                                        <p:tgtEl>
                                          <p:spTgt spid="291843">
                                            <p:txEl>
                                              <p:pRg st="13" end="13"/>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3" end="13"/>
                                            </p:txEl>
                                          </p:spTgt>
                                        </p:tgtEl>
                                        <p:attrNameLst>
                                          <p:attrName>ppt_c</p:attrName>
                                        </p:attrNameLst>
                                      </p:cBhvr>
                                      <p:to>
                                        <a:schemeClr val="bg2"/>
                                      </p:to>
                                    </p:animClr>
                                  </p:subTnLst>
                                </p:cTn>
                              </p:par>
                            </p:childTnLst>
                          </p:cTn>
                        </p:par>
                        <p:par>
                          <p:cTn id="46" fill="hold" nodeType="afterGroup">
                            <p:stCondLst>
                              <p:cond delay="0"/>
                            </p:stCondLst>
                            <p:childTnLst>
                              <p:par>
                                <p:cTn id="47" presetID="1" presetClass="entr" presetSubtype="0" fill="hold" grpId="0" nodeType="afterEffect">
                                  <p:stCondLst>
                                    <p:cond delay="0"/>
                                  </p:stCondLst>
                                  <p:childTnLst>
                                    <p:set>
                                      <p:cBhvr>
                                        <p:cTn id="48" dur="1" fill="hold">
                                          <p:stCondLst>
                                            <p:cond delay="0"/>
                                          </p:stCondLst>
                                        </p:cTn>
                                        <p:tgtEl>
                                          <p:spTgt spid="291843">
                                            <p:txEl>
                                              <p:pRg st="14" end="14"/>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4" end="14"/>
                                            </p:txEl>
                                          </p:spTgt>
                                        </p:tgtEl>
                                        <p:attrNameLst>
                                          <p:attrName>ppt_c</p:attrName>
                                        </p:attrNameLst>
                                      </p:cBhvr>
                                      <p:to>
                                        <a:schemeClr val="bg2"/>
                                      </p:to>
                                    </p:animClr>
                                  </p:subTnLst>
                                </p:cTn>
                              </p:par>
                            </p:childTnLst>
                          </p:cTn>
                        </p:par>
                        <p:par>
                          <p:cTn id="49" fill="hold" nodeType="afterGroup">
                            <p:stCondLst>
                              <p:cond delay="0"/>
                            </p:stCondLst>
                            <p:childTnLst>
                              <p:par>
                                <p:cTn id="50" presetID="1" presetClass="entr" presetSubtype="0" fill="hold" grpId="0" nodeType="afterEffect">
                                  <p:stCondLst>
                                    <p:cond delay="0"/>
                                  </p:stCondLst>
                                  <p:childTnLst>
                                    <p:set>
                                      <p:cBhvr>
                                        <p:cTn id="51" dur="1" fill="hold">
                                          <p:stCondLst>
                                            <p:cond delay="0"/>
                                          </p:stCondLst>
                                        </p:cTn>
                                        <p:tgtEl>
                                          <p:spTgt spid="291843">
                                            <p:txEl>
                                              <p:pRg st="15" end="15"/>
                                            </p:txEl>
                                          </p:spTgt>
                                        </p:tgtEl>
                                        <p:attrNameLst>
                                          <p:attrName>style.visibility</p:attrName>
                                        </p:attrNameLst>
                                      </p:cBhvr>
                                      <p:to>
                                        <p:strVal val="visible"/>
                                      </p:to>
                                    </p:set>
                                  </p:childTnLst>
                                  <p:subTnLst>
                                    <p:animClr clrSpc="rgb" dir="cw">
                                      <p:cBhvr override="childStyle">
                                        <p:cTn dur="1" fill="hold" display="0" masterRel="nextClick" afterEffect="1"/>
                                        <p:tgtEl>
                                          <p:spTgt spid="291843">
                                            <p:txEl>
                                              <p:pRg st="15" end="15"/>
                                            </p:txEl>
                                          </p:spTgt>
                                        </p:tgtEl>
                                        <p:attrNameLst>
                                          <p:attrName>ppt_c</p:attrName>
                                        </p:attrNameLst>
                                      </p:cBhvr>
                                      <p:to>
                                        <a:schemeClr val="bg2"/>
                                      </p:to>
                                    </p:animClr>
                                  </p:subTnLst>
                                </p:cTn>
                              </p:par>
                            </p:childTnLst>
                          </p:cTn>
                        </p:par>
                        <p:par>
                          <p:cTn id="52" fill="hold" nodeType="afterGroup">
                            <p:stCondLst>
                              <p:cond delay="0"/>
                            </p:stCondLst>
                            <p:childTnLst>
                              <p:par>
                                <p:cTn id="53" presetID="15" presetClass="entr" presetSubtype="0" fill="hold" grpId="0" nodeType="afterEffect">
                                  <p:stCondLst>
                                    <p:cond delay="0"/>
                                  </p:stCondLst>
                                  <p:childTnLst>
                                    <p:set>
                                      <p:cBhvr>
                                        <p:cTn id="54" dur="1" fill="hold">
                                          <p:stCondLst>
                                            <p:cond delay="0"/>
                                          </p:stCondLst>
                                        </p:cTn>
                                        <p:tgtEl>
                                          <p:spTgt spid="291842"/>
                                        </p:tgtEl>
                                        <p:attrNameLst>
                                          <p:attrName>style.visibility</p:attrName>
                                        </p:attrNameLst>
                                      </p:cBhvr>
                                      <p:to>
                                        <p:strVal val="visible"/>
                                      </p:to>
                                    </p:set>
                                    <p:anim calcmode="lin" valueType="num">
                                      <p:cBhvr>
                                        <p:cTn id="55" dur="1000" fill="hold"/>
                                        <p:tgtEl>
                                          <p:spTgt spid="291842"/>
                                        </p:tgtEl>
                                        <p:attrNameLst>
                                          <p:attrName>ppt_w</p:attrName>
                                        </p:attrNameLst>
                                      </p:cBhvr>
                                      <p:tavLst>
                                        <p:tav tm="0">
                                          <p:val>
                                            <p:fltVal val="0"/>
                                          </p:val>
                                        </p:tav>
                                        <p:tav tm="100000">
                                          <p:val>
                                            <p:strVal val="#ppt_w"/>
                                          </p:val>
                                        </p:tav>
                                      </p:tavLst>
                                    </p:anim>
                                    <p:anim calcmode="lin" valueType="num">
                                      <p:cBhvr>
                                        <p:cTn id="56" dur="1000" fill="hold"/>
                                        <p:tgtEl>
                                          <p:spTgt spid="291842"/>
                                        </p:tgtEl>
                                        <p:attrNameLst>
                                          <p:attrName>ppt_h</p:attrName>
                                        </p:attrNameLst>
                                      </p:cBhvr>
                                      <p:tavLst>
                                        <p:tav tm="0">
                                          <p:val>
                                            <p:fltVal val="0"/>
                                          </p:val>
                                        </p:tav>
                                        <p:tav tm="100000">
                                          <p:val>
                                            <p:strVal val="#ppt_h"/>
                                          </p:val>
                                        </p:tav>
                                      </p:tavLst>
                                    </p:anim>
                                    <p:anim calcmode="lin" valueType="num">
                                      <p:cBhvr>
                                        <p:cTn id="57" dur="1000" fill="hold"/>
                                        <p:tgtEl>
                                          <p:spTgt spid="291842"/>
                                        </p:tgtEl>
                                        <p:attrNameLst>
                                          <p:attrName>ppt_x</p:attrName>
                                        </p:attrNameLst>
                                      </p:cBhvr>
                                      <p:tavLst>
                                        <p:tav tm="0" fmla="#ppt_x+(cos(-2*pi*(1-$))*-#ppt_x-sin(-2*pi*(1-$))*(1-#ppt_y))*(1-$)">
                                          <p:val>
                                            <p:fltVal val="0"/>
                                          </p:val>
                                        </p:tav>
                                        <p:tav tm="100000">
                                          <p:val>
                                            <p:fltVal val="1"/>
                                          </p:val>
                                        </p:tav>
                                      </p:tavLst>
                                    </p:anim>
                                    <p:anim calcmode="lin" valueType="num">
                                      <p:cBhvr>
                                        <p:cTn id="58" dur="1000" fill="hold"/>
                                        <p:tgtEl>
                                          <p:spTgt spid="291842"/>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842" grpId="0"/>
      <p:bldP spid="291843" grpId="0" build="p"/>
    </p:bldLst>
  </p:timing>
</p:sld>
</file>

<file path=ppt/slides/slide21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93890" name="Rectangle 2"/>
          <p:cNvSpPr>
            <a:spLocks noGrp="1" noChangeArrowheads="1"/>
          </p:cNvSpPr>
          <p:nvPr>
            <p:ph type="body" idx="1"/>
          </p:nvPr>
        </p:nvSpPr>
        <p:spPr>
          <a:xfrm>
            <a:off x="323850" y="333375"/>
            <a:ext cx="8229600" cy="6524625"/>
          </a:xfrm>
        </p:spPr>
        <p:txBody>
          <a:bodyPr/>
          <a:lstStyle/>
          <a:p>
            <a:pPr marL="609600" indent="-609600">
              <a:lnSpc>
                <a:spcPct val="90000"/>
              </a:lnSpc>
              <a:buFont typeface="Wingdings" panose="05000000000000000000" pitchFamily="2" charset="2"/>
              <a:buNone/>
            </a:pPr>
            <a:r>
              <a:rPr lang="fa-IR" altLang="fa-IR" sz="1800" u="sng">
                <a:effectLst/>
                <a:cs typeface="B Zar" panose="00000400000000000000" pitchFamily="2" charset="-78"/>
              </a:rPr>
              <a:t>ثبت دفتر روزنامه </a:t>
            </a:r>
            <a:r>
              <a:rPr lang="ar-SA" altLang="fa-IR" sz="1800" u="sng">
                <a:effectLst/>
                <a:latin typeface="Arial" panose="020B0604020202020204" pitchFamily="34" charset="0"/>
                <a:cs typeface="B Zar" panose="00000400000000000000" pitchFamily="2" charset="-78"/>
              </a:rPr>
              <a:t>–</a:t>
            </a:r>
            <a:r>
              <a:rPr lang="fa-IR" altLang="fa-IR" sz="1800" u="sng">
                <a:effectLst/>
                <a:cs typeface="B Zar" panose="00000400000000000000" pitchFamily="2" charset="-78"/>
              </a:rPr>
              <a:t> طرح یگانه</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( 1050 × 3200) ماده الف</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1) کار در جریان ساخت                     3528000 ( 5/52 × 3200) ماده ب</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نرخ مواد  	                 105125</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مصرف مواد    	                 37625</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موجودی مواد اولیه                         3670750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((55 × 3250 ) + ( 72 × 48500)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ماده ب                 ماده الف</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2) کار در جریان ساخت                     6720000 ( 2100×3200)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کارایی دستمزد                       210000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نرخ دستمزد                        274000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دستمزد پرداختنی                            6656000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3) هزینه های سربار                            9840000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حسابهای مختلف                            9840000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4) کار در جریان ساخت                      1008000 ((2050 + 1100) × 3200) </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هزینه های سربار                              10080000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5) هزینه های سربار                              240000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هزینه سربار ثابت                     246000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انحراف کارایی سربار                          110000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هزینه سربار متغیر                 186000</a:t>
            </a:r>
          </a:p>
          <a:p>
            <a:pPr marL="609600" indent="-609600">
              <a:lnSpc>
                <a:spcPct val="90000"/>
              </a:lnSpc>
              <a:buFont typeface="Wingdings" panose="05000000000000000000" pitchFamily="2" charset="2"/>
              <a:buNone/>
            </a:pPr>
            <a:r>
              <a:rPr lang="fa-IR" altLang="fa-IR" sz="1800">
                <a:effectLst/>
                <a:cs typeface="B Zar" panose="00000400000000000000" pitchFamily="2" charset="-78"/>
              </a:rPr>
              <a:t>			انحراف حجم سربار                         410000</a:t>
            </a:r>
            <a:endParaRPr lang="en-US" altLang="fa-IR" sz="18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293890">
                                            <p:txEl>
                                              <p:pRg st="0" end="0"/>
                                            </p:txEl>
                                          </p:spTgt>
                                        </p:tgtEl>
                                        <p:attrNameLst>
                                          <p:attrName>style.visibility</p:attrName>
                                        </p:attrNameLst>
                                      </p:cBhvr>
                                      <p:to>
                                        <p:strVal val="visible"/>
                                      </p:to>
                                    </p:set>
                                    <p:animEffect transition="in" filter="fade">
                                      <p:cBhvr>
                                        <p:cTn id="7" dur="1000"/>
                                        <p:tgtEl>
                                          <p:spTgt spid="293890">
                                            <p:txEl>
                                              <p:pRg st="0" end="0"/>
                                            </p:txEl>
                                          </p:spTgt>
                                        </p:tgtEl>
                                      </p:cBhvr>
                                    </p:animEffect>
                                    <p:anim calcmode="lin" valueType="num">
                                      <p:cBhvr>
                                        <p:cTn id="8" dur="1000" fill="hold"/>
                                        <p:tgtEl>
                                          <p:spTgt spid="293890">
                                            <p:txEl>
                                              <p:pRg st="0" end="0"/>
                                            </p:txEl>
                                          </p:spTgt>
                                        </p:tgtEl>
                                        <p:attrNameLst>
                                          <p:attrName>ppt_x</p:attrName>
                                        </p:attrNameLst>
                                      </p:cBhvr>
                                      <p:tavLst>
                                        <p:tav tm="0">
                                          <p:val>
                                            <p:strVal val="#ppt_x"/>
                                          </p:val>
                                        </p:tav>
                                        <p:tav tm="100000">
                                          <p:val>
                                            <p:strVal val="#ppt_x"/>
                                          </p:val>
                                        </p:tav>
                                      </p:tavLst>
                                    </p:anim>
                                    <p:anim calcmode="lin" valueType="num">
                                      <p:cBhvr>
                                        <p:cTn id="9" dur="900" decel="100000" fill="hold"/>
                                        <p:tgtEl>
                                          <p:spTgt spid="293890">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293890">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293890">
                                            <p:txEl>
                                              <p:pRg st="1" end="1"/>
                                            </p:txEl>
                                          </p:spTgt>
                                        </p:tgtEl>
                                        <p:attrNameLst>
                                          <p:attrName>style.visibility</p:attrName>
                                        </p:attrNameLst>
                                      </p:cBhvr>
                                      <p:to>
                                        <p:strVal val="visible"/>
                                      </p:to>
                                    </p:set>
                                    <p:animEffect transition="in" filter="fade">
                                      <p:cBhvr>
                                        <p:cTn id="14" dur="1000"/>
                                        <p:tgtEl>
                                          <p:spTgt spid="293890">
                                            <p:txEl>
                                              <p:pRg st="1" end="1"/>
                                            </p:txEl>
                                          </p:spTgt>
                                        </p:tgtEl>
                                      </p:cBhvr>
                                    </p:animEffect>
                                    <p:anim calcmode="lin" valueType="num">
                                      <p:cBhvr>
                                        <p:cTn id="15" dur="1000" fill="hold"/>
                                        <p:tgtEl>
                                          <p:spTgt spid="293890">
                                            <p:txEl>
                                              <p:pRg st="1" end="1"/>
                                            </p:txEl>
                                          </p:spTgt>
                                        </p:tgtEl>
                                        <p:attrNameLst>
                                          <p:attrName>ppt_x</p:attrName>
                                        </p:attrNameLst>
                                      </p:cBhvr>
                                      <p:tavLst>
                                        <p:tav tm="0">
                                          <p:val>
                                            <p:strVal val="#ppt_x"/>
                                          </p:val>
                                        </p:tav>
                                        <p:tav tm="100000">
                                          <p:val>
                                            <p:strVal val="#ppt_x"/>
                                          </p:val>
                                        </p:tav>
                                      </p:tavLst>
                                    </p:anim>
                                    <p:anim calcmode="lin" valueType="num">
                                      <p:cBhvr>
                                        <p:cTn id="16" dur="900" decel="100000" fill="hold"/>
                                        <p:tgtEl>
                                          <p:spTgt spid="293890">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293890">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293890">
                                            <p:txEl>
                                              <p:pRg st="2" end="2"/>
                                            </p:txEl>
                                          </p:spTgt>
                                        </p:tgtEl>
                                        <p:attrNameLst>
                                          <p:attrName>style.visibility</p:attrName>
                                        </p:attrNameLst>
                                      </p:cBhvr>
                                      <p:to>
                                        <p:strVal val="visible"/>
                                      </p:to>
                                    </p:set>
                                    <p:animEffect transition="in" filter="fade">
                                      <p:cBhvr>
                                        <p:cTn id="21" dur="1000"/>
                                        <p:tgtEl>
                                          <p:spTgt spid="293890">
                                            <p:txEl>
                                              <p:pRg st="2" end="2"/>
                                            </p:txEl>
                                          </p:spTgt>
                                        </p:tgtEl>
                                      </p:cBhvr>
                                    </p:animEffect>
                                    <p:anim calcmode="lin" valueType="num">
                                      <p:cBhvr>
                                        <p:cTn id="22" dur="1000" fill="hold"/>
                                        <p:tgtEl>
                                          <p:spTgt spid="293890">
                                            <p:txEl>
                                              <p:pRg st="2" end="2"/>
                                            </p:txEl>
                                          </p:spTgt>
                                        </p:tgtEl>
                                        <p:attrNameLst>
                                          <p:attrName>ppt_x</p:attrName>
                                        </p:attrNameLst>
                                      </p:cBhvr>
                                      <p:tavLst>
                                        <p:tav tm="0">
                                          <p:val>
                                            <p:strVal val="#ppt_x"/>
                                          </p:val>
                                        </p:tav>
                                        <p:tav tm="100000">
                                          <p:val>
                                            <p:strVal val="#ppt_x"/>
                                          </p:val>
                                        </p:tav>
                                      </p:tavLst>
                                    </p:anim>
                                    <p:anim calcmode="lin" valueType="num">
                                      <p:cBhvr>
                                        <p:cTn id="23" dur="900" decel="100000" fill="hold"/>
                                        <p:tgtEl>
                                          <p:spTgt spid="293890">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293890">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293890">
                                            <p:txEl>
                                              <p:pRg st="3" end="3"/>
                                            </p:txEl>
                                          </p:spTgt>
                                        </p:tgtEl>
                                        <p:attrNameLst>
                                          <p:attrName>style.visibility</p:attrName>
                                        </p:attrNameLst>
                                      </p:cBhvr>
                                      <p:to>
                                        <p:strVal val="visible"/>
                                      </p:to>
                                    </p:set>
                                    <p:animEffect transition="in" filter="fade">
                                      <p:cBhvr>
                                        <p:cTn id="28" dur="1000"/>
                                        <p:tgtEl>
                                          <p:spTgt spid="293890">
                                            <p:txEl>
                                              <p:pRg st="3" end="3"/>
                                            </p:txEl>
                                          </p:spTgt>
                                        </p:tgtEl>
                                      </p:cBhvr>
                                    </p:animEffect>
                                    <p:anim calcmode="lin" valueType="num">
                                      <p:cBhvr>
                                        <p:cTn id="29" dur="1000" fill="hold"/>
                                        <p:tgtEl>
                                          <p:spTgt spid="293890">
                                            <p:txEl>
                                              <p:pRg st="3" end="3"/>
                                            </p:txEl>
                                          </p:spTgt>
                                        </p:tgtEl>
                                        <p:attrNameLst>
                                          <p:attrName>ppt_x</p:attrName>
                                        </p:attrNameLst>
                                      </p:cBhvr>
                                      <p:tavLst>
                                        <p:tav tm="0">
                                          <p:val>
                                            <p:strVal val="#ppt_x"/>
                                          </p:val>
                                        </p:tav>
                                        <p:tav tm="100000">
                                          <p:val>
                                            <p:strVal val="#ppt_x"/>
                                          </p:val>
                                        </p:tav>
                                      </p:tavLst>
                                    </p:anim>
                                    <p:anim calcmode="lin" valueType="num">
                                      <p:cBhvr>
                                        <p:cTn id="30" dur="900" decel="100000" fill="hold"/>
                                        <p:tgtEl>
                                          <p:spTgt spid="293890">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900"/>
                                          </p:stCondLst>
                                        </p:cTn>
                                        <p:tgtEl>
                                          <p:spTgt spid="293890">
                                            <p:txEl>
                                              <p:pRg st="3" end="3"/>
                                            </p:txEl>
                                          </p:spTgt>
                                        </p:tgtEl>
                                        <p:attrNameLst>
                                          <p:attrName>ppt_y</p:attrName>
                                        </p:attrNameLst>
                                      </p:cBhvr>
                                      <p:tavLst>
                                        <p:tav tm="0">
                                          <p:val>
                                            <p:strVal val="#ppt_y-.03"/>
                                          </p:val>
                                        </p:tav>
                                        <p:tav tm="100000">
                                          <p:val>
                                            <p:strVal val="#ppt_y"/>
                                          </p:val>
                                        </p:tav>
                                      </p:tavLst>
                                    </p:anim>
                                  </p:childTnLst>
                                </p:cTn>
                              </p:par>
                            </p:childTnLst>
                          </p:cTn>
                        </p:par>
                        <p:par>
                          <p:cTn id="32" fill="hold" nodeType="afterGroup">
                            <p:stCondLst>
                              <p:cond delay="4000"/>
                            </p:stCondLst>
                            <p:childTnLst>
                              <p:par>
                                <p:cTn id="33" presetID="37" presetClass="entr" presetSubtype="0" fill="hold" grpId="0" nodeType="afterEffect">
                                  <p:stCondLst>
                                    <p:cond delay="0"/>
                                  </p:stCondLst>
                                  <p:childTnLst>
                                    <p:set>
                                      <p:cBhvr>
                                        <p:cTn id="34" dur="1" fill="hold">
                                          <p:stCondLst>
                                            <p:cond delay="0"/>
                                          </p:stCondLst>
                                        </p:cTn>
                                        <p:tgtEl>
                                          <p:spTgt spid="293890">
                                            <p:txEl>
                                              <p:pRg st="4" end="4"/>
                                            </p:txEl>
                                          </p:spTgt>
                                        </p:tgtEl>
                                        <p:attrNameLst>
                                          <p:attrName>style.visibility</p:attrName>
                                        </p:attrNameLst>
                                      </p:cBhvr>
                                      <p:to>
                                        <p:strVal val="visible"/>
                                      </p:to>
                                    </p:set>
                                    <p:animEffect transition="in" filter="fade">
                                      <p:cBhvr>
                                        <p:cTn id="35" dur="1000"/>
                                        <p:tgtEl>
                                          <p:spTgt spid="293890">
                                            <p:txEl>
                                              <p:pRg st="4" end="4"/>
                                            </p:txEl>
                                          </p:spTgt>
                                        </p:tgtEl>
                                      </p:cBhvr>
                                    </p:animEffect>
                                    <p:anim calcmode="lin" valueType="num">
                                      <p:cBhvr>
                                        <p:cTn id="36" dur="1000" fill="hold"/>
                                        <p:tgtEl>
                                          <p:spTgt spid="293890">
                                            <p:txEl>
                                              <p:pRg st="4" end="4"/>
                                            </p:txEl>
                                          </p:spTgt>
                                        </p:tgtEl>
                                        <p:attrNameLst>
                                          <p:attrName>ppt_x</p:attrName>
                                        </p:attrNameLst>
                                      </p:cBhvr>
                                      <p:tavLst>
                                        <p:tav tm="0">
                                          <p:val>
                                            <p:strVal val="#ppt_x"/>
                                          </p:val>
                                        </p:tav>
                                        <p:tav tm="100000">
                                          <p:val>
                                            <p:strVal val="#ppt_x"/>
                                          </p:val>
                                        </p:tav>
                                      </p:tavLst>
                                    </p:anim>
                                    <p:anim calcmode="lin" valueType="num">
                                      <p:cBhvr>
                                        <p:cTn id="37" dur="900" decel="100000" fill="hold"/>
                                        <p:tgtEl>
                                          <p:spTgt spid="293890">
                                            <p:txEl>
                                              <p:pRg st="4" end="4"/>
                                            </p:txEl>
                                          </p:spTgt>
                                        </p:tgtEl>
                                        <p:attrNameLst>
                                          <p:attrName>ppt_y</p:attrName>
                                        </p:attrNameLst>
                                      </p:cBhvr>
                                      <p:tavLst>
                                        <p:tav tm="0">
                                          <p:val>
                                            <p:strVal val="#ppt_y+1"/>
                                          </p:val>
                                        </p:tav>
                                        <p:tav tm="100000">
                                          <p:val>
                                            <p:strVal val="#ppt_y-.03"/>
                                          </p:val>
                                        </p:tav>
                                      </p:tavLst>
                                    </p:anim>
                                    <p:anim calcmode="lin" valueType="num">
                                      <p:cBhvr>
                                        <p:cTn id="38" dur="100" accel="100000" fill="hold">
                                          <p:stCondLst>
                                            <p:cond delay="900"/>
                                          </p:stCondLst>
                                        </p:cTn>
                                        <p:tgtEl>
                                          <p:spTgt spid="293890">
                                            <p:txEl>
                                              <p:pRg st="4" end="4"/>
                                            </p:txEl>
                                          </p:spTgt>
                                        </p:tgtEl>
                                        <p:attrNameLst>
                                          <p:attrName>ppt_y</p:attrName>
                                        </p:attrNameLst>
                                      </p:cBhvr>
                                      <p:tavLst>
                                        <p:tav tm="0">
                                          <p:val>
                                            <p:strVal val="#ppt_y-.03"/>
                                          </p:val>
                                        </p:tav>
                                        <p:tav tm="100000">
                                          <p:val>
                                            <p:strVal val="#ppt_y"/>
                                          </p:val>
                                        </p:tav>
                                      </p:tavLst>
                                    </p:anim>
                                  </p:childTnLst>
                                </p:cTn>
                              </p:par>
                            </p:childTnLst>
                          </p:cTn>
                        </p:par>
                        <p:par>
                          <p:cTn id="39" fill="hold" nodeType="afterGroup">
                            <p:stCondLst>
                              <p:cond delay="5000"/>
                            </p:stCondLst>
                            <p:childTnLst>
                              <p:par>
                                <p:cTn id="40" presetID="37" presetClass="entr" presetSubtype="0" fill="hold" grpId="0" nodeType="afterEffect">
                                  <p:stCondLst>
                                    <p:cond delay="0"/>
                                  </p:stCondLst>
                                  <p:childTnLst>
                                    <p:set>
                                      <p:cBhvr>
                                        <p:cTn id="41" dur="1" fill="hold">
                                          <p:stCondLst>
                                            <p:cond delay="0"/>
                                          </p:stCondLst>
                                        </p:cTn>
                                        <p:tgtEl>
                                          <p:spTgt spid="293890">
                                            <p:txEl>
                                              <p:pRg st="5" end="5"/>
                                            </p:txEl>
                                          </p:spTgt>
                                        </p:tgtEl>
                                        <p:attrNameLst>
                                          <p:attrName>style.visibility</p:attrName>
                                        </p:attrNameLst>
                                      </p:cBhvr>
                                      <p:to>
                                        <p:strVal val="visible"/>
                                      </p:to>
                                    </p:set>
                                    <p:animEffect transition="in" filter="fade">
                                      <p:cBhvr>
                                        <p:cTn id="42" dur="1000"/>
                                        <p:tgtEl>
                                          <p:spTgt spid="293890">
                                            <p:txEl>
                                              <p:pRg st="5" end="5"/>
                                            </p:txEl>
                                          </p:spTgt>
                                        </p:tgtEl>
                                      </p:cBhvr>
                                    </p:animEffect>
                                    <p:anim calcmode="lin" valueType="num">
                                      <p:cBhvr>
                                        <p:cTn id="43" dur="1000" fill="hold"/>
                                        <p:tgtEl>
                                          <p:spTgt spid="293890">
                                            <p:txEl>
                                              <p:pRg st="5" end="5"/>
                                            </p:txEl>
                                          </p:spTgt>
                                        </p:tgtEl>
                                        <p:attrNameLst>
                                          <p:attrName>ppt_x</p:attrName>
                                        </p:attrNameLst>
                                      </p:cBhvr>
                                      <p:tavLst>
                                        <p:tav tm="0">
                                          <p:val>
                                            <p:strVal val="#ppt_x"/>
                                          </p:val>
                                        </p:tav>
                                        <p:tav tm="100000">
                                          <p:val>
                                            <p:strVal val="#ppt_x"/>
                                          </p:val>
                                        </p:tav>
                                      </p:tavLst>
                                    </p:anim>
                                    <p:anim calcmode="lin" valueType="num">
                                      <p:cBhvr>
                                        <p:cTn id="44" dur="900" decel="100000" fill="hold"/>
                                        <p:tgtEl>
                                          <p:spTgt spid="293890">
                                            <p:txEl>
                                              <p:pRg st="5" end="5"/>
                                            </p:txEl>
                                          </p:spTgt>
                                        </p:tgtEl>
                                        <p:attrNameLst>
                                          <p:attrName>ppt_y</p:attrName>
                                        </p:attrNameLst>
                                      </p:cBhvr>
                                      <p:tavLst>
                                        <p:tav tm="0">
                                          <p:val>
                                            <p:strVal val="#ppt_y+1"/>
                                          </p:val>
                                        </p:tav>
                                        <p:tav tm="100000">
                                          <p:val>
                                            <p:strVal val="#ppt_y-.03"/>
                                          </p:val>
                                        </p:tav>
                                      </p:tavLst>
                                    </p:anim>
                                    <p:anim calcmode="lin" valueType="num">
                                      <p:cBhvr>
                                        <p:cTn id="45" dur="100" accel="100000" fill="hold">
                                          <p:stCondLst>
                                            <p:cond delay="900"/>
                                          </p:stCondLst>
                                        </p:cTn>
                                        <p:tgtEl>
                                          <p:spTgt spid="293890">
                                            <p:txEl>
                                              <p:pRg st="5" end="5"/>
                                            </p:txEl>
                                          </p:spTgt>
                                        </p:tgtEl>
                                        <p:attrNameLst>
                                          <p:attrName>ppt_y</p:attrName>
                                        </p:attrNameLst>
                                      </p:cBhvr>
                                      <p:tavLst>
                                        <p:tav tm="0">
                                          <p:val>
                                            <p:strVal val="#ppt_y-.03"/>
                                          </p:val>
                                        </p:tav>
                                        <p:tav tm="100000">
                                          <p:val>
                                            <p:strVal val="#ppt_y"/>
                                          </p:val>
                                        </p:tav>
                                      </p:tavLst>
                                    </p:anim>
                                  </p:childTnLst>
                                </p:cTn>
                              </p:par>
                            </p:childTnLst>
                          </p:cTn>
                        </p:par>
                        <p:par>
                          <p:cTn id="46" fill="hold" nodeType="afterGroup">
                            <p:stCondLst>
                              <p:cond delay="6000"/>
                            </p:stCondLst>
                            <p:childTnLst>
                              <p:par>
                                <p:cTn id="47" presetID="37" presetClass="entr" presetSubtype="0" fill="hold" grpId="0" nodeType="afterEffect">
                                  <p:stCondLst>
                                    <p:cond delay="0"/>
                                  </p:stCondLst>
                                  <p:childTnLst>
                                    <p:set>
                                      <p:cBhvr>
                                        <p:cTn id="48" dur="1" fill="hold">
                                          <p:stCondLst>
                                            <p:cond delay="0"/>
                                          </p:stCondLst>
                                        </p:cTn>
                                        <p:tgtEl>
                                          <p:spTgt spid="293890">
                                            <p:txEl>
                                              <p:pRg st="6" end="6"/>
                                            </p:txEl>
                                          </p:spTgt>
                                        </p:tgtEl>
                                        <p:attrNameLst>
                                          <p:attrName>style.visibility</p:attrName>
                                        </p:attrNameLst>
                                      </p:cBhvr>
                                      <p:to>
                                        <p:strVal val="visible"/>
                                      </p:to>
                                    </p:set>
                                    <p:animEffect transition="in" filter="fade">
                                      <p:cBhvr>
                                        <p:cTn id="49" dur="1000"/>
                                        <p:tgtEl>
                                          <p:spTgt spid="293890">
                                            <p:txEl>
                                              <p:pRg st="6" end="6"/>
                                            </p:txEl>
                                          </p:spTgt>
                                        </p:tgtEl>
                                      </p:cBhvr>
                                    </p:animEffect>
                                    <p:anim calcmode="lin" valueType="num">
                                      <p:cBhvr>
                                        <p:cTn id="50" dur="1000" fill="hold"/>
                                        <p:tgtEl>
                                          <p:spTgt spid="293890">
                                            <p:txEl>
                                              <p:pRg st="6" end="6"/>
                                            </p:txEl>
                                          </p:spTgt>
                                        </p:tgtEl>
                                        <p:attrNameLst>
                                          <p:attrName>ppt_x</p:attrName>
                                        </p:attrNameLst>
                                      </p:cBhvr>
                                      <p:tavLst>
                                        <p:tav tm="0">
                                          <p:val>
                                            <p:strVal val="#ppt_x"/>
                                          </p:val>
                                        </p:tav>
                                        <p:tav tm="100000">
                                          <p:val>
                                            <p:strVal val="#ppt_x"/>
                                          </p:val>
                                        </p:tav>
                                      </p:tavLst>
                                    </p:anim>
                                    <p:anim calcmode="lin" valueType="num">
                                      <p:cBhvr>
                                        <p:cTn id="51" dur="900" decel="100000" fill="hold"/>
                                        <p:tgtEl>
                                          <p:spTgt spid="293890">
                                            <p:txEl>
                                              <p:pRg st="6" end="6"/>
                                            </p:txEl>
                                          </p:spTgt>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293890">
                                            <p:txEl>
                                              <p:pRg st="6" end="6"/>
                                            </p:txEl>
                                          </p:spTgt>
                                        </p:tgtEl>
                                        <p:attrNameLst>
                                          <p:attrName>ppt_y</p:attrName>
                                        </p:attrNameLst>
                                      </p:cBhvr>
                                      <p:tavLst>
                                        <p:tav tm="0">
                                          <p:val>
                                            <p:strVal val="#ppt_y-.03"/>
                                          </p:val>
                                        </p:tav>
                                        <p:tav tm="100000">
                                          <p:val>
                                            <p:strVal val="#ppt_y"/>
                                          </p:val>
                                        </p:tav>
                                      </p:tavLst>
                                    </p:anim>
                                  </p:childTnLst>
                                </p:cTn>
                              </p:par>
                            </p:childTnLst>
                          </p:cTn>
                        </p:par>
                        <p:par>
                          <p:cTn id="53" fill="hold" nodeType="afterGroup">
                            <p:stCondLst>
                              <p:cond delay="7000"/>
                            </p:stCondLst>
                            <p:childTnLst>
                              <p:par>
                                <p:cTn id="54" presetID="37" presetClass="entr" presetSubtype="0" fill="hold" grpId="0" nodeType="afterEffect">
                                  <p:stCondLst>
                                    <p:cond delay="0"/>
                                  </p:stCondLst>
                                  <p:childTnLst>
                                    <p:set>
                                      <p:cBhvr>
                                        <p:cTn id="55" dur="1" fill="hold">
                                          <p:stCondLst>
                                            <p:cond delay="0"/>
                                          </p:stCondLst>
                                        </p:cTn>
                                        <p:tgtEl>
                                          <p:spTgt spid="293890">
                                            <p:txEl>
                                              <p:pRg st="7" end="7"/>
                                            </p:txEl>
                                          </p:spTgt>
                                        </p:tgtEl>
                                        <p:attrNameLst>
                                          <p:attrName>style.visibility</p:attrName>
                                        </p:attrNameLst>
                                      </p:cBhvr>
                                      <p:to>
                                        <p:strVal val="visible"/>
                                      </p:to>
                                    </p:set>
                                    <p:animEffect transition="in" filter="fade">
                                      <p:cBhvr>
                                        <p:cTn id="56" dur="1000"/>
                                        <p:tgtEl>
                                          <p:spTgt spid="293890">
                                            <p:txEl>
                                              <p:pRg st="7" end="7"/>
                                            </p:txEl>
                                          </p:spTgt>
                                        </p:tgtEl>
                                      </p:cBhvr>
                                    </p:animEffect>
                                    <p:anim calcmode="lin" valueType="num">
                                      <p:cBhvr>
                                        <p:cTn id="57" dur="1000" fill="hold"/>
                                        <p:tgtEl>
                                          <p:spTgt spid="293890">
                                            <p:txEl>
                                              <p:pRg st="7" end="7"/>
                                            </p:txEl>
                                          </p:spTgt>
                                        </p:tgtEl>
                                        <p:attrNameLst>
                                          <p:attrName>ppt_x</p:attrName>
                                        </p:attrNameLst>
                                      </p:cBhvr>
                                      <p:tavLst>
                                        <p:tav tm="0">
                                          <p:val>
                                            <p:strVal val="#ppt_x"/>
                                          </p:val>
                                        </p:tav>
                                        <p:tav tm="100000">
                                          <p:val>
                                            <p:strVal val="#ppt_x"/>
                                          </p:val>
                                        </p:tav>
                                      </p:tavLst>
                                    </p:anim>
                                    <p:anim calcmode="lin" valueType="num">
                                      <p:cBhvr>
                                        <p:cTn id="58" dur="900" decel="100000" fill="hold"/>
                                        <p:tgtEl>
                                          <p:spTgt spid="293890">
                                            <p:txEl>
                                              <p:pRg st="7" end="7"/>
                                            </p:txEl>
                                          </p:spTgt>
                                        </p:tgtEl>
                                        <p:attrNameLst>
                                          <p:attrName>ppt_y</p:attrName>
                                        </p:attrNameLst>
                                      </p:cBhvr>
                                      <p:tavLst>
                                        <p:tav tm="0">
                                          <p:val>
                                            <p:strVal val="#ppt_y+1"/>
                                          </p:val>
                                        </p:tav>
                                        <p:tav tm="100000">
                                          <p:val>
                                            <p:strVal val="#ppt_y-.03"/>
                                          </p:val>
                                        </p:tav>
                                      </p:tavLst>
                                    </p:anim>
                                    <p:anim calcmode="lin" valueType="num">
                                      <p:cBhvr>
                                        <p:cTn id="59" dur="100" accel="100000" fill="hold">
                                          <p:stCondLst>
                                            <p:cond delay="900"/>
                                          </p:stCondLst>
                                        </p:cTn>
                                        <p:tgtEl>
                                          <p:spTgt spid="293890">
                                            <p:txEl>
                                              <p:pRg st="7" end="7"/>
                                            </p:txEl>
                                          </p:spTgt>
                                        </p:tgtEl>
                                        <p:attrNameLst>
                                          <p:attrName>ppt_y</p:attrName>
                                        </p:attrNameLst>
                                      </p:cBhvr>
                                      <p:tavLst>
                                        <p:tav tm="0">
                                          <p:val>
                                            <p:strVal val="#ppt_y-.03"/>
                                          </p:val>
                                        </p:tav>
                                        <p:tav tm="100000">
                                          <p:val>
                                            <p:strVal val="#ppt_y"/>
                                          </p:val>
                                        </p:tav>
                                      </p:tavLst>
                                    </p:anim>
                                  </p:childTnLst>
                                </p:cTn>
                              </p:par>
                            </p:childTnLst>
                          </p:cTn>
                        </p:par>
                        <p:par>
                          <p:cTn id="60" fill="hold" nodeType="afterGroup">
                            <p:stCondLst>
                              <p:cond delay="8000"/>
                            </p:stCondLst>
                            <p:childTnLst>
                              <p:par>
                                <p:cTn id="61" presetID="37" presetClass="entr" presetSubtype="0" fill="hold" grpId="0" nodeType="afterEffect">
                                  <p:stCondLst>
                                    <p:cond delay="0"/>
                                  </p:stCondLst>
                                  <p:childTnLst>
                                    <p:set>
                                      <p:cBhvr>
                                        <p:cTn id="62" dur="1" fill="hold">
                                          <p:stCondLst>
                                            <p:cond delay="0"/>
                                          </p:stCondLst>
                                        </p:cTn>
                                        <p:tgtEl>
                                          <p:spTgt spid="293890">
                                            <p:txEl>
                                              <p:pRg st="8" end="8"/>
                                            </p:txEl>
                                          </p:spTgt>
                                        </p:tgtEl>
                                        <p:attrNameLst>
                                          <p:attrName>style.visibility</p:attrName>
                                        </p:attrNameLst>
                                      </p:cBhvr>
                                      <p:to>
                                        <p:strVal val="visible"/>
                                      </p:to>
                                    </p:set>
                                    <p:animEffect transition="in" filter="fade">
                                      <p:cBhvr>
                                        <p:cTn id="63" dur="1000"/>
                                        <p:tgtEl>
                                          <p:spTgt spid="293890">
                                            <p:txEl>
                                              <p:pRg st="8" end="8"/>
                                            </p:txEl>
                                          </p:spTgt>
                                        </p:tgtEl>
                                      </p:cBhvr>
                                    </p:animEffect>
                                    <p:anim calcmode="lin" valueType="num">
                                      <p:cBhvr>
                                        <p:cTn id="64" dur="1000" fill="hold"/>
                                        <p:tgtEl>
                                          <p:spTgt spid="293890">
                                            <p:txEl>
                                              <p:pRg st="8" end="8"/>
                                            </p:txEl>
                                          </p:spTgt>
                                        </p:tgtEl>
                                        <p:attrNameLst>
                                          <p:attrName>ppt_x</p:attrName>
                                        </p:attrNameLst>
                                      </p:cBhvr>
                                      <p:tavLst>
                                        <p:tav tm="0">
                                          <p:val>
                                            <p:strVal val="#ppt_x"/>
                                          </p:val>
                                        </p:tav>
                                        <p:tav tm="100000">
                                          <p:val>
                                            <p:strVal val="#ppt_x"/>
                                          </p:val>
                                        </p:tav>
                                      </p:tavLst>
                                    </p:anim>
                                    <p:anim calcmode="lin" valueType="num">
                                      <p:cBhvr>
                                        <p:cTn id="65" dur="900" decel="100000" fill="hold"/>
                                        <p:tgtEl>
                                          <p:spTgt spid="293890">
                                            <p:txEl>
                                              <p:pRg st="8" end="8"/>
                                            </p:txEl>
                                          </p:spTgt>
                                        </p:tgtEl>
                                        <p:attrNameLst>
                                          <p:attrName>ppt_y</p:attrName>
                                        </p:attrNameLst>
                                      </p:cBhvr>
                                      <p:tavLst>
                                        <p:tav tm="0">
                                          <p:val>
                                            <p:strVal val="#ppt_y+1"/>
                                          </p:val>
                                        </p:tav>
                                        <p:tav tm="100000">
                                          <p:val>
                                            <p:strVal val="#ppt_y-.03"/>
                                          </p:val>
                                        </p:tav>
                                      </p:tavLst>
                                    </p:anim>
                                    <p:anim calcmode="lin" valueType="num">
                                      <p:cBhvr>
                                        <p:cTn id="66" dur="100" accel="100000" fill="hold">
                                          <p:stCondLst>
                                            <p:cond delay="900"/>
                                          </p:stCondLst>
                                        </p:cTn>
                                        <p:tgtEl>
                                          <p:spTgt spid="293890">
                                            <p:txEl>
                                              <p:pRg st="8" end="8"/>
                                            </p:txEl>
                                          </p:spTgt>
                                        </p:tgtEl>
                                        <p:attrNameLst>
                                          <p:attrName>ppt_y</p:attrName>
                                        </p:attrNameLst>
                                      </p:cBhvr>
                                      <p:tavLst>
                                        <p:tav tm="0">
                                          <p:val>
                                            <p:strVal val="#ppt_y-.03"/>
                                          </p:val>
                                        </p:tav>
                                        <p:tav tm="100000">
                                          <p:val>
                                            <p:strVal val="#ppt_y"/>
                                          </p:val>
                                        </p:tav>
                                      </p:tavLst>
                                    </p:anim>
                                  </p:childTnLst>
                                </p:cTn>
                              </p:par>
                            </p:childTnLst>
                          </p:cTn>
                        </p:par>
                        <p:par>
                          <p:cTn id="67" fill="hold" nodeType="afterGroup">
                            <p:stCondLst>
                              <p:cond delay="9000"/>
                            </p:stCondLst>
                            <p:childTnLst>
                              <p:par>
                                <p:cTn id="68" presetID="37" presetClass="entr" presetSubtype="0" fill="hold" grpId="0" nodeType="afterEffect">
                                  <p:stCondLst>
                                    <p:cond delay="0"/>
                                  </p:stCondLst>
                                  <p:childTnLst>
                                    <p:set>
                                      <p:cBhvr>
                                        <p:cTn id="69" dur="1" fill="hold">
                                          <p:stCondLst>
                                            <p:cond delay="0"/>
                                          </p:stCondLst>
                                        </p:cTn>
                                        <p:tgtEl>
                                          <p:spTgt spid="293890">
                                            <p:txEl>
                                              <p:pRg st="9" end="9"/>
                                            </p:txEl>
                                          </p:spTgt>
                                        </p:tgtEl>
                                        <p:attrNameLst>
                                          <p:attrName>style.visibility</p:attrName>
                                        </p:attrNameLst>
                                      </p:cBhvr>
                                      <p:to>
                                        <p:strVal val="visible"/>
                                      </p:to>
                                    </p:set>
                                    <p:animEffect transition="in" filter="fade">
                                      <p:cBhvr>
                                        <p:cTn id="70" dur="1000"/>
                                        <p:tgtEl>
                                          <p:spTgt spid="293890">
                                            <p:txEl>
                                              <p:pRg st="9" end="9"/>
                                            </p:txEl>
                                          </p:spTgt>
                                        </p:tgtEl>
                                      </p:cBhvr>
                                    </p:animEffect>
                                    <p:anim calcmode="lin" valueType="num">
                                      <p:cBhvr>
                                        <p:cTn id="71" dur="1000" fill="hold"/>
                                        <p:tgtEl>
                                          <p:spTgt spid="293890">
                                            <p:txEl>
                                              <p:pRg st="9" end="9"/>
                                            </p:txEl>
                                          </p:spTgt>
                                        </p:tgtEl>
                                        <p:attrNameLst>
                                          <p:attrName>ppt_x</p:attrName>
                                        </p:attrNameLst>
                                      </p:cBhvr>
                                      <p:tavLst>
                                        <p:tav tm="0">
                                          <p:val>
                                            <p:strVal val="#ppt_x"/>
                                          </p:val>
                                        </p:tav>
                                        <p:tav tm="100000">
                                          <p:val>
                                            <p:strVal val="#ppt_x"/>
                                          </p:val>
                                        </p:tav>
                                      </p:tavLst>
                                    </p:anim>
                                    <p:anim calcmode="lin" valueType="num">
                                      <p:cBhvr>
                                        <p:cTn id="72" dur="900" decel="100000" fill="hold"/>
                                        <p:tgtEl>
                                          <p:spTgt spid="293890">
                                            <p:txEl>
                                              <p:pRg st="9" end="9"/>
                                            </p:txEl>
                                          </p:spTgt>
                                        </p:tgtEl>
                                        <p:attrNameLst>
                                          <p:attrName>ppt_y</p:attrName>
                                        </p:attrNameLst>
                                      </p:cBhvr>
                                      <p:tavLst>
                                        <p:tav tm="0">
                                          <p:val>
                                            <p:strVal val="#ppt_y+1"/>
                                          </p:val>
                                        </p:tav>
                                        <p:tav tm="100000">
                                          <p:val>
                                            <p:strVal val="#ppt_y-.03"/>
                                          </p:val>
                                        </p:tav>
                                      </p:tavLst>
                                    </p:anim>
                                    <p:anim calcmode="lin" valueType="num">
                                      <p:cBhvr>
                                        <p:cTn id="73" dur="100" accel="100000" fill="hold">
                                          <p:stCondLst>
                                            <p:cond delay="900"/>
                                          </p:stCondLst>
                                        </p:cTn>
                                        <p:tgtEl>
                                          <p:spTgt spid="293890">
                                            <p:txEl>
                                              <p:pRg st="9" end="9"/>
                                            </p:txEl>
                                          </p:spTgt>
                                        </p:tgtEl>
                                        <p:attrNameLst>
                                          <p:attrName>ppt_y</p:attrName>
                                        </p:attrNameLst>
                                      </p:cBhvr>
                                      <p:tavLst>
                                        <p:tav tm="0">
                                          <p:val>
                                            <p:strVal val="#ppt_y-.03"/>
                                          </p:val>
                                        </p:tav>
                                        <p:tav tm="100000">
                                          <p:val>
                                            <p:strVal val="#ppt_y"/>
                                          </p:val>
                                        </p:tav>
                                      </p:tavLst>
                                    </p:anim>
                                  </p:childTnLst>
                                </p:cTn>
                              </p:par>
                            </p:childTnLst>
                          </p:cTn>
                        </p:par>
                        <p:par>
                          <p:cTn id="74" fill="hold" nodeType="afterGroup">
                            <p:stCondLst>
                              <p:cond delay="10000"/>
                            </p:stCondLst>
                            <p:childTnLst>
                              <p:par>
                                <p:cTn id="75" presetID="37" presetClass="entr" presetSubtype="0" fill="hold" grpId="0" nodeType="afterEffect">
                                  <p:stCondLst>
                                    <p:cond delay="0"/>
                                  </p:stCondLst>
                                  <p:childTnLst>
                                    <p:set>
                                      <p:cBhvr>
                                        <p:cTn id="76" dur="1" fill="hold">
                                          <p:stCondLst>
                                            <p:cond delay="0"/>
                                          </p:stCondLst>
                                        </p:cTn>
                                        <p:tgtEl>
                                          <p:spTgt spid="293890">
                                            <p:txEl>
                                              <p:pRg st="10" end="10"/>
                                            </p:txEl>
                                          </p:spTgt>
                                        </p:tgtEl>
                                        <p:attrNameLst>
                                          <p:attrName>style.visibility</p:attrName>
                                        </p:attrNameLst>
                                      </p:cBhvr>
                                      <p:to>
                                        <p:strVal val="visible"/>
                                      </p:to>
                                    </p:set>
                                    <p:animEffect transition="in" filter="fade">
                                      <p:cBhvr>
                                        <p:cTn id="77" dur="1000"/>
                                        <p:tgtEl>
                                          <p:spTgt spid="293890">
                                            <p:txEl>
                                              <p:pRg st="10" end="10"/>
                                            </p:txEl>
                                          </p:spTgt>
                                        </p:tgtEl>
                                      </p:cBhvr>
                                    </p:animEffect>
                                    <p:anim calcmode="lin" valueType="num">
                                      <p:cBhvr>
                                        <p:cTn id="78" dur="1000" fill="hold"/>
                                        <p:tgtEl>
                                          <p:spTgt spid="293890">
                                            <p:txEl>
                                              <p:pRg st="10" end="10"/>
                                            </p:txEl>
                                          </p:spTgt>
                                        </p:tgtEl>
                                        <p:attrNameLst>
                                          <p:attrName>ppt_x</p:attrName>
                                        </p:attrNameLst>
                                      </p:cBhvr>
                                      <p:tavLst>
                                        <p:tav tm="0">
                                          <p:val>
                                            <p:strVal val="#ppt_x"/>
                                          </p:val>
                                        </p:tav>
                                        <p:tav tm="100000">
                                          <p:val>
                                            <p:strVal val="#ppt_x"/>
                                          </p:val>
                                        </p:tav>
                                      </p:tavLst>
                                    </p:anim>
                                    <p:anim calcmode="lin" valueType="num">
                                      <p:cBhvr>
                                        <p:cTn id="79" dur="900" decel="100000" fill="hold"/>
                                        <p:tgtEl>
                                          <p:spTgt spid="293890">
                                            <p:txEl>
                                              <p:pRg st="10" end="10"/>
                                            </p:txEl>
                                          </p:spTgt>
                                        </p:tgtEl>
                                        <p:attrNameLst>
                                          <p:attrName>ppt_y</p:attrName>
                                        </p:attrNameLst>
                                      </p:cBhvr>
                                      <p:tavLst>
                                        <p:tav tm="0">
                                          <p:val>
                                            <p:strVal val="#ppt_y+1"/>
                                          </p:val>
                                        </p:tav>
                                        <p:tav tm="100000">
                                          <p:val>
                                            <p:strVal val="#ppt_y-.03"/>
                                          </p:val>
                                        </p:tav>
                                      </p:tavLst>
                                    </p:anim>
                                    <p:anim calcmode="lin" valueType="num">
                                      <p:cBhvr>
                                        <p:cTn id="80" dur="100" accel="100000" fill="hold">
                                          <p:stCondLst>
                                            <p:cond delay="900"/>
                                          </p:stCondLst>
                                        </p:cTn>
                                        <p:tgtEl>
                                          <p:spTgt spid="293890">
                                            <p:txEl>
                                              <p:pRg st="10" end="10"/>
                                            </p:txEl>
                                          </p:spTgt>
                                        </p:tgtEl>
                                        <p:attrNameLst>
                                          <p:attrName>ppt_y</p:attrName>
                                        </p:attrNameLst>
                                      </p:cBhvr>
                                      <p:tavLst>
                                        <p:tav tm="0">
                                          <p:val>
                                            <p:strVal val="#ppt_y-.03"/>
                                          </p:val>
                                        </p:tav>
                                        <p:tav tm="100000">
                                          <p:val>
                                            <p:strVal val="#ppt_y"/>
                                          </p:val>
                                        </p:tav>
                                      </p:tavLst>
                                    </p:anim>
                                  </p:childTnLst>
                                </p:cTn>
                              </p:par>
                            </p:childTnLst>
                          </p:cTn>
                        </p:par>
                        <p:par>
                          <p:cTn id="81" fill="hold" nodeType="afterGroup">
                            <p:stCondLst>
                              <p:cond delay="11000"/>
                            </p:stCondLst>
                            <p:childTnLst>
                              <p:par>
                                <p:cTn id="82" presetID="37" presetClass="entr" presetSubtype="0" fill="hold" grpId="0" nodeType="afterEffect">
                                  <p:stCondLst>
                                    <p:cond delay="0"/>
                                  </p:stCondLst>
                                  <p:childTnLst>
                                    <p:set>
                                      <p:cBhvr>
                                        <p:cTn id="83" dur="1" fill="hold">
                                          <p:stCondLst>
                                            <p:cond delay="0"/>
                                          </p:stCondLst>
                                        </p:cTn>
                                        <p:tgtEl>
                                          <p:spTgt spid="293890">
                                            <p:txEl>
                                              <p:pRg st="11" end="11"/>
                                            </p:txEl>
                                          </p:spTgt>
                                        </p:tgtEl>
                                        <p:attrNameLst>
                                          <p:attrName>style.visibility</p:attrName>
                                        </p:attrNameLst>
                                      </p:cBhvr>
                                      <p:to>
                                        <p:strVal val="visible"/>
                                      </p:to>
                                    </p:set>
                                    <p:animEffect transition="in" filter="fade">
                                      <p:cBhvr>
                                        <p:cTn id="84" dur="1000"/>
                                        <p:tgtEl>
                                          <p:spTgt spid="293890">
                                            <p:txEl>
                                              <p:pRg st="11" end="11"/>
                                            </p:txEl>
                                          </p:spTgt>
                                        </p:tgtEl>
                                      </p:cBhvr>
                                    </p:animEffect>
                                    <p:anim calcmode="lin" valueType="num">
                                      <p:cBhvr>
                                        <p:cTn id="85" dur="1000" fill="hold"/>
                                        <p:tgtEl>
                                          <p:spTgt spid="293890">
                                            <p:txEl>
                                              <p:pRg st="11" end="11"/>
                                            </p:txEl>
                                          </p:spTgt>
                                        </p:tgtEl>
                                        <p:attrNameLst>
                                          <p:attrName>ppt_x</p:attrName>
                                        </p:attrNameLst>
                                      </p:cBhvr>
                                      <p:tavLst>
                                        <p:tav tm="0">
                                          <p:val>
                                            <p:strVal val="#ppt_x"/>
                                          </p:val>
                                        </p:tav>
                                        <p:tav tm="100000">
                                          <p:val>
                                            <p:strVal val="#ppt_x"/>
                                          </p:val>
                                        </p:tav>
                                      </p:tavLst>
                                    </p:anim>
                                    <p:anim calcmode="lin" valueType="num">
                                      <p:cBhvr>
                                        <p:cTn id="86" dur="900" decel="100000" fill="hold"/>
                                        <p:tgtEl>
                                          <p:spTgt spid="293890">
                                            <p:txEl>
                                              <p:pRg st="11" end="11"/>
                                            </p:txEl>
                                          </p:spTgt>
                                        </p:tgtEl>
                                        <p:attrNameLst>
                                          <p:attrName>ppt_y</p:attrName>
                                        </p:attrNameLst>
                                      </p:cBhvr>
                                      <p:tavLst>
                                        <p:tav tm="0">
                                          <p:val>
                                            <p:strVal val="#ppt_y+1"/>
                                          </p:val>
                                        </p:tav>
                                        <p:tav tm="100000">
                                          <p:val>
                                            <p:strVal val="#ppt_y-.03"/>
                                          </p:val>
                                        </p:tav>
                                      </p:tavLst>
                                    </p:anim>
                                    <p:anim calcmode="lin" valueType="num">
                                      <p:cBhvr>
                                        <p:cTn id="87" dur="100" accel="100000" fill="hold">
                                          <p:stCondLst>
                                            <p:cond delay="900"/>
                                          </p:stCondLst>
                                        </p:cTn>
                                        <p:tgtEl>
                                          <p:spTgt spid="293890">
                                            <p:txEl>
                                              <p:pRg st="11" end="11"/>
                                            </p:txEl>
                                          </p:spTgt>
                                        </p:tgtEl>
                                        <p:attrNameLst>
                                          <p:attrName>ppt_y</p:attrName>
                                        </p:attrNameLst>
                                      </p:cBhvr>
                                      <p:tavLst>
                                        <p:tav tm="0">
                                          <p:val>
                                            <p:strVal val="#ppt_y-.03"/>
                                          </p:val>
                                        </p:tav>
                                        <p:tav tm="100000">
                                          <p:val>
                                            <p:strVal val="#ppt_y"/>
                                          </p:val>
                                        </p:tav>
                                      </p:tavLst>
                                    </p:anim>
                                  </p:childTnLst>
                                </p:cTn>
                              </p:par>
                            </p:childTnLst>
                          </p:cTn>
                        </p:par>
                        <p:par>
                          <p:cTn id="88" fill="hold" nodeType="afterGroup">
                            <p:stCondLst>
                              <p:cond delay="12000"/>
                            </p:stCondLst>
                            <p:childTnLst>
                              <p:par>
                                <p:cTn id="89" presetID="37" presetClass="entr" presetSubtype="0" fill="hold" grpId="0" nodeType="afterEffect">
                                  <p:stCondLst>
                                    <p:cond delay="0"/>
                                  </p:stCondLst>
                                  <p:childTnLst>
                                    <p:set>
                                      <p:cBhvr>
                                        <p:cTn id="90" dur="1" fill="hold">
                                          <p:stCondLst>
                                            <p:cond delay="0"/>
                                          </p:stCondLst>
                                        </p:cTn>
                                        <p:tgtEl>
                                          <p:spTgt spid="293890">
                                            <p:txEl>
                                              <p:pRg st="12" end="12"/>
                                            </p:txEl>
                                          </p:spTgt>
                                        </p:tgtEl>
                                        <p:attrNameLst>
                                          <p:attrName>style.visibility</p:attrName>
                                        </p:attrNameLst>
                                      </p:cBhvr>
                                      <p:to>
                                        <p:strVal val="visible"/>
                                      </p:to>
                                    </p:set>
                                    <p:animEffect transition="in" filter="fade">
                                      <p:cBhvr>
                                        <p:cTn id="91" dur="1000"/>
                                        <p:tgtEl>
                                          <p:spTgt spid="293890">
                                            <p:txEl>
                                              <p:pRg st="12" end="12"/>
                                            </p:txEl>
                                          </p:spTgt>
                                        </p:tgtEl>
                                      </p:cBhvr>
                                    </p:animEffect>
                                    <p:anim calcmode="lin" valueType="num">
                                      <p:cBhvr>
                                        <p:cTn id="92" dur="1000" fill="hold"/>
                                        <p:tgtEl>
                                          <p:spTgt spid="293890">
                                            <p:txEl>
                                              <p:pRg st="12" end="12"/>
                                            </p:txEl>
                                          </p:spTgt>
                                        </p:tgtEl>
                                        <p:attrNameLst>
                                          <p:attrName>ppt_x</p:attrName>
                                        </p:attrNameLst>
                                      </p:cBhvr>
                                      <p:tavLst>
                                        <p:tav tm="0">
                                          <p:val>
                                            <p:strVal val="#ppt_x"/>
                                          </p:val>
                                        </p:tav>
                                        <p:tav tm="100000">
                                          <p:val>
                                            <p:strVal val="#ppt_x"/>
                                          </p:val>
                                        </p:tav>
                                      </p:tavLst>
                                    </p:anim>
                                    <p:anim calcmode="lin" valueType="num">
                                      <p:cBhvr>
                                        <p:cTn id="93" dur="900" decel="100000" fill="hold"/>
                                        <p:tgtEl>
                                          <p:spTgt spid="293890">
                                            <p:txEl>
                                              <p:pRg st="12" end="12"/>
                                            </p:txEl>
                                          </p:spTgt>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293890">
                                            <p:txEl>
                                              <p:pRg st="12" end="12"/>
                                            </p:txEl>
                                          </p:spTgt>
                                        </p:tgtEl>
                                        <p:attrNameLst>
                                          <p:attrName>ppt_y</p:attrName>
                                        </p:attrNameLst>
                                      </p:cBhvr>
                                      <p:tavLst>
                                        <p:tav tm="0">
                                          <p:val>
                                            <p:strVal val="#ppt_y-.03"/>
                                          </p:val>
                                        </p:tav>
                                        <p:tav tm="100000">
                                          <p:val>
                                            <p:strVal val="#ppt_y"/>
                                          </p:val>
                                        </p:tav>
                                      </p:tavLst>
                                    </p:anim>
                                  </p:childTnLst>
                                </p:cTn>
                              </p:par>
                            </p:childTnLst>
                          </p:cTn>
                        </p:par>
                        <p:par>
                          <p:cTn id="95" fill="hold" nodeType="afterGroup">
                            <p:stCondLst>
                              <p:cond delay="13000"/>
                            </p:stCondLst>
                            <p:childTnLst>
                              <p:par>
                                <p:cTn id="96" presetID="37" presetClass="entr" presetSubtype="0" fill="hold" grpId="0" nodeType="afterEffect">
                                  <p:stCondLst>
                                    <p:cond delay="0"/>
                                  </p:stCondLst>
                                  <p:childTnLst>
                                    <p:set>
                                      <p:cBhvr>
                                        <p:cTn id="97" dur="1" fill="hold">
                                          <p:stCondLst>
                                            <p:cond delay="0"/>
                                          </p:stCondLst>
                                        </p:cTn>
                                        <p:tgtEl>
                                          <p:spTgt spid="293890">
                                            <p:txEl>
                                              <p:pRg st="13" end="13"/>
                                            </p:txEl>
                                          </p:spTgt>
                                        </p:tgtEl>
                                        <p:attrNameLst>
                                          <p:attrName>style.visibility</p:attrName>
                                        </p:attrNameLst>
                                      </p:cBhvr>
                                      <p:to>
                                        <p:strVal val="visible"/>
                                      </p:to>
                                    </p:set>
                                    <p:animEffect transition="in" filter="fade">
                                      <p:cBhvr>
                                        <p:cTn id="98" dur="1000"/>
                                        <p:tgtEl>
                                          <p:spTgt spid="293890">
                                            <p:txEl>
                                              <p:pRg st="13" end="13"/>
                                            </p:txEl>
                                          </p:spTgt>
                                        </p:tgtEl>
                                      </p:cBhvr>
                                    </p:animEffect>
                                    <p:anim calcmode="lin" valueType="num">
                                      <p:cBhvr>
                                        <p:cTn id="99" dur="1000" fill="hold"/>
                                        <p:tgtEl>
                                          <p:spTgt spid="293890">
                                            <p:txEl>
                                              <p:pRg st="13" end="13"/>
                                            </p:txEl>
                                          </p:spTgt>
                                        </p:tgtEl>
                                        <p:attrNameLst>
                                          <p:attrName>ppt_x</p:attrName>
                                        </p:attrNameLst>
                                      </p:cBhvr>
                                      <p:tavLst>
                                        <p:tav tm="0">
                                          <p:val>
                                            <p:strVal val="#ppt_x"/>
                                          </p:val>
                                        </p:tav>
                                        <p:tav tm="100000">
                                          <p:val>
                                            <p:strVal val="#ppt_x"/>
                                          </p:val>
                                        </p:tav>
                                      </p:tavLst>
                                    </p:anim>
                                    <p:anim calcmode="lin" valueType="num">
                                      <p:cBhvr>
                                        <p:cTn id="100" dur="900" decel="100000" fill="hold"/>
                                        <p:tgtEl>
                                          <p:spTgt spid="293890">
                                            <p:txEl>
                                              <p:pRg st="13" end="13"/>
                                            </p:txEl>
                                          </p:spTgt>
                                        </p:tgtEl>
                                        <p:attrNameLst>
                                          <p:attrName>ppt_y</p:attrName>
                                        </p:attrNameLst>
                                      </p:cBhvr>
                                      <p:tavLst>
                                        <p:tav tm="0">
                                          <p:val>
                                            <p:strVal val="#ppt_y+1"/>
                                          </p:val>
                                        </p:tav>
                                        <p:tav tm="100000">
                                          <p:val>
                                            <p:strVal val="#ppt_y-.03"/>
                                          </p:val>
                                        </p:tav>
                                      </p:tavLst>
                                    </p:anim>
                                    <p:anim calcmode="lin" valueType="num">
                                      <p:cBhvr>
                                        <p:cTn id="101" dur="100" accel="100000" fill="hold">
                                          <p:stCondLst>
                                            <p:cond delay="900"/>
                                          </p:stCondLst>
                                        </p:cTn>
                                        <p:tgtEl>
                                          <p:spTgt spid="293890">
                                            <p:txEl>
                                              <p:pRg st="13" end="13"/>
                                            </p:txEl>
                                          </p:spTgt>
                                        </p:tgtEl>
                                        <p:attrNameLst>
                                          <p:attrName>ppt_y</p:attrName>
                                        </p:attrNameLst>
                                      </p:cBhvr>
                                      <p:tavLst>
                                        <p:tav tm="0">
                                          <p:val>
                                            <p:strVal val="#ppt_y-.03"/>
                                          </p:val>
                                        </p:tav>
                                        <p:tav tm="100000">
                                          <p:val>
                                            <p:strVal val="#ppt_y"/>
                                          </p:val>
                                        </p:tav>
                                      </p:tavLst>
                                    </p:anim>
                                  </p:childTnLst>
                                </p:cTn>
                              </p:par>
                            </p:childTnLst>
                          </p:cTn>
                        </p:par>
                        <p:par>
                          <p:cTn id="102" fill="hold" nodeType="afterGroup">
                            <p:stCondLst>
                              <p:cond delay="14000"/>
                            </p:stCondLst>
                            <p:childTnLst>
                              <p:par>
                                <p:cTn id="103" presetID="37" presetClass="entr" presetSubtype="0" fill="hold" grpId="0" nodeType="afterEffect">
                                  <p:stCondLst>
                                    <p:cond delay="0"/>
                                  </p:stCondLst>
                                  <p:childTnLst>
                                    <p:set>
                                      <p:cBhvr>
                                        <p:cTn id="104" dur="1" fill="hold">
                                          <p:stCondLst>
                                            <p:cond delay="0"/>
                                          </p:stCondLst>
                                        </p:cTn>
                                        <p:tgtEl>
                                          <p:spTgt spid="293890">
                                            <p:txEl>
                                              <p:pRg st="14" end="14"/>
                                            </p:txEl>
                                          </p:spTgt>
                                        </p:tgtEl>
                                        <p:attrNameLst>
                                          <p:attrName>style.visibility</p:attrName>
                                        </p:attrNameLst>
                                      </p:cBhvr>
                                      <p:to>
                                        <p:strVal val="visible"/>
                                      </p:to>
                                    </p:set>
                                    <p:animEffect transition="in" filter="fade">
                                      <p:cBhvr>
                                        <p:cTn id="105" dur="1000"/>
                                        <p:tgtEl>
                                          <p:spTgt spid="293890">
                                            <p:txEl>
                                              <p:pRg st="14" end="14"/>
                                            </p:txEl>
                                          </p:spTgt>
                                        </p:tgtEl>
                                      </p:cBhvr>
                                    </p:animEffect>
                                    <p:anim calcmode="lin" valueType="num">
                                      <p:cBhvr>
                                        <p:cTn id="106" dur="1000" fill="hold"/>
                                        <p:tgtEl>
                                          <p:spTgt spid="293890">
                                            <p:txEl>
                                              <p:pRg st="14" end="14"/>
                                            </p:txEl>
                                          </p:spTgt>
                                        </p:tgtEl>
                                        <p:attrNameLst>
                                          <p:attrName>ppt_x</p:attrName>
                                        </p:attrNameLst>
                                      </p:cBhvr>
                                      <p:tavLst>
                                        <p:tav tm="0">
                                          <p:val>
                                            <p:strVal val="#ppt_x"/>
                                          </p:val>
                                        </p:tav>
                                        <p:tav tm="100000">
                                          <p:val>
                                            <p:strVal val="#ppt_x"/>
                                          </p:val>
                                        </p:tav>
                                      </p:tavLst>
                                    </p:anim>
                                    <p:anim calcmode="lin" valueType="num">
                                      <p:cBhvr>
                                        <p:cTn id="107" dur="900" decel="100000" fill="hold"/>
                                        <p:tgtEl>
                                          <p:spTgt spid="293890">
                                            <p:txEl>
                                              <p:pRg st="14" end="14"/>
                                            </p:txEl>
                                          </p:spTgt>
                                        </p:tgtEl>
                                        <p:attrNameLst>
                                          <p:attrName>ppt_y</p:attrName>
                                        </p:attrNameLst>
                                      </p:cBhvr>
                                      <p:tavLst>
                                        <p:tav tm="0">
                                          <p:val>
                                            <p:strVal val="#ppt_y+1"/>
                                          </p:val>
                                        </p:tav>
                                        <p:tav tm="100000">
                                          <p:val>
                                            <p:strVal val="#ppt_y-.03"/>
                                          </p:val>
                                        </p:tav>
                                      </p:tavLst>
                                    </p:anim>
                                    <p:anim calcmode="lin" valueType="num">
                                      <p:cBhvr>
                                        <p:cTn id="108" dur="100" accel="100000" fill="hold">
                                          <p:stCondLst>
                                            <p:cond delay="900"/>
                                          </p:stCondLst>
                                        </p:cTn>
                                        <p:tgtEl>
                                          <p:spTgt spid="293890">
                                            <p:txEl>
                                              <p:pRg st="14" end="14"/>
                                            </p:txEl>
                                          </p:spTgt>
                                        </p:tgtEl>
                                        <p:attrNameLst>
                                          <p:attrName>ppt_y</p:attrName>
                                        </p:attrNameLst>
                                      </p:cBhvr>
                                      <p:tavLst>
                                        <p:tav tm="0">
                                          <p:val>
                                            <p:strVal val="#ppt_y-.03"/>
                                          </p:val>
                                        </p:tav>
                                        <p:tav tm="100000">
                                          <p:val>
                                            <p:strVal val="#ppt_y"/>
                                          </p:val>
                                        </p:tav>
                                      </p:tavLst>
                                    </p:anim>
                                  </p:childTnLst>
                                </p:cTn>
                              </p:par>
                            </p:childTnLst>
                          </p:cTn>
                        </p:par>
                        <p:par>
                          <p:cTn id="109" fill="hold" nodeType="afterGroup">
                            <p:stCondLst>
                              <p:cond delay="15000"/>
                            </p:stCondLst>
                            <p:childTnLst>
                              <p:par>
                                <p:cTn id="110" presetID="37" presetClass="entr" presetSubtype="0" fill="hold" grpId="0" nodeType="afterEffect">
                                  <p:stCondLst>
                                    <p:cond delay="0"/>
                                  </p:stCondLst>
                                  <p:childTnLst>
                                    <p:set>
                                      <p:cBhvr>
                                        <p:cTn id="111" dur="1" fill="hold">
                                          <p:stCondLst>
                                            <p:cond delay="0"/>
                                          </p:stCondLst>
                                        </p:cTn>
                                        <p:tgtEl>
                                          <p:spTgt spid="293890">
                                            <p:txEl>
                                              <p:pRg st="15" end="15"/>
                                            </p:txEl>
                                          </p:spTgt>
                                        </p:tgtEl>
                                        <p:attrNameLst>
                                          <p:attrName>style.visibility</p:attrName>
                                        </p:attrNameLst>
                                      </p:cBhvr>
                                      <p:to>
                                        <p:strVal val="visible"/>
                                      </p:to>
                                    </p:set>
                                    <p:animEffect transition="in" filter="fade">
                                      <p:cBhvr>
                                        <p:cTn id="112" dur="1000"/>
                                        <p:tgtEl>
                                          <p:spTgt spid="293890">
                                            <p:txEl>
                                              <p:pRg st="15" end="15"/>
                                            </p:txEl>
                                          </p:spTgt>
                                        </p:tgtEl>
                                      </p:cBhvr>
                                    </p:animEffect>
                                    <p:anim calcmode="lin" valueType="num">
                                      <p:cBhvr>
                                        <p:cTn id="113" dur="1000" fill="hold"/>
                                        <p:tgtEl>
                                          <p:spTgt spid="293890">
                                            <p:txEl>
                                              <p:pRg st="15" end="15"/>
                                            </p:txEl>
                                          </p:spTgt>
                                        </p:tgtEl>
                                        <p:attrNameLst>
                                          <p:attrName>ppt_x</p:attrName>
                                        </p:attrNameLst>
                                      </p:cBhvr>
                                      <p:tavLst>
                                        <p:tav tm="0">
                                          <p:val>
                                            <p:strVal val="#ppt_x"/>
                                          </p:val>
                                        </p:tav>
                                        <p:tav tm="100000">
                                          <p:val>
                                            <p:strVal val="#ppt_x"/>
                                          </p:val>
                                        </p:tav>
                                      </p:tavLst>
                                    </p:anim>
                                    <p:anim calcmode="lin" valueType="num">
                                      <p:cBhvr>
                                        <p:cTn id="114" dur="900" decel="100000" fill="hold"/>
                                        <p:tgtEl>
                                          <p:spTgt spid="293890">
                                            <p:txEl>
                                              <p:pRg st="15" end="15"/>
                                            </p:txEl>
                                          </p:spTgt>
                                        </p:tgtEl>
                                        <p:attrNameLst>
                                          <p:attrName>ppt_y</p:attrName>
                                        </p:attrNameLst>
                                      </p:cBhvr>
                                      <p:tavLst>
                                        <p:tav tm="0">
                                          <p:val>
                                            <p:strVal val="#ppt_y+1"/>
                                          </p:val>
                                        </p:tav>
                                        <p:tav tm="100000">
                                          <p:val>
                                            <p:strVal val="#ppt_y-.03"/>
                                          </p:val>
                                        </p:tav>
                                      </p:tavLst>
                                    </p:anim>
                                    <p:anim calcmode="lin" valueType="num">
                                      <p:cBhvr>
                                        <p:cTn id="115" dur="100" accel="100000" fill="hold">
                                          <p:stCondLst>
                                            <p:cond delay="900"/>
                                          </p:stCondLst>
                                        </p:cTn>
                                        <p:tgtEl>
                                          <p:spTgt spid="293890">
                                            <p:txEl>
                                              <p:pRg st="15" end="15"/>
                                            </p:txEl>
                                          </p:spTgt>
                                        </p:tgtEl>
                                        <p:attrNameLst>
                                          <p:attrName>ppt_y</p:attrName>
                                        </p:attrNameLst>
                                      </p:cBhvr>
                                      <p:tavLst>
                                        <p:tav tm="0">
                                          <p:val>
                                            <p:strVal val="#ppt_y-.03"/>
                                          </p:val>
                                        </p:tav>
                                        <p:tav tm="100000">
                                          <p:val>
                                            <p:strVal val="#ppt_y"/>
                                          </p:val>
                                        </p:tav>
                                      </p:tavLst>
                                    </p:anim>
                                  </p:childTnLst>
                                </p:cTn>
                              </p:par>
                            </p:childTnLst>
                          </p:cTn>
                        </p:par>
                        <p:par>
                          <p:cTn id="116" fill="hold" nodeType="afterGroup">
                            <p:stCondLst>
                              <p:cond delay="16000"/>
                            </p:stCondLst>
                            <p:childTnLst>
                              <p:par>
                                <p:cTn id="117" presetID="37" presetClass="entr" presetSubtype="0" fill="hold" grpId="0" nodeType="afterEffect">
                                  <p:stCondLst>
                                    <p:cond delay="0"/>
                                  </p:stCondLst>
                                  <p:childTnLst>
                                    <p:set>
                                      <p:cBhvr>
                                        <p:cTn id="118" dur="1" fill="hold">
                                          <p:stCondLst>
                                            <p:cond delay="0"/>
                                          </p:stCondLst>
                                        </p:cTn>
                                        <p:tgtEl>
                                          <p:spTgt spid="293890">
                                            <p:txEl>
                                              <p:pRg st="16" end="16"/>
                                            </p:txEl>
                                          </p:spTgt>
                                        </p:tgtEl>
                                        <p:attrNameLst>
                                          <p:attrName>style.visibility</p:attrName>
                                        </p:attrNameLst>
                                      </p:cBhvr>
                                      <p:to>
                                        <p:strVal val="visible"/>
                                      </p:to>
                                    </p:set>
                                    <p:animEffect transition="in" filter="fade">
                                      <p:cBhvr>
                                        <p:cTn id="119" dur="1000"/>
                                        <p:tgtEl>
                                          <p:spTgt spid="293890">
                                            <p:txEl>
                                              <p:pRg st="16" end="16"/>
                                            </p:txEl>
                                          </p:spTgt>
                                        </p:tgtEl>
                                      </p:cBhvr>
                                    </p:animEffect>
                                    <p:anim calcmode="lin" valueType="num">
                                      <p:cBhvr>
                                        <p:cTn id="120" dur="1000" fill="hold"/>
                                        <p:tgtEl>
                                          <p:spTgt spid="293890">
                                            <p:txEl>
                                              <p:pRg st="16" end="16"/>
                                            </p:txEl>
                                          </p:spTgt>
                                        </p:tgtEl>
                                        <p:attrNameLst>
                                          <p:attrName>ppt_x</p:attrName>
                                        </p:attrNameLst>
                                      </p:cBhvr>
                                      <p:tavLst>
                                        <p:tav tm="0">
                                          <p:val>
                                            <p:strVal val="#ppt_x"/>
                                          </p:val>
                                        </p:tav>
                                        <p:tav tm="100000">
                                          <p:val>
                                            <p:strVal val="#ppt_x"/>
                                          </p:val>
                                        </p:tav>
                                      </p:tavLst>
                                    </p:anim>
                                    <p:anim calcmode="lin" valueType="num">
                                      <p:cBhvr>
                                        <p:cTn id="121" dur="900" decel="100000" fill="hold"/>
                                        <p:tgtEl>
                                          <p:spTgt spid="293890">
                                            <p:txEl>
                                              <p:pRg st="16" end="16"/>
                                            </p:txEl>
                                          </p:spTgt>
                                        </p:tgtEl>
                                        <p:attrNameLst>
                                          <p:attrName>ppt_y</p:attrName>
                                        </p:attrNameLst>
                                      </p:cBhvr>
                                      <p:tavLst>
                                        <p:tav tm="0">
                                          <p:val>
                                            <p:strVal val="#ppt_y+1"/>
                                          </p:val>
                                        </p:tav>
                                        <p:tav tm="100000">
                                          <p:val>
                                            <p:strVal val="#ppt_y-.03"/>
                                          </p:val>
                                        </p:tav>
                                      </p:tavLst>
                                    </p:anim>
                                    <p:anim calcmode="lin" valueType="num">
                                      <p:cBhvr>
                                        <p:cTn id="122" dur="100" accel="100000" fill="hold">
                                          <p:stCondLst>
                                            <p:cond delay="900"/>
                                          </p:stCondLst>
                                        </p:cTn>
                                        <p:tgtEl>
                                          <p:spTgt spid="293890">
                                            <p:txEl>
                                              <p:pRg st="16" end="16"/>
                                            </p:txEl>
                                          </p:spTgt>
                                        </p:tgtEl>
                                        <p:attrNameLst>
                                          <p:attrName>ppt_y</p:attrName>
                                        </p:attrNameLst>
                                      </p:cBhvr>
                                      <p:tavLst>
                                        <p:tav tm="0">
                                          <p:val>
                                            <p:strVal val="#ppt_y-.03"/>
                                          </p:val>
                                        </p:tav>
                                        <p:tav tm="100000">
                                          <p:val>
                                            <p:strVal val="#ppt_y"/>
                                          </p:val>
                                        </p:tav>
                                      </p:tavLst>
                                    </p:anim>
                                  </p:childTnLst>
                                </p:cTn>
                              </p:par>
                            </p:childTnLst>
                          </p:cTn>
                        </p:par>
                        <p:par>
                          <p:cTn id="123" fill="hold" nodeType="afterGroup">
                            <p:stCondLst>
                              <p:cond delay="17000"/>
                            </p:stCondLst>
                            <p:childTnLst>
                              <p:par>
                                <p:cTn id="124" presetID="37" presetClass="entr" presetSubtype="0" fill="hold" grpId="0" nodeType="afterEffect">
                                  <p:stCondLst>
                                    <p:cond delay="0"/>
                                  </p:stCondLst>
                                  <p:childTnLst>
                                    <p:set>
                                      <p:cBhvr>
                                        <p:cTn id="125" dur="1" fill="hold">
                                          <p:stCondLst>
                                            <p:cond delay="0"/>
                                          </p:stCondLst>
                                        </p:cTn>
                                        <p:tgtEl>
                                          <p:spTgt spid="293890">
                                            <p:txEl>
                                              <p:pRg st="17" end="17"/>
                                            </p:txEl>
                                          </p:spTgt>
                                        </p:tgtEl>
                                        <p:attrNameLst>
                                          <p:attrName>style.visibility</p:attrName>
                                        </p:attrNameLst>
                                      </p:cBhvr>
                                      <p:to>
                                        <p:strVal val="visible"/>
                                      </p:to>
                                    </p:set>
                                    <p:animEffect transition="in" filter="fade">
                                      <p:cBhvr>
                                        <p:cTn id="126" dur="1000"/>
                                        <p:tgtEl>
                                          <p:spTgt spid="293890">
                                            <p:txEl>
                                              <p:pRg st="17" end="17"/>
                                            </p:txEl>
                                          </p:spTgt>
                                        </p:tgtEl>
                                      </p:cBhvr>
                                    </p:animEffect>
                                    <p:anim calcmode="lin" valueType="num">
                                      <p:cBhvr>
                                        <p:cTn id="127" dur="1000" fill="hold"/>
                                        <p:tgtEl>
                                          <p:spTgt spid="293890">
                                            <p:txEl>
                                              <p:pRg st="17" end="17"/>
                                            </p:txEl>
                                          </p:spTgt>
                                        </p:tgtEl>
                                        <p:attrNameLst>
                                          <p:attrName>ppt_x</p:attrName>
                                        </p:attrNameLst>
                                      </p:cBhvr>
                                      <p:tavLst>
                                        <p:tav tm="0">
                                          <p:val>
                                            <p:strVal val="#ppt_x"/>
                                          </p:val>
                                        </p:tav>
                                        <p:tav tm="100000">
                                          <p:val>
                                            <p:strVal val="#ppt_x"/>
                                          </p:val>
                                        </p:tav>
                                      </p:tavLst>
                                    </p:anim>
                                    <p:anim calcmode="lin" valueType="num">
                                      <p:cBhvr>
                                        <p:cTn id="128" dur="900" decel="100000" fill="hold"/>
                                        <p:tgtEl>
                                          <p:spTgt spid="293890">
                                            <p:txEl>
                                              <p:pRg st="17" end="17"/>
                                            </p:txEl>
                                          </p:spTgt>
                                        </p:tgtEl>
                                        <p:attrNameLst>
                                          <p:attrName>ppt_y</p:attrName>
                                        </p:attrNameLst>
                                      </p:cBhvr>
                                      <p:tavLst>
                                        <p:tav tm="0">
                                          <p:val>
                                            <p:strVal val="#ppt_y+1"/>
                                          </p:val>
                                        </p:tav>
                                        <p:tav tm="100000">
                                          <p:val>
                                            <p:strVal val="#ppt_y-.03"/>
                                          </p:val>
                                        </p:tav>
                                      </p:tavLst>
                                    </p:anim>
                                    <p:anim calcmode="lin" valueType="num">
                                      <p:cBhvr>
                                        <p:cTn id="129" dur="100" accel="100000" fill="hold">
                                          <p:stCondLst>
                                            <p:cond delay="900"/>
                                          </p:stCondLst>
                                        </p:cTn>
                                        <p:tgtEl>
                                          <p:spTgt spid="293890">
                                            <p:txEl>
                                              <p:pRg st="17" end="17"/>
                                            </p:txEl>
                                          </p:spTgt>
                                        </p:tgtEl>
                                        <p:attrNameLst>
                                          <p:attrName>ppt_y</p:attrName>
                                        </p:attrNameLst>
                                      </p:cBhvr>
                                      <p:tavLst>
                                        <p:tav tm="0">
                                          <p:val>
                                            <p:strVal val="#ppt_y-.03"/>
                                          </p:val>
                                        </p:tav>
                                        <p:tav tm="100000">
                                          <p:val>
                                            <p:strVal val="#ppt_y"/>
                                          </p:val>
                                        </p:tav>
                                      </p:tavLst>
                                    </p:anim>
                                  </p:childTnLst>
                                </p:cTn>
                              </p:par>
                            </p:childTnLst>
                          </p:cTn>
                        </p:par>
                        <p:par>
                          <p:cTn id="130" fill="hold" nodeType="afterGroup">
                            <p:stCondLst>
                              <p:cond delay="18000"/>
                            </p:stCondLst>
                            <p:childTnLst>
                              <p:par>
                                <p:cTn id="131" presetID="37" presetClass="entr" presetSubtype="0" fill="hold" grpId="0" nodeType="afterEffect">
                                  <p:stCondLst>
                                    <p:cond delay="0"/>
                                  </p:stCondLst>
                                  <p:childTnLst>
                                    <p:set>
                                      <p:cBhvr>
                                        <p:cTn id="132" dur="1" fill="hold">
                                          <p:stCondLst>
                                            <p:cond delay="0"/>
                                          </p:stCondLst>
                                        </p:cTn>
                                        <p:tgtEl>
                                          <p:spTgt spid="293890">
                                            <p:txEl>
                                              <p:pRg st="18" end="18"/>
                                            </p:txEl>
                                          </p:spTgt>
                                        </p:tgtEl>
                                        <p:attrNameLst>
                                          <p:attrName>style.visibility</p:attrName>
                                        </p:attrNameLst>
                                      </p:cBhvr>
                                      <p:to>
                                        <p:strVal val="visible"/>
                                      </p:to>
                                    </p:set>
                                    <p:animEffect transition="in" filter="fade">
                                      <p:cBhvr>
                                        <p:cTn id="133" dur="1000"/>
                                        <p:tgtEl>
                                          <p:spTgt spid="293890">
                                            <p:txEl>
                                              <p:pRg st="18" end="18"/>
                                            </p:txEl>
                                          </p:spTgt>
                                        </p:tgtEl>
                                      </p:cBhvr>
                                    </p:animEffect>
                                    <p:anim calcmode="lin" valueType="num">
                                      <p:cBhvr>
                                        <p:cTn id="134" dur="1000" fill="hold"/>
                                        <p:tgtEl>
                                          <p:spTgt spid="293890">
                                            <p:txEl>
                                              <p:pRg st="18" end="18"/>
                                            </p:txEl>
                                          </p:spTgt>
                                        </p:tgtEl>
                                        <p:attrNameLst>
                                          <p:attrName>ppt_x</p:attrName>
                                        </p:attrNameLst>
                                      </p:cBhvr>
                                      <p:tavLst>
                                        <p:tav tm="0">
                                          <p:val>
                                            <p:strVal val="#ppt_x"/>
                                          </p:val>
                                        </p:tav>
                                        <p:tav tm="100000">
                                          <p:val>
                                            <p:strVal val="#ppt_x"/>
                                          </p:val>
                                        </p:tav>
                                      </p:tavLst>
                                    </p:anim>
                                    <p:anim calcmode="lin" valueType="num">
                                      <p:cBhvr>
                                        <p:cTn id="135" dur="900" decel="100000" fill="hold"/>
                                        <p:tgtEl>
                                          <p:spTgt spid="293890">
                                            <p:txEl>
                                              <p:pRg st="18" end="18"/>
                                            </p:txEl>
                                          </p:spTgt>
                                        </p:tgtEl>
                                        <p:attrNameLst>
                                          <p:attrName>ppt_y</p:attrName>
                                        </p:attrNameLst>
                                      </p:cBhvr>
                                      <p:tavLst>
                                        <p:tav tm="0">
                                          <p:val>
                                            <p:strVal val="#ppt_y+1"/>
                                          </p:val>
                                        </p:tav>
                                        <p:tav tm="100000">
                                          <p:val>
                                            <p:strVal val="#ppt_y-.03"/>
                                          </p:val>
                                        </p:tav>
                                      </p:tavLst>
                                    </p:anim>
                                    <p:anim calcmode="lin" valueType="num">
                                      <p:cBhvr>
                                        <p:cTn id="136" dur="100" accel="100000" fill="hold">
                                          <p:stCondLst>
                                            <p:cond delay="900"/>
                                          </p:stCondLst>
                                        </p:cTn>
                                        <p:tgtEl>
                                          <p:spTgt spid="293890">
                                            <p:txEl>
                                              <p:pRg st="18" end="18"/>
                                            </p:txEl>
                                          </p:spTgt>
                                        </p:tgtEl>
                                        <p:attrNameLst>
                                          <p:attrName>ppt_y</p:attrName>
                                        </p:attrNameLst>
                                      </p:cBhvr>
                                      <p:tavLst>
                                        <p:tav tm="0">
                                          <p:val>
                                            <p:strVal val="#ppt_y-.03"/>
                                          </p:val>
                                        </p:tav>
                                        <p:tav tm="100000">
                                          <p:val>
                                            <p:strVal val="#ppt_y"/>
                                          </p:val>
                                        </p:tav>
                                      </p:tavLst>
                                    </p:anim>
                                  </p:childTnLst>
                                </p:cTn>
                              </p:par>
                            </p:childTnLst>
                          </p:cTn>
                        </p:par>
                        <p:par>
                          <p:cTn id="137" fill="hold" nodeType="afterGroup">
                            <p:stCondLst>
                              <p:cond delay="19000"/>
                            </p:stCondLst>
                            <p:childTnLst>
                              <p:par>
                                <p:cTn id="138" presetID="37" presetClass="entr" presetSubtype="0" fill="hold" grpId="0" nodeType="afterEffect">
                                  <p:stCondLst>
                                    <p:cond delay="0"/>
                                  </p:stCondLst>
                                  <p:childTnLst>
                                    <p:set>
                                      <p:cBhvr>
                                        <p:cTn id="139" dur="1" fill="hold">
                                          <p:stCondLst>
                                            <p:cond delay="0"/>
                                          </p:stCondLst>
                                        </p:cTn>
                                        <p:tgtEl>
                                          <p:spTgt spid="293890">
                                            <p:txEl>
                                              <p:pRg st="19" end="19"/>
                                            </p:txEl>
                                          </p:spTgt>
                                        </p:tgtEl>
                                        <p:attrNameLst>
                                          <p:attrName>style.visibility</p:attrName>
                                        </p:attrNameLst>
                                      </p:cBhvr>
                                      <p:to>
                                        <p:strVal val="visible"/>
                                      </p:to>
                                    </p:set>
                                    <p:animEffect transition="in" filter="fade">
                                      <p:cBhvr>
                                        <p:cTn id="140" dur="1000"/>
                                        <p:tgtEl>
                                          <p:spTgt spid="293890">
                                            <p:txEl>
                                              <p:pRg st="19" end="19"/>
                                            </p:txEl>
                                          </p:spTgt>
                                        </p:tgtEl>
                                      </p:cBhvr>
                                    </p:animEffect>
                                    <p:anim calcmode="lin" valueType="num">
                                      <p:cBhvr>
                                        <p:cTn id="141" dur="1000" fill="hold"/>
                                        <p:tgtEl>
                                          <p:spTgt spid="293890">
                                            <p:txEl>
                                              <p:pRg st="19" end="19"/>
                                            </p:txEl>
                                          </p:spTgt>
                                        </p:tgtEl>
                                        <p:attrNameLst>
                                          <p:attrName>ppt_x</p:attrName>
                                        </p:attrNameLst>
                                      </p:cBhvr>
                                      <p:tavLst>
                                        <p:tav tm="0">
                                          <p:val>
                                            <p:strVal val="#ppt_x"/>
                                          </p:val>
                                        </p:tav>
                                        <p:tav tm="100000">
                                          <p:val>
                                            <p:strVal val="#ppt_x"/>
                                          </p:val>
                                        </p:tav>
                                      </p:tavLst>
                                    </p:anim>
                                    <p:anim calcmode="lin" valueType="num">
                                      <p:cBhvr>
                                        <p:cTn id="142" dur="900" decel="100000" fill="hold"/>
                                        <p:tgtEl>
                                          <p:spTgt spid="293890">
                                            <p:txEl>
                                              <p:pRg st="19" end="19"/>
                                            </p:txEl>
                                          </p:spTgt>
                                        </p:tgtEl>
                                        <p:attrNameLst>
                                          <p:attrName>ppt_y</p:attrName>
                                        </p:attrNameLst>
                                      </p:cBhvr>
                                      <p:tavLst>
                                        <p:tav tm="0">
                                          <p:val>
                                            <p:strVal val="#ppt_y+1"/>
                                          </p:val>
                                        </p:tav>
                                        <p:tav tm="100000">
                                          <p:val>
                                            <p:strVal val="#ppt_y-.03"/>
                                          </p:val>
                                        </p:tav>
                                      </p:tavLst>
                                    </p:anim>
                                    <p:anim calcmode="lin" valueType="num">
                                      <p:cBhvr>
                                        <p:cTn id="143" dur="100" accel="100000" fill="hold">
                                          <p:stCondLst>
                                            <p:cond delay="900"/>
                                          </p:stCondLst>
                                        </p:cTn>
                                        <p:tgtEl>
                                          <p:spTgt spid="293890">
                                            <p:txEl>
                                              <p:pRg st="19" end="19"/>
                                            </p:txEl>
                                          </p:spTgt>
                                        </p:tgtEl>
                                        <p:attrNameLst>
                                          <p:attrName>ppt_y</p:attrName>
                                        </p:attrNameLst>
                                      </p:cBhvr>
                                      <p:tavLst>
                                        <p:tav tm="0">
                                          <p:val>
                                            <p:strVal val="#ppt_y-.03"/>
                                          </p:val>
                                        </p:tav>
                                        <p:tav tm="100000">
                                          <p:val>
                                            <p:strVal val="#ppt_y"/>
                                          </p:val>
                                        </p:tav>
                                      </p:tavLst>
                                    </p:anim>
                                  </p:childTnLst>
                                </p:cTn>
                              </p:par>
                            </p:childTnLst>
                          </p:cTn>
                        </p:par>
                        <p:par>
                          <p:cTn id="144" fill="hold" nodeType="afterGroup">
                            <p:stCondLst>
                              <p:cond delay="20000"/>
                            </p:stCondLst>
                            <p:childTnLst>
                              <p:par>
                                <p:cTn id="145" presetID="37" presetClass="entr" presetSubtype="0" fill="hold" grpId="0" nodeType="afterEffect">
                                  <p:stCondLst>
                                    <p:cond delay="0"/>
                                  </p:stCondLst>
                                  <p:childTnLst>
                                    <p:set>
                                      <p:cBhvr>
                                        <p:cTn id="146" dur="1" fill="hold">
                                          <p:stCondLst>
                                            <p:cond delay="0"/>
                                          </p:stCondLst>
                                        </p:cTn>
                                        <p:tgtEl>
                                          <p:spTgt spid="293890">
                                            <p:txEl>
                                              <p:pRg st="20" end="20"/>
                                            </p:txEl>
                                          </p:spTgt>
                                        </p:tgtEl>
                                        <p:attrNameLst>
                                          <p:attrName>style.visibility</p:attrName>
                                        </p:attrNameLst>
                                      </p:cBhvr>
                                      <p:to>
                                        <p:strVal val="visible"/>
                                      </p:to>
                                    </p:set>
                                    <p:animEffect transition="in" filter="fade">
                                      <p:cBhvr>
                                        <p:cTn id="147" dur="1000"/>
                                        <p:tgtEl>
                                          <p:spTgt spid="293890">
                                            <p:txEl>
                                              <p:pRg st="20" end="20"/>
                                            </p:txEl>
                                          </p:spTgt>
                                        </p:tgtEl>
                                      </p:cBhvr>
                                    </p:animEffect>
                                    <p:anim calcmode="lin" valueType="num">
                                      <p:cBhvr>
                                        <p:cTn id="148" dur="1000" fill="hold"/>
                                        <p:tgtEl>
                                          <p:spTgt spid="293890">
                                            <p:txEl>
                                              <p:pRg st="20" end="20"/>
                                            </p:txEl>
                                          </p:spTgt>
                                        </p:tgtEl>
                                        <p:attrNameLst>
                                          <p:attrName>ppt_x</p:attrName>
                                        </p:attrNameLst>
                                      </p:cBhvr>
                                      <p:tavLst>
                                        <p:tav tm="0">
                                          <p:val>
                                            <p:strVal val="#ppt_x"/>
                                          </p:val>
                                        </p:tav>
                                        <p:tav tm="100000">
                                          <p:val>
                                            <p:strVal val="#ppt_x"/>
                                          </p:val>
                                        </p:tav>
                                      </p:tavLst>
                                    </p:anim>
                                    <p:anim calcmode="lin" valueType="num">
                                      <p:cBhvr>
                                        <p:cTn id="149" dur="900" decel="100000" fill="hold"/>
                                        <p:tgtEl>
                                          <p:spTgt spid="293890">
                                            <p:txEl>
                                              <p:pRg st="20" end="20"/>
                                            </p:txEl>
                                          </p:spTgt>
                                        </p:tgtEl>
                                        <p:attrNameLst>
                                          <p:attrName>ppt_y</p:attrName>
                                        </p:attrNameLst>
                                      </p:cBhvr>
                                      <p:tavLst>
                                        <p:tav tm="0">
                                          <p:val>
                                            <p:strVal val="#ppt_y+1"/>
                                          </p:val>
                                        </p:tav>
                                        <p:tav tm="100000">
                                          <p:val>
                                            <p:strVal val="#ppt_y-.03"/>
                                          </p:val>
                                        </p:tav>
                                      </p:tavLst>
                                    </p:anim>
                                    <p:anim calcmode="lin" valueType="num">
                                      <p:cBhvr>
                                        <p:cTn id="150" dur="100" accel="100000" fill="hold">
                                          <p:stCondLst>
                                            <p:cond delay="900"/>
                                          </p:stCondLst>
                                        </p:cTn>
                                        <p:tgtEl>
                                          <p:spTgt spid="293890">
                                            <p:txEl>
                                              <p:pRg st="20" end="20"/>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3890" grpId="0" build="p"/>
    </p:bldLst>
  </p:timing>
</p:sld>
</file>

<file path=ppt/slides/slide21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95938" name="Rectangle 2"/>
          <p:cNvSpPr>
            <a:spLocks noGrp="1" noChangeArrowheads="1"/>
          </p:cNvSpPr>
          <p:nvPr>
            <p:ph type="title"/>
          </p:nvPr>
        </p:nvSpPr>
        <p:spPr>
          <a:xfrm>
            <a:off x="457200" y="44450"/>
            <a:ext cx="8229600" cy="777875"/>
          </a:xfrm>
        </p:spPr>
        <p:txBody>
          <a:bodyPr/>
          <a:lstStyle/>
          <a:p>
            <a:pPr algn="r"/>
            <a:r>
              <a:rPr lang="fa-IR" altLang="fa-IR" sz="1600">
                <a:cs typeface="B Nasim" panose="00000700000000000000" pitchFamily="2" charset="-78"/>
              </a:rPr>
              <a:t>حل مساله (21-4)	</a:t>
            </a:r>
            <a:endParaRPr lang="en-US" altLang="fa-IR" sz="1600">
              <a:cs typeface="B Nasim" panose="00000700000000000000" pitchFamily="2" charset="-78"/>
            </a:endParaRPr>
          </a:p>
        </p:txBody>
      </p:sp>
      <p:sp>
        <p:nvSpPr>
          <p:cNvPr id="295939" name="Rectangle 3"/>
          <p:cNvSpPr>
            <a:spLocks noGrp="1" noChangeArrowheads="1"/>
          </p:cNvSpPr>
          <p:nvPr>
            <p:ph type="body" sz="half" idx="1"/>
          </p:nvPr>
        </p:nvSpPr>
        <p:spPr>
          <a:xfrm>
            <a:off x="250825" y="765175"/>
            <a:ext cx="8229600" cy="2185988"/>
          </a:xfrm>
        </p:spPr>
        <p:txBody>
          <a:bodyPr/>
          <a:lstStyle/>
          <a:p>
            <a:pPr algn="l">
              <a:buFont typeface="Wingdings" panose="05000000000000000000" pitchFamily="2" charset="2"/>
              <a:buNone/>
            </a:pPr>
            <a:r>
              <a:rPr lang="fa-IR" altLang="fa-IR" sz="2000">
                <a:effectLst/>
                <a:cs typeface="B Zar" panose="00000400000000000000" pitchFamily="2" charset="-78"/>
              </a:rPr>
              <a:t>نامساعد        148000 = (200 -220) 7400 = انحراف نرخ مواد مصرف شده</a:t>
            </a:r>
          </a:p>
          <a:p>
            <a:pPr algn="l">
              <a:buFont typeface="Wingdings" panose="05000000000000000000" pitchFamily="2" charset="2"/>
              <a:buNone/>
            </a:pPr>
            <a:r>
              <a:rPr lang="fa-IR" altLang="fa-IR" sz="2000">
                <a:effectLst/>
                <a:cs typeface="B Zar" panose="00000400000000000000" pitchFamily="2" charset="-78"/>
              </a:rPr>
              <a:t>مساعد   28000 = ((13 × 580 )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7400) 200 = انحراف مصرف مواد</a:t>
            </a:r>
          </a:p>
          <a:p>
            <a:pPr algn="l">
              <a:buFont typeface="Wingdings" panose="05000000000000000000" pitchFamily="2" charset="2"/>
              <a:buNone/>
            </a:pPr>
            <a:r>
              <a:rPr lang="fa-IR" altLang="fa-IR" sz="2000">
                <a:effectLst/>
                <a:cs typeface="B Zar" panose="00000400000000000000" pitchFamily="2" charset="-78"/>
              </a:rPr>
              <a:t>نامساعد   5100 =  (480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2131500) 4430 = انحراف نرخ دستمزد</a:t>
            </a:r>
          </a:p>
          <a:p>
            <a:pPr algn="ctr">
              <a:lnSpc>
                <a:spcPct val="50000"/>
              </a:lnSpc>
              <a:buFont typeface="Wingdings" panose="05000000000000000000" pitchFamily="2" charset="2"/>
              <a:buNone/>
            </a:pPr>
            <a:r>
              <a:rPr lang="fa-IR" altLang="fa-IR" sz="2000">
                <a:effectLst/>
                <a:cs typeface="B Zar" panose="00000400000000000000" pitchFamily="2" charset="-78"/>
              </a:rPr>
              <a:t>                                                        4430</a:t>
            </a:r>
          </a:p>
          <a:p>
            <a:pPr algn="l">
              <a:buFont typeface="Wingdings" panose="05000000000000000000" pitchFamily="2" charset="2"/>
              <a:buNone/>
            </a:pPr>
            <a:r>
              <a:rPr lang="fa-IR" altLang="fa-IR" sz="2000">
                <a:effectLst/>
                <a:cs typeface="B Zar" panose="00000400000000000000" pitchFamily="2" charset="-78"/>
              </a:rPr>
              <a:t>نامساعد    38400 = (( 5/7 × 580 )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4430) ) 480 = انحراف کارایی دستمزد</a:t>
            </a:r>
          </a:p>
          <a:p>
            <a:pPr algn="l">
              <a:buFont typeface="Wingdings" panose="05000000000000000000" pitchFamily="2" charset="2"/>
              <a:buNone/>
            </a:pPr>
            <a:r>
              <a:rPr lang="fa-IR" altLang="fa-IR" sz="2000">
                <a:effectLst/>
                <a:cs typeface="B Zar" panose="00000400000000000000" pitchFamily="2" charset="-78"/>
              </a:rPr>
              <a:t>مساعد 28800 = (( 4430 × 160 ) + 2000000 )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( 1970000 + 710000 ) = انحراف هزینه سربار</a:t>
            </a:r>
            <a:endParaRPr lang="en-US" altLang="fa-IR" sz="2000">
              <a:effectLst/>
              <a:cs typeface="B Zar" panose="00000400000000000000" pitchFamily="2" charset="-78"/>
            </a:endParaRPr>
          </a:p>
        </p:txBody>
      </p:sp>
      <p:graphicFrame>
        <p:nvGraphicFramePr>
          <p:cNvPr id="295989" name="Group 53"/>
          <p:cNvGraphicFramePr>
            <a:graphicFrameLocks noGrp="1"/>
          </p:cNvGraphicFramePr>
          <p:nvPr>
            <p:ph sz="half" idx="2"/>
          </p:nvPr>
        </p:nvGraphicFramePr>
        <p:xfrm>
          <a:off x="468313" y="2852738"/>
          <a:ext cx="8229600" cy="3800475"/>
        </p:xfrm>
        <a:graphic>
          <a:graphicData uri="http://schemas.openxmlformats.org/drawingml/2006/table">
            <a:tbl>
              <a:tblPr/>
              <a:tblGrid>
                <a:gridCol w="2057400">
                  <a:extLst>
                    <a:ext uri="{9D8B030D-6E8A-4147-A177-3AD203B41FA5}">
                      <a16:colId xmlns:a16="http://schemas.microsoft.com/office/drawing/2014/main" val="3595016283"/>
                    </a:ext>
                  </a:extLst>
                </a:gridCol>
                <a:gridCol w="2057400">
                  <a:extLst>
                    <a:ext uri="{9D8B030D-6E8A-4147-A177-3AD203B41FA5}">
                      <a16:colId xmlns:a16="http://schemas.microsoft.com/office/drawing/2014/main" val="952186028"/>
                    </a:ext>
                  </a:extLst>
                </a:gridCol>
                <a:gridCol w="2057400">
                  <a:extLst>
                    <a:ext uri="{9D8B030D-6E8A-4147-A177-3AD203B41FA5}">
                      <a16:colId xmlns:a16="http://schemas.microsoft.com/office/drawing/2014/main" val="2185923727"/>
                    </a:ext>
                  </a:extLst>
                </a:gridCol>
                <a:gridCol w="2057400">
                  <a:extLst>
                    <a:ext uri="{9D8B030D-6E8A-4147-A177-3AD203B41FA5}">
                      <a16:colId xmlns:a16="http://schemas.microsoft.com/office/drawing/2014/main" val="184814848"/>
                    </a:ext>
                  </a:extLst>
                </a:gridCol>
              </a:tblGrid>
              <a:tr h="3984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نرخ استاندارد سربار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46437465"/>
                  </a:ext>
                </a:extLst>
              </a:tr>
              <a:tr h="400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اختلاف</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ظرفیت 105%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ظرفیت 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40487458"/>
                  </a:ext>
                </a:extLst>
              </a:tr>
              <a:tr h="3984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2672000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سربار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68435189"/>
                  </a:ext>
                </a:extLst>
              </a:tr>
              <a:tr h="3984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ساعات کارکرد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3165315"/>
                  </a:ext>
                </a:extLst>
              </a:tr>
              <a:tr h="400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 سربار متغیر برای هر ساعت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36645336"/>
                  </a:ext>
                </a:extLst>
              </a:tr>
              <a:tr h="3984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 بودجه ای در ظرفیت عادی    640000 = 4000 × 160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40833569"/>
                  </a:ext>
                </a:extLst>
              </a:tr>
              <a:tr h="3984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 بودجه ای    2000000= 640000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2640000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052289867"/>
                  </a:ext>
                </a:extLst>
              </a:tr>
              <a:tr h="4000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نامساعد    12800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(( 5/7 × 580)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4430) 160 = انحراف کارایی سربار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035550904"/>
                  </a:ext>
                </a:extLst>
              </a:tr>
              <a:tr h="5524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مساعد   175000 = ( 4350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4000) 2000000 = انحراف حجم</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858672511"/>
                  </a:ext>
                </a:extLst>
              </a:tr>
            </a:tbl>
          </a:graphicData>
        </a:graphic>
      </p:graphicFrame>
      <p:grpSp>
        <p:nvGrpSpPr>
          <p:cNvPr id="295986" name="Group 50"/>
          <p:cNvGrpSpPr>
            <a:grpSpLocks/>
          </p:cNvGrpSpPr>
          <p:nvPr/>
        </p:nvGrpSpPr>
        <p:grpSpPr bwMode="auto">
          <a:xfrm>
            <a:off x="1835150" y="1773238"/>
            <a:ext cx="1512888" cy="4535487"/>
            <a:chOff x="1156" y="1117"/>
            <a:chExt cx="953" cy="2857"/>
          </a:xfrm>
        </p:grpSpPr>
        <p:sp>
          <p:nvSpPr>
            <p:cNvPr id="295984" name="Line 48"/>
            <p:cNvSpPr>
              <a:spLocks noChangeShapeType="1"/>
            </p:cNvSpPr>
            <p:nvPr/>
          </p:nvSpPr>
          <p:spPr bwMode="auto">
            <a:xfrm>
              <a:off x="1156" y="3974"/>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295985" name="Line 49"/>
            <p:cNvSpPr>
              <a:spLocks noChangeShapeType="1"/>
            </p:cNvSpPr>
            <p:nvPr/>
          </p:nvSpPr>
          <p:spPr bwMode="auto">
            <a:xfrm>
              <a:off x="1655" y="1117"/>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grpId="0" nodeType="afterEffect">
                                  <p:stCondLst>
                                    <p:cond delay="0"/>
                                  </p:stCondLst>
                                  <p:childTnLst>
                                    <p:set>
                                      <p:cBhvr>
                                        <p:cTn id="6" dur="1" fill="hold">
                                          <p:stCondLst>
                                            <p:cond delay="0"/>
                                          </p:stCondLst>
                                        </p:cTn>
                                        <p:tgtEl>
                                          <p:spTgt spid="295938"/>
                                        </p:tgtEl>
                                        <p:attrNameLst>
                                          <p:attrName>style.visibility</p:attrName>
                                        </p:attrNameLst>
                                      </p:cBhvr>
                                      <p:to>
                                        <p:strVal val="visible"/>
                                      </p:to>
                                    </p:set>
                                    <p:anim calcmode="lin" valueType="num">
                                      <p:cBhvr>
                                        <p:cTn id="7" dur="1000" fill="hold"/>
                                        <p:tgtEl>
                                          <p:spTgt spid="295938"/>
                                        </p:tgtEl>
                                        <p:attrNameLst>
                                          <p:attrName>ppt_w</p:attrName>
                                        </p:attrNameLst>
                                      </p:cBhvr>
                                      <p:tavLst>
                                        <p:tav tm="0">
                                          <p:val>
                                            <p:fltVal val="0"/>
                                          </p:val>
                                        </p:tav>
                                        <p:tav tm="100000">
                                          <p:val>
                                            <p:strVal val="#ppt_w"/>
                                          </p:val>
                                        </p:tav>
                                      </p:tavLst>
                                    </p:anim>
                                    <p:anim calcmode="lin" valueType="num">
                                      <p:cBhvr>
                                        <p:cTn id="8" dur="1000" fill="hold"/>
                                        <p:tgtEl>
                                          <p:spTgt spid="295938"/>
                                        </p:tgtEl>
                                        <p:attrNameLst>
                                          <p:attrName>ppt_h</p:attrName>
                                        </p:attrNameLst>
                                      </p:cBhvr>
                                      <p:tavLst>
                                        <p:tav tm="0">
                                          <p:val>
                                            <p:fltVal val="0"/>
                                          </p:val>
                                        </p:tav>
                                        <p:tav tm="100000">
                                          <p:val>
                                            <p:strVal val="#ppt_h"/>
                                          </p:val>
                                        </p:tav>
                                      </p:tavLst>
                                    </p:anim>
                                    <p:anim calcmode="lin" valueType="num">
                                      <p:cBhvr>
                                        <p:cTn id="9" dur="1000" fill="hold"/>
                                        <p:tgtEl>
                                          <p:spTgt spid="295938"/>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95938"/>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1000"/>
                            </p:stCondLst>
                            <p:childTnLst>
                              <p:par>
                                <p:cTn id="12" presetID="1" presetClass="entr" presetSubtype="0" fill="hold" grpId="0" nodeType="afterEffect">
                                  <p:stCondLst>
                                    <p:cond delay="0"/>
                                  </p:stCondLst>
                                  <p:childTnLst>
                                    <p:set>
                                      <p:cBhvr>
                                        <p:cTn id="13" dur="1" fill="hold">
                                          <p:stCondLst>
                                            <p:cond delay="0"/>
                                          </p:stCondLst>
                                        </p:cTn>
                                        <p:tgtEl>
                                          <p:spTgt spid="295939">
                                            <p:txEl>
                                              <p:pRg st="0" end="0"/>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0" end="0"/>
                                            </p:txEl>
                                          </p:spTgt>
                                        </p:tgtEl>
                                        <p:attrNameLst>
                                          <p:attrName>ppt_c</p:attrName>
                                        </p:attrNameLst>
                                      </p:cBhvr>
                                      <p:to>
                                        <a:schemeClr val="bg2"/>
                                      </p:to>
                                    </p:animClr>
                                  </p:subTnLst>
                                </p:cTn>
                              </p:par>
                            </p:childTnLst>
                          </p:cTn>
                        </p:par>
                        <p:par>
                          <p:cTn id="14" fill="hold" nodeType="afterGroup">
                            <p:stCondLst>
                              <p:cond delay="1000"/>
                            </p:stCondLst>
                            <p:childTnLst>
                              <p:par>
                                <p:cTn id="15" presetID="1" presetClass="entr" presetSubtype="0" fill="hold" grpId="0" nodeType="afterEffect">
                                  <p:stCondLst>
                                    <p:cond delay="0"/>
                                  </p:stCondLst>
                                  <p:childTnLst>
                                    <p:set>
                                      <p:cBhvr>
                                        <p:cTn id="16" dur="1" fill="hold">
                                          <p:stCondLst>
                                            <p:cond delay="0"/>
                                          </p:stCondLst>
                                        </p:cTn>
                                        <p:tgtEl>
                                          <p:spTgt spid="295939">
                                            <p:txEl>
                                              <p:pRg st="1" end="1"/>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1" end="1"/>
                                            </p:txEl>
                                          </p:spTgt>
                                        </p:tgtEl>
                                        <p:attrNameLst>
                                          <p:attrName>ppt_c</p:attrName>
                                        </p:attrNameLst>
                                      </p:cBhvr>
                                      <p:to>
                                        <a:schemeClr val="bg2"/>
                                      </p:to>
                                    </p:animClr>
                                  </p:subTnLst>
                                </p:cTn>
                              </p:par>
                            </p:childTnLst>
                          </p:cTn>
                        </p:par>
                        <p:par>
                          <p:cTn id="17" fill="hold" nodeType="afterGroup">
                            <p:stCondLst>
                              <p:cond delay="1000"/>
                            </p:stCondLst>
                            <p:childTnLst>
                              <p:par>
                                <p:cTn id="18" presetID="1" presetClass="entr" presetSubtype="0" fill="hold" grpId="0" nodeType="afterEffect">
                                  <p:stCondLst>
                                    <p:cond delay="0"/>
                                  </p:stCondLst>
                                  <p:childTnLst>
                                    <p:set>
                                      <p:cBhvr>
                                        <p:cTn id="19" dur="1" fill="hold">
                                          <p:stCondLst>
                                            <p:cond delay="0"/>
                                          </p:stCondLst>
                                        </p:cTn>
                                        <p:tgtEl>
                                          <p:spTgt spid="295939">
                                            <p:txEl>
                                              <p:pRg st="2" end="2"/>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2" end="2"/>
                                            </p:txEl>
                                          </p:spTgt>
                                        </p:tgtEl>
                                        <p:attrNameLst>
                                          <p:attrName>ppt_c</p:attrName>
                                        </p:attrNameLst>
                                      </p:cBhvr>
                                      <p:to>
                                        <a:schemeClr val="bg2"/>
                                      </p:to>
                                    </p:animClr>
                                  </p:subTnLst>
                                </p:cTn>
                              </p:par>
                            </p:childTnLst>
                          </p:cTn>
                        </p:par>
                        <p:par>
                          <p:cTn id="20" fill="hold" nodeType="afterGroup">
                            <p:stCondLst>
                              <p:cond delay="1000"/>
                            </p:stCondLst>
                            <p:childTnLst>
                              <p:par>
                                <p:cTn id="21" presetID="1" presetClass="entr" presetSubtype="0" fill="hold" grpId="0" nodeType="afterEffect">
                                  <p:stCondLst>
                                    <p:cond delay="0"/>
                                  </p:stCondLst>
                                  <p:childTnLst>
                                    <p:set>
                                      <p:cBhvr>
                                        <p:cTn id="22" dur="1" fill="hold">
                                          <p:stCondLst>
                                            <p:cond delay="0"/>
                                          </p:stCondLst>
                                        </p:cTn>
                                        <p:tgtEl>
                                          <p:spTgt spid="295939">
                                            <p:txEl>
                                              <p:pRg st="3" end="3"/>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3" end="3"/>
                                            </p:txEl>
                                          </p:spTgt>
                                        </p:tgtEl>
                                        <p:attrNameLst>
                                          <p:attrName>ppt_c</p:attrName>
                                        </p:attrNameLst>
                                      </p:cBhvr>
                                      <p:to>
                                        <a:schemeClr val="bg2"/>
                                      </p:to>
                                    </p:animClr>
                                  </p:subTnLst>
                                </p:cTn>
                              </p:par>
                            </p:childTnLst>
                          </p:cTn>
                        </p:par>
                        <p:par>
                          <p:cTn id="23" fill="hold" nodeType="afterGroup">
                            <p:stCondLst>
                              <p:cond delay="1000"/>
                            </p:stCondLst>
                            <p:childTnLst>
                              <p:par>
                                <p:cTn id="24" presetID="1" presetClass="entr" presetSubtype="0" fill="hold" grpId="0" nodeType="afterEffect">
                                  <p:stCondLst>
                                    <p:cond delay="0"/>
                                  </p:stCondLst>
                                  <p:childTnLst>
                                    <p:set>
                                      <p:cBhvr>
                                        <p:cTn id="25" dur="1" fill="hold">
                                          <p:stCondLst>
                                            <p:cond delay="0"/>
                                          </p:stCondLst>
                                        </p:cTn>
                                        <p:tgtEl>
                                          <p:spTgt spid="295939">
                                            <p:txEl>
                                              <p:pRg st="4" end="4"/>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4" end="4"/>
                                            </p:txEl>
                                          </p:spTgt>
                                        </p:tgtEl>
                                        <p:attrNameLst>
                                          <p:attrName>ppt_c</p:attrName>
                                        </p:attrNameLst>
                                      </p:cBhvr>
                                      <p:to>
                                        <a:schemeClr val="bg2"/>
                                      </p:to>
                                    </p:animClr>
                                  </p:subTnLst>
                                </p:cTn>
                              </p:par>
                            </p:childTnLst>
                          </p:cTn>
                        </p:par>
                        <p:par>
                          <p:cTn id="26" fill="hold" nodeType="afterGroup">
                            <p:stCondLst>
                              <p:cond delay="1000"/>
                            </p:stCondLst>
                            <p:childTnLst>
                              <p:par>
                                <p:cTn id="27" presetID="1" presetClass="entr" presetSubtype="0" fill="hold" grpId="0" nodeType="afterEffect">
                                  <p:stCondLst>
                                    <p:cond delay="0"/>
                                  </p:stCondLst>
                                  <p:childTnLst>
                                    <p:set>
                                      <p:cBhvr>
                                        <p:cTn id="28" dur="1" fill="hold">
                                          <p:stCondLst>
                                            <p:cond delay="0"/>
                                          </p:stCondLst>
                                        </p:cTn>
                                        <p:tgtEl>
                                          <p:spTgt spid="295939">
                                            <p:txEl>
                                              <p:pRg st="5" end="5"/>
                                            </p:txEl>
                                          </p:spTgt>
                                        </p:tgtEl>
                                        <p:attrNameLst>
                                          <p:attrName>style.visibility</p:attrName>
                                        </p:attrNameLst>
                                      </p:cBhvr>
                                      <p:to>
                                        <p:strVal val="visible"/>
                                      </p:to>
                                    </p:set>
                                  </p:childTnLst>
                                  <p:subTnLst>
                                    <p:animClr clrSpc="rgb" dir="cw">
                                      <p:cBhvr override="childStyle">
                                        <p:cTn dur="1" fill="hold" display="0" masterRel="nextClick" afterEffect="1"/>
                                        <p:tgtEl>
                                          <p:spTgt spid="295939">
                                            <p:txEl>
                                              <p:pRg st="5" end="5"/>
                                            </p:txEl>
                                          </p:spTgt>
                                        </p:tgtEl>
                                        <p:attrNameLst>
                                          <p:attrName>ppt_c</p:attrName>
                                        </p:attrNameLst>
                                      </p:cBhvr>
                                      <p:to>
                                        <a:schemeClr val="bg2"/>
                                      </p:to>
                                    </p:animClr>
                                  </p:subTnLst>
                                </p:cTn>
                              </p:par>
                            </p:childTnLst>
                          </p:cTn>
                        </p:par>
                        <p:par>
                          <p:cTn id="29" fill="hold" nodeType="afterGroup">
                            <p:stCondLst>
                              <p:cond delay="1000"/>
                            </p:stCondLst>
                            <p:childTnLst>
                              <p:par>
                                <p:cTn id="30" presetID="13" presetClass="entr" presetSubtype="16" fill="hold" nodeType="afterEffect">
                                  <p:stCondLst>
                                    <p:cond delay="0"/>
                                  </p:stCondLst>
                                  <p:childTnLst>
                                    <p:set>
                                      <p:cBhvr>
                                        <p:cTn id="31" dur="1" fill="hold">
                                          <p:stCondLst>
                                            <p:cond delay="0"/>
                                          </p:stCondLst>
                                        </p:cTn>
                                        <p:tgtEl>
                                          <p:spTgt spid="295989"/>
                                        </p:tgtEl>
                                        <p:attrNameLst>
                                          <p:attrName>style.visibility</p:attrName>
                                        </p:attrNameLst>
                                      </p:cBhvr>
                                      <p:to>
                                        <p:strVal val="visible"/>
                                      </p:to>
                                    </p:set>
                                    <p:animEffect transition="in" filter="plus(in)">
                                      <p:cBhvr>
                                        <p:cTn id="32" dur="2000"/>
                                        <p:tgtEl>
                                          <p:spTgt spid="295989"/>
                                        </p:tgtEl>
                                      </p:cBhvr>
                                    </p:animEffect>
                                  </p:childTnLst>
                                </p:cTn>
                              </p:par>
                              <p:par>
                                <p:cTn id="33" presetID="10" presetClass="entr" presetSubtype="0" fill="hold" nodeType="withEffect">
                                  <p:stCondLst>
                                    <p:cond delay="0"/>
                                  </p:stCondLst>
                                  <p:childTnLst>
                                    <p:set>
                                      <p:cBhvr>
                                        <p:cTn id="34" dur="1" fill="hold">
                                          <p:stCondLst>
                                            <p:cond delay="0"/>
                                          </p:stCondLst>
                                        </p:cTn>
                                        <p:tgtEl>
                                          <p:spTgt spid="295986"/>
                                        </p:tgtEl>
                                        <p:attrNameLst>
                                          <p:attrName>style.visibility</p:attrName>
                                        </p:attrNameLst>
                                      </p:cBhvr>
                                      <p:to>
                                        <p:strVal val="visible"/>
                                      </p:to>
                                    </p:set>
                                    <p:animEffect transition="in" filter="fade">
                                      <p:cBhvr>
                                        <p:cTn id="35" dur="1000"/>
                                        <p:tgtEl>
                                          <p:spTgt spid="2959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5938" grpId="0"/>
      <p:bldP spid="295939" grpId="0" build="p"/>
    </p:bldLst>
  </p:timing>
</p:sld>
</file>

<file path=ppt/slides/slide21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97986" name="Rectangle 2"/>
          <p:cNvSpPr>
            <a:spLocks noGrp="1" noChangeArrowheads="1"/>
          </p:cNvSpPr>
          <p:nvPr>
            <p:ph type="body" idx="1"/>
          </p:nvPr>
        </p:nvSpPr>
        <p:spPr>
          <a:xfrm>
            <a:off x="323850" y="215900"/>
            <a:ext cx="8229600" cy="6381750"/>
          </a:xfrm>
        </p:spPr>
        <p:txBody>
          <a:bodyPr/>
          <a:lstStyle/>
          <a:p>
            <a:pPr>
              <a:lnSpc>
                <a:spcPct val="80000"/>
              </a:lnSpc>
              <a:buFont typeface="Wingdings" panose="05000000000000000000" pitchFamily="2" charset="2"/>
              <a:buNone/>
            </a:pPr>
            <a:r>
              <a:rPr lang="fa-IR" altLang="fa-IR" sz="2000" u="sng">
                <a:effectLst/>
                <a:cs typeface="B Zar" panose="00000400000000000000" pitchFamily="2" charset="-78"/>
              </a:rPr>
              <a:t>ثبت روزنامه </a:t>
            </a:r>
          </a:p>
          <a:p>
            <a:pPr>
              <a:lnSpc>
                <a:spcPct val="80000"/>
              </a:lnSpc>
              <a:buFont typeface="Wingdings" panose="05000000000000000000" pitchFamily="2" charset="2"/>
              <a:buNone/>
            </a:pPr>
            <a:r>
              <a:rPr lang="fa-IR" altLang="fa-IR" sz="2000">
                <a:effectLst/>
                <a:cs typeface="B Zar" panose="00000400000000000000" pitchFamily="2" charset="-78"/>
              </a:rPr>
              <a:t>1) مواد اولیه                                 2068000 ( 220 × 9400) </a:t>
            </a:r>
          </a:p>
          <a:p>
            <a:pPr>
              <a:lnSpc>
                <a:spcPct val="80000"/>
              </a:lnSpc>
              <a:buFont typeface="Wingdings" panose="05000000000000000000" pitchFamily="2" charset="2"/>
              <a:buNone/>
            </a:pPr>
            <a:r>
              <a:rPr lang="fa-IR" altLang="fa-IR" sz="2000">
                <a:effectLst/>
                <a:cs typeface="B Zar" panose="00000400000000000000" pitchFamily="2" charset="-78"/>
              </a:rPr>
              <a:t>			حسابهای پرداختنی                              2068000</a:t>
            </a:r>
          </a:p>
          <a:p>
            <a:pPr>
              <a:lnSpc>
                <a:spcPct val="80000"/>
              </a:lnSpc>
              <a:buFont typeface="Wingdings" panose="05000000000000000000" pitchFamily="2" charset="2"/>
              <a:buNone/>
            </a:pPr>
            <a:r>
              <a:rPr lang="fa-IR" altLang="fa-IR" sz="2000">
                <a:effectLst/>
                <a:cs typeface="B Zar" panose="00000400000000000000" pitchFamily="2" charset="-78"/>
              </a:rPr>
              <a:t>2) کار در جریان ساخت               1508000 ( 200 × 13 × 580)</a:t>
            </a:r>
          </a:p>
          <a:p>
            <a:pPr>
              <a:lnSpc>
                <a:spcPct val="80000"/>
              </a:lnSpc>
              <a:buFont typeface="Wingdings" panose="05000000000000000000" pitchFamily="2" charset="2"/>
              <a:buNone/>
            </a:pPr>
            <a:r>
              <a:rPr lang="fa-IR" altLang="fa-IR" sz="2000">
                <a:effectLst/>
                <a:cs typeface="B Zar" panose="00000400000000000000" pitchFamily="2" charset="-78"/>
              </a:rPr>
              <a:t>انحراف نرخ مواد مصرفی              148000</a:t>
            </a:r>
          </a:p>
          <a:p>
            <a:pPr>
              <a:lnSpc>
                <a:spcPct val="80000"/>
              </a:lnSpc>
              <a:buFont typeface="Wingdings" panose="05000000000000000000" pitchFamily="2" charset="2"/>
              <a:buNone/>
            </a:pPr>
            <a:r>
              <a:rPr lang="fa-IR" altLang="fa-IR" sz="2000">
                <a:effectLst/>
                <a:cs typeface="B Zar" panose="00000400000000000000" pitchFamily="2" charset="-78"/>
              </a:rPr>
              <a:t>			انحراف مصرف مواد                           28000</a:t>
            </a:r>
          </a:p>
          <a:p>
            <a:pPr>
              <a:lnSpc>
                <a:spcPct val="80000"/>
              </a:lnSpc>
              <a:buFont typeface="Wingdings" panose="05000000000000000000" pitchFamily="2" charset="2"/>
              <a:buNone/>
            </a:pPr>
            <a:r>
              <a:rPr lang="fa-IR" altLang="fa-IR" sz="2000">
                <a:effectLst/>
                <a:cs typeface="B Zar" panose="00000400000000000000" pitchFamily="2" charset="-78"/>
              </a:rPr>
              <a:t>			موجودی مواد اولیه                             1628000</a:t>
            </a:r>
          </a:p>
          <a:p>
            <a:pPr>
              <a:lnSpc>
                <a:spcPct val="80000"/>
              </a:lnSpc>
              <a:buFont typeface="Wingdings" panose="05000000000000000000" pitchFamily="2" charset="2"/>
              <a:buNone/>
            </a:pPr>
            <a:r>
              <a:rPr lang="fa-IR" altLang="fa-IR" sz="2000">
                <a:effectLst/>
                <a:cs typeface="B Zar" panose="00000400000000000000" pitchFamily="2" charset="-78"/>
              </a:rPr>
              <a:t>			(220× 7400) </a:t>
            </a:r>
          </a:p>
          <a:p>
            <a:pPr>
              <a:lnSpc>
                <a:spcPct val="80000"/>
              </a:lnSpc>
              <a:buFont typeface="Wingdings" panose="05000000000000000000" pitchFamily="2" charset="2"/>
              <a:buNone/>
            </a:pPr>
            <a:r>
              <a:rPr lang="fa-IR" altLang="fa-IR" sz="2000">
                <a:effectLst/>
                <a:cs typeface="B Zar" panose="00000400000000000000" pitchFamily="2" charset="-78"/>
              </a:rPr>
              <a:t>3) کار در جریان ساخت              2088000 ( 480 × 5/7 × 580)</a:t>
            </a:r>
          </a:p>
          <a:p>
            <a:pPr>
              <a:lnSpc>
                <a:spcPct val="80000"/>
              </a:lnSpc>
              <a:buFont typeface="Wingdings" panose="05000000000000000000" pitchFamily="2" charset="2"/>
              <a:buNone/>
            </a:pPr>
            <a:r>
              <a:rPr lang="fa-IR" altLang="fa-IR" sz="2000">
                <a:effectLst/>
                <a:cs typeface="B Zar" panose="00000400000000000000" pitchFamily="2" charset="-78"/>
              </a:rPr>
              <a:t>انحراف نرخ دستمزد                    5100</a:t>
            </a:r>
          </a:p>
          <a:p>
            <a:pPr>
              <a:lnSpc>
                <a:spcPct val="80000"/>
              </a:lnSpc>
              <a:buFont typeface="Wingdings" panose="05000000000000000000" pitchFamily="2" charset="2"/>
              <a:buNone/>
            </a:pPr>
            <a:r>
              <a:rPr lang="fa-IR" altLang="fa-IR" sz="2000">
                <a:effectLst/>
                <a:cs typeface="B Zar" panose="00000400000000000000" pitchFamily="2" charset="-78"/>
              </a:rPr>
              <a:t>انحراف کارایی دستمزد               38400 </a:t>
            </a:r>
          </a:p>
          <a:p>
            <a:pPr>
              <a:lnSpc>
                <a:spcPct val="80000"/>
              </a:lnSpc>
              <a:buFont typeface="Wingdings" panose="05000000000000000000" pitchFamily="2" charset="2"/>
              <a:buNone/>
            </a:pPr>
            <a:r>
              <a:rPr lang="fa-IR" altLang="fa-IR" sz="2000">
                <a:effectLst/>
                <a:cs typeface="B Zar" panose="00000400000000000000" pitchFamily="2" charset="-78"/>
              </a:rPr>
              <a:t>			دستمزد پرداختنی                                2131500</a:t>
            </a:r>
          </a:p>
          <a:p>
            <a:pPr>
              <a:lnSpc>
                <a:spcPct val="80000"/>
              </a:lnSpc>
              <a:buFont typeface="Wingdings" panose="05000000000000000000" pitchFamily="2" charset="2"/>
              <a:buNone/>
            </a:pPr>
            <a:r>
              <a:rPr lang="fa-IR" altLang="fa-IR" sz="2000">
                <a:effectLst/>
                <a:cs typeface="B Zar" panose="00000400000000000000" pitchFamily="2" charset="-78"/>
              </a:rPr>
              <a:t>4) هزینه های سربار                      2680000</a:t>
            </a:r>
          </a:p>
          <a:p>
            <a:pPr>
              <a:lnSpc>
                <a:spcPct val="80000"/>
              </a:lnSpc>
              <a:buFont typeface="Wingdings" panose="05000000000000000000" pitchFamily="2" charset="2"/>
              <a:buNone/>
            </a:pPr>
            <a:r>
              <a:rPr lang="fa-IR" altLang="fa-IR" sz="2000">
                <a:effectLst/>
                <a:cs typeface="B Zar" panose="00000400000000000000" pitchFamily="2" charset="-78"/>
              </a:rPr>
              <a:t>			حسابهای مختلف                                2680000</a:t>
            </a:r>
          </a:p>
          <a:p>
            <a:pPr>
              <a:lnSpc>
                <a:spcPct val="80000"/>
              </a:lnSpc>
              <a:buFont typeface="Wingdings" panose="05000000000000000000" pitchFamily="2" charset="2"/>
              <a:buNone/>
            </a:pPr>
            <a:r>
              <a:rPr lang="fa-IR" altLang="fa-IR" sz="2000">
                <a:effectLst/>
                <a:cs typeface="B Zar" panose="00000400000000000000" pitchFamily="2" charset="-78"/>
              </a:rPr>
              <a:t>5) کار در جریان ساخت              2871000 ( 160 + 500 ) × 580) × 5/7 </a:t>
            </a:r>
          </a:p>
          <a:p>
            <a:pPr>
              <a:lnSpc>
                <a:spcPct val="80000"/>
              </a:lnSpc>
              <a:buFont typeface="Wingdings" panose="05000000000000000000" pitchFamily="2" charset="2"/>
              <a:buNone/>
            </a:pPr>
            <a:r>
              <a:rPr lang="fa-IR" altLang="fa-IR" sz="2000">
                <a:effectLst/>
                <a:cs typeface="B Zar" panose="00000400000000000000" pitchFamily="2" charset="-78"/>
              </a:rPr>
              <a:t>			هزینه های سربار                                 2871000</a:t>
            </a:r>
          </a:p>
          <a:p>
            <a:pPr>
              <a:lnSpc>
                <a:spcPct val="80000"/>
              </a:lnSpc>
              <a:buFont typeface="Wingdings" panose="05000000000000000000" pitchFamily="2" charset="2"/>
              <a:buNone/>
            </a:pPr>
            <a:r>
              <a:rPr lang="fa-IR" altLang="fa-IR" sz="2000">
                <a:effectLst/>
                <a:cs typeface="B Zar" panose="00000400000000000000" pitchFamily="2" charset="-78"/>
              </a:rPr>
              <a:t>6) هزینه های سربار                      191000</a:t>
            </a:r>
          </a:p>
          <a:p>
            <a:pPr>
              <a:lnSpc>
                <a:spcPct val="80000"/>
              </a:lnSpc>
              <a:buFont typeface="Wingdings" panose="05000000000000000000" pitchFamily="2" charset="2"/>
              <a:buNone/>
            </a:pPr>
            <a:r>
              <a:rPr lang="fa-IR" altLang="fa-IR" sz="2000">
                <a:effectLst/>
                <a:cs typeface="B Zar" panose="00000400000000000000" pitchFamily="2" charset="-78"/>
              </a:rPr>
              <a:t>انحراف کارایی                            12800</a:t>
            </a:r>
          </a:p>
          <a:p>
            <a:pPr>
              <a:lnSpc>
                <a:spcPct val="80000"/>
              </a:lnSpc>
              <a:buFont typeface="Wingdings" panose="05000000000000000000" pitchFamily="2" charset="2"/>
              <a:buNone/>
            </a:pPr>
            <a:r>
              <a:rPr lang="fa-IR" altLang="fa-IR" sz="2000">
                <a:effectLst/>
                <a:cs typeface="B Zar" panose="00000400000000000000" pitchFamily="2" charset="-78"/>
              </a:rPr>
              <a:t>			انحراف هزینه                                     28800</a:t>
            </a:r>
          </a:p>
          <a:p>
            <a:pPr>
              <a:lnSpc>
                <a:spcPct val="80000"/>
              </a:lnSpc>
              <a:buFont typeface="Wingdings" panose="05000000000000000000" pitchFamily="2" charset="2"/>
              <a:buNone/>
            </a:pPr>
            <a:r>
              <a:rPr lang="fa-IR" altLang="fa-IR" sz="2000">
                <a:effectLst/>
                <a:cs typeface="B Zar" panose="00000400000000000000" pitchFamily="2" charset="-78"/>
              </a:rPr>
              <a:t>			انحراف حجم                                     175000</a:t>
            </a:r>
            <a:endParaRPr lang="en-US" altLang="fa-IR" sz="2000">
              <a:effectLst/>
              <a:cs typeface="B Zar" panose="00000400000000000000" pitchFamily="2" charset="-78"/>
            </a:endParaRPr>
          </a:p>
        </p:txBody>
      </p:sp>
    </p:spTree>
  </p:cSld>
  <p:clrMapOvr>
    <a:masterClrMapping/>
  </p:clrMapOvr>
  <p:transition spd="med">
    <p:strips dir="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9" fill="hold" nodeType="afterEffect">
                                  <p:stCondLst>
                                    <p:cond delay="0"/>
                                  </p:stCondLst>
                                  <p:childTnLst>
                                    <p:set>
                                      <p:cBhvr>
                                        <p:cTn id="6" dur="1" fill="hold">
                                          <p:stCondLst>
                                            <p:cond delay="0"/>
                                          </p:stCondLst>
                                        </p:cTn>
                                        <p:tgtEl>
                                          <p:spTgt spid="297986">
                                            <p:txEl>
                                              <p:pRg st="0" end="0"/>
                                            </p:txEl>
                                          </p:spTgt>
                                        </p:tgtEl>
                                        <p:attrNameLst>
                                          <p:attrName>style.visibility</p:attrName>
                                        </p:attrNameLst>
                                      </p:cBhvr>
                                      <p:to>
                                        <p:strVal val="visible"/>
                                      </p:to>
                                    </p:set>
                                    <p:animEffect transition="in" filter="strips(upLeft)">
                                      <p:cBhvr>
                                        <p:cTn id="7" dur="500"/>
                                        <p:tgtEl>
                                          <p:spTgt spid="2979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99010" name="Rectangle 2"/>
          <p:cNvSpPr>
            <a:spLocks noGrp="1" noChangeArrowheads="1"/>
          </p:cNvSpPr>
          <p:nvPr>
            <p:ph type="title"/>
          </p:nvPr>
        </p:nvSpPr>
        <p:spPr>
          <a:xfrm>
            <a:off x="519113" y="333375"/>
            <a:ext cx="8229600" cy="1143000"/>
          </a:xfrm>
        </p:spPr>
        <p:txBody>
          <a:bodyPr/>
          <a:lstStyle/>
          <a:p>
            <a:pPr algn="r"/>
            <a:r>
              <a:rPr lang="fa-IR" altLang="fa-IR" sz="3200">
                <a:cs typeface="B Titr" panose="00000700000000000000" pitchFamily="2" charset="-78"/>
              </a:rPr>
              <a:t>فصل پنجم</a:t>
            </a:r>
            <a:endParaRPr lang="en-US" altLang="fa-IR" sz="3200">
              <a:cs typeface="B Titr" panose="00000700000000000000" pitchFamily="2" charset="-78"/>
            </a:endParaRPr>
          </a:p>
        </p:txBody>
      </p:sp>
      <p:sp>
        <p:nvSpPr>
          <p:cNvPr id="299011" name="Rectangle 3"/>
          <p:cNvSpPr>
            <a:spLocks noGrp="1" noChangeArrowheads="1"/>
          </p:cNvSpPr>
          <p:nvPr>
            <p:ph type="body" idx="1"/>
          </p:nvPr>
        </p:nvSpPr>
        <p:spPr>
          <a:xfrm>
            <a:off x="468313" y="1511300"/>
            <a:ext cx="8229600" cy="5589588"/>
          </a:xfrm>
        </p:spPr>
        <p:txBody>
          <a:bodyPr/>
          <a:lstStyle/>
          <a:p>
            <a:pPr marL="609600" indent="-609600" algn="ctr">
              <a:buFont typeface="Wingdings" panose="05000000000000000000" pitchFamily="2" charset="2"/>
              <a:buNone/>
            </a:pPr>
            <a:r>
              <a:rPr lang="fa-IR" altLang="fa-IR">
                <a:solidFill>
                  <a:schemeClr val="folHlink"/>
                </a:solidFill>
                <a:latin typeface="Arial" panose="020B0604020202020204" pitchFamily="34" charset="0"/>
                <a:cs typeface="B Esfehan" panose="00000700000000000000" pitchFamily="2" charset="-78"/>
              </a:rPr>
              <a:t>« هزینه یابی جذبی و هزینه یابی مستقیم » </a:t>
            </a:r>
          </a:p>
          <a:p>
            <a:pPr marL="609600" indent="-609600">
              <a:buFont typeface="Wingdings" panose="05000000000000000000" pitchFamily="2" charset="2"/>
              <a:buNone/>
            </a:pPr>
            <a:endParaRPr lang="fa-IR" altLang="fa-IR">
              <a:solidFill>
                <a:schemeClr val="folHlink"/>
              </a:solidFill>
              <a:cs typeface="B Esfehan" panose="00000700000000000000" pitchFamily="2" charset="-78"/>
            </a:endParaRPr>
          </a:p>
          <a:p>
            <a:pPr marL="609600" indent="-609600">
              <a:buFont typeface="Wingdings" panose="05000000000000000000" pitchFamily="2" charset="2"/>
              <a:buNone/>
            </a:pPr>
            <a:r>
              <a:rPr lang="fa-IR" altLang="fa-IR">
                <a:cs typeface="B Zar" panose="00000400000000000000" pitchFamily="2" charset="-78"/>
              </a:rPr>
              <a:t>هدفهای فراگیری آشنایی با : </a:t>
            </a:r>
          </a:p>
          <a:p>
            <a:pPr marL="609600" indent="-609600">
              <a:buFont typeface="Wingdings" panose="05000000000000000000" pitchFamily="2" charset="2"/>
              <a:buAutoNum type="arabicPeriod"/>
            </a:pPr>
            <a:r>
              <a:rPr lang="fa-IR" altLang="fa-IR">
                <a:cs typeface="B Zar" panose="00000400000000000000" pitchFamily="2" charset="-78"/>
              </a:rPr>
              <a:t>هزینه یابی مستقیم</a:t>
            </a:r>
          </a:p>
          <a:p>
            <a:pPr marL="609600" indent="-609600">
              <a:buFont typeface="Wingdings" panose="05000000000000000000" pitchFamily="2" charset="2"/>
              <a:buAutoNum type="arabicPeriod"/>
            </a:pPr>
            <a:r>
              <a:rPr lang="fa-IR" altLang="fa-IR">
                <a:cs typeface="B Zar" panose="00000400000000000000" pitchFamily="2" charset="-78"/>
              </a:rPr>
              <a:t>موارد استفاده از هزینه یابی مستقیم</a:t>
            </a:r>
          </a:p>
          <a:p>
            <a:pPr marL="609600" indent="-609600">
              <a:buFont typeface="Wingdings" panose="05000000000000000000" pitchFamily="2" charset="2"/>
              <a:buAutoNum type="arabicPeriod"/>
            </a:pPr>
            <a:r>
              <a:rPr lang="fa-IR" altLang="fa-IR">
                <a:cs typeface="B Zar" panose="00000400000000000000" pitchFamily="2" charset="-78"/>
              </a:rPr>
              <a:t>نحوه تنظیم صورت سود و زیان به روش هزینه یابی مستقیم</a:t>
            </a:r>
            <a:endParaRPr lang="en-US" altLang="fa-IR">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299010"/>
                                        </p:tgtEl>
                                        <p:attrNameLst>
                                          <p:attrName>style.visibility</p:attrName>
                                        </p:attrNameLst>
                                      </p:cBhvr>
                                      <p:to>
                                        <p:strVal val="visible"/>
                                      </p:to>
                                    </p:set>
                                    <p:animEffect transition="in" filter="fade">
                                      <p:cBhvr>
                                        <p:cTn id="7" dur="1000"/>
                                        <p:tgtEl>
                                          <p:spTgt spid="299010"/>
                                        </p:tgtEl>
                                      </p:cBhvr>
                                    </p:animEffect>
                                    <p:anim calcmode="lin" valueType="num">
                                      <p:cBhvr>
                                        <p:cTn id="8" dur="1000" fill="hold"/>
                                        <p:tgtEl>
                                          <p:spTgt spid="299010"/>
                                        </p:tgtEl>
                                        <p:attrNameLst>
                                          <p:attrName>ppt_x</p:attrName>
                                        </p:attrNameLst>
                                      </p:cBhvr>
                                      <p:tavLst>
                                        <p:tav tm="0">
                                          <p:val>
                                            <p:strVal val="#ppt_x-.1"/>
                                          </p:val>
                                        </p:tav>
                                        <p:tav tm="100000">
                                          <p:val>
                                            <p:strVal val="#ppt_x"/>
                                          </p:val>
                                        </p:tav>
                                      </p:tavLst>
                                    </p:anim>
                                    <p:anim calcmode="lin" valueType="num">
                                      <p:cBhvr>
                                        <p:cTn id="9" dur="1000" fill="hold"/>
                                        <p:tgtEl>
                                          <p:spTgt spid="299010"/>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1600"/>
                            </p:stCondLst>
                            <p:childTnLst>
                              <p:par>
                                <p:cTn id="11" presetID="40" presetClass="entr" presetSubtype="0" fill="hold" nodeType="afterEffect">
                                  <p:stCondLst>
                                    <p:cond delay="0"/>
                                  </p:stCondLst>
                                  <p:iterate type="lt">
                                    <p:tmPct val="10000"/>
                                  </p:iterate>
                                  <p:childTnLst>
                                    <p:set>
                                      <p:cBhvr>
                                        <p:cTn id="12" dur="1" fill="hold">
                                          <p:stCondLst>
                                            <p:cond delay="0"/>
                                          </p:stCondLst>
                                        </p:cTn>
                                        <p:tgtEl>
                                          <p:spTgt spid="299011">
                                            <p:txEl>
                                              <p:pRg st="0" end="0"/>
                                            </p:txEl>
                                          </p:spTgt>
                                        </p:tgtEl>
                                        <p:attrNameLst>
                                          <p:attrName>style.visibility</p:attrName>
                                        </p:attrNameLst>
                                      </p:cBhvr>
                                      <p:to>
                                        <p:strVal val="visible"/>
                                      </p:to>
                                    </p:set>
                                    <p:animEffect transition="in" filter="fade">
                                      <p:cBhvr>
                                        <p:cTn id="13" dur="1000"/>
                                        <p:tgtEl>
                                          <p:spTgt spid="299011">
                                            <p:txEl>
                                              <p:pRg st="0" end="0"/>
                                            </p:txEl>
                                          </p:spTgt>
                                        </p:tgtEl>
                                      </p:cBhvr>
                                    </p:animEffect>
                                    <p:anim calcmode="lin" valueType="num">
                                      <p:cBhvr>
                                        <p:cTn id="14" dur="1000" fill="hold"/>
                                        <p:tgtEl>
                                          <p:spTgt spid="299011">
                                            <p:txEl>
                                              <p:pRg st="0" end="0"/>
                                            </p:txEl>
                                          </p:spTgt>
                                        </p:tgtEl>
                                        <p:attrNameLst>
                                          <p:attrName>ppt_x</p:attrName>
                                        </p:attrNameLst>
                                      </p:cBhvr>
                                      <p:tavLst>
                                        <p:tav tm="0">
                                          <p:val>
                                            <p:strVal val="#ppt_x-.1"/>
                                          </p:val>
                                        </p:tav>
                                        <p:tav tm="100000">
                                          <p:val>
                                            <p:strVal val="#ppt_x"/>
                                          </p:val>
                                        </p:tav>
                                      </p:tavLst>
                                    </p:anim>
                                    <p:anim calcmode="lin" valueType="num">
                                      <p:cBhvr>
                                        <p:cTn id="15" dur="1000" fill="hold"/>
                                        <p:tgtEl>
                                          <p:spTgt spid="299011">
                                            <p:txEl>
                                              <p:pRg st="0" end="0"/>
                                            </p:txEl>
                                          </p:spTgt>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5600"/>
                            </p:stCondLst>
                            <p:childTnLst>
                              <p:par>
                                <p:cTn id="17" presetID="37" presetClass="entr" presetSubtype="0" fill="hold" nodeType="afterEffect">
                                  <p:stCondLst>
                                    <p:cond delay="0"/>
                                  </p:stCondLst>
                                  <p:childTnLst>
                                    <p:set>
                                      <p:cBhvr>
                                        <p:cTn id="18" dur="1" fill="hold">
                                          <p:stCondLst>
                                            <p:cond delay="0"/>
                                          </p:stCondLst>
                                        </p:cTn>
                                        <p:tgtEl>
                                          <p:spTgt spid="299011">
                                            <p:txEl>
                                              <p:pRg st="2" end="2"/>
                                            </p:txEl>
                                          </p:spTgt>
                                        </p:tgtEl>
                                        <p:attrNameLst>
                                          <p:attrName>style.visibility</p:attrName>
                                        </p:attrNameLst>
                                      </p:cBhvr>
                                      <p:to>
                                        <p:strVal val="visible"/>
                                      </p:to>
                                    </p:set>
                                    <p:animEffect transition="in" filter="fade">
                                      <p:cBhvr>
                                        <p:cTn id="19" dur="1000"/>
                                        <p:tgtEl>
                                          <p:spTgt spid="299011">
                                            <p:txEl>
                                              <p:pRg st="2" end="2"/>
                                            </p:txEl>
                                          </p:spTgt>
                                        </p:tgtEl>
                                      </p:cBhvr>
                                    </p:animEffect>
                                    <p:anim calcmode="lin" valueType="num">
                                      <p:cBhvr>
                                        <p:cTn id="20" dur="1000" fill="hold"/>
                                        <p:tgtEl>
                                          <p:spTgt spid="299011">
                                            <p:txEl>
                                              <p:pRg st="2" end="2"/>
                                            </p:txEl>
                                          </p:spTgt>
                                        </p:tgtEl>
                                        <p:attrNameLst>
                                          <p:attrName>ppt_x</p:attrName>
                                        </p:attrNameLst>
                                      </p:cBhvr>
                                      <p:tavLst>
                                        <p:tav tm="0">
                                          <p:val>
                                            <p:strVal val="#ppt_x"/>
                                          </p:val>
                                        </p:tav>
                                        <p:tav tm="100000">
                                          <p:val>
                                            <p:strVal val="#ppt_x"/>
                                          </p:val>
                                        </p:tav>
                                      </p:tavLst>
                                    </p:anim>
                                    <p:anim calcmode="lin" valueType="num">
                                      <p:cBhvr>
                                        <p:cTn id="21" dur="900" decel="100000" fill="hold"/>
                                        <p:tgtEl>
                                          <p:spTgt spid="299011">
                                            <p:txEl>
                                              <p:pRg st="2" end="2"/>
                                            </p:txEl>
                                          </p:spTgt>
                                        </p:tgtEl>
                                        <p:attrNameLst>
                                          <p:attrName>ppt_y</p:attrName>
                                        </p:attrNameLst>
                                      </p:cBhvr>
                                      <p:tavLst>
                                        <p:tav tm="0">
                                          <p:val>
                                            <p:strVal val="#ppt_y+1"/>
                                          </p:val>
                                        </p:tav>
                                        <p:tav tm="100000">
                                          <p:val>
                                            <p:strVal val="#ppt_y-.03"/>
                                          </p:val>
                                        </p:tav>
                                      </p:tavLst>
                                    </p:anim>
                                    <p:anim calcmode="lin" valueType="num">
                                      <p:cBhvr>
                                        <p:cTn id="22" dur="100" accel="100000" fill="hold">
                                          <p:stCondLst>
                                            <p:cond delay="900"/>
                                          </p:stCondLst>
                                        </p:cTn>
                                        <p:tgtEl>
                                          <p:spTgt spid="299011">
                                            <p:txEl>
                                              <p:pRg st="2" end="2"/>
                                            </p:txEl>
                                          </p:spTgt>
                                        </p:tgtEl>
                                        <p:attrNameLst>
                                          <p:attrName>ppt_y</p:attrName>
                                        </p:attrNameLst>
                                      </p:cBhvr>
                                      <p:tavLst>
                                        <p:tav tm="0">
                                          <p:val>
                                            <p:strVal val="#ppt_y-.03"/>
                                          </p:val>
                                        </p:tav>
                                        <p:tav tm="100000">
                                          <p:val>
                                            <p:strVal val="#ppt_y"/>
                                          </p:val>
                                        </p:tav>
                                      </p:tavLst>
                                    </p:anim>
                                  </p:childTnLst>
                                </p:cTn>
                              </p:par>
                            </p:childTnLst>
                          </p:cTn>
                        </p:par>
                        <p:par>
                          <p:cTn id="23" fill="hold" nodeType="afterGroup">
                            <p:stCondLst>
                              <p:cond delay="6600"/>
                            </p:stCondLst>
                            <p:childTnLst>
                              <p:par>
                                <p:cTn id="24" presetID="31" presetClass="entr" presetSubtype="0" fill="hold" nodeType="afterEffect">
                                  <p:stCondLst>
                                    <p:cond delay="0"/>
                                  </p:stCondLst>
                                  <p:iterate type="lt">
                                    <p:tmPct val="5000"/>
                                  </p:iterate>
                                  <p:childTnLst>
                                    <p:set>
                                      <p:cBhvr>
                                        <p:cTn id="25" dur="1" fill="hold">
                                          <p:stCondLst>
                                            <p:cond delay="0"/>
                                          </p:stCondLst>
                                        </p:cTn>
                                        <p:tgtEl>
                                          <p:spTgt spid="299011">
                                            <p:txEl>
                                              <p:pRg st="3" end="3"/>
                                            </p:txEl>
                                          </p:spTgt>
                                        </p:tgtEl>
                                        <p:attrNameLst>
                                          <p:attrName>style.visibility</p:attrName>
                                        </p:attrNameLst>
                                      </p:cBhvr>
                                      <p:to>
                                        <p:strVal val="visible"/>
                                      </p:to>
                                    </p:set>
                                    <p:anim calcmode="lin" valueType="num">
                                      <p:cBhvr>
                                        <p:cTn id="26" dur="1000" fill="hold"/>
                                        <p:tgtEl>
                                          <p:spTgt spid="299011">
                                            <p:txEl>
                                              <p:pRg st="3" end="3"/>
                                            </p:txEl>
                                          </p:spTgt>
                                        </p:tgtEl>
                                        <p:attrNameLst>
                                          <p:attrName>ppt_w</p:attrName>
                                        </p:attrNameLst>
                                      </p:cBhvr>
                                      <p:tavLst>
                                        <p:tav tm="0">
                                          <p:val>
                                            <p:fltVal val="0"/>
                                          </p:val>
                                        </p:tav>
                                        <p:tav tm="100000">
                                          <p:val>
                                            <p:strVal val="#ppt_w"/>
                                          </p:val>
                                        </p:tav>
                                      </p:tavLst>
                                    </p:anim>
                                    <p:anim calcmode="lin" valueType="num">
                                      <p:cBhvr>
                                        <p:cTn id="27" dur="1000" fill="hold"/>
                                        <p:tgtEl>
                                          <p:spTgt spid="299011">
                                            <p:txEl>
                                              <p:pRg st="3" end="3"/>
                                            </p:txEl>
                                          </p:spTgt>
                                        </p:tgtEl>
                                        <p:attrNameLst>
                                          <p:attrName>ppt_h</p:attrName>
                                        </p:attrNameLst>
                                      </p:cBhvr>
                                      <p:tavLst>
                                        <p:tav tm="0">
                                          <p:val>
                                            <p:fltVal val="0"/>
                                          </p:val>
                                        </p:tav>
                                        <p:tav tm="100000">
                                          <p:val>
                                            <p:strVal val="#ppt_h"/>
                                          </p:val>
                                        </p:tav>
                                      </p:tavLst>
                                    </p:anim>
                                    <p:anim calcmode="lin" valueType="num">
                                      <p:cBhvr>
                                        <p:cTn id="28" dur="1000" fill="hold"/>
                                        <p:tgtEl>
                                          <p:spTgt spid="299011">
                                            <p:txEl>
                                              <p:pRg st="3" end="3"/>
                                            </p:txEl>
                                          </p:spTgt>
                                        </p:tgtEl>
                                        <p:attrNameLst>
                                          <p:attrName>style.rotation</p:attrName>
                                        </p:attrNameLst>
                                      </p:cBhvr>
                                      <p:tavLst>
                                        <p:tav tm="0">
                                          <p:val>
                                            <p:fltVal val="90"/>
                                          </p:val>
                                        </p:tav>
                                        <p:tav tm="100000">
                                          <p:val>
                                            <p:fltVal val="0"/>
                                          </p:val>
                                        </p:tav>
                                      </p:tavLst>
                                    </p:anim>
                                    <p:animEffect transition="in" filter="fade">
                                      <p:cBhvr>
                                        <p:cTn id="29" dur="1000"/>
                                        <p:tgtEl>
                                          <p:spTgt spid="299011">
                                            <p:txEl>
                                              <p:pRg st="3" end="3"/>
                                            </p:txEl>
                                          </p:spTgt>
                                        </p:tgtEl>
                                      </p:cBhvr>
                                    </p:animEffect>
                                  </p:childTnLst>
                                </p:cTn>
                              </p:par>
                            </p:childTnLst>
                          </p:cTn>
                        </p:par>
                        <p:par>
                          <p:cTn id="30" fill="hold" nodeType="afterGroup">
                            <p:stCondLst>
                              <p:cond delay="8300"/>
                            </p:stCondLst>
                            <p:childTnLst>
                              <p:par>
                                <p:cTn id="31" presetID="31" presetClass="entr" presetSubtype="0" fill="hold" nodeType="afterEffect">
                                  <p:stCondLst>
                                    <p:cond delay="0"/>
                                  </p:stCondLst>
                                  <p:iterate type="lt">
                                    <p:tmPct val="5000"/>
                                  </p:iterate>
                                  <p:childTnLst>
                                    <p:set>
                                      <p:cBhvr>
                                        <p:cTn id="32" dur="1" fill="hold">
                                          <p:stCondLst>
                                            <p:cond delay="0"/>
                                          </p:stCondLst>
                                        </p:cTn>
                                        <p:tgtEl>
                                          <p:spTgt spid="299011">
                                            <p:txEl>
                                              <p:pRg st="4" end="4"/>
                                            </p:txEl>
                                          </p:spTgt>
                                        </p:tgtEl>
                                        <p:attrNameLst>
                                          <p:attrName>style.visibility</p:attrName>
                                        </p:attrNameLst>
                                      </p:cBhvr>
                                      <p:to>
                                        <p:strVal val="visible"/>
                                      </p:to>
                                    </p:set>
                                    <p:anim calcmode="lin" valueType="num">
                                      <p:cBhvr>
                                        <p:cTn id="33" dur="1000" fill="hold"/>
                                        <p:tgtEl>
                                          <p:spTgt spid="299011">
                                            <p:txEl>
                                              <p:pRg st="4" end="4"/>
                                            </p:txEl>
                                          </p:spTgt>
                                        </p:tgtEl>
                                        <p:attrNameLst>
                                          <p:attrName>ppt_w</p:attrName>
                                        </p:attrNameLst>
                                      </p:cBhvr>
                                      <p:tavLst>
                                        <p:tav tm="0">
                                          <p:val>
                                            <p:fltVal val="0"/>
                                          </p:val>
                                        </p:tav>
                                        <p:tav tm="100000">
                                          <p:val>
                                            <p:strVal val="#ppt_w"/>
                                          </p:val>
                                        </p:tav>
                                      </p:tavLst>
                                    </p:anim>
                                    <p:anim calcmode="lin" valueType="num">
                                      <p:cBhvr>
                                        <p:cTn id="34" dur="1000" fill="hold"/>
                                        <p:tgtEl>
                                          <p:spTgt spid="299011">
                                            <p:txEl>
                                              <p:pRg st="4" end="4"/>
                                            </p:txEl>
                                          </p:spTgt>
                                        </p:tgtEl>
                                        <p:attrNameLst>
                                          <p:attrName>ppt_h</p:attrName>
                                        </p:attrNameLst>
                                      </p:cBhvr>
                                      <p:tavLst>
                                        <p:tav tm="0">
                                          <p:val>
                                            <p:fltVal val="0"/>
                                          </p:val>
                                        </p:tav>
                                        <p:tav tm="100000">
                                          <p:val>
                                            <p:strVal val="#ppt_h"/>
                                          </p:val>
                                        </p:tav>
                                      </p:tavLst>
                                    </p:anim>
                                    <p:anim calcmode="lin" valueType="num">
                                      <p:cBhvr>
                                        <p:cTn id="35" dur="1000" fill="hold"/>
                                        <p:tgtEl>
                                          <p:spTgt spid="299011">
                                            <p:txEl>
                                              <p:pRg st="4" end="4"/>
                                            </p:txEl>
                                          </p:spTgt>
                                        </p:tgtEl>
                                        <p:attrNameLst>
                                          <p:attrName>style.rotation</p:attrName>
                                        </p:attrNameLst>
                                      </p:cBhvr>
                                      <p:tavLst>
                                        <p:tav tm="0">
                                          <p:val>
                                            <p:fltVal val="90"/>
                                          </p:val>
                                        </p:tav>
                                        <p:tav tm="100000">
                                          <p:val>
                                            <p:fltVal val="0"/>
                                          </p:val>
                                        </p:tav>
                                      </p:tavLst>
                                    </p:anim>
                                    <p:animEffect transition="in" filter="fade">
                                      <p:cBhvr>
                                        <p:cTn id="36" dur="1000"/>
                                        <p:tgtEl>
                                          <p:spTgt spid="299011">
                                            <p:txEl>
                                              <p:pRg st="4" end="4"/>
                                            </p:txEl>
                                          </p:spTgt>
                                        </p:tgtEl>
                                      </p:cBhvr>
                                    </p:animEffect>
                                  </p:childTnLst>
                                </p:cTn>
                              </p:par>
                            </p:childTnLst>
                          </p:cTn>
                        </p:par>
                        <p:par>
                          <p:cTn id="37" fill="hold" nodeType="afterGroup">
                            <p:stCondLst>
                              <p:cond delay="10700"/>
                            </p:stCondLst>
                            <p:childTnLst>
                              <p:par>
                                <p:cTn id="38" presetID="31" presetClass="entr" presetSubtype="0" fill="hold" nodeType="afterEffect">
                                  <p:stCondLst>
                                    <p:cond delay="0"/>
                                  </p:stCondLst>
                                  <p:iterate type="lt">
                                    <p:tmPct val="5000"/>
                                  </p:iterate>
                                  <p:childTnLst>
                                    <p:set>
                                      <p:cBhvr>
                                        <p:cTn id="39" dur="1" fill="hold">
                                          <p:stCondLst>
                                            <p:cond delay="0"/>
                                          </p:stCondLst>
                                        </p:cTn>
                                        <p:tgtEl>
                                          <p:spTgt spid="299011">
                                            <p:txEl>
                                              <p:pRg st="5" end="5"/>
                                            </p:txEl>
                                          </p:spTgt>
                                        </p:tgtEl>
                                        <p:attrNameLst>
                                          <p:attrName>style.visibility</p:attrName>
                                        </p:attrNameLst>
                                      </p:cBhvr>
                                      <p:to>
                                        <p:strVal val="visible"/>
                                      </p:to>
                                    </p:set>
                                    <p:anim calcmode="lin" valueType="num">
                                      <p:cBhvr>
                                        <p:cTn id="40" dur="1000" fill="hold"/>
                                        <p:tgtEl>
                                          <p:spTgt spid="299011">
                                            <p:txEl>
                                              <p:pRg st="5" end="5"/>
                                            </p:txEl>
                                          </p:spTgt>
                                        </p:tgtEl>
                                        <p:attrNameLst>
                                          <p:attrName>ppt_w</p:attrName>
                                        </p:attrNameLst>
                                      </p:cBhvr>
                                      <p:tavLst>
                                        <p:tav tm="0">
                                          <p:val>
                                            <p:fltVal val="0"/>
                                          </p:val>
                                        </p:tav>
                                        <p:tav tm="100000">
                                          <p:val>
                                            <p:strVal val="#ppt_w"/>
                                          </p:val>
                                        </p:tav>
                                      </p:tavLst>
                                    </p:anim>
                                    <p:anim calcmode="lin" valueType="num">
                                      <p:cBhvr>
                                        <p:cTn id="41" dur="1000" fill="hold"/>
                                        <p:tgtEl>
                                          <p:spTgt spid="299011">
                                            <p:txEl>
                                              <p:pRg st="5" end="5"/>
                                            </p:txEl>
                                          </p:spTgt>
                                        </p:tgtEl>
                                        <p:attrNameLst>
                                          <p:attrName>ppt_h</p:attrName>
                                        </p:attrNameLst>
                                      </p:cBhvr>
                                      <p:tavLst>
                                        <p:tav tm="0">
                                          <p:val>
                                            <p:fltVal val="0"/>
                                          </p:val>
                                        </p:tav>
                                        <p:tav tm="100000">
                                          <p:val>
                                            <p:strVal val="#ppt_h"/>
                                          </p:val>
                                        </p:tav>
                                      </p:tavLst>
                                    </p:anim>
                                    <p:anim calcmode="lin" valueType="num">
                                      <p:cBhvr>
                                        <p:cTn id="42" dur="1000" fill="hold"/>
                                        <p:tgtEl>
                                          <p:spTgt spid="299011">
                                            <p:txEl>
                                              <p:pRg st="5" end="5"/>
                                            </p:txEl>
                                          </p:spTgt>
                                        </p:tgtEl>
                                        <p:attrNameLst>
                                          <p:attrName>style.rotation</p:attrName>
                                        </p:attrNameLst>
                                      </p:cBhvr>
                                      <p:tavLst>
                                        <p:tav tm="0">
                                          <p:val>
                                            <p:fltVal val="90"/>
                                          </p:val>
                                        </p:tav>
                                        <p:tav tm="100000">
                                          <p:val>
                                            <p:fltVal val="0"/>
                                          </p:val>
                                        </p:tav>
                                      </p:tavLst>
                                    </p:anim>
                                    <p:animEffect transition="in" filter="fade">
                                      <p:cBhvr>
                                        <p:cTn id="43" dur="1000"/>
                                        <p:tgtEl>
                                          <p:spTgt spid="299011">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9010" grpId="0"/>
    </p:bldLst>
  </p:timing>
</p:sld>
</file>

<file path=ppt/slides/slide2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38276" name="Rectangle 4"/>
          <p:cNvSpPr>
            <a:spLocks noGrp="1" noChangeArrowheads="1"/>
          </p:cNvSpPr>
          <p:nvPr>
            <p:ph type="title"/>
          </p:nvPr>
        </p:nvSpPr>
        <p:spPr>
          <a:xfrm>
            <a:off x="457200" y="188913"/>
            <a:ext cx="8229600" cy="671512"/>
          </a:xfrm>
        </p:spPr>
        <p:txBody>
          <a:bodyPr/>
          <a:lstStyle/>
          <a:p>
            <a:pPr algn="r"/>
            <a:r>
              <a:rPr lang="fa-IR" altLang="fa-IR" sz="1600">
                <a:cs typeface="B Nasim" panose="00000700000000000000" pitchFamily="2" charset="-78"/>
              </a:rPr>
              <a:t>حل مساله 14-1</a:t>
            </a:r>
            <a:endParaRPr lang="en-US" altLang="fa-IR" sz="1600">
              <a:cs typeface="B Nasim" panose="00000700000000000000" pitchFamily="2" charset="-78"/>
            </a:endParaRPr>
          </a:p>
        </p:txBody>
      </p:sp>
      <p:graphicFrame>
        <p:nvGraphicFramePr>
          <p:cNvPr id="438385" name="Group 113"/>
          <p:cNvGraphicFramePr>
            <a:graphicFrameLocks noGrp="1"/>
          </p:cNvGraphicFramePr>
          <p:nvPr>
            <p:ph idx="1"/>
          </p:nvPr>
        </p:nvGraphicFramePr>
        <p:xfrm>
          <a:off x="457200" y="908050"/>
          <a:ext cx="8229600" cy="5024438"/>
        </p:xfrm>
        <a:graphic>
          <a:graphicData uri="http://schemas.openxmlformats.org/drawingml/2006/table">
            <a:tbl>
              <a:tblPr rtl="1"/>
              <a:tblGrid>
                <a:gridCol w="3683000">
                  <a:extLst>
                    <a:ext uri="{9D8B030D-6E8A-4147-A177-3AD203B41FA5}">
                      <a16:colId xmlns:a16="http://schemas.microsoft.com/office/drawing/2014/main" val="579724985"/>
                    </a:ext>
                  </a:extLst>
                </a:gridCol>
                <a:gridCol w="1803400">
                  <a:extLst>
                    <a:ext uri="{9D8B030D-6E8A-4147-A177-3AD203B41FA5}">
                      <a16:colId xmlns:a16="http://schemas.microsoft.com/office/drawing/2014/main" val="1595712220"/>
                    </a:ext>
                  </a:extLst>
                </a:gridCol>
                <a:gridCol w="2743200">
                  <a:extLst>
                    <a:ext uri="{9D8B030D-6E8A-4147-A177-3AD203B41FA5}">
                      <a16:colId xmlns:a16="http://schemas.microsoft.com/office/drawing/2014/main" val="1527922065"/>
                    </a:ext>
                  </a:extLst>
                </a:gridCol>
              </a:tblGrid>
              <a:tr h="5334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فروردین ماه دایره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953307658"/>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63493124"/>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97365782"/>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1702886"/>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38539715"/>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40402115"/>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92995146"/>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5628102"/>
                  </a:ext>
                </a:extLst>
              </a:tr>
              <a:tr h="533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61745157"/>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38276"/>
                                        </p:tgtEl>
                                        <p:attrNameLst>
                                          <p:attrName>style.visibility</p:attrName>
                                        </p:attrNameLst>
                                      </p:cBhvr>
                                      <p:to>
                                        <p:strVal val="visible"/>
                                      </p:to>
                                    </p:set>
                                    <p:animEffect transition="in" filter="fade">
                                      <p:cBhvr>
                                        <p:cTn id="7" dur="1000"/>
                                        <p:tgtEl>
                                          <p:spTgt spid="438276"/>
                                        </p:tgtEl>
                                      </p:cBhvr>
                                    </p:animEffect>
                                    <p:anim calcmode="lin" valueType="num">
                                      <p:cBhvr>
                                        <p:cTn id="8" dur="1000" fill="hold"/>
                                        <p:tgtEl>
                                          <p:spTgt spid="438276"/>
                                        </p:tgtEl>
                                        <p:attrNameLst>
                                          <p:attrName>ppt_x</p:attrName>
                                        </p:attrNameLst>
                                      </p:cBhvr>
                                      <p:tavLst>
                                        <p:tav tm="0">
                                          <p:val>
                                            <p:strVal val="#ppt_x"/>
                                          </p:val>
                                        </p:tav>
                                        <p:tav tm="100000">
                                          <p:val>
                                            <p:strVal val="#ppt_x"/>
                                          </p:val>
                                        </p:tav>
                                      </p:tavLst>
                                    </p:anim>
                                    <p:anim calcmode="lin" valueType="num">
                                      <p:cBhvr>
                                        <p:cTn id="9" dur="898" decel="100000" fill="hold"/>
                                        <p:tgtEl>
                                          <p:spTgt spid="438276"/>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38276"/>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8276" grpId="0"/>
    </p:bldLst>
  </p:timing>
</p:sld>
</file>

<file path=ppt/slides/slide2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00034" name="Rectangle 2"/>
          <p:cNvSpPr>
            <a:spLocks noGrp="1" noChangeArrowheads="1"/>
          </p:cNvSpPr>
          <p:nvPr>
            <p:ph type="title"/>
          </p:nvPr>
        </p:nvSpPr>
        <p:spPr/>
        <p:txBody>
          <a:bodyPr/>
          <a:lstStyle/>
          <a:p>
            <a:endParaRPr lang="en-US" altLang="fa-IR"/>
          </a:p>
        </p:txBody>
      </p:sp>
      <p:sp>
        <p:nvSpPr>
          <p:cNvPr id="300035" name="Rectangle 3"/>
          <p:cNvSpPr>
            <a:spLocks noGrp="1" noChangeArrowheads="1"/>
          </p:cNvSpPr>
          <p:nvPr>
            <p:ph type="body" idx="1"/>
          </p:nvPr>
        </p:nvSpPr>
        <p:spPr>
          <a:xfrm>
            <a:off x="457200" y="549275"/>
            <a:ext cx="8229600" cy="6048375"/>
          </a:xfrm>
        </p:spPr>
        <p:txBody>
          <a:bodyPr/>
          <a:lstStyle/>
          <a:p>
            <a:pPr>
              <a:buFont typeface="Wingdings" panose="05000000000000000000" pitchFamily="2" charset="2"/>
              <a:buNone/>
            </a:pPr>
            <a:r>
              <a:rPr lang="fa-IR" altLang="fa-IR" sz="2000" b="1">
                <a:effectLst/>
                <a:cs typeface="B Zar" panose="00000400000000000000" pitchFamily="2" charset="-78"/>
              </a:rPr>
              <a:t>هزینه یابی جذبی و هزینه یابی مستقیم</a:t>
            </a:r>
          </a:p>
          <a:p>
            <a:pPr>
              <a:buFont typeface="Wingdings" panose="05000000000000000000" pitchFamily="2" charset="2"/>
              <a:buNone/>
            </a:pPr>
            <a:r>
              <a:rPr lang="fa-IR" altLang="fa-IR" sz="2000">
                <a:effectLst/>
                <a:cs typeface="B Zar" panose="00000400000000000000" pitchFamily="2" charset="-78"/>
              </a:rPr>
              <a:t>در ادبیات حسابداری دو دیدگاه برای هزینه یابی کالای ساخته شده وجود دراد که عبارتند از : </a:t>
            </a:r>
          </a:p>
          <a:p>
            <a:pPr>
              <a:buFont typeface="Wingdings" panose="05000000000000000000" pitchFamily="2" charset="2"/>
              <a:buNone/>
            </a:pPr>
            <a:r>
              <a:rPr lang="fa-IR" altLang="fa-IR" sz="2000">
                <a:effectLst/>
                <a:cs typeface="B Zar" panose="00000400000000000000" pitchFamily="2" charset="-78"/>
              </a:rPr>
              <a:t>1- هزینه یابی جذبی ( هزینه یابی کامل یا معمولی )          2- هزینه یابی مستقیم ( هزینه یابی متغیر یا نهایی)    </a:t>
            </a:r>
          </a:p>
          <a:p>
            <a:pPr>
              <a:buFont typeface="Wingdings" panose="05000000000000000000" pitchFamily="2" charset="2"/>
              <a:buNone/>
            </a:pPr>
            <a:r>
              <a:rPr lang="fa-IR" altLang="fa-IR" sz="2000">
                <a:effectLst/>
                <a:cs typeface="B Zar" panose="00000400000000000000" pitchFamily="2" charset="-78"/>
              </a:rPr>
              <a:t>در روش هزینه یابی جذبی کلیه هزینه های تولیدی (مواد مستقیم ، دستمزد مستقیم ، سربار متغیر ساخت و سربار ثابت ساخت ) در بهای تمام شده کالای ساخته شده منظور می شود . در حالی که در هزینه یابی مستقیم ( یا متغیر) آن قسمت از هزینه های تولیدی که مستقیما با تغییر در حجم تولید تغییر می کنند ؛ در بهای  تمام شده کالای ساخته شده منظور می شود . یعنی در این روش بهای تمام شده کالای ساخته شده شامل مواد مستقیم ، دستمزد مستقیم و سربار متغیر ساخت است . در روش هزینه یابی مستقیم ، سربار ثابت ساخت ، هزینه محصول تلقی نمی شود بلکه هزینه دوره مالی قلمداد شده و در صورت سود و زیان دوره مالی ارائه می شود . </a:t>
            </a:r>
          </a:p>
          <a:p>
            <a:pPr>
              <a:buFont typeface="Wingdings" panose="05000000000000000000" pitchFamily="2" charset="2"/>
              <a:buNone/>
            </a:pPr>
            <a:r>
              <a:rPr lang="fa-IR" altLang="fa-IR" sz="2000">
                <a:effectLst/>
                <a:cs typeface="B Zar" panose="00000400000000000000" pitchFamily="2" charset="-78"/>
              </a:rPr>
              <a:t>برای مقایسه ، اقلام تشکیل دهنده بهای تمام شده محصول به دو روش به ترتیب زیر ارائه شده است :</a:t>
            </a:r>
          </a:p>
          <a:p>
            <a:pPr>
              <a:buFont typeface="Wingdings" panose="05000000000000000000" pitchFamily="2" charset="2"/>
              <a:buNone/>
            </a:pPr>
            <a:r>
              <a:rPr lang="fa-IR" altLang="fa-IR" sz="2000" u="sng">
                <a:effectLst/>
                <a:cs typeface="B Zar" panose="00000400000000000000" pitchFamily="2" charset="-78"/>
              </a:rPr>
              <a:t>بهای تمام شده محصول – روش مستقیم</a:t>
            </a:r>
            <a:r>
              <a:rPr lang="fa-IR" altLang="fa-IR" sz="2000">
                <a:effectLst/>
                <a:cs typeface="B Zar" panose="00000400000000000000" pitchFamily="2" charset="-78"/>
              </a:rPr>
              <a:t>                                </a:t>
            </a:r>
            <a:r>
              <a:rPr lang="fa-IR" altLang="fa-IR" sz="2000" u="sng">
                <a:effectLst/>
                <a:cs typeface="B Zar" panose="00000400000000000000" pitchFamily="2" charset="-78"/>
              </a:rPr>
              <a:t>بهای تمام شده محصول – روش جذبی</a:t>
            </a:r>
          </a:p>
          <a:p>
            <a:pPr>
              <a:buFont typeface="Wingdings" panose="05000000000000000000" pitchFamily="2" charset="2"/>
              <a:buNone/>
            </a:pPr>
            <a:r>
              <a:rPr lang="fa-IR" altLang="fa-IR" sz="2000">
                <a:effectLst/>
                <a:cs typeface="B Zar" panose="00000400000000000000" pitchFamily="2" charset="-78"/>
              </a:rPr>
              <a:t>مواد مستقیم                              ×                                               مواد مستقیم                            ×</a:t>
            </a:r>
          </a:p>
          <a:p>
            <a:pPr>
              <a:buFont typeface="Wingdings" panose="05000000000000000000" pitchFamily="2" charset="2"/>
              <a:buNone/>
            </a:pPr>
            <a:r>
              <a:rPr lang="fa-IR" altLang="fa-IR" sz="2000">
                <a:effectLst/>
                <a:cs typeface="B Zar" panose="00000400000000000000" pitchFamily="2" charset="-78"/>
              </a:rPr>
              <a:t>دستمزد مستقیم                         ×                                              دستمزد مستقیم                        ×</a:t>
            </a:r>
          </a:p>
          <a:p>
            <a:pPr>
              <a:buFont typeface="Wingdings" panose="05000000000000000000" pitchFamily="2" charset="2"/>
              <a:buNone/>
            </a:pPr>
            <a:r>
              <a:rPr lang="fa-IR" altLang="fa-IR" sz="2000">
                <a:effectLst/>
                <a:cs typeface="B Zar" panose="00000400000000000000" pitchFamily="2" charset="-78"/>
              </a:rPr>
              <a:t>سربار متغیر ساخت                    </a:t>
            </a:r>
            <a:r>
              <a:rPr lang="fa-IR" altLang="fa-IR" sz="2000" u="sng">
                <a:effectLst/>
                <a:cs typeface="B Zar" panose="00000400000000000000" pitchFamily="2" charset="-78"/>
              </a:rPr>
              <a:t>×</a:t>
            </a:r>
            <a:r>
              <a:rPr lang="fa-IR" altLang="fa-IR" sz="2000">
                <a:effectLst/>
                <a:cs typeface="B Zar" panose="00000400000000000000" pitchFamily="2" charset="-78"/>
              </a:rPr>
              <a:t>                                              سربار متغیر ساخت                  ×</a:t>
            </a:r>
          </a:p>
          <a:p>
            <a:pPr>
              <a:buFont typeface="Wingdings" panose="05000000000000000000" pitchFamily="2" charset="2"/>
              <a:buNone/>
            </a:pPr>
            <a:r>
              <a:rPr lang="fa-IR" altLang="fa-IR" sz="2000">
                <a:effectLst/>
                <a:cs typeface="B Zar" panose="00000400000000000000" pitchFamily="2" charset="-78"/>
              </a:rPr>
              <a:t>                                                                                                 سربار ثابت ساخت                  </a:t>
            </a:r>
            <a:r>
              <a:rPr lang="fa-IR" altLang="fa-IR" sz="2000" u="sng">
                <a:effectLst/>
                <a:cs typeface="B Zar" panose="00000400000000000000" pitchFamily="2" charset="-78"/>
              </a:rPr>
              <a:t>×</a:t>
            </a:r>
          </a:p>
          <a:p>
            <a:pPr>
              <a:buFont typeface="Wingdings" panose="05000000000000000000" pitchFamily="2" charset="2"/>
              <a:buNone/>
            </a:pPr>
            <a:r>
              <a:rPr lang="fa-IR" altLang="fa-IR" sz="2000">
                <a:effectLst/>
                <a:cs typeface="B Zar" panose="00000400000000000000" pitchFamily="2" charset="-78"/>
              </a:rPr>
              <a:t>                                                ×                                                                                             ×</a:t>
            </a:r>
            <a:endParaRPr lang="en-US" altLang="fa-IR" sz="2000">
              <a:effectLst/>
              <a:cs typeface="B Zar" panose="00000400000000000000" pitchFamily="2" charset="-78"/>
            </a:endParaRPr>
          </a:p>
        </p:txBody>
      </p:sp>
      <p:grpSp>
        <p:nvGrpSpPr>
          <p:cNvPr id="300039" name="Group 7"/>
          <p:cNvGrpSpPr>
            <a:grpSpLocks/>
          </p:cNvGrpSpPr>
          <p:nvPr/>
        </p:nvGrpSpPr>
        <p:grpSpPr bwMode="auto">
          <a:xfrm>
            <a:off x="1403350" y="6308725"/>
            <a:ext cx="4824413" cy="0"/>
            <a:chOff x="884" y="3974"/>
            <a:chExt cx="3039" cy="0"/>
          </a:xfrm>
        </p:grpSpPr>
        <p:sp>
          <p:nvSpPr>
            <p:cNvPr id="300037" name="Line 5"/>
            <p:cNvSpPr>
              <a:spLocks noChangeShapeType="1"/>
            </p:cNvSpPr>
            <p:nvPr/>
          </p:nvSpPr>
          <p:spPr bwMode="auto">
            <a:xfrm>
              <a:off x="884" y="3974"/>
              <a:ext cx="9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00038" name="Line 6"/>
            <p:cNvSpPr>
              <a:spLocks noChangeShapeType="1"/>
            </p:cNvSpPr>
            <p:nvPr/>
          </p:nvSpPr>
          <p:spPr bwMode="auto">
            <a:xfrm>
              <a:off x="3833" y="3974"/>
              <a:ext cx="9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fill="hold" nodeType="afterEffect">
                                  <p:stCondLst>
                                    <p:cond delay="0"/>
                                  </p:stCondLst>
                                  <p:childTnLst>
                                    <p:set>
                                      <p:cBhvr>
                                        <p:cTn id="6" dur="1" fill="hold">
                                          <p:stCondLst>
                                            <p:cond delay="0"/>
                                          </p:stCondLst>
                                        </p:cTn>
                                        <p:tgtEl>
                                          <p:spTgt spid="300035">
                                            <p:txEl>
                                              <p:pRg st="0" end="0"/>
                                            </p:txEl>
                                          </p:spTgt>
                                        </p:tgtEl>
                                        <p:attrNameLst>
                                          <p:attrName>style.visibility</p:attrName>
                                        </p:attrNameLst>
                                      </p:cBhvr>
                                      <p:to>
                                        <p:strVal val="visible"/>
                                      </p:to>
                                    </p:set>
                                    <p:anim calcmode="lin" valueType="num">
                                      <p:cBhvr additive="base">
                                        <p:cTn id="7" dur="1000" fill="hold"/>
                                        <p:tgtEl>
                                          <p:spTgt spid="300035">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30003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1061" name="Rectangle 5"/>
          <p:cNvSpPr>
            <a:spLocks noGrp="1" noChangeArrowheads="1"/>
          </p:cNvSpPr>
          <p:nvPr>
            <p:ph type="body" sz="half" idx="1"/>
          </p:nvPr>
        </p:nvSpPr>
        <p:spPr>
          <a:xfrm>
            <a:off x="107950" y="692150"/>
            <a:ext cx="8135938" cy="5257800"/>
          </a:xfrm>
        </p:spPr>
        <p:txBody>
          <a:bodyPr/>
          <a:lstStyle/>
          <a:p>
            <a:pPr>
              <a:lnSpc>
                <a:spcPct val="150000"/>
              </a:lnSpc>
              <a:buFont typeface="Wingdings" panose="05000000000000000000" pitchFamily="2" charset="2"/>
              <a:buNone/>
            </a:pPr>
            <a:r>
              <a:rPr lang="fa-IR" altLang="fa-IR" sz="2100" b="1">
                <a:effectLst/>
                <a:cs typeface="B Zar" panose="00000400000000000000" pitchFamily="2" charset="-78"/>
              </a:rPr>
              <a:t>موارد استفاده از هزینه یابی مستقیم</a:t>
            </a:r>
            <a:endParaRPr lang="fa-IR" altLang="fa-IR" sz="2100">
              <a:effectLst/>
              <a:cs typeface="B Zar" panose="00000400000000000000" pitchFamily="2" charset="-78"/>
            </a:endParaRPr>
          </a:p>
          <a:p>
            <a:pPr>
              <a:lnSpc>
                <a:spcPct val="150000"/>
              </a:lnSpc>
              <a:buFont typeface="Wingdings" panose="05000000000000000000" pitchFamily="2" charset="2"/>
              <a:buNone/>
            </a:pPr>
            <a:r>
              <a:rPr lang="fa-IR" altLang="fa-IR" sz="2000">
                <a:effectLst/>
                <a:cs typeface="B Zar" panose="00000400000000000000" pitchFamily="2" charset="-78"/>
              </a:rPr>
              <a:t>هزینه یابی مستقیم در موارد زیر استفاده می شود :</a:t>
            </a:r>
          </a:p>
          <a:p>
            <a:pPr>
              <a:lnSpc>
                <a:spcPct val="150000"/>
              </a:lnSpc>
              <a:buFont typeface="Wingdings" panose="05000000000000000000" pitchFamily="2" charset="2"/>
              <a:buNone/>
            </a:pPr>
            <a:r>
              <a:rPr lang="fa-IR" altLang="fa-IR" sz="2000">
                <a:effectLst/>
                <a:cs typeface="B Zar" panose="00000400000000000000" pitchFamily="2" charset="-78"/>
              </a:rPr>
              <a:t>1- تصمیم گیری برای تولید محصولی خاص</a:t>
            </a:r>
          </a:p>
          <a:p>
            <a:pPr>
              <a:lnSpc>
                <a:spcPct val="150000"/>
              </a:lnSpc>
              <a:buFont typeface="Wingdings" panose="05000000000000000000" pitchFamily="2" charset="2"/>
              <a:buNone/>
            </a:pPr>
            <a:r>
              <a:rPr lang="fa-IR" altLang="fa-IR" sz="2000">
                <a:effectLst/>
                <a:cs typeface="B Zar" panose="00000400000000000000" pitchFamily="2" charset="-78"/>
              </a:rPr>
              <a:t>2- تصمیم گیری برای توقف تولید محصولی ویژه</a:t>
            </a:r>
          </a:p>
          <a:p>
            <a:pPr>
              <a:lnSpc>
                <a:spcPct val="150000"/>
              </a:lnSpc>
              <a:buFont typeface="Wingdings" panose="05000000000000000000" pitchFamily="2" charset="2"/>
              <a:buNone/>
            </a:pPr>
            <a:r>
              <a:rPr lang="fa-IR" altLang="fa-IR" sz="2000">
                <a:effectLst/>
                <a:cs typeface="B Zar" panose="00000400000000000000" pitchFamily="2" charset="-78"/>
              </a:rPr>
              <a:t>3- تصمیم گیری برای قبول سفارشی خاص</a:t>
            </a:r>
          </a:p>
          <a:p>
            <a:pPr>
              <a:lnSpc>
                <a:spcPct val="150000"/>
              </a:lnSpc>
              <a:buFont typeface="Wingdings" panose="05000000000000000000" pitchFamily="2" charset="2"/>
              <a:buNone/>
            </a:pPr>
            <a:r>
              <a:rPr lang="fa-IR" altLang="fa-IR" sz="2000">
                <a:effectLst/>
                <a:cs typeface="B Zar" panose="00000400000000000000" pitchFamily="2" charset="-78"/>
              </a:rPr>
              <a:t>4- در ارزیابی تغییرات ناشی از کاهش قیمت ها و تحفیفات</a:t>
            </a:r>
          </a:p>
          <a:p>
            <a:pPr>
              <a:lnSpc>
                <a:spcPct val="150000"/>
              </a:lnSpc>
              <a:buFont typeface="Wingdings" panose="05000000000000000000" pitchFamily="2" charset="2"/>
              <a:buNone/>
            </a:pPr>
            <a:r>
              <a:rPr lang="fa-IR" altLang="fa-IR" sz="2000">
                <a:effectLst/>
                <a:cs typeface="B Zar" panose="00000400000000000000" pitchFamily="2" charset="-78"/>
              </a:rPr>
              <a:t>5- برای محاسبه سود برآوردی به منظور برنامه ریزیهای کوتاه مدت</a:t>
            </a:r>
          </a:p>
          <a:p>
            <a:pPr>
              <a:lnSpc>
                <a:spcPct val="150000"/>
              </a:lnSpc>
              <a:buFont typeface="Wingdings" panose="05000000000000000000" pitchFamily="2" charset="2"/>
              <a:buNone/>
            </a:pPr>
            <a:r>
              <a:rPr lang="fa-IR" altLang="fa-IR" sz="2000">
                <a:effectLst/>
                <a:cs typeface="B Zar" panose="00000400000000000000" pitchFamily="2" charset="-78"/>
              </a:rPr>
              <a:t>6- برای تعیین ترکیب بهینه تولید به منظور حداکثر استفاده از منابع تولیدی</a:t>
            </a:r>
          </a:p>
          <a:p>
            <a:pPr>
              <a:lnSpc>
                <a:spcPct val="150000"/>
              </a:lnSpc>
              <a:buFont typeface="Wingdings" panose="05000000000000000000" pitchFamily="2" charset="2"/>
              <a:buNone/>
            </a:pPr>
            <a:r>
              <a:rPr lang="fa-IR" altLang="fa-IR" sz="2000">
                <a:effectLst/>
                <a:cs typeface="B Zar" panose="00000400000000000000" pitchFamily="2" charset="-78"/>
              </a:rPr>
              <a:t>7- در تصمیمات قیمت گذاری محصولات</a:t>
            </a:r>
          </a:p>
          <a:p>
            <a:pPr>
              <a:lnSpc>
                <a:spcPct val="150000"/>
              </a:lnSpc>
              <a:buFont typeface="Wingdings" panose="05000000000000000000" pitchFamily="2" charset="2"/>
              <a:buNone/>
            </a:pPr>
            <a:r>
              <a:rPr lang="fa-IR" altLang="fa-IR" sz="2000">
                <a:effectLst/>
                <a:cs typeface="B Zar" panose="00000400000000000000" pitchFamily="2" charset="-78"/>
              </a:rPr>
              <a:t>8- برای هدف های گزارشگری به مدیریت</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1061"/>
                                        </p:tgtEl>
                                        <p:attrNameLst>
                                          <p:attrName>style.visibility</p:attrName>
                                        </p:attrNameLst>
                                      </p:cBhvr>
                                      <p:to>
                                        <p:strVal val="visible"/>
                                      </p:to>
                                    </p:set>
                                    <p:animEffect transition="in" filter="fade">
                                      <p:cBhvr>
                                        <p:cTn id="7" dur="2000"/>
                                        <p:tgtEl>
                                          <p:spTgt spid="30106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1061" grpId="0"/>
    </p:bldLst>
  </p:timing>
</p:sld>
</file>

<file path=ppt/slides/slide22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3109" name="Rectangle 5"/>
          <p:cNvSpPr>
            <a:spLocks noGrp="1" noChangeArrowheads="1"/>
          </p:cNvSpPr>
          <p:nvPr>
            <p:ph type="body" sz="half" idx="1"/>
          </p:nvPr>
        </p:nvSpPr>
        <p:spPr>
          <a:xfrm>
            <a:off x="468313" y="404813"/>
            <a:ext cx="8229600" cy="1152525"/>
          </a:xfrm>
        </p:spPr>
        <p:txBody>
          <a:bodyPr/>
          <a:lstStyle/>
          <a:p>
            <a:pPr>
              <a:buFont typeface="Wingdings" panose="05000000000000000000" pitchFamily="2" charset="2"/>
              <a:buNone/>
            </a:pPr>
            <a:r>
              <a:rPr lang="fa-IR" altLang="fa-IR" sz="2000" b="1">
                <a:effectLst/>
                <a:cs typeface="B Zar" panose="00000400000000000000" pitchFamily="2" charset="-78"/>
              </a:rPr>
              <a:t>صورت سود و زیان به روش هزینه یابی مستقیم</a:t>
            </a:r>
          </a:p>
          <a:p>
            <a:pPr>
              <a:buFont typeface="Wingdings" panose="05000000000000000000" pitchFamily="2" charset="2"/>
              <a:buNone/>
            </a:pPr>
            <a:r>
              <a:rPr lang="fa-IR" altLang="fa-IR" sz="2000">
                <a:effectLst/>
                <a:cs typeface="B Zar" panose="00000400000000000000" pitchFamily="2" charset="-78"/>
              </a:rPr>
              <a:t>صورت سود و زیان به روش هزینه یابی مستقیم متفاوت از صورت سود و زیان به روش هزینه یابی جذبی است . برای مقایسه ؛ صورت سود و زیان به دو روش به ترتیب زیر ارائه شده است :</a:t>
            </a:r>
            <a:endParaRPr lang="en-US" altLang="fa-IR" sz="2800">
              <a:effectLst/>
            </a:endParaRPr>
          </a:p>
        </p:txBody>
      </p:sp>
      <p:graphicFrame>
        <p:nvGraphicFramePr>
          <p:cNvPr id="303193" name="Group 89"/>
          <p:cNvGraphicFramePr>
            <a:graphicFrameLocks noGrp="1"/>
          </p:cNvGraphicFramePr>
          <p:nvPr>
            <p:ph sz="half" idx="2"/>
          </p:nvPr>
        </p:nvGraphicFramePr>
        <p:xfrm>
          <a:off x="457200" y="1628775"/>
          <a:ext cx="8229600" cy="4824413"/>
        </p:xfrm>
        <a:graphic>
          <a:graphicData uri="http://schemas.openxmlformats.org/drawingml/2006/table">
            <a:tbl>
              <a:tblPr rtl="1"/>
              <a:tblGrid>
                <a:gridCol w="3538537">
                  <a:extLst>
                    <a:ext uri="{9D8B030D-6E8A-4147-A177-3AD203B41FA5}">
                      <a16:colId xmlns:a16="http://schemas.microsoft.com/office/drawing/2014/main" val="3790370409"/>
                    </a:ext>
                  </a:extLst>
                </a:gridCol>
                <a:gridCol w="647700">
                  <a:extLst>
                    <a:ext uri="{9D8B030D-6E8A-4147-A177-3AD203B41FA5}">
                      <a16:colId xmlns:a16="http://schemas.microsoft.com/office/drawing/2014/main" val="913551853"/>
                    </a:ext>
                  </a:extLst>
                </a:gridCol>
                <a:gridCol w="3611563">
                  <a:extLst>
                    <a:ext uri="{9D8B030D-6E8A-4147-A177-3AD203B41FA5}">
                      <a16:colId xmlns:a16="http://schemas.microsoft.com/office/drawing/2014/main" val="379607512"/>
                    </a:ext>
                  </a:extLst>
                </a:gridCol>
                <a:gridCol w="431800">
                  <a:extLst>
                    <a:ext uri="{9D8B030D-6E8A-4147-A177-3AD203B41FA5}">
                      <a16:colId xmlns:a16="http://schemas.microsoft.com/office/drawing/2014/main" val="119452816"/>
                    </a:ext>
                  </a:extLst>
                </a:gridCol>
              </a:tblGrid>
              <a:tr h="4556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سود و زیان – روش هزینه یابی مستقیم</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سود و زیان – روش هزینه یابی جذبی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695778117"/>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98251558"/>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بهای تمام شده کالای فروش رفته (متغیر)</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بهای تمام شده کالای فروش رفته (کامل)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4509944"/>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ناخالص</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71271874"/>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هزینه های متغیر عمومی و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هزینه های عملیاتی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7227694"/>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خالص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عمومی و اداری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6387086"/>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هزینه های ثابت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33576493"/>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 ساخت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توزیع و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9321438"/>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اداری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17579565"/>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2088199"/>
                  </a:ext>
                </a:extLst>
              </a:tr>
              <a:tr h="436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92059960"/>
                  </a:ext>
                </a:extLst>
              </a:tr>
            </a:tbl>
          </a:graphicData>
        </a:graphic>
      </p:graphicFrame>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3109"/>
                                        </p:tgtEl>
                                        <p:attrNameLst>
                                          <p:attrName>style.visibility</p:attrName>
                                        </p:attrNameLst>
                                      </p:cBhvr>
                                      <p:to>
                                        <p:strVal val="visible"/>
                                      </p:to>
                                    </p:set>
                                    <p:animEffect transition="in" filter="fade">
                                      <p:cBhvr>
                                        <p:cTn id="7" dur="2000"/>
                                        <p:tgtEl>
                                          <p:spTgt spid="303109"/>
                                        </p:tgtEl>
                                      </p:cBhvr>
                                    </p:animEffect>
                                  </p:childTnLst>
                                </p:cTn>
                              </p:par>
                            </p:childTnLst>
                          </p:cTn>
                        </p:par>
                        <p:par>
                          <p:cTn id="8" fill="hold" nodeType="afterGroup">
                            <p:stCondLst>
                              <p:cond delay="2000"/>
                            </p:stCondLst>
                            <p:childTnLst>
                              <p:par>
                                <p:cTn id="9" presetID="24" presetClass="entr" presetSubtype="0" fill="hold" nodeType="afterEffect">
                                  <p:stCondLst>
                                    <p:cond delay="0"/>
                                  </p:stCondLst>
                                  <p:childTnLst>
                                    <p:set>
                                      <p:cBhvr>
                                        <p:cTn id="10" dur="1" fill="hold">
                                          <p:stCondLst>
                                            <p:cond delay="0"/>
                                          </p:stCondLst>
                                        </p:cTn>
                                        <p:tgtEl>
                                          <p:spTgt spid="303193"/>
                                        </p:tgtEl>
                                        <p:attrNameLst>
                                          <p:attrName>style.visibility</p:attrName>
                                        </p:attrNameLst>
                                      </p:cBhvr>
                                      <p:to>
                                        <p:strVal val="visible"/>
                                      </p:to>
                                    </p:set>
                                    <p:anim to="" calcmode="lin" valueType="num">
                                      <p:cBhvr>
                                        <p:cTn id="11" dur="1" fill="hold"/>
                                        <p:tgtEl>
                                          <p:spTgt spid="303193"/>
                                        </p:tgtEl>
                                        <p:attrNameLst>
                                          <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9" grpId="0"/>
    </p:bldLst>
  </p:timing>
</p:sld>
</file>

<file path=ppt/slides/slide22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5155" name="Rectangle 3"/>
          <p:cNvSpPr>
            <a:spLocks noGrp="1" noChangeArrowheads="1"/>
          </p:cNvSpPr>
          <p:nvPr>
            <p:ph type="body" idx="1"/>
          </p:nvPr>
        </p:nvSpPr>
        <p:spPr>
          <a:xfrm>
            <a:off x="323850" y="476250"/>
            <a:ext cx="8362950" cy="5649913"/>
          </a:xfrm>
        </p:spPr>
        <p:txBody>
          <a:bodyPr/>
          <a:lstStyle/>
          <a:p>
            <a:pPr>
              <a:buFont typeface="Wingdings" panose="05000000000000000000" pitchFamily="2" charset="2"/>
              <a:buNone/>
            </a:pPr>
            <a:r>
              <a:rPr lang="fa-IR" altLang="fa-IR" sz="2000">
                <a:effectLst/>
                <a:cs typeface="B Zar" panose="00000400000000000000" pitchFamily="2" charset="-78"/>
              </a:rPr>
              <a:t>در صورتی که میزان تولید با میزان فروش طی دوره برابر باشد ، سود دو روش برابر خواهد  بود . در صورتی که میزان تولید بیشتر از میزان فروش باشد ، سود در روش هزینه یابی جذبی بیشتر است . چون بخشی از سربار ثابت تولیدی در روش جذبی به همراه موجودی کالای آخر دوره به دوره مالی بعدی منتقل می شود . در حالی که همان میزان سربار ثابت در روش مستقیم در صورت سود و زیان منظور شده و سود را کاهش داده است . </a:t>
            </a:r>
          </a:p>
          <a:p>
            <a:pPr>
              <a:buFont typeface="Wingdings" panose="05000000000000000000" pitchFamily="2" charset="2"/>
              <a:buNone/>
            </a:pPr>
            <a:r>
              <a:rPr lang="fa-IR" altLang="fa-IR" sz="2000">
                <a:effectLst/>
                <a:cs typeface="B Zar" panose="00000400000000000000" pitchFamily="2" charset="-78"/>
              </a:rPr>
              <a:t>همچنین در صورتی که میزان تولید کمتر از میزان فروش باشد ، سود در روش هزینه یابی جذبی کمتر است . در هر صورت تفاوت سود دو روش به ترتیب زیر محاسبه می شود : </a:t>
            </a:r>
          </a:p>
          <a:p>
            <a:pPr>
              <a:buFont typeface="Wingdings" panose="05000000000000000000" pitchFamily="2" charset="2"/>
              <a:buNone/>
            </a:pPr>
            <a:r>
              <a:rPr lang="fa-IR" altLang="fa-IR" sz="2000">
                <a:effectLst/>
                <a:cs typeface="B Zar" panose="00000400000000000000" pitchFamily="2" charset="-78"/>
              </a:rPr>
              <a:t>نرخ سربار ثابت ( تفاوت تعداد تولید و فروش یا تفاوت موجودی کالای اول دوره و آخر دوره ) = تفاوت سود </a:t>
            </a:r>
          </a:p>
          <a:p>
            <a:pPr>
              <a:buFont typeface="Wingdings" panose="05000000000000000000" pitchFamily="2" charset="2"/>
              <a:buNone/>
            </a:pPr>
            <a:r>
              <a:rPr lang="fa-IR" altLang="fa-IR" sz="2000">
                <a:effectLst/>
                <a:cs typeface="B Zar" panose="00000400000000000000" pitchFamily="2" charset="-78"/>
              </a:rPr>
              <a:t>روابط فوق را می توان به صورت زیر خلاصه نمود : </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سود مستقیم =  سود جلبی                           فروش  =  تولید</a:t>
            </a:r>
          </a:p>
          <a:p>
            <a:pPr>
              <a:buFont typeface="Wingdings" panose="05000000000000000000" pitchFamily="2" charset="2"/>
              <a:buNone/>
            </a:pPr>
            <a:r>
              <a:rPr lang="fa-IR" altLang="fa-IR" sz="2000">
                <a:effectLst/>
                <a:cs typeface="B Zar" panose="00000400000000000000" pitchFamily="2" charset="-78"/>
              </a:rPr>
              <a:t>سود مستقیم  &lt; سود جذبی                         فروش &lt;  تولید</a:t>
            </a:r>
          </a:p>
          <a:p>
            <a:pPr>
              <a:buFont typeface="Wingdings" panose="05000000000000000000" pitchFamily="2" charset="2"/>
              <a:buNone/>
            </a:pPr>
            <a:r>
              <a:rPr lang="fa-IR" altLang="fa-IR" sz="2000">
                <a:effectLst/>
                <a:cs typeface="B Zar" panose="00000400000000000000" pitchFamily="2" charset="-78"/>
              </a:rPr>
              <a:t>سود مستقیم  &gt; سود جذبی                         فروش  &gt; تولید </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نرخ سربار ثابت × تفاوت تولید و فروش = تفاوت دو سود </a:t>
            </a:r>
            <a:endParaRPr lang="en-US" altLang="fa-IR" sz="2000">
              <a:effectLst/>
              <a:cs typeface="B Zar" panose="00000400000000000000" pitchFamily="2" charset="-78"/>
            </a:endParaRPr>
          </a:p>
        </p:txBody>
      </p:sp>
      <p:grpSp>
        <p:nvGrpSpPr>
          <p:cNvPr id="305159" name="Group 7"/>
          <p:cNvGrpSpPr>
            <a:grpSpLocks/>
          </p:cNvGrpSpPr>
          <p:nvPr/>
        </p:nvGrpSpPr>
        <p:grpSpPr bwMode="auto">
          <a:xfrm>
            <a:off x="5508625" y="4006850"/>
            <a:ext cx="935038" cy="790575"/>
            <a:chOff x="3470" y="2478"/>
            <a:chExt cx="589" cy="498"/>
          </a:xfrm>
        </p:grpSpPr>
        <p:sp>
          <p:nvSpPr>
            <p:cNvPr id="305156" name="Line 4"/>
            <p:cNvSpPr>
              <a:spLocks noChangeShapeType="1"/>
            </p:cNvSpPr>
            <p:nvPr/>
          </p:nvSpPr>
          <p:spPr bwMode="auto">
            <a:xfrm>
              <a:off x="3470" y="2478"/>
              <a:ext cx="589"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05157" name="Line 5"/>
            <p:cNvSpPr>
              <a:spLocks noChangeShapeType="1"/>
            </p:cNvSpPr>
            <p:nvPr/>
          </p:nvSpPr>
          <p:spPr bwMode="auto">
            <a:xfrm>
              <a:off x="3470" y="2704"/>
              <a:ext cx="589"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05158" name="Line 6"/>
            <p:cNvSpPr>
              <a:spLocks noChangeShapeType="1"/>
            </p:cNvSpPr>
            <p:nvPr/>
          </p:nvSpPr>
          <p:spPr bwMode="auto">
            <a:xfrm>
              <a:off x="3470" y="2976"/>
              <a:ext cx="589"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5155"/>
                                        </p:tgtEl>
                                        <p:attrNameLst>
                                          <p:attrName>style.visibility</p:attrName>
                                        </p:attrNameLst>
                                      </p:cBhvr>
                                      <p:to>
                                        <p:strVal val="visible"/>
                                      </p:to>
                                    </p:set>
                                    <p:animEffect transition="in" filter="fade">
                                      <p:cBhvr>
                                        <p:cTn id="7" dur="2000"/>
                                        <p:tgtEl>
                                          <p:spTgt spid="3051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5155" grpId="0"/>
    </p:bldLst>
  </p:timing>
</p:sld>
</file>

<file path=ppt/slides/slide22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49220" name="Rectangle 4"/>
          <p:cNvSpPr>
            <a:spLocks noChangeArrowheads="1"/>
          </p:cNvSpPr>
          <p:nvPr/>
        </p:nvSpPr>
        <p:spPr bwMode="auto">
          <a:xfrm>
            <a:off x="519113" y="1460500"/>
            <a:ext cx="8229600" cy="297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پنجم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649220"/>
                                        </p:tgtEl>
                                        <p:attrNameLst>
                                          <p:attrName>style.visibility</p:attrName>
                                        </p:attrNameLst>
                                      </p:cBhvr>
                                      <p:to>
                                        <p:strVal val="visible"/>
                                      </p:to>
                                    </p:set>
                                    <p:animEffect transition="in" filter="fade">
                                      <p:cBhvr>
                                        <p:cTn id="7" dur="2000"/>
                                        <p:tgtEl>
                                          <p:spTgt spid="649220"/>
                                        </p:tgtEl>
                                      </p:cBhvr>
                                    </p:animEffect>
                                    <p:anim calcmode="lin" valueType="num">
                                      <p:cBhvr>
                                        <p:cTn id="8" dur="2000" fill="hold"/>
                                        <p:tgtEl>
                                          <p:spTgt spid="649220"/>
                                        </p:tgtEl>
                                        <p:attrNameLst>
                                          <p:attrName>ppt_w</p:attrName>
                                        </p:attrNameLst>
                                      </p:cBhvr>
                                      <p:tavLst>
                                        <p:tav tm="0" fmla="#ppt_w*sin(2.5*pi*$)">
                                          <p:val>
                                            <p:fltVal val="0"/>
                                          </p:val>
                                        </p:tav>
                                        <p:tav tm="100000">
                                          <p:val>
                                            <p:fltVal val="1"/>
                                          </p:val>
                                        </p:tav>
                                      </p:tavLst>
                                    </p:anim>
                                    <p:anim calcmode="lin" valueType="num">
                                      <p:cBhvr>
                                        <p:cTn id="9" dur="2000" fill="hold"/>
                                        <p:tgtEl>
                                          <p:spTgt spid="649220"/>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600"/>
                            </p:stCondLst>
                            <p:childTnLst>
                              <p:par>
                                <p:cTn id="11" presetID="8" presetClass="emph" presetSubtype="0" fill="hold" grpId="1" nodeType="afterEffect">
                                  <p:stCondLst>
                                    <p:cond delay="0"/>
                                  </p:stCondLst>
                                  <p:iterate type="lt">
                                    <p:tmPct val="0"/>
                                  </p:iterate>
                                  <p:childTnLst>
                                    <p:animRot by="21600000">
                                      <p:cBhvr>
                                        <p:cTn id="12" dur="2000" fill="hold"/>
                                        <p:tgtEl>
                                          <p:spTgt spid="649220"/>
                                        </p:tgtEl>
                                        <p:attrNameLst>
                                          <p:attrName>r</p:attrName>
                                        </p:attrNameLst>
                                      </p:cBhvr>
                                    </p:animRot>
                                  </p:childTnLst>
                                </p:cTn>
                              </p:par>
                            </p:childTnLst>
                          </p:cTn>
                        </p:par>
                        <p:par>
                          <p:cTn id="13" fill="hold" nodeType="afterGroup">
                            <p:stCondLst>
                              <p:cond delay="7600"/>
                            </p:stCondLst>
                            <p:childTnLst>
                              <p:par>
                                <p:cTn id="14" presetID="41" presetClass="exit" presetSubtype="0" fill="hold" grpId="2" nodeType="afterEffect">
                                  <p:stCondLst>
                                    <p:cond delay="0"/>
                                  </p:stCondLst>
                                  <p:iterate type="lt">
                                    <p:tmPct val="10000"/>
                                  </p:iterate>
                                  <p:childTnLst>
                                    <p:anim calcmode="lin" valueType="num">
                                      <p:cBhvr>
                                        <p:cTn id="15" dur="500"/>
                                        <p:tgtEl>
                                          <p:spTgt spid="649220"/>
                                        </p:tgtEl>
                                        <p:attrNameLst>
                                          <p:attrName>ppt_x</p:attrName>
                                        </p:attrNameLst>
                                      </p:cBhvr>
                                      <p:tavLst>
                                        <p:tav tm="0">
                                          <p:val>
                                            <p:strVal val="ppt_x"/>
                                          </p:val>
                                        </p:tav>
                                        <p:tav tm="50000">
                                          <p:val>
                                            <p:strVal val="ppt_x+.1"/>
                                          </p:val>
                                        </p:tav>
                                        <p:tav tm="100000">
                                          <p:val>
                                            <p:strVal val="ppt_x"/>
                                          </p:val>
                                        </p:tav>
                                      </p:tavLst>
                                    </p:anim>
                                    <p:anim calcmode="lin" valueType="num">
                                      <p:cBhvr>
                                        <p:cTn id="16" dur="500"/>
                                        <p:tgtEl>
                                          <p:spTgt spid="649220"/>
                                        </p:tgtEl>
                                        <p:attrNameLst>
                                          <p:attrName>ppt_y</p:attrName>
                                        </p:attrNameLst>
                                      </p:cBhvr>
                                      <p:tavLst>
                                        <p:tav tm="0">
                                          <p:val>
                                            <p:strVal val="ppt_y"/>
                                          </p:val>
                                        </p:tav>
                                        <p:tav tm="100000">
                                          <p:val>
                                            <p:strVal val="ppt_y"/>
                                          </p:val>
                                        </p:tav>
                                      </p:tavLst>
                                    </p:anim>
                                    <p:anim calcmode="lin" valueType="num">
                                      <p:cBhvr>
                                        <p:cTn id="17" dur="500"/>
                                        <p:tgtEl>
                                          <p:spTgt spid="649220"/>
                                        </p:tgtEl>
                                        <p:attrNameLst>
                                          <p:attrName>ppt_h</p:attrName>
                                        </p:attrNameLst>
                                      </p:cBhvr>
                                      <p:tavLst>
                                        <p:tav tm="0">
                                          <p:val>
                                            <p:strVal val="ppt_h"/>
                                          </p:val>
                                        </p:tav>
                                        <p:tav tm="50000">
                                          <p:val>
                                            <p:strVal val="ppt_h+.01"/>
                                          </p:val>
                                        </p:tav>
                                        <p:tav tm="100000">
                                          <p:val>
                                            <p:strVal val="ppt_h/10"/>
                                          </p:val>
                                        </p:tav>
                                      </p:tavLst>
                                    </p:anim>
                                    <p:anim calcmode="lin" valueType="num">
                                      <p:cBhvr>
                                        <p:cTn id="18" dur="500"/>
                                        <p:tgtEl>
                                          <p:spTgt spid="649220"/>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500" tmFilter="0,0; .5, 0; 1, 1"/>
                                        <p:tgtEl>
                                          <p:spTgt spid="649220"/>
                                        </p:tgtEl>
                                      </p:cBhvr>
                                    </p:animEffect>
                                    <p:set>
                                      <p:cBhvr>
                                        <p:cTn id="20" dur="1" fill="hold">
                                          <p:stCondLst>
                                            <p:cond delay="499"/>
                                          </p:stCondLst>
                                        </p:cTn>
                                        <p:tgtEl>
                                          <p:spTgt spid="64922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9220" grpId="0"/>
      <p:bldP spid="649220" grpId="1"/>
      <p:bldP spid="649220" grpId="2"/>
    </p:bldLst>
  </p:timing>
</p:sld>
</file>

<file path=ppt/slides/slide22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6179" name="Rectangle 3"/>
          <p:cNvSpPr>
            <a:spLocks noGrp="1" noChangeArrowheads="1"/>
          </p:cNvSpPr>
          <p:nvPr>
            <p:ph type="body" idx="1"/>
          </p:nvPr>
        </p:nvSpPr>
        <p:spPr>
          <a:xfrm>
            <a:off x="250825" y="1052513"/>
            <a:ext cx="8642350" cy="5805487"/>
          </a:xfrm>
        </p:spPr>
        <p:txBody>
          <a:bodyPr/>
          <a:lstStyle/>
          <a:p>
            <a:pPr>
              <a:lnSpc>
                <a:spcPct val="110000"/>
              </a:lnSpc>
              <a:buFont typeface="Wingdings" panose="05000000000000000000" pitchFamily="2" charset="2"/>
              <a:buNone/>
            </a:pPr>
            <a:r>
              <a:rPr lang="fa-IR" altLang="fa-IR" sz="2100">
                <a:effectLst/>
                <a:cs typeface="B Zar" panose="00000400000000000000" pitchFamily="2" charset="-78"/>
              </a:rPr>
              <a:t>بهای موجودی کالای ساخته شده – روش جذبی                   000/500/22 = 500/1 × ( 000/60 – 000/75)</a:t>
            </a:r>
          </a:p>
          <a:p>
            <a:pPr>
              <a:lnSpc>
                <a:spcPct val="110000"/>
              </a:lnSpc>
              <a:buFont typeface="Wingdings" panose="05000000000000000000" pitchFamily="2" charset="2"/>
              <a:buNone/>
            </a:pPr>
            <a:r>
              <a:rPr lang="fa-IR" altLang="fa-IR" sz="2100">
                <a:effectLst/>
                <a:cs typeface="B Zar" panose="00000400000000000000" pitchFamily="2" charset="-78"/>
              </a:rPr>
              <a:t>بهای موجودی کالای ساخته شده – روش متغیر           000/000/18 = (300- 500/1)×(000/60 – 000/75)</a:t>
            </a:r>
          </a:p>
          <a:p>
            <a:pPr>
              <a:lnSpc>
                <a:spcPct val="110000"/>
              </a:lnSpc>
              <a:buFont typeface="Wingdings" panose="05000000000000000000" pitchFamily="2" charset="2"/>
              <a:buNone/>
            </a:pPr>
            <a:endParaRPr lang="fa-IR" altLang="fa-IR" sz="2100">
              <a:effectLst/>
              <a:cs typeface="B Nasim" panose="00000700000000000000" pitchFamily="2" charset="-78"/>
            </a:endParaRPr>
          </a:p>
          <a:p>
            <a:pPr>
              <a:lnSpc>
                <a:spcPct val="110000"/>
              </a:lnSpc>
              <a:buFont typeface="Wingdings" panose="05000000000000000000" pitchFamily="2" charset="2"/>
              <a:buNone/>
            </a:pPr>
            <a:r>
              <a:rPr lang="fa-IR" altLang="fa-IR" sz="1800">
                <a:solidFill>
                  <a:schemeClr val="folHlink"/>
                </a:solidFill>
                <a:effectLst/>
                <a:cs typeface="B Nasim" panose="00000700000000000000" pitchFamily="2" charset="-78"/>
              </a:rPr>
              <a:t>     حل مساله (11-5)</a:t>
            </a:r>
          </a:p>
          <a:p>
            <a:pPr>
              <a:lnSpc>
                <a:spcPct val="110000"/>
              </a:lnSpc>
              <a:buFont typeface="Wingdings" panose="05000000000000000000" pitchFamily="2" charset="2"/>
              <a:buNone/>
            </a:pPr>
            <a:endParaRPr lang="fa-IR" altLang="fa-IR" sz="1800">
              <a:solidFill>
                <a:schemeClr val="folHlink"/>
              </a:solidFill>
              <a:effectLst/>
              <a:cs typeface="B Nasim" panose="00000700000000000000" pitchFamily="2" charset="-78"/>
            </a:endParaRPr>
          </a:p>
          <a:p>
            <a:pPr algn="l">
              <a:lnSpc>
                <a:spcPct val="110000"/>
              </a:lnSpc>
              <a:buFont typeface="Wingdings" panose="05000000000000000000" pitchFamily="2" charset="2"/>
              <a:buNone/>
            </a:pPr>
            <a:r>
              <a:rPr lang="fa-IR" altLang="fa-IR" sz="2100">
                <a:effectLst/>
                <a:cs typeface="B Zar" panose="00000400000000000000" pitchFamily="2" charset="-78"/>
              </a:rPr>
              <a:t>نرخ استاندارد سربار ثابت × تفاوت موجودی اول و آخر دوره = تفاوت بین دو سود </a:t>
            </a:r>
          </a:p>
          <a:p>
            <a:pPr algn="l">
              <a:lnSpc>
                <a:spcPct val="110000"/>
              </a:lnSpc>
              <a:buFont typeface="Wingdings" panose="05000000000000000000" pitchFamily="2" charset="2"/>
              <a:buNone/>
            </a:pPr>
            <a:r>
              <a:rPr lang="fa-IR" altLang="fa-IR" sz="2100">
                <a:effectLst/>
                <a:cs typeface="B Zar" panose="00000400000000000000" pitchFamily="2" charset="-78"/>
              </a:rPr>
              <a:t>         3        ×    (000/15 -  000/20)                =                 000/15       </a:t>
            </a:r>
          </a:p>
          <a:p>
            <a:pPr>
              <a:lnSpc>
                <a:spcPct val="110000"/>
              </a:lnSpc>
              <a:buFont typeface="Wingdings" panose="05000000000000000000" pitchFamily="2" charset="2"/>
              <a:buNone/>
            </a:pPr>
            <a:r>
              <a:rPr lang="fa-IR" altLang="fa-IR" sz="2100">
                <a:effectLst/>
                <a:cs typeface="B Zar" panose="00000400000000000000" pitchFamily="2" charset="-78"/>
              </a:rPr>
              <a:t>الف) قسمتی از هزینه های سربار ثابت از دوره قبل به دوره جاری منتقل شده است . </a:t>
            </a:r>
          </a:p>
          <a:p>
            <a:pPr>
              <a:lnSpc>
                <a:spcPct val="110000"/>
              </a:lnSpc>
              <a:buFont typeface="Wingdings" panose="05000000000000000000" pitchFamily="2" charset="2"/>
              <a:buNone/>
            </a:pPr>
            <a:r>
              <a:rPr lang="fa-IR" altLang="fa-IR" sz="2100">
                <a:effectLst/>
                <a:cs typeface="B Zar" panose="00000400000000000000" pitchFamily="2" charset="-78"/>
              </a:rPr>
              <a:t>			سود ویژه در روش جذبی         000/69 = 000/15 – 000/84</a:t>
            </a:r>
          </a:p>
          <a:p>
            <a:pPr>
              <a:lnSpc>
                <a:spcPct val="110000"/>
              </a:lnSpc>
              <a:buFont typeface="Wingdings" panose="05000000000000000000" pitchFamily="2" charset="2"/>
              <a:buNone/>
            </a:pPr>
            <a:r>
              <a:rPr lang="fa-IR" altLang="fa-IR" sz="2100">
                <a:effectLst/>
                <a:cs typeface="B Zar" panose="00000400000000000000" pitchFamily="2" charset="-78"/>
              </a:rPr>
              <a:t>			3 × (000/15 – 000/18) = تفاوت بین دو سود </a:t>
            </a:r>
          </a:p>
          <a:p>
            <a:pPr>
              <a:lnSpc>
                <a:spcPct val="110000"/>
              </a:lnSpc>
              <a:buFont typeface="Wingdings" panose="05000000000000000000" pitchFamily="2" charset="2"/>
              <a:buNone/>
            </a:pPr>
            <a:r>
              <a:rPr lang="fa-IR" altLang="fa-IR" sz="2100">
                <a:effectLst/>
                <a:cs typeface="B Zar" panose="00000400000000000000" pitchFamily="2" charset="-78"/>
              </a:rPr>
              <a:t>			3 × 000/3 = 000/9</a:t>
            </a:r>
          </a:p>
          <a:p>
            <a:pPr>
              <a:lnSpc>
                <a:spcPct val="110000"/>
              </a:lnSpc>
              <a:buFont typeface="Wingdings" panose="05000000000000000000" pitchFamily="2" charset="2"/>
              <a:buNone/>
            </a:pPr>
            <a:r>
              <a:rPr lang="fa-IR" altLang="fa-IR" sz="2100">
                <a:effectLst/>
                <a:cs typeface="B Zar" panose="00000400000000000000" pitchFamily="2" charset="-78"/>
              </a:rPr>
              <a:t>ب )                سود در روش جذبی              000/93 = 000/9 + 000/84</a:t>
            </a:r>
          </a:p>
          <a:p>
            <a:pPr>
              <a:lnSpc>
                <a:spcPct val="110000"/>
              </a:lnSpc>
              <a:buFont typeface="Wingdings" panose="05000000000000000000" pitchFamily="2" charset="2"/>
              <a:buNone/>
            </a:pPr>
            <a:r>
              <a:rPr lang="fa-IR" altLang="fa-IR" sz="2100">
                <a:effectLst/>
                <a:cs typeface="B Zar" panose="00000400000000000000" pitchFamily="2" charset="-78"/>
              </a:rPr>
              <a:t>قسمتی از هزینه های سربار ثابت از دوره جاری به دوره بعد منتقل شده است </a:t>
            </a:r>
            <a:endParaRPr lang="en-US" altLang="fa-IR" sz="2100">
              <a:effectLst/>
              <a:cs typeface="B Zar" panose="00000400000000000000" pitchFamily="2" charset="-78"/>
            </a:endParaRPr>
          </a:p>
        </p:txBody>
      </p:sp>
      <p:sp>
        <p:nvSpPr>
          <p:cNvPr id="306181" name="Rectangle 5"/>
          <p:cNvSpPr>
            <a:spLocks noGrp="1" noChangeArrowheads="1"/>
          </p:cNvSpPr>
          <p:nvPr>
            <p:ph type="title"/>
          </p:nvPr>
        </p:nvSpPr>
        <p:spPr>
          <a:xfrm>
            <a:off x="457200" y="-26988"/>
            <a:ext cx="8229600" cy="1371601"/>
          </a:xfrm>
        </p:spPr>
        <p:txBody>
          <a:bodyPr/>
          <a:lstStyle/>
          <a:p>
            <a:pPr algn="r"/>
            <a:r>
              <a:rPr lang="fa-IR" altLang="fa-IR" sz="1800">
                <a:effectLst/>
                <a:cs typeface="B Nasim" panose="00000700000000000000" pitchFamily="2" charset="-78"/>
              </a:rPr>
              <a:t>حل مساله 10-5  (صفحه 304)</a:t>
            </a:r>
            <a:endParaRPr lang="en-US" altLang="fa-IR" sz="1800">
              <a:effectLst/>
              <a:cs typeface="B Nasim" panose="000007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6" fill="hold" grpId="0" nodeType="withEffect">
                                  <p:stCondLst>
                                    <p:cond delay="0"/>
                                  </p:stCondLst>
                                  <p:childTnLst>
                                    <p:set>
                                      <p:cBhvr>
                                        <p:cTn id="6" dur="1" fill="hold">
                                          <p:stCondLst>
                                            <p:cond delay="0"/>
                                          </p:stCondLst>
                                        </p:cTn>
                                        <p:tgtEl>
                                          <p:spTgt spid="306181"/>
                                        </p:tgtEl>
                                        <p:attrNameLst>
                                          <p:attrName>style.visibility</p:attrName>
                                        </p:attrNameLst>
                                      </p:cBhvr>
                                      <p:to>
                                        <p:strVal val="visible"/>
                                      </p:to>
                                    </p:set>
                                    <p:animEffect transition="in" filter="strips(downRight)">
                                      <p:cBhvr>
                                        <p:cTn id="7" dur="1000"/>
                                        <p:tgtEl>
                                          <p:spTgt spid="306181"/>
                                        </p:tgtEl>
                                      </p:cBhvr>
                                    </p:animEffect>
                                  </p:childTnLst>
                                </p:cTn>
                              </p:par>
                            </p:childTnLst>
                          </p:cTn>
                        </p:par>
                        <p:par>
                          <p:cTn id="8" fill="hold" nodeType="afterGroup">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306179">
                                            <p:txEl>
                                              <p:pRg st="0" end="0"/>
                                            </p:txEl>
                                          </p:spTgt>
                                        </p:tgtEl>
                                        <p:attrNameLst>
                                          <p:attrName>style.visibility</p:attrName>
                                        </p:attrNameLst>
                                      </p:cBhvr>
                                      <p:to>
                                        <p:strVal val="visible"/>
                                      </p:to>
                                    </p:set>
                                    <p:animEffect transition="in" filter="fade">
                                      <p:cBhvr>
                                        <p:cTn id="11" dur="1000"/>
                                        <p:tgtEl>
                                          <p:spTgt spid="306179">
                                            <p:txEl>
                                              <p:pRg st="0" end="0"/>
                                            </p:txEl>
                                          </p:spTgt>
                                        </p:tgtEl>
                                      </p:cBhvr>
                                    </p:animEffect>
                                    <p:anim calcmode="lin" valueType="num">
                                      <p:cBhvr>
                                        <p:cTn id="12" dur="1000" fill="hold"/>
                                        <p:tgtEl>
                                          <p:spTgt spid="306179">
                                            <p:txEl>
                                              <p:pRg st="0" end="0"/>
                                            </p:txEl>
                                          </p:spTgt>
                                        </p:tgtEl>
                                        <p:attrNameLst>
                                          <p:attrName>ppt_x</p:attrName>
                                        </p:attrNameLst>
                                      </p:cBhvr>
                                      <p:tavLst>
                                        <p:tav tm="0">
                                          <p:val>
                                            <p:strVal val="#ppt_x"/>
                                          </p:val>
                                        </p:tav>
                                        <p:tav tm="100000">
                                          <p:val>
                                            <p:strVal val="#ppt_x"/>
                                          </p:val>
                                        </p:tav>
                                      </p:tavLst>
                                    </p:anim>
                                    <p:anim calcmode="lin" valueType="num">
                                      <p:cBhvr>
                                        <p:cTn id="13" dur="1000" fill="hold"/>
                                        <p:tgtEl>
                                          <p:spTgt spid="306179">
                                            <p:txEl>
                                              <p:pRg st="0" end="0"/>
                                            </p:txEl>
                                          </p:spTgt>
                                        </p:tgtEl>
                                        <p:attrNameLst>
                                          <p:attrName>ppt_y</p:attrName>
                                        </p:attrNameLst>
                                      </p:cBhvr>
                                      <p:tavLst>
                                        <p:tav tm="0">
                                          <p:val>
                                            <p:strVal val="#ppt_y+.1"/>
                                          </p:val>
                                        </p:tav>
                                        <p:tav tm="100000">
                                          <p:val>
                                            <p:strVal val="#ppt_y"/>
                                          </p:val>
                                        </p:tav>
                                      </p:tavLst>
                                    </p:anim>
                                  </p:childTnLst>
                                </p:cTn>
                              </p:par>
                            </p:childTnLst>
                          </p:cTn>
                        </p:par>
                        <p:par>
                          <p:cTn id="14" fill="hold" nodeType="afterGroup">
                            <p:stCondLst>
                              <p:cond delay="2000"/>
                            </p:stCondLst>
                            <p:childTnLst>
                              <p:par>
                                <p:cTn id="15" presetID="42" presetClass="entr" presetSubtype="0" fill="hold" grpId="0" nodeType="afterEffect">
                                  <p:stCondLst>
                                    <p:cond delay="0"/>
                                  </p:stCondLst>
                                  <p:childTnLst>
                                    <p:set>
                                      <p:cBhvr>
                                        <p:cTn id="16" dur="1" fill="hold">
                                          <p:stCondLst>
                                            <p:cond delay="0"/>
                                          </p:stCondLst>
                                        </p:cTn>
                                        <p:tgtEl>
                                          <p:spTgt spid="306179">
                                            <p:txEl>
                                              <p:pRg st="1" end="1"/>
                                            </p:txEl>
                                          </p:spTgt>
                                        </p:tgtEl>
                                        <p:attrNameLst>
                                          <p:attrName>style.visibility</p:attrName>
                                        </p:attrNameLst>
                                      </p:cBhvr>
                                      <p:to>
                                        <p:strVal val="visible"/>
                                      </p:to>
                                    </p:set>
                                    <p:animEffect transition="in" filter="fade">
                                      <p:cBhvr>
                                        <p:cTn id="17" dur="1000"/>
                                        <p:tgtEl>
                                          <p:spTgt spid="306179">
                                            <p:txEl>
                                              <p:pRg st="1" end="1"/>
                                            </p:txEl>
                                          </p:spTgt>
                                        </p:tgtEl>
                                      </p:cBhvr>
                                    </p:animEffect>
                                    <p:anim calcmode="lin" valueType="num">
                                      <p:cBhvr>
                                        <p:cTn id="18" dur="1000" fill="hold"/>
                                        <p:tgtEl>
                                          <p:spTgt spid="306179">
                                            <p:txEl>
                                              <p:pRg st="1" end="1"/>
                                            </p:txEl>
                                          </p:spTgt>
                                        </p:tgtEl>
                                        <p:attrNameLst>
                                          <p:attrName>ppt_x</p:attrName>
                                        </p:attrNameLst>
                                      </p:cBhvr>
                                      <p:tavLst>
                                        <p:tav tm="0">
                                          <p:val>
                                            <p:strVal val="#ppt_x"/>
                                          </p:val>
                                        </p:tav>
                                        <p:tav tm="100000">
                                          <p:val>
                                            <p:strVal val="#ppt_x"/>
                                          </p:val>
                                        </p:tav>
                                      </p:tavLst>
                                    </p:anim>
                                    <p:anim calcmode="lin" valueType="num">
                                      <p:cBhvr>
                                        <p:cTn id="19" dur="1000" fill="hold"/>
                                        <p:tgtEl>
                                          <p:spTgt spid="306179">
                                            <p:txEl>
                                              <p:pRg st="1" end="1"/>
                                            </p:txEl>
                                          </p:spTgt>
                                        </p:tgtEl>
                                        <p:attrNameLst>
                                          <p:attrName>ppt_y</p:attrName>
                                        </p:attrNameLst>
                                      </p:cBhvr>
                                      <p:tavLst>
                                        <p:tav tm="0">
                                          <p:val>
                                            <p:strVal val="#ppt_y+.1"/>
                                          </p:val>
                                        </p:tav>
                                        <p:tav tm="100000">
                                          <p:val>
                                            <p:strVal val="#ppt_y"/>
                                          </p:val>
                                        </p:tav>
                                      </p:tavLst>
                                    </p:anim>
                                  </p:childTnLst>
                                </p:cTn>
                              </p:par>
                            </p:childTnLst>
                          </p:cTn>
                        </p:par>
                        <p:par>
                          <p:cTn id="20" fill="hold" nodeType="afterGroup">
                            <p:stCondLst>
                              <p:cond delay="3000"/>
                            </p:stCondLst>
                            <p:childTnLst>
                              <p:par>
                                <p:cTn id="21" presetID="18" presetClass="entr" presetSubtype="12" fill="hold" nodeType="afterEffect">
                                  <p:stCondLst>
                                    <p:cond delay="0"/>
                                  </p:stCondLst>
                                  <p:childTnLst>
                                    <p:set>
                                      <p:cBhvr>
                                        <p:cTn id="22" dur="1" fill="hold">
                                          <p:stCondLst>
                                            <p:cond delay="0"/>
                                          </p:stCondLst>
                                        </p:cTn>
                                        <p:tgtEl>
                                          <p:spTgt spid="306179">
                                            <p:txEl>
                                              <p:pRg st="3" end="3"/>
                                            </p:txEl>
                                          </p:spTgt>
                                        </p:tgtEl>
                                        <p:attrNameLst>
                                          <p:attrName>style.visibility</p:attrName>
                                        </p:attrNameLst>
                                      </p:cBhvr>
                                      <p:to>
                                        <p:strVal val="visible"/>
                                      </p:to>
                                    </p:set>
                                    <p:animEffect transition="in" filter="strips(downLeft)">
                                      <p:cBhvr>
                                        <p:cTn id="23" dur="1000"/>
                                        <p:tgtEl>
                                          <p:spTgt spid="306179">
                                            <p:txEl>
                                              <p:pRg st="3" end="3"/>
                                            </p:txEl>
                                          </p:spTgt>
                                        </p:tgtEl>
                                      </p:cBhvr>
                                    </p:animEffect>
                                  </p:childTnLst>
                                </p:cTn>
                              </p:par>
                            </p:childTnLst>
                          </p:cTn>
                        </p:par>
                        <p:par>
                          <p:cTn id="24" fill="hold" nodeType="afterGroup">
                            <p:stCondLst>
                              <p:cond delay="4000"/>
                            </p:stCondLst>
                            <p:childTnLst>
                              <p:par>
                                <p:cTn id="25" presetID="42" presetClass="entr" presetSubtype="0" fill="hold" grpId="0" nodeType="afterEffect">
                                  <p:stCondLst>
                                    <p:cond delay="0"/>
                                  </p:stCondLst>
                                  <p:childTnLst>
                                    <p:set>
                                      <p:cBhvr>
                                        <p:cTn id="26" dur="1" fill="hold">
                                          <p:stCondLst>
                                            <p:cond delay="0"/>
                                          </p:stCondLst>
                                        </p:cTn>
                                        <p:tgtEl>
                                          <p:spTgt spid="306179">
                                            <p:txEl>
                                              <p:pRg st="5" end="5"/>
                                            </p:txEl>
                                          </p:spTgt>
                                        </p:tgtEl>
                                        <p:attrNameLst>
                                          <p:attrName>style.visibility</p:attrName>
                                        </p:attrNameLst>
                                      </p:cBhvr>
                                      <p:to>
                                        <p:strVal val="visible"/>
                                      </p:to>
                                    </p:set>
                                    <p:animEffect transition="in" filter="fade">
                                      <p:cBhvr>
                                        <p:cTn id="27" dur="1000"/>
                                        <p:tgtEl>
                                          <p:spTgt spid="306179">
                                            <p:txEl>
                                              <p:pRg st="5" end="5"/>
                                            </p:txEl>
                                          </p:spTgt>
                                        </p:tgtEl>
                                      </p:cBhvr>
                                    </p:animEffect>
                                    <p:anim calcmode="lin" valueType="num">
                                      <p:cBhvr>
                                        <p:cTn id="28" dur="1000" fill="hold"/>
                                        <p:tgtEl>
                                          <p:spTgt spid="306179">
                                            <p:txEl>
                                              <p:pRg st="5" end="5"/>
                                            </p:txEl>
                                          </p:spTgt>
                                        </p:tgtEl>
                                        <p:attrNameLst>
                                          <p:attrName>ppt_x</p:attrName>
                                        </p:attrNameLst>
                                      </p:cBhvr>
                                      <p:tavLst>
                                        <p:tav tm="0">
                                          <p:val>
                                            <p:strVal val="#ppt_x"/>
                                          </p:val>
                                        </p:tav>
                                        <p:tav tm="100000">
                                          <p:val>
                                            <p:strVal val="#ppt_x"/>
                                          </p:val>
                                        </p:tav>
                                      </p:tavLst>
                                    </p:anim>
                                    <p:anim calcmode="lin" valueType="num">
                                      <p:cBhvr>
                                        <p:cTn id="29" dur="1000" fill="hold"/>
                                        <p:tgtEl>
                                          <p:spTgt spid="306179">
                                            <p:txEl>
                                              <p:pRg st="5" end="5"/>
                                            </p:txEl>
                                          </p:spTgt>
                                        </p:tgtEl>
                                        <p:attrNameLst>
                                          <p:attrName>ppt_y</p:attrName>
                                        </p:attrNameLst>
                                      </p:cBhvr>
                                      <p:tavLst>
                                        <p:tav tm="0">
                                          <p:val>
                                            <p:strVal val="#ppt_y+.1"/>
                                          </p:val>
                                        </p:tav>
                                        <p:tav tm="100000">
                                          <p:val>
                                            <p:strVal val="#ppt_y"/>
                                          </p:val>
                                        </p:tav>
                                      </p:tavLst>
                                    </p:anim>
                                  </p:childTnLst>
                                </p:cTn>
                              </p:par>
                            </p:childTnLst>
                          </p:cTn>
                        </p:par>
                        <p:par>
                          <p:cTn id="30" fill="hold" nodeType="afterGroup">
                            <p:stCondLst>
                              <p:cond delay="5000"/>
                            </p:stCondLst>
                            <p:childTnLst>
                              <p:par>
                                <p:cTn id="31" presetID="42" presetClass="entr" presetSubtype="0" fill="hold" grpId="0" nodeType="afterEffect">
                                  <p:stCondLst>
                                    <p:cond delay="0"/>
                                  </p:stCondLst>
                                  <p:childTnLst>
                                    <p:set>
                                      <p:cBhvr>
                                        <p:cTn id="32" dur="1" fill="hold">
                                          <p:stCondLst>
                                            <p:cond delay="0"/>
                                          </p:stCondLst>
                                        </p:cTn>
                                        <p:tgtEl>
                                          <p:spTgt spid="306179">
                                            <p:txEl>
                                              <p:pRg st="6" end="6"/>
                                            </p:txEl>
                                          </p:spTgt>
                                        </p:tgtEl>
                                        <p:attrNameLst>
                                          <p:attrName>style.visibility</p:attrName>
                                        </p:attrNameLst>
                                      </p:cBhvr>
                                      <p:to>
                                        <p:strVal val="visible"/>
                                      </p:to>
                                    </p:set>
                                    <p:animEffect transition="in" filter="fade">
                                      <p:cBhvr>
                                        <p:cTn id="33" dur="1000"/>
                                        <p:tgtEl>
                                          <p:spTgt spid="306179">
                                            <p:txEl>
                                              <p:pRg st="6" end="6"/>
                                            </p:txEl>
                                          </p:spTgt>
                                        </p:tgtEl>
                                      </p:cBhvr>
                                    </p:animEffect>
                                    <p:anim calcmode="lin" valueType="num">
                                      <p:cBhvr>
                                        <p:cTn id="34" dur="1000" fill="hold"/>
                                        <p:tgtEl>
                                          <p:spTgt spid="306179">
                                            <p:txEl>
                                              <p:pRg st="6" end="6"/>
                                            </p:txEl>
                                          </p:spTgt>
                                        </p:tgtEl>
                                        <p:attrNameLst>
                                          <p:attrName>ppt_x</p:attrName>
                                        </p:attrNameLst>
                                      </p:cBhvr>
                                      <p:tavLst>
                                        <p:tav tm="0">
                                          <p:val>
                                            <p:strVal val="#ppt_x"/>
                                          </p:val>
                                        </p:tav>
                                        <p:tav tm="100000">
                                          <p:val>
                                            <p:strVal val="#ppt_x"/>
                                          </p:val>
                                        </p:tav>
                                      </p:tavLst>
                                    </p:anim>
                                    <p:anim calcmode="lin" valueType="num">
                                      <p:cBhvr>
                                        <p:cTn id="35" dur="1000" fill="hold"/>
                                        <p:tgtEl>
                                          <p:spTgt spid="306179">
                                            <p:txEl>
                                              <p:pRg st="6" end="6"/>
                                            </p:txEl>
                                          </p:spTgt>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6000"/>
                            </p:stCondLst>
                            <p:childTnLst>
                              <p:par>
                                <p:cTn id="37" presetID="42" presetClass="entr" presetSubtype="0" fill="hold" grpId="0" nodeType="afterEffect">
                                  <p:stCondLst>
                                    <p:cond delay="0"/>
                                  </p:stCondLst>
                                  <p:childTnLst>
                                    <p:set>
                                      <p:cBhvr>
                                        <p:cTn id="38" dur="1" fill="hold">
                                          <p:stCondLst>
                                            <p:cond delay="0"/>
                                          </p:stCondLst>
                                        </p:cTn>
                                        <p:tgtEl>
                                          <p:spTgt spid="306179">
                                            <p:txEl>
                                              <p:pRg st="7" end="7"/>
                                            </p:txEl>
                                          </p:spTgt>
                                        </p:tgtEl>
                                        <p:attrNameLst>
                                          <p:attrName>style.visibility</p:attrName>
                                        </p:attrNameLst>
                                      </p:cBhvr>
                                      <p:to>
                                        <p:strVal val="visible"/>
                                      </p:to>
                                    </p:set>
                                    <p:animEffect transition="in" filter="fade">
                                      <p:cBhvr>
                                        <p:cTn id="39" dur="1000"/>
                                        <p:tgtEl>
                                          <p:spTgt spid="306179">
                                            <p:txEl>
                                              <p:pRg st="7" end="7"/>
                                            </p:txEl>
                                          </p:spTgt>
                                        </p:tgtEl>
                                      </p:cBhvr>
                                    </p:animEffect>
                                    <p:anim calcmode="lin" valueType="num">
                                      <p:cBhvr>
                                        <p:cTn id="40" dur="1000" fill="hold"/>
                                        <p:tgtEl>
                                          <p:spTgt spid="306179">
                                            <p:txEl>
                                              <p:pRg st="7" end="7"/>
                                            </p:txEl>
                                          </p:spTgt>
                                        </p:tgtEl>
                                        <p:attrNameLst>
                                          <p:attrName>ppt_x</p:attrName>
                                        </p:attrNameLst>
                                      </p:cBhvr>
                                      <p:tavLst>
                                        <p:tav tm="0">
                                          <p:val>
                                            <p:strVal val="#ppt_x"/>
                                          </p:val>
                                        </p:tav>
                                        <p:tav tm="100000">
                                          <p:val>
                                            <p:strVal val="#ppt_x"/>
                                          </p:val>
                                        </p:tav>
                                      </p:tavLst>
                                    </p:anim>
                                    <p:anim calcmode="lin" valueType="num">
                                      <p:cBhvr>
                                        <p:cTn id="41" dur="1000" fill="hold"/>
                                        <p:tgtEl>
                                          <p:spTgt spid="306179">
                                            <p:txEl>
                                              <p:pRg st="7" end="7"/>
                                            </p:txEl>
                                          </p:spTgt>
                                        </p:tgtEl>
                                        <p:attrNameLst>
                                          <p:attrName>ppt_y</p:attrName>
                                        </p:attrNameLst>
                                      </p:cBhvr>
                                      <p:tavLst>
                                        <p:tav tm="0">
                                          <p:val>
                                            <p:strVal val="#ppt_y+.1"/>
                                          </p:val>
                                        </p:tav>
                                        <p:tav tm="100000">
                                          <p:val>
                                            <p:strVal val="#ppt_y"/>
                                          </p:val>
                                        </p:tav>
                                      </p:tavLst>
                                    </p:anim>
                                  </p:childTnLst>
                                </p:cTn>
                              </p:par>
                            </p:childTnLst>
                          </p:cTn>
                        </p:par>
                        <p:par>
                          <p:cTn id="42" fill="hold" nodeType="afterGroup">
                            <p:stCondLst>
                              <p:cond delay="7000"/>
                            </p:stCondLst>
                            <p:childTnLst>
                              <p:par>
                                <p:cTn id="43" presetID="42" presetClass="entr" presetSubtype="0" fill="hold" grpId="0" nodeType="afterEffect">
                                  <p:stCondLst>
                                    <p:cond delay="0"/>
                                  </p:stCondLst>
                                  <p:childTnLst>
                                    <p:set>
                                      <p:cBhvr>
                                        <p:cTn id="44" dur="1" fill="hold">
                                          <p:stCondLst>
                                            <p:cond delay="0"/>
                                          </p:stCondLst>
                                        </p:cTn>
                                        <p:tgtEl>
                                          <p:spTgt spid="306179">
                                            <p:txEl>
                                              <p:pRg st="8" end="8"/>
                                            </p:txEl>
                                          </p:spTgt>
                                        </p:tgtEl>
                                        <p:attrNameLst>
                                          <p:attrName>style.visibility</p:attrName>
                                        </p:attrNameLst>
                                      </p:cBhvr>
                                      <p:to>
                                        <p:strVal val="visible"/>
                                      </p:to>
                                    </p:set>
                                    <p:animEffect transition="in" filter="fade">
                                      <p:cBhvr>
                                        <p:cTn id="45" dur="1000"/>
                                        <p:tgtEl>
                                          <p:spTgt spid="306179">
                                            <p:txEl>
                                              <p:pRg st="8" end="8"/>
                                            </p:txEl>
                                          </p:spTgt>
                                        </p:tgtEl>
                                      </p:cBhvr>
                                    </p:animEffect>
                                    <p:anim calcmode="lin" valueType="num">
                                      <p:cBhvr>
                                        <p:cTn id="46" dur="1000" fill="hold"/>
                                        <p:tgtEl>
                                          <p:spTgt spid="306179">
                                            <p:txEl>
                                              <p:pRg st="8" end="8"/>
                                            </p:txEl>
                                          </p:spTgt>
                                        </p:tgtEl>
                                        <p:attrNameLst>
                                          <p:attrName>ppt_x</p:attrName>
                                        </p:attrNameLst>
                                      </p:cBhvr>
                                      <p:tavLst>
                                        <p:tav tm="0">
                                          <p:val>
                                            <p:strVal val="#ppt_x"/>
                                          </p:val>
                                        </p:tav>
                                        <p:tav tm="100000">
                                          <p:val>
                                            <p:strVal val="#ppt_x"/>
                                          </p:val>
                                        </p:tav>
                                      </p:tavLst>
                                    </p:anim>
                                    <p:anim calcmode="lin" valueType="num">
                                      <p:cBhvr>
                                        <p:cTn id="47" dur="1000" fill="hold"/>
                                        <p:tgtEl>
                                          <p:spTgt spid="306179">
                                            <p:txEl>
                                              <p:pRg st="8" end="8"/>
                                            </p:txEl>
                                          </p:spTgt>
                                        </p:tgtEl>
                                        <p:attrNameLst>
                                          <p:attrName>ppt_y</p:attrName>
                                        </p:attrNameLst>
                                      </p:cBhvr>
                                      <p:tavLst>
                                        <p:tav tm="0">
                                          <p:val>
                                            <p:strVal val="#ppt_y+.1"/>
                                          </p:val>
                                        </p:tav>
                                        <p:tav tm="100000">
                                          <p:val>
                                            <p:strVal val="#ppt_y"/>
                                          </p:val>
                                        </p:tav>
                                      </p:tavLst>
                                    </p:anim>
                                  </p:childTnLst>
                                </p:cTn>
                              </p:par>
                            </p:childTnLst>
                          </p:cTn>
                        </p:par>
                        <p:par>
                          <p:cTn id="48" fill="hold" nodeType="afterGroup">
                            <p:stCondLst>
                              <p:cond delay="8000"/>
                            </p:stCondLst>
                            <p:childTnLst>
                              <p:par>
                                <p:cTn id="49" presetID="42" presetClass="entr" presetSubtype="0" fill="hold" grpId="0" nodeType="afterEffect">
                                  <p:stCondLst>
                                    <p:cond delay="0"/>
                                  </p:stCondLst>
                                  <p:childTnLst>
                                    <p:set>
                                      <p:cBhvr>
                                        <p:cTn id="50" dur="1" fill="hold">
                                          <p:stCondLst>
                                            <p:cond delay="0"/>
                                          </p:stCondLst>
                                        </p:cTn>
                                        <p:tgtEl>
                                          <p:spTgt spid="306179">
                                            <p:txEl>
                                              <p:pRg st="9" end="9"/>
                                            </p:txEl>
                                          </p:spTgt>
                                        </p:tgtEl>
                                        <p:attrNameLst>
                                          <p:attrName>style.visibility</p:attrName>
                                        </p:attrNameLst>
                                      </p:cBhvr>
                                      <p:to>
                                        <p:strVal val="visible"/>
                                      </p:to>
                                    </p:set>
                                    <p:animEffect transition="in" filter="fade">
                                      <p:cBhvr>
                                        <p:cTn id="51" dur="1000"/>
                                        <p:tgtEl>
                                          <p:spTgt spid="306179">
                                            <p:txEl>
                                              <p:pRg st="9" end="9"/>
                                            </p:txEl>
                                          </p:spTgt>
                                        </p:tgtEl>
                                      </p:cBhvr>
                                    </p:animEffect>
                                    <p:anim calcmode="lin" valueType="num">
                                      <p:cBhvr>
                                        <p:cTn id="52" dur="1000" fill="hold"/>
                                        <p:tgtEl>
                                          <p:spTgt spid="306179">
                                            <p:txEl>
                                              <p:pRg st="9" end="9"/>
                                            </p:txEl>
                                          </p:spTgt>
                                        </p:tgtEl>
                                        <p:attrNameLst>
                                          <p:attrName>ppt_x</p:attrName>
                                        </p:attrNameLst>
                                      </p:cBhvr>
                                      <p:tavLst>
                                        <p:tav tm="0">
                                          <p:val>
                                            <p:strVal val="#ppt_x"/>
                                          </p:val>
                                        </p:tav>
                                        <p:tav tm="100000">
                                          <p:val>
                                            <p:strVal val="#ppt_x"/>
                                          </p:val>
                                        </p:tav>
                                      </p:tavLst>
                                    </p:anim>
                                    <p:anim calcmode="lin" valueType="num">
                                      <p:cBhvr>
                                        <p:cTn id="53" dur="1000" fill="hold"/>
                                        <p:tgtEl>
                                          <p:spTgt spid="306179">
                                            <p:txEl>
                                              <p:pRg st="9" end="9"/>
                                            </p:txEl>
                                          </p:spTgt>
                                        </p:tgtEl>
                                        <p:attrNameLst>
                                          <p:attrName>ppt_y</p:attrName>
                                        </p:attrNameLst>
                                      </p:cBhvr>
                                      <p:tavLst>
                                        <p:tav tm="0">
                                          <p:val>
                                            <p:strVal val="#ppt_y+.1"/>
                                          </p:val>
                                        </p:tav>
                                        <p:tav tm="100000">
                                          <p:val>
                                            <p:strVal val="#ppt_y"/>
                                          </p:val>
                                        </p:tav>
                                      </p:tavLst>
                                    </p:anim>
                                  </p:childTnLst>
                                </p:cTn>
                              </p:par>
                            </p:childTnLst>
                          </p:cTn>
                        </p:par>
                        <p:par>
                          <p:cTn id="54" fill="hold" nodeType="afterGroup">
                            <p:stCondLst>
                              <p:cond delay="9000"/>
                            </p:stCondLst>
                            <p:childTnLst>
                              <p:par>
                                <p:cTn id="55" presetID="42" presetClass="entr" presetSubtype="0" fill="hold" grpId="0" nodeType="afterEffect">
                                  <p:stCondLst>
                                    <p:cond delay="0"/>
                                  </p:stCondLst>
                                  <p:childTnLst>
                                    <p:set>
                                      <p:cBhvr>
                                        <p:cTn id="56" dur="1" fill="hold">
                                          <p:stCondLst>
                                            <p:cond delay="0"/>
                                          </p:stCondLst>
                                        </p:cTn>
                                        <p:tgtEl>
                                          <p:spTgt spid="306179">
                                            <p:txEl>
                                              <p:pRg st="10" end="10"/>
                                            </p:txEl>
                                          </p:spTgt>
                                        </p:tgtEl>
                                        <p:attrNameLst>
                                          <p:attrName>style.visibility</p:attrName>
                                        </p:attrNameLst>
                                      </p:cBhvr>
                                      <p:to>
                                        <p:strVal val="visible"/>
                                      </p:to>
                                    </p:set>
                                    <p:animEffect transition="in" filter="fade">
                                      <p:cBhvr>
                                        <p:cTn id="57" dur="1000"/>
                                        <p:tgtEl>
                                          <p:spTgt spid="306179">
                                            <p:txEl>
                                              <p:pRg st="10" end="10"/>
                                            </p:txEl>
                                          </p:spTgt>
                                        </p:tgtEl>
                                      </p:cBhvr>
                                    </p:animEffect>
                                    <p:anim calcmode="lin" valueType="num">
                                      <p:cBhvr>
                                        <p:cTn id="58" dur="1000" fill="hold"/>
                                        <p:tgtEl>
                                          <p:spTgt spid="306179">
                                            <p:txEl>
                                              <p:pRg st="10" end="10"/>
                                            </p:txEl>
                                          </p:spTgt>
                                        </p:tgtEl>
                                        <p:attrNameLst>
                                          <p:attrName>ppt_x</p:attrName>
                                        </p:attrNameLst>
                                      </p:cBhvr>
                                      <p:tavLst>
                                        <p:tav tm="0">
                                          <p:val>
                                            <p:strVal val="#ppt_x"/>
                                          </p:val>
                                        </p:tav>
                                        <p:tav tm="100000">
                                          <p:val>
                                            <p:strVal val="#ppt_x"/>
                                          </p:val>
                                        </p:tav>
                                      </p:tavLst>
                                    </p:anim>
                                    <p:anim calcmode="lin" valueType="num">
                                      <p:cBhvr>
                                        <p:cTn id="59" dur="1000" fill="hold"/>
                                        <p:tgtEl>
                                          <p:spTgt spid="306179">
                                            <p:txEl>
                                              <p:pRg st="10" end="10"/>
                                            </p:txEl>
                                          </p:spTgt>
                                        </p:tgtEl>
                                        <p:attrNameLst>
                                          <p:attrName>ppt_y</p:attrName>
                                        </p:attrNameLst>
                                      </p:cBhvr>
                                      <p:tavLst>
                                        <p:tav tm="0">
                                          <p:val>
                                            <p:strVal val="#ppt_y+.1"/>
                                          </p:val>
                                        </p:tav>
                                        <p:tav tm="100000">
                                          <p:val>
                                            <p:strVal val="#ppt_y"/>
                                          </p:val>
                                        </p:tav>
                                      </p:tavLst>
                                    </p:anim>
                                  </p:childTnLst>
                                </p:cTn>
                              </p:par>
                            </p:childTnLst>
                          </p:cTn>
                        </p:par>
                        <p:par>
                          <p:cTn id="60" fill="hold" nodeType="afterGroup">
                            <p:stCondLst>
                              <p:cond delay="10000"/>
                            </p:stCondLst>
                            <p:childTnLst>
                              <p:par>
                                <p:cTn id="61" presetID="42" presetClass="entr" presetSubtype="0" fill="hold" grpId="0" nodeType="afterEffect">
                                  <p:stCondLst>
                                    <p:cond delay="0"/>
                                  </p:stCondLst>
                                  <p:childTnLst>
                                    <p:set>
                                      <p:cBhvr>
                                        <p:cTn id="62" dur="1" fill="hold">
                                          <p:stCondLst>
                                            <p:cond delay="0"/>
                                          </p:stCondLst>
                                        </p:cTn>
                                        <p:tgtEl>
                                          <p:spTgt spid="306179">
                                            <p:txEl>
                                              <p:pRg st="11" end="11"/>
                                            </p:txEl>
                                          </p:spTgt>
                                        </p:tgtEl>
                                        <p:attrNameLst>
                                          <p:attrName>style.visibility</p:attrName>
                                        </p:attrNameLst>
                                      </p:cBhvr>
                                      <p:to>
                                        <p:strVal val="visible"/>
                                      </p:to>
                                    </p:set>
                                    <p:animEffect transition="in" filter="fade">
                                      <p:cBhvr>
                                        <p:cTn id="63" dur="1000"/>
                                        <p:tgtEl>
                                          <p:spTgt spid="306179">
                                            <p:txEl>
                                              <p:pRg st="11" end="11"/>
                                            </p:txEl>
                                          </p:spTgt>
                                        </p:tgtEl>
                                      </p:cBhvr>
                                    </p:animEffect>
                                    <p:anim calcmode="lin" valueType="num">
                                      <p:cBhvr>
                                        <p:cTn id="64" dur="1000" fill="hold"/>
                                        <p:tgtEl>
                                          <p:spTgt spid="306179">
                                            <p:txEl>
                                              <p:pRg st="11" end="11"/>
                                            </p:txEl>
                                          </p:spTgt>
                                        </p:tgtEl>
                                        <p:attrNameLst>
                                          <p:attrName>ppt_x</p:attrName>
                                        </p:attrNameLst>
                                      </p:cBhvr>
                                      <p:tavLst>
                                        <p:tav tm="0">
                                          <p:val>
                                            <p:strVal val="#ppt_x"/>
                                          </p:val>
                                        </p:tav>
                                        <p:tav tm="100000">
                                          <p:val>
                                            <p:strVal val="#ppt_x"/>
                                          </p:val>
                                        </p:tav>
                                      </p:tavLst>
                                    </p:anim>
                                    <p:anim calcmode="lin" valueType="num">
                                      <p:cBhvr>
                                        <p:cTn id="65" dur="1000" fill="hold"/>
                                        <p:tgtEl>
                                          <p:spTgt spid="306179">
                                            <p:txEl>
                                              <p:pRg st="11" end="11"/>
                                            </p:txEl>
                                          </p:spTgt>
                                        </p:tgtEl>
                                        <p:attrNameLst>
                                          <p:attrName>ppt_y</p:attrName>
                                        </p:attrNameLst>
                                      </p:cBhvr>
                                      <p:tavLst>
                                        <p:tav tm="0">
                                          <p:val>
                                            <p:strVal val="#ppt_y+.1"/>
                                          </p:val>
                                        </p:tav>
                                        <p:tav tm="100000">
                                          <p:val>
                                            <p:strVal val="#ppt_y"/>
                                          </p:val>
                                        </p:tav>
                                      </p:tavLst>
                                    </p:anim>
                                  </p:childTnLst>
                                </p:cTn>
                              </p:par>
                            </p:childTnLst>
                          </p:cTn>
                        </p:par>
                        <p:par>
                          <p:cTn id="66" fill="hold" nodeType="afterGroup">
                            <p:stCondLst>
                              <p:cond delay="11000"/>
                            </p:stCondLst>
                            <p:childTnLst>
                              <p:par>
                                <p:cTn id="67" presetID="42" presetClass="entr" presetSubtype="0" fill="hold" grpId="0" nodeType="afterEffect">
                                  <p:stCondLst>
                                    <p:cond delay="0"/>
                                  </p:stCondLst>
                                  <p:childTnLst>
                                    <p:set>
                                      <p:cBhvr>
                                        <p:cTn id="68" dur="1" fill="hold">
                                          <p:stCondLst>
                                            <p:cond delay="0"/>
                                          </p:stCondLst>
                                        </p:cTn>
                                        <p:tgtEl>
                                          <p:spTgt spid="306179">
                                            <p:txEl>
                                              <p:pRg st="12" end="12"/>
                                            </p:txEl>
                                          </p:spTgt>
                                        </p:tgtEl>
                                        <p:attrNameLst>
                                          <p:attrName>style.visibility</p:attrName>
                                        </p:attrNameLst>
                                      </p:cBhvr>
                                      <p:to>
                                        <p:strVal val="visible"/>
                                      </p:to>
                                    </p:set>
                                    <p:animEffect transition="in" filter="fade">
                                      <p:cBhvr>
                                        <p:cTn id="69" dur="1000"/>
                                        <p:tgtEl>
                                          <p:spTgt spid="306179">
                                            <p:txEl>
                                              <p:pRg st="12" end="12"/>
                                            </p:txEl>
                                          </p:spTgt>
                                        </p:tgtEl>
                                      </p:cBhvr>
                                    </p:animEffect>
                                    <p:anim calcmode="lin" valueType="num">
                                      <p:cBhvr>
                                        <p:cTn id="70" dur="1000" fill="hold"/>
                                        <p:tgtEl>
                                          <p:spTgt spid="306179">
                                            <p:txEl>
                                              <p:pRg st="12" end="12"/>
                                            </p:txEl>
                                          </p:spTgt>
                                        </p:tgtEl>
                                        <p:attrNameLst>
                                          <p:attrName>ppt_x</p:attrName>
                                        </p:attrNameLst>
                                      </p:cBhvr>
                                      <p:tavLst>
                                        <p:tav tm="0">
                                          <p:val>
                                            <p:strVal val="#ppt_x"/>
                                          </p:val>
                                        </p:tav>
                                        <p:tav tm="100000">
                                          <p:val>
                                            <p:strVal val="#ppt_x"/>
                                          </p:val>
                                        </p:tav>
                                      </p:tavLst>
                                    </p:anim>
                                    <p:anim calcmode="lin" valueType="num">
                                      <p:cBhvr>
                                        <p:cTn id="71" dur="1000" fill="hold"/>
                                        <p:tgtEl>
                                          <p:spTgt spid="306179">
                                            <p:txEl>
                                              <p:pRg st="12" end="12"/>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6179" grpId="0" uiExpand="1" build="p"/>
      <p:bldP spid="306181" grpId="0"/>
    </p:bldLst>
  </p:timing>
</p:sld>
</file>

<file path=ppt/slides/slide22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07204" name="Rectangle 4"/>
          <p:cNvSpPr>
            <a:spLocks noGrp="1" noChangeArrowheads="1"/>
          </p:cNvSpPr>
          <p:nvPr>
            <p:ph type="title"/>
          </p:nvPr>
        </p:nvSpPr>
        <p:spPr>
          <a:xfrm>
            <a:off x="457200" y="188913"/>
            <a:ext cx="8229600" cy="1022350"/>
          </a:xfrm>
        </p:spPr>
        <p:txBody>
          <a:bodyPr/>
          <a:lstStyle/>
          <a:p>
            <a:pPr algn="r"/>
            <a:r>
              <a:rPr lang="fa-IR" altLang="fa-IR" sz="1600">
                <a:cs typeface="B Nasim" panose="00000700000000000000" pitchFamily="2" charset="-78"/>
              </a:rPr>
              <a:t>حل مساله (12-5) :</a:t>
            </a:r>
            <a:endParaRPr lang="en-US" altLang="fa-IR" sz="1600">
              <a:cs typeface="B Nasim" panose="00000700000000000000" pitchFamily="2" charset="-78"/>
            </a:endParaRPr>
          </a:p>
        </p:txBody>
      </p:sp>
      <p:sp>
        <p:nvSpPr>
          <p:cNvPr id="307206" name="Rectangle 6"/>
          <p:cNvSpPr>
            <a:spLocks noGrp="1" noChangeArrowheads="1"/>
          </p:cNvSpPr>
          <p:nvPr>
            <p:ph type="body" sz="half" idx="2"/>
          </p:nvPr>
        </p:nvSpPr>
        <p:spPr>
          <a:xfrm>
            <a:off x="395288" y="3789363"/>
            <a:ext cx="8518525" cy="3068637"/>
          </a:xfrm>
        </p:spPr>
        <p:txBody>
          <a:bodyPr/>
          <a:lstStyle/>
          <a:p>
            <a:pPr>
              <a:lnSpc>
                <a:spcPct val="120000"/>
              </a:lnSpc>
              <a:buFont typeface="Wingdings" panose="05000000000000000000" pitchFamily="2" charset="2"/>
              <a:buNone/>
            </a:pPr>
            <a:r>
              <a:rPr lang="fa-IR" altLang="fa-IR" sz="2000">
                <a:effectLst/>
                <a:cs typeface="B Zar" panose="00000400000000000000" pitchFamily="2" charset="-78"/>
              </a:rPr>
              <a:t>جواب هـ ) در روش هزینه یابی متغیر هزینه سربار ثابت هزینه دوره محسوب می شود اما در روش هزینه یابی جذبی ، سربار ثابت تولیدات سرشکن می شود و متناسب با مقدار کالای فروش رفته به حساب بهای تمام شده کالای فروش رفته به حساب بهای تمام شده کالای فروش رفته منظور می شود و مابقی در حساب موجودی کالای ساخته شده پایان دوره درترازنامه می شود . </a:t>
            </a:r>
          </a:p>
          <a:p>
            <a:pPr>
              <a:lnSpc>
                <a:spcPct val="90000"/>
              </a:lnSpc>
              <a:buFont typeface="Wingdings" panose="05000000000000000000" pitchFamily="2" charset="2"/>
              <a:buNone/>
            </a:pPr>
            <a:r>
              <a:rPr lang="fa-IR" altLang="fa-IR" sz="2000">
                <a:effectLst/>
                <a:cs typeface="B Zar" panose="00000400000000000000" pitchFamily="2" charset="-78"/>
              </a:rPr>
              <a:t>توزیع سربار ثابت در روش جذبی :                    سربار ثابت سهم بهای تمام شده   70560 = 49000 × 72000</a:t>
            </a:r>
          </a:p>
          <a:p>
            <a:pPr algn="ctr">
              <a:lnSpc>
                <a:spcPct val="40000"/>
              </a:lnSpc>
              <a:buFont typeface="Wingdings" panose="05000000000000000000" pitchFamily="2" charset="2"/>
              <a:buNone/>
            </a:pPr>
            <a:r>
              <a:rPr lang="fa-IR" altLang="fa-IR" sz="2000">
                <a:effectLst/>
                <a:cs typeface="B Zar" panose="00000400000000000000" pitchFamily="2" charset="-78"/>
              </a:rPr>
              <a:t>                                                                                                                                                 50000</a:t>
            </a:r>
          </a:p>
          <a:p>
            <a:pPr algn="l">
              <a:lnSpc>
                <a:spcPct val="90000"/>
              </a:lnSpc>
              <a:buFont typeface="Wingdings" panose="05000000000000000000" pitchFamily="2" charset="2"/>
              <a:buNone/>
            </a:pPr>
            <a:r>
              <a:rPr lang="fa-IR" altLang="fa-IR" sz="2000">
                <a:effectLst/>
                <a:cs typeface="B Zar" panose="00000400000000000000" pitchFamily="2" charset="-78"/>
              </a:rPr>
              <a:t>سربار ثابت سهم موجودی کالای ساخته شده پایان دوره   </a:t>
            </a:r>
            <a:r>
              <a:rPr lang="fa-IR" altLang="fa-IR" sz="2000" u="sng">
                <a:effectLst/>
                <a:cs typeface="B Zar" panose="00000400000000000000" pitchFamily="2" charset="-78"/>
              </a:rPr>
              <a:t>1440</a:t>
            </a:r>
            <a:r>
              <a:rPr lang="fa-IR" altLang="fa-IR" sz="2000">
                <a:effectLst/>
                <a:cs typeface="B Zar" panose="00000400000000000000" pitchFamily="2" charset="-78"/>
              </a:rPr>
              <a:t> = </a:t>
            </a:r>
            <a:r>
              <a:rPr lang="fa-IR" altLang="fa-IR" sz="2000" u="sng">
                <a:effectLst/>
                <a:cs typeface="B Zar" panose="00000400000000000000" pitchFamily="2" charset="-78"/>
              </a:rPr>
              <a:t>1000</a:t>
            </a:r>
            <a:r>
              <a:rPr lang="fa-IR" altLang="fa-IR" sz="2000">
                <a:effectLst/>
                <a:cs typeface="B Zar" panose="00000400000000000000" pitchFamily="2" charset="-78"/>
              </a:rPr>
              <a:t> × 44/1</a:t>
            </a:r>
          </a:p>
          <a:p>
            <a:pPr algn="l">
              <a:lnSpc>
                <a:spcPct val="90000"/>
              </a:lnSpc>
              <a:buFont typeface="Wingdings" panose="05000000000000000000" pitchFamily="2" charset="2"/>
              <a:buNone/>
            </a:pPr>
            <a:r>
              <a:rPr lang="fa-IR" altLang="fa-IR" sz="2000" u="sng">
                <a:effectLst/>
                <a:cs typeface="B Zar" panose="00000400000000000000" pitchFamily="2" charset="-78"/>
              </a:rPr>
              <a:t> 72000</a:t>
            </a:r>
            <a:r>
              <a:rPr lang="fa-IR" altLang="fa-IR" sz="2000">
                <a:effectLst/>
                <a:cs typeface="B Zar" panose="00000400000000000000" pitchFamily="2" charset="-78"/>
              </a:rPr>
              <a:t>   </a:t>
            </a:r>
            <a:r>
              <a:rPr lang="fa-IR" altLang="fa-IR" sz="2000" u="sng">
                <a:effectLst/>
                <a:cs typeface="B Zar" panose="00000400000000000000" pitchFamily="2" charset="-78"/>
              </a:rPr>
              <a:t>50000</a:t>
            </a:r>
            <a:endParaRPr lang="en-US" altLang="fa-IR" sz="2000" u="sng">
              <a:effectLst/>
              <a:cs typeface="B Zar" panose="00000400000000000000" pitchFamily="2" charset="-78"/>
            </a:endParaRPr>
          </a:p>
        </p:txBody>
      </p:sp>
      <p:graphicFrame>
        <p:nvGraphicFramePr>
          <p:cNvPr id="307360" name="Group 160"/>
          <p:cNvGraphicFramePr>
            <a:graphicFrameLocks noGrp="1"/>
          </p:cNvGraphicFramePr>
          <p:nvPr>
            <p:ph sz="half" idx="1"/>
          </p:nvPr>
        </p:nvGraphicFramePr>
        <p:xfrm>
          <a:off x="0" y="908050"/>
          <a:ext cx="8769350" cy="2368550"/>
        </p:xfrm>
        <a:graphic>
          <a:graphicData uri="http://schemas.openxmlformats.org/drawingml/2006/table">
            <a:tbl>
              <a:tblPr rtl="1"/>
              <a:tblGrid>
                <a:gridCol w="2509837">
                  <a:extLst>
                    <a:ext uri="{9D8B030D-6E8A-4147-A177-3AD203B41FA5}">
                      <a16:colId xmlns:a16="http://schemas.microsoft.com/office/drawing/2014/main" val="4064059397"/>
                    </a:ext>
                  </a:extLst>
                </a:gridCol>
                <a:gridCol w="1584325">
                  <a:extLst>
                    <a:ext uri="{9D8B030D-6E8A-4147-A177-3AD203B41FA5}">
                      <a16:colId xmlns:a16="http://schemas.microsoft.com/office/drawing/2014/main" val="3049994731"/>
                    </a:ext>
                  </a:extLst>
                </a:gridCol>
                <a:gridCol w="2178050">
                  <a:extLst>
                    <a:ext uri="{9D8B030D-6E8A-4147-A177-3AD203B41FA5}">
                      <a16:colId xmlns:a16="http://schemas.microsoft.com/office/drawing/2014/main" val="3316900265"/>
                    </a:ext>
                  </a:extLst>
                </a:gridCol>
                <a:gridCol w="192088">
                  <a:extLst>
                    <a:ext uri="{9D8B030D-6E8A-4147-A177-3AD203B41FA5}">
                      <a16:colId xmlns:a16="http://schemas.microsoft.com/office/drawing/2014/main" val="215787480"/>
                    </a:ext>
                  </a:extLst>
                </a:gridCol>
                <a:gridCol w="2305050">
                  <a:extLst>
                    <a:ext uri="{9D8B030D-6E8A-4147-A177-3AD203B41FA5}">
                      <a16:colId xmlns:a16="http://schemas.microsoft.com/office/drawing/2014/main" val="2507065027"/>
                    </a:ext>
                  </a:extLst>
                </a:gridCol>
              </a:tblGrid>
              <a:tr h="34607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بطری اسپری</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67125963"/>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یابی جذبی</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یابی متغیر</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183260 = 74/3×49000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69829447"/>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 (50000 : 58000)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16/1 (ریال)</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16/1 (ریال)</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46310080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 (50000:23000)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46/0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46/0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112700 = 3/2× 4900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68892917"/>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920474454"/>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ثابت (50000:72000)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44/1</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         «د» قسمت (1): 23000 = 3/2×(49000–50000)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648490980"/>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متغیر (50000:34000)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68/0       «د» قسمت (2):37400=74/3×(49000–50000)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458024589"/>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هر واحد</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74/3</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a:t>
                      </a:r>
                      <a:endParaRPr kumimoji="0" lang="en-US" altLang="fa-IR" sz="19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75891024"/>
                  </a:ext>
                </a:extLst>
              </a:tr>
            </a:tbl>
          </a:graphicData>
        </a:graphic>
      </p:graphicFrame>
      <p:sp>
        <p:nvSpPr>
          <p:cNvPr id="307358" name="Line 158"/>
          <p:cNvSpPr>
            <a:spLocks noChangeShapeType="1"/>
          </p:cNvSpPr>
          <p:nvPr/>
        </p:nvSpPr>
        <p:spPr bwMode="auto">
          <a:xfrm>
            <a:off x="828675" y="5589588"/>
            <a:ext cx="503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307204"/>
                                        </p:tgtEl>
                                        <p:attrNameLst>
                                          <p:attrName>style.visibility</p:attrName>
                                        </p:attrNameLst>
                                      </p:cBhvr>
                                      <p:to>
                                        <p:strVal val="visible"/>
                                      </p:to>
                                    </p:set>
                                    <p:anim calcmode="lin" valueType="num">
                                      <p:cBhvr>
                                        <p:cTn id="7" dur="1000" fill="hold"/>
                                        <p:tgtEl>
                                          <p:spTgt spid="307204"/>
                                        </p:tgtEl>
                                        <p:attrNameLst>
                                          <p:attrName>ppt_w</p:attrName>
                                        </p:attrNameLst>
                                      </p:cBhvr>
                                      <p:tavLst>
                                        <p:tav tm="0">
                                          <p:val>
                                            <p:strVal val="#ppt_w*0.05"/>
                                          </p:val>
                                        </p:tav>
                                        <p:tav tm="100000">
                                          <p:val>
                                            <p:strVal val="#ppt_w"/>
                                          </p:val>
                                        </p:tav>
                                      </p:tavLst>
                                    </p:anim>
                                    <p:anim calcmode="lin" valueType="num">
                                      <p:cBhvr>
                                        <p:cTn id="8" dur="1000" fill="hold"/>
                                        <p:tgtEl>
                                          <p:spTgt spid="307204"/>
                                        </p:tgtEl>
                                        <p:attrNameLst>
                                          <p:attrName>ppt_h</p:attrName>
                                        </p:attrNameLst>
                                      </p:cBhvr>
                                      <p:tavLst>
                                        <p:tav tm="0">
                                          <p:val>
                                            <p:strVal val="#ppt_h"/>
                                          </p:val>
                                        </p:tav>
                                        <p:tav tm="100000">
                                          <p:val>
                                            <p:strVal val="#ppt_h"/>
                                          </p:val>
                                        </p:tav>
                                      </p:tavLst>
                                    </p:anim>
                                    <p:anim calcmode="lin" valueType="num">
                                      <p:cBhvr>
                                        <p:cTn id="9" dur="1000" fill="hold"/>
                                        <p:tgtEl>
                                          <p:spTgt spid="307204"/>
                                        </p:tgtEl>
                                        <p:attrNameLst>
                                          <p:attrName>ppt_x</p:attrName>
                                        </p:attrNameLst>
                                      </p:cBhvr>
                                      <p:tavLst>
                                        <p:tav tm="0">
                                          <p:val>
                                            <p:strVal val="#ppt_x-.2"/>
                                          </p:val>
                                        </p:tav>
                                        <p:tav tm="100000">
                                          <p:val>
                                            <p:strVal val="#ppt_x"/>
                                          </p:val>
                                        </p:tav>
                                      </p:tavLst>
                                    </p:anim>
                                    <p:anim calcmode="lin" valueType="num">
                                      <p:cBhvr>
                                        <p:cTn id="10" dur="1000" fill="hold"/>
                                        <p:tgtEl>
                                          <p:spTgt spid="307204"/>
                                        </p:tgtEl>
                                        <p:attrNameLst>
                                          <p:attrName>ppt_y</p:attrName>
                                        </p:attrNameLst>
                                      </p:cBhvr>
                                      <p:tavLst>
                                        <p:tav tm="0">
                                          <p:val>
                                            <p:strVal val="#ppt_y"/>
                                          </p:val>
                                        </p:tav>
                                        <p:tav tm="100000">
                                          <p:val>
                                            <p:strVal val="#ppt_y"/>
                                          </p:val>
                                        </p:tav>
                                      </p:tavLst>
                                    </p:anim>
                                    <p:animEffect transition="in" filter="fade">
                                      <p:cBhvr>
                                        <p:cTn id="11" dur="1000"/>
                                        <p:tgtEl>
                                          <p:spTgt spid="307204"/>
                                        </p:tgtEl>
                                      </p:cBhvr>
                                    </p:animEffect>
                                  </p:childTnLst>
                                </p:cTn>
                              </p:par>
                            </p:childTnLst>
                          </p:cTn>
                        </p:par>
                        <p:par>
                          <p:cTn id="12" fill="hold" nodeType="afterGroup">
                            <p:stCondLst>
                              <p:cond delay="1000"/>
                            </p:stCondLst>
                            <p:childTnLst>
                              <p:par>
                                <p:cTn id="13" presetID="42" presetClass="entr" presetSubtype="0" fill="hold" grpId="0" nodeType="afterEffect">
                                  <p:stCondLst>
                                    <p:cond delay="0"/>
                                  </p:stCondLst>
                                  <p:childTnLst>
                                    <p:set>
                                      <p:cBhvr>
                                        <p:cTn id="14" dur="1" fill="hold">
                                          <p:stCondLst>
                                            <p:cond delay="0"/>
                                          </p:stCondLst>
                                        </p:cTn>
                                        <p:tgtEl>
                                          <p:spTgt spid="307206">
                                            <p:txEl>
                                              <p:pRg st="0" end="0"/>
                                            </p:txEl>
                                          </p:spTgt>
                                        </p:tgtEl>
                                        <p:attrNameLst>
                                          <p:attrName>style.visibility</p:attrName>
                                        </p:attrNameLst>
                                      </p:cBhvr>
                                      <p:to>
                                        <p:strVal val="visible"/>
                                      </p:to>
                                    </p:set>
                                    <p:animEffect transition="in" filter="fade">
                                      <p:cBhvr>
                                        <p:cTn id="15" dur="1000"/>
                                        <p:tgtEl>
                                          <p:spTgt spid="307206">
                                            <p:txEl>
                                              <p:pRg st="0" end="0"/>
                                            </p:txEl>
                                          </p:spTgt>
                                        </p:tgtEl>
                                      </p:cBhvr>
                                    </p:animEffect>
                                    <p:anim calcmode="lin" valueType="num">
                                      <p:cBhvr>
                                        <p:cTn id="16" dur="1000" fill="hold"/>
                                        <p:tgtEl>
                                          <p:spTgt spid="307206">
                                            <p:txEl>
                                              <p:pRg st="0" end="0"/>
                                            </p:txEl>
                                          </p:spTgt>
                                        </p:tgtEl>
                                        <p:attrNameLst>
                                          <p:attrName>ppt_x</p:attrName>
                                        </p:attrNameLst>
                                      </p:cBhvr>
                                      <p:tavLst>
                                        <p:tav tm="0">
                                          <p:val>
                                            <p:strVal val="#ppt_x"/>
                                          </p:val>
                                        </p:tav>
                                        <p:tav tm="100000">
                                          <p:val>
                                            <p:strVal val="#ppt_x"/>
                                          </p:val>
                                        </p:tav>
                                      </p:tavLst>
                                    </p:anim>
                                    <p:anim calcmode="lin" valueType="num">
                                      <p:cBhvr>
                                        <p:cTn id="17" dur="1000" fill="hold"/>
                                        <p:tgtEl>
                                          <p:spTgt spid="307206">
                                            <p:txEl>
                                              <p:pRg st="0" end="0"/>
                                            </p:txEl>
                                          </p:spTgt>
                                        </p:tgtEl>
                                        <p:attrNameLst>
                                          <p:attrName>ppt_y</p:attrName>
                                        </p:attrNameLst>
                                      </p:cBhvr>
                                      <p:tavLst>
                                        <p:tav tm="0">
                                          <p:val>
                                            <p:strVal val="#ppt_y+.1"/>
                                          </p:val>
                                        </p:tav>
                                        <p:tav tm="100000">
                                          <p:val>
                                            <p:strVal val="#ppt_y"/>
                                          </p:val>
                                        </p:tav>
                                      </p:tavLst>
                                    </p:anim>
                                  </p:childTnLst>
                                </p:cTn>
                              </p:par>
                            </p:childTnLst>
                          </p:cTn>
                        </p:par>
                        <p:par>
                          <p:cTn id="18" fill="hold" nodeType="afterGroup">
                            <p:stCondLst>
                              <p:cond delay="2000"/>
                            </p:stCondLst>
                            <p:childTnLst>
                              <p:par>
                                <p:cTn id="19" presetID="42" presetClass="entr" presetSubtype="0" fill="hold" grpId="0" nodeType="afterEffect">
                                  <p:stCondLst>
                                    <p:cond delay="0"/>
                                  </p:stCondLst>
                                  <p:childTnLst>
                                    <p:set>
                                      <p:cBhvr>
                                        <p:cTn id="20" dur="1" fill="hold">
                                          <p:stCondLst>
                                            <p:cond delay="0"/>
                                          </p:stCondLst>
                                        </p:cTn>
                                        <p:tgtEl>
                                          <p:spTgt spid="307206">
                                            <p:txEl>
                                              <p:pRg st="1" end="1"/>
                                            </p:txEl>
                                          </p:spTgt>
                                        </p:tgtEl>
                                        <p:attrNameLst>
                                          <p:attrName>style.visibility</p:attrName>
                                        </p:attrNameLst>
                                      </p:cBhvr>
                                      <p:to>
                                        <p:strVal val="visible"/>
                                      </p:to>
                                    </p:set>
                                    <p:animEffect transition="in" filter="fade">
                                      <p:cBhvr>
                                        <p:cTn id="21" dur="1000"/>
                                        <p:tgtEl>
                                          <p:spTgt spid="307206">
                                            <p:txEl>
                                              <p:pRg st="1" end="1"/>
                                            </p:txEl>
                                          </p:spTgt>
                                        </p:tgtEl>
                                      </p:cBhvr>
                                    </p:animEffect>
                                    <p:anim calcmode="lin" valueType="num">
                                      <p:cBhvr>
                                        <p:cTn id="22" dur="1000" fill="hold"/>
                                        <p:tgtEl>
                                          <p:spTgt spid="307206">
                                            <p:txEl>
                                              <p:pRg st="1" end="1"/>
                                            </p:txEl>
                                          </p:spTgt>
                                        </p:tgtEl>
                                        <p:attrNameLst>
                                          <p:attrName>ppt_x</p:attrName>
                                        </p:attrNameLst>
                                      </p:cBhvr>
                                      <p:tavLst>
                                        <p:tav tm="0">
                                          <p:val>
                                            <p:strVal val="#ppt_x"/>
                                          </p:val>
                                        </p:tav>
                                        <p:tav tm="100000">
                                          <p:val>
                                            <p:strVal val="#ppt_x"/>
                                          </p:val>
                                        </p:tav>
                                      </p:tavLst>
                                    </p:anim>
                                    <p:anim calcmode="lin" valueType="num">
                                      <p:cBhvr>
                                        <p:cTn id="23" dur="1000" fill="hold"/>
                                        <p:tgtEl>
                                          <p:spTgt spid="307206">
                                            <p:txEl>
                                              <p:pRg st="1" end="1"/>
                                            </p:txEl>
                                          </p:spTgt>
                                        </p:tgtEl>
                                        <p:attrNameLst>
                                          <p:attrName>ppt_y</p:attrName>
                                        </p:attrNameLst>
                                      </p:cBhvr>
                                      <p:tavLst>
                                        <p:tav tm="0">
                                          <p:val>
                                            <p:strVal val="#ppt_y+.1"/>
                                          </p:val>
                                        </p:tav>
                                        <p:tav tm="100000">
                                          <p:val>
                                            <p:strVal val="#ppt_y"/>
                                          </p:val>
                                        </p:tav>
                                      </p:tavLst>
                                    </p:anim>
                                  </p:childTnLst>
                                </p:cTn>
                              </p:par>
                            </p:childTnLst>
                          </p:cTn>
                        </p:par>
                        <p:par>
                          <p:cTn id="24" fill="hold" nodeType="afterGroup">
                            <p:stCondLst>
                              <p:cond delay="3000"/>
                            </p:stCondLst>
                            <p:childTnLst>
                              <p:par>
                                <p:cTn id="25" presetID="42" presetClass="entr" presetSubtype="0" fill="hold" grpId="0" nodeType="afterEffect">
                                  <p:stCondLst>
                                    <p:cond delay="0"/>
                                  </p:stCondLst>
                                  <p:childTnLst>
                                    <p:set>
                                      <p:cBhvr>
                                        <p:cTn id="26" dur="1" fill="hold">
                                          <p:stCondLst>
                                            <p:cond delay="0"/>
                                          </p:stCondLst>
                                        </p:cTn>
                                        <p:tgtEl>
                                          <p:spTgt spid="307206">
                                            <p:txEl>
                                              <p:pRg st="2" end="2"/>
                                            </p:txEl>
                                          </p:spTgt>
                                        </p:tgtEl>
                                        <p:attrNameLst>
                                          <p:attrName>style.visibility</p:attrName>
                                        </p:attrNameLst>
                                      </p:cBhvr>
                                      <p:to>
                                        <p:strVal val="visible"/>
                                      </p:to>
                                    </p:set>
                                    <p:animEffect transition="in" filter="fade">
                                      <p:cBhvr>
                                        <p:cTn id="27" dur="1000"/>
                                        <p:tgtEl>
                                          <p:spTgt spid="307206">
                                            <p:txEl>
                                              <p:pRg st="2" end="2"/>
                                            </p:txEl>
                                          </p:spTgt>
                                        </p:tgtEl>
                                      </p:cBhvr>
                                    </p:animEffect>
                                    <p:anim calcmode="lin" valueType="num">
                                      <p:cBhvr>
                                        <p:cTn id="28" dur="1000" fill="hold"/>
                                        <p:tgtEl>
                                          <p:spTgt spid="307206">
                                            <p:txEl>
                                              <p:pRg st="2" end="2"/>
                                            </p:txEl>
                                          </p:spTgt>
                                        </p:tgtEl>
                                        <p:attrNameLst>
                                          <p:attrName>ppt_x</p:attrName>
                                        </p:attrNameLst>
                                      </p:cBhvr>
                                      <p:tavLst>
                                        <p:tav tm="0">
                                          <p:val>
                                            <p:strVal val="#ppt_x"/>
                                          </p:val>
                                        </p:tav>
                                        <p:tav tm="100000">
                                          <p:val>
                                            <p:strVal val="#ppt_x"/>
                                          </p:val>
                                        </p:tav>
                                      </p:tavLst>
                                    </p:anim>
                                    <p:anim calcmode="lin" valueType="num">
                                      <p:cBhvr>
                                        <p:cTn id="29" dur="1000" fill="hold"/>
                                        <p:tgtEl>
                                          <p:spTgt spid="307206">
                                            <p:txEl>
                                              <p:pRg st="2" end="2"/>
                                            </p:txEl>
                                          </p:spTgt>
                                        </p:tgtEl>
                                        <p:attrNameLst>
                                          <p:attrName>ppt_y</p:attrName>
                                        </p:attrNameLst>
                                      </p:cBhvr>
                                      <p:tavLst>
                                        <p:tav tm="0">
                                          <p:val>
                                            <p:strVal val="#ppt_y+.1"/>
                                          </p:val>
                                        </p:tav>
                                        <p:tav tm="100000">
                                          <p:val>
                                            <p:strVal val="#ppt_y"/>
                                          </p:val>
                                        </p:tav>
                                      </p:tavLst>
                                    </p:anim>
                                  </p:childTnLst>
                                </p:cTn>
                              </p:par>
                            </p:childTnLst>
                          </p:cTn>
                        </p:par>
                        <p:par>
                          <p:cTn id="30" fill="hold" nodeType="afterGroup">
                            <p:stCondLst>
                              <p:cond delay="4000"/>
                            </p:stCondLst>
                            <p:childTnLst>
                              <p:par>
                                <p:cTn id="31" presetID="42" presetClass="entr" presetSubtype="0" fill="hold" grpId="0" nodeType="afterEffect">
                                  <p:stCondLst>
                                    <p:cond delay="0"/>
                                  </p:stCondLst>
                                  <p:childTnLst>
                                    <p:set>
                                      <p:cBhvr>
                                        <p:cTn id="32" dur="1" fill="hold">
                                          <p:stCondLst>
                                            <p:cond delay="0"/>
                                          </p:stCondLst>
                                        </p:cTn>
                                        <p:tgtEl>
                                          <p:spTgt spid="307206">
                                            <p:txEl>
                                              <p:pRg st="3" end="3"/>
                                            </p:txEl>
                                          </p:spTgt>
                                        </p:tgtEl>
                                        <p:attrNameLst>
                                          <p:attrName>style.visibility</p:attrName>
                                        </p:attrNameLst>
                                      </p:cBhvr>
                                      <p:to>
                                        <p:strVal val="visible"/>
                                      </p:to>
                                    </p:set>
                                    <p:animEffect transition="in" filter="fade">
                                      <p:cBhvr>
                                        <p:cTn id="33" dur="1000"/>
                                        <p:tgtEl>
                                          <p:spTgt spid="307206">
                                            <p:txEl>
                                              <p:pRg st="3" end="3"/>
                                            </p:txEl>
                                          </p:spTgt>
                                        </p:tgtEl>
                                      </p:cBhvr>
                                    </p:animEffect>
                                    <p:anim calcmode="lin" valueType="num">
                                      <p:cBhvr>
                                        <p:cTn id="34" dur="1000" fill="hold"/>
                                        <p:tgtEl>
                                          <p:spTgt spid="307206">
                                            <p:txEl>
                                              <p:pRg st="3" end="3"/>
                                            </p:txEl>
                                          </p:spTgt>
                                        </p:tgtEl>
                                        <p:attrNameLst>
                                          <p:attrName>ppt_x</p:attrName>
                                        </p:attrNameLst>
                                      </p:cBhvr>
                                      <p:tavLst>
                                        <p:tav tm="0">
                                          <p:val>
                                            <p:strVal val="#ppt_x"/>
                                          </p:val>
                                        </p:tav>
                                        <p:tav tm="100000">
                                          <p:val>
                                            <p:strVal val="#ppt_x"/>
                                          </p:val>
                                        </p:tav>
                                      </p:tavLst>
                                    </p:anim>
                                    <p:anim calcmode="lin" valueType="num">
                                      <p:cBhvr>
                                        <p:cTn id="35" dur="1000" fill="hold"/>
                                        <p:tgtEl>
                                          <p:spTgt spid="307206">
                                            <p:txEl>
                                              <p:pRg st="3" end="3"/>
                                            </p:txEl>
                                          </p:spTgt>
                                        </p:tgtEl>
                                        <p:attrNameLst>
                                          <p:attrName>ppt_y</p:attrName>
                                        </p:attrNameLst>
                                      </p:cBhvr>
                                      <p:tavLst>
                                        <p:tav tm="0">
                                          <p:val>
                                            <p:strVal val="#ppt_y+.1"/>
                                          </p:val>
                                        </p:tav>
                                        <p:tav tm="100000">
                                          <p:val>
                                            <p:strVal val="#ppt_y"/>
                                          </p:val>
                                        </p:tav>
                                      </p:tavLst>
                                    </p:anim>
                                  </p:childTnLst>
                                </p:cTn>
                              </p:par>
                            </p:childTnLst>
                          </p:cTn>
                        </p:par>
                        <p:par>
                          <p:cTn id="36" fill="hold" nodeType="afterGroup">
                            <p:stCondLst>
                              <p:cond delay="5000"/>
                            </p:stCondLst>
                            <p:childTnLst>
                              <p:par>
                                <p:cTn id="37" presetID="42" presetClass="entr" presetSubtype="0" fill="hold" grpId="0" nodeType="afterEffect">
                                  <p:stCondLst>
                                    <p:cond delay="0"/>
                                  </p:stCondLst>
                                  <p:childTnLst>
                                    <p:set>
                                      <p:cBhvr>
                                        <p:cTn id="38" dur="1" fill="hold">
                                          <p:stCondLst>
                                            <p:cond delay="0"/>
                                          </p:stCondLst>
                                        </p:cTn>
                                        <p:tgtEl>
                                          <p:spTgt spid="307206">
                                            <p:txEl>
                                              <p:pRg st="4" end="4"/>
                                            </p:txEl>
                                          </p:spTgt>
                                        </p:tgtEl>
                                        <p:attrNameLst>
                                          <p:attrName>style.visibility</p:attrName>
                                        </p:attrNameLst>
                                      </p:cBhvr>
                                      <p:to>
                                        <p:strVal val="visible"/>
                                      </p:to>
                                    </p:set>
                                    <p:animEffect transition="in" filter="fade">
                                      <p:cBhvr>
                                        <p:cTn id="39" dur="1000"/>
                                        <p:tgtEl>
                                          <p:spTgt spid="307206">
                                            <p:txEl>
                                              <p:pRg st="4" end="4"/>
                                            </p:txEl>
                                          </p:spTgt>
                                        </p:tgtEl>
                                      </p:cBhvr>
                                    </p:animEffect>
                                    <p:anim calcmode="lin" valueType="num">
                                      <p:cBhvr>
                                        <p:cTn id="40" dur="1000" fill="hold"/>
                                        <p:tgtEl>
                                          <p:spTgt spid="307206">
                                            <p:txEl>
                                              <p:pRg st="4" end="4"/>
                                            </p:txEl>
                                          </p:spTgt>
                                        </p:tgtEl>
                                        <p:attrNameLst>
                                          <p:attrName>ppt_x</p:attrName>
                                        </p:attrNameLst>
                                      </p:cBhvr>
                                      <p:tavLst>
                                        <p:tav tm="0">
                                          <p:val>
                                            <p:strVal val="#ppt_x"/>
                                          </p:val>
                                        </p:tav>
                                        <p:tav tm="100000">
                                          <p:val>
                                            <p:strVal val="#ppt_x"/>
                                          </p:val>
                                        </p:tav>
                                      </p:tavLst>
                                    </p:anim>
                                    <p:anim calcmode="lin" valueType="num">
                                      <p:cBhvr>
                                        <p:cTn id="41" dur="1000" fill="hold"/>
                                        <p:tgtEl>
                                          <p:spTgt spid="307206">
                                            <p:txEl>
                                              <p:pRg st="4" end="4"/>
                                            </p:txEl>
                                          </p:spTgt>
                                        </p:tgtEl>
                                        <p:attrNameLst>
                                          <p:attrName>ppt_y</p:attrName>
                                        </p:attrNameLst>
                                      </p:cBhvr>
                                      <p:tavLst>
                                        <p:tav tm="0">
                                          <p:val>
                                            <p:strVal val="#ppt_y+.1"/>
                                          </p:val>
                                        </p:tav>
                                        <p:tav tm="100000">
                                          <p:val>
                                            <p:strVal val="#ppt_y"/>
                                          </p:val>
                                        </p:tav>
                                      </p:tavLst>
                                    </p:anim>
                                  </p:childTnLst>
                                </p:cTn>
                              </p:par>
                            </p:childTnLst>
                          </p:cTn>
                        </p:par>
                        <p:par>
                          <p:cTn id="42" fill="hold" nodeType="afterGroup">
                            <p:stCondLst>
                              <p:cond delay="6000"/>
                            </p:stCondLst>
                            <p:childTnLst>
                              <p:par>
                                <p:cTn id="43" presetID="34" presetClass="entr" presetSubtype="0" fill="hold" nodeType="afterEffect">
                                  <p:stCondLst>
                                    <p:cond delay="0"/>
                                  </p:stCondLst>
                                  <p:childTnLst>
                                    <p:set>
                                      <p:cBhvr>
                                        <p:cTn id="44" dur="1" fill="hold">
                                          <p:stCondLst>
                                            <p:cond delay="0"/>
                                          </p:stCondLst>
                                        </p:cTn>
                                        <p:tgtEl>
                                          <p:spTgt spid="307360"/>
                                        </p:tgtEl>
                                        <p:attrNameLst>
                                          <p:attrName>style.visibility</p:attrName>
                                        </p:attrNameLst>
                                      </p:cBhvr>
                                      <p:to>
                                        <p:strVal val="visible"/>
                                      </p:to>
                                    </p:set>
                                    <p:anim from="(-#ppt_w/2)" to="(#ppt_x)" calcmode="lin" valueType="num">
                                      <p:cBhvr>
                                        <p:cTn id="45" dur="600" fill="hold">
                                          <p:stCondLst>
                                            <p:cond delay="0"/>
                                          </p:stCondLst>
                                        </p:cTn>
                                        <p:tgtEl>
                                          <p:spTgt spid="307360"/>
                                        </p:tgtEl>
                                        <p:attrNameLst>
                                          <p:attrName>ppt_x</p:attrName>
                                        </p:attrNameLst>
                                      </p:cBhvr>
                                    </p:anim>
                                    <p:anim from="0" to="-1.0" calcmode="lin" valueType="num">
                                      <p:cBhvr>
                                        <p:cTn id="46" dur="200" decel="50000" autoRev="1" fill="hold">
                                          <p:stCondLst>
                                            <p:cond delay="600"/>
                                          </p:stCondLst>
                                        </p:cTn>
                                        <p:tgtEl>
                                          <p:spTgt spid="307360"/>
                                        </p:tgtEl>
                                        <p:attrNameLst>
                                          <p:attrName>xshear</p:attrName>
                                        </p:attrNameLst>
                                      </p:cBhvr>
                                    </p:anim>
                                    <p:animScale>
                                      <p:cBhvr>
                                        <p:cTn id="47" dur="200" decel="100000" autoRev="1" fill="hold">
                                          <p:stCondLst>
                                            <p:cond delay="600"/>
                                          </p:stCondLst>
                                        </p:cTn>
                                        <p:tgtEl>
                                          <p:spTgt spid="307360"/>
                                        </p:tgtEl>
                                      </p:cBhvr>
                                      <p:from x="100000" y="100000"/>
                                      <p:to x="80000" y="100000"/>
                                    </p:animScale>
                                    <p:anim by="(#ppt_h/3+#ppt_w*0.1)" calcmode="lin" valueType="num">
                                      <p:cBhvr additive="sum">
                                        <p:cTn id="48" dur="200" decel="100000" autoRev="1" fill="hold">
                                          <p:stCondLst>
                                            <p:cond delay="600"/>
                                          </p:stCondLst>
                                        </p:cTn>
                                        <p:tgtEl>
                                          <p:spTgt spid="307360"/>
                                        </p:tgtEl>
                                        <p:attrNameLst>
                                          <p:attrName>ppt_x</p:attrName>
                                        </p:attrNameLst>
                                      </p:cBhvr>
                                    </p:anim>
                                  </p:childTnLst>
                                </p:cTn>
                              </p:par>
                              <p:par>
                                <p:cTn id="49" presetID="35" presetClass="entr" presetSubtype="0" fill="hold" nodeType="withEffect">
                                  <p:stCondLst>
                                    <p:cond delay="0"/>
                                  </p:stCondLst>
                                  <p:childTnLst>
                                    <p:set>
                                      <p:cBhvr>
                                        <p:cTn id="50" dur="1" fill="hold">
                                          <p:stCondLst>
                                            <p:cond delay="0"/>
                                          </p:stCondLst>
                                        </p:cTn>
                                        <p:tgtEl>
                                          <p:spTgt spid="307358"/>
                                        </p:tgtEl>
                                        <p:attrNameLst>
                                          <p:attrName>style.visibility</p:attrName>
                                        </p:attrNameLst>
                                      </p:cBhvr>
                                      <p:to>
                                        <p:strVal val="visible"/>
                                      </p:to>
                                    </p:set>
                                    <p:animEffect transition="in" filter="fade">
                                      <p:cBhvr>
                                        <p:cTn id="51" dur="1000"/>
                                        <p:tgtEl>
                                          <p:spTgt spid="307358"/>
                                        </p:tgtEl>
                                      </p:cBhvr>
                                    </p:animEffect>
                                    <p:anim calcmode="lin" valueType="num">
                                      <p:cBhvr>
                                        <p:cTn id="52" dur="1000" fill="hold"/>
                                        <p:tgtEl>
                                          <p:spTgt spid="307358"/>
                                        </p:tgtEl>
                                        <p:attrNameLst>
                                          <p:attrName>style.rotation</p:attrName>
                                        </p:attrNameLst>
                                      </p:cBhvr>
                                      <p:tavLst>
                                        <p:tav tm="0">
                                          <p:val>
                                            <p:fltVal val="720"/>
                                          </p:val>
                                        </p:tav>
                                        <p:tav tm="100000">
                                          <p:val>
                                            <p:fltVal val="0"/>
                                          </p:val>
                                        </p:tav>
                                      </p:tavLst>
                                    </p:anim>
                                    <p:anim calcmode="lin" valueType="num">
                                      <p:cBhvr>
                                        <p:cTn id="53" dur="1000" fill="hold"/>
                                        <p:tgtEl>
                                          <p:spTgt spid="307358"/>
                                        </p:tgtEl>
                                        <p:attrNameLst>
                                          <p:attrName>ppt_h</p:attrName>
                                        </p:attrNameLst>
                                      </p:cBhvr>
                                      <p:tavLst>
                                        <p:tav tm="0">
                                          <p:val>
                                            <p:fltVal val="0"/>
                                          </p:val>
                                        </p:tav>
                                        <p:tav tm="100000">
                                          <p:val>
                                            <p:strVal val="#ppt_h"/>
                                          </p:val>
                                        </p:tav>
                                      </p:tavLst>
                                    </p:anim>
                                    <p:anim calcmode="lin" valueType="num">
                                      <p:cBhvr>
                                        <p:cTn id="54" dur="1000" fill="hold"/>
                                        <p:tgtEl>
                                          <p:spTgt spid="307358"/>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04" grpId="0"/>
      <p:bldP spid="307206" grpId="0" build="p"/>
    </p:bldLst>
  </p:timing>
</p:sld>
</file>

<file path=ppt/slides/slide22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0274" name="Rectangle 2"/>
          <p:cNvSpPr>
            <a:spLocks noGrp="1" noChangeArrowheads="1"/>
          </p:cNvSpPr>
          <p:nvPr>
            <p:ph type="title"/>
          </p:nvPr>
        </p:nvSpPr>
        <p:spPr>
          <a:xfrm>
            <a:off x="457200" y="381000"/>
            <a:ext cx="8229600" cy="847725"/>
          </a:xfrm>
        </p:spPr>
        <p:txBody>
          <a:bodyPr/>
          <a:lstStyle/>
          <a:p>
            <a:pPr algn="r"/>
            <a:r>
              <a:rPr lang="fa-IR" altLang="fa-IR" sz="1600">
                <a:cs typeface="B Nasim" panose="00000700000000000000" pitchFamily="2" charset="-78"/>
              </a:rPr>
              <a:t>حل مساله (13-5) </a:t>
            </a:r>
            <a:endParaRPr lang="en-US" altLang="fa-IR" sz="1600">
              <a:cs typeface="B Nasim" panose="00000700000000000000" pitchFamily="2" charset="-78"/>
            </a:endParaRPr>
          </a:p>
        </p:txBody>
      </p:sp>
      <p:graphicFrame>
        <p:nvGraphicFramePr>
          <p:cNvPr id="310333" name="Group 61"/>
          <p:cNvGraphicFramePr>
            <a:graphicFrameLocks noGrp="1"/>
          </p:cNvGraphicFramePr>
          <p:nvPr>
            <p:ph idx="1"/>
          </p:nvPr>
        </p:nvGraphicFramePr>
        <p:xfrm>
          <a:off x="1619250" y="1052513"/>
          <a:ext cx="6553200" cy="5138737"/>
        </p:xfrm>
        <a:graphic>
          <a:graphicData uri="http://schemas.openxmlformats.org/drawingml/2006/table">
            <a:tbl>
              <a:tblPr/>
              <a:tblGrid>
                <a:gridCol w="1008063">
                  <a:extLst>
                    <a:ext uri="{9D8B030D-6E8A-4147-A177-3AD203B41FA5}">
                      <a16:colId xmlns:a16="http://schemas.microsoft.com/office/drawing/2014/main" val="762539326"/>
                    </a:ext>
                  </a:extLst>
                </a:gridCol>
                <a:gridCol w="1008062">
                  <a:extLst>
                    <a:ext uri="{9D8B030D-6E8A-4147-A177-3AD203B41FA5}">
                      <a16:colId xmlns:a16="http://schemas.microsoft.com/office/drawing/2014/main" val="4127052092"/>
                    </a:ext>
                  </a:extLst>
                </a:gridCol>
                <a:gridCol w="4537075">
                  <a:extLst>
                    <a:ext uri="{9D8B030D-6E8A-4147-A177-3AD203B41FA5}">
                      <a16:colId xmlns:a16="http://schemas.microsoft.com/office/drawing/2014/main" val="902084689"/>
                    </a:ext>
                  </a:extLst>
                </a:gridCol>
              </a:tblGrid>
              <a:tr h="3476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الف) بهای محصولات تولید شده در روش هزینه یابی جذبی / یک 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58966937"/>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7251443"/>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55345139"/>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09874762"/>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57085799"/>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93012638"/>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16352140"/>
                  </a:ext>
                </a:extLst>
              </a:tr>
              <a:tr h="3476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 بهای تمام شده محصولات تولید شده در روش هزینه یابی مستقیم / یک 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74177214"/>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70580350"/>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61644113"/>
                  </a:ext>
                </a:extLst>
              </a:tr>
              <a:tr h="3476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51572274"/>
                  </a:ext>
                </a:extLst>
              </a:tr>
              <a:tr h="349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64127705"/>
                  </a:ext>
                </a:extLst>
              </a:tr>
              <a:tr h="3476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هر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99305458"/>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310274"/>
                                        </p:tgtEl>
                                        <p:attrNameLst>
                                          <p:attrName>style.visibility</p:attrName>
                                        </p:attrNameLst>
                                      </p:cBhvr>
                                      <p:to>
                                        <p:strVal val="visible"/>
                                      </p:to>
                                    </p:set>
                                    <p:anim calcmode="lin" valueType="num">
                                      <p:cBhvr>
                                        <p:cTn id="7" dur="1000" fill="hold"/>
                                        <p:tgtEl>
                                          <p:spTgt spid="310274"/>
                                        </p:tgtEl>
                                        <p:attrNameLst>
                                          <p:attrName>ppt_w</p:attrName>
                                        </p:attrNameLst>
                                      </p:cBhvr>
                                      <p:tavLst>
                                        <p:tav tm="0">
                                          <p:val>
                                            <p:strVal val="#ppt_w*0.05"/>
                                          </p:val>
                                        </p:tav>
                                        <p:tav tm="100000">
                                          <p:val>
                                            <p:strVal val="#ppt_w"/>
                                          </p:val>
                                        </p:tav>
                                      </p:tavLst>
                                    </p:anim>
                                    <p:anim calcmode="lin" valueType="num">
                                      <p:cBhvr>
                                        <p:cTn id="8" dur="1000" fill="hold"/>
                                        <p:tgtEl>
                                          <p:spTgt spid="310274"/>
                                        </p:tgtEl>
                                        <p:attrNameLst>
                                          <p:attrName>ppt_h</p:attrName>
                                        </p:attrNameLst>
                                      </p:cBhvr>
                                      <p:tavLst>
                                        <p:tav tm="0">
                                          <p:val>
                                            <p:strVal val="#ppt_h"/>
                                          </p:val>
                                        </p:tav>
                                        <p:tav tm="100000">
                                          <p:val>
                                            <p:strVal val="#ppt_h"/>
                                          </p:val>
                                        </p:tav>
                                      </p:tavLst>
                                    </p:anim>
                                    <p:anim calcmode="lin" valueType="num">
                                      <p:cBhvr>
                                        <p:cTn id="9" dur="1000" fill="hold"/>
                                        <p:tgtEl>
                                          <p:spTgt spid="310274"/>
                                        </p:tgtEl>
                                        <p:attrNameLst>
                                          <p:attrName>ppt_x</p:attrName>
                                        </p:attrNameLst>
                                      </p:cBhvr>
                                      <p:tavLst>
                                        <p:tav tm="0">
                                          <p:val>
                                            <p:strVal val="#ppt_x-.2"/>
                                          </p:val>
                                        </p:tav>
                                        <p:tav tm="100000">
                                          <p:val>
                                            <p:strVal val="#ppt_x"/>
                                          </p:val>
                                        </p:tav>
                                      </p:tavLst>
                                    </p:anim>
                                    <p:anim calcmode="lin" valueType="num">
                                      <p:cBhvr>
                                        <p:cTn id="10" dur="1000" fill="hold"/>
                                        <p:tgtEl>
                                          <p:spTgt spid="310274"/>
                                        </p:tgtEl>
                                        <p:attrNameLst>
                                          <p:attrName>ppt_y</p:attrName>
                                        </p:attrNameLst>
                                      </p:cBhvr>
                                      <p:tavLst>
                                        <p:tav tm="0">
                                          <p:val>
                                            <p:strVal val="#ppt_y"/>
                                          </p:val>
                                        </p:tav>
                                        <p:tav tm="100000">
                                          <p:val>
                                            <p:strVal val="#ppt_y"/>
                                          </p:val>
                                        </p:tav>
                                      </p:tavLst>
                                    </p:anim>
                                    <p:animEffect transition="in" filter="fade">
                                      <p:cBhvr>
                                        <p:cTn id="11" dur="1000"/>
                                        <p:tgtEl>
                                          <p:spTgt spid="310274"/>
                                        </p:tgtEl>
                                      </p:cBhvr>
                                    </p:animEffect>
                                  </p:childTnLst>
                                </p:cTn>
                              </p:par>
                            </p:childTnLst>
                          </p:cTn>
                        </p:par>
                        <p:par>
                          <p:cTn id="12" fill="hold" nodeType="afterGroup">
                            <p:stCondLst>
                              <p:cond delay="1000"/>
                            </p:stCondLst>
                            <p:childTnLst>
                              <p:par>
                                <p:cTn id="13" presetID="31" presetClass="entr" presetSubtype="0" fill="hold" nodeType="afterEffect">
                                  <p:stCondLst>
                                    <p:cond delay="0"/>
                                  </p:stCondLst>
                                  <p:iterate type="lt">
                                    <p:tmPct val="5000"/>
                                  </p:iterate>
                                  <p:childTnLst>
                                    <p:set>
                                      <p:cBhvr>
                                        <p:cTn id="14" dur="1" fill="hold">
                                          <p:stCondLst>
                                            <p:cond delay="0"/>
                                          </p:stCondLst>
                                        </p:cTn>
                                        <p:tgtEl>
                                          <p:spTgt spid="310333"/>
                                        </p:tgtEl>
                                        <p:attrNameLst>
                                          <p:attrName>style.visibility</p:attrName>
                                        </p:attrNameLst>
                                      </p:cBhvr>
                                      <p:to>
                                        <p:strVal val="visible"/>
                                      </p:to>
                                    </p:set>
                                    <p:anim calcmode="lin" valueType="num">
                                      <p:cBhvr>
                                        <p:cTn id="15" dur="1000" fill="hold"/>
                                        <p:tgtEl>
                                          <p:spTgt spid="310333"/>
                                        </p:tgtEl>
                                        <p:attrNameLst>
                                          <p:attrName>ppt_w</p:attrName>
                                        </p:attrNameLst>
                                      </p:cBhvr>
                                      <p:tavLst>
                                        <p:tav tm="0">
                                          <p:val>
                                            <p:fltVal val="0"/>
                                          </p:val>
                                        </p:tav>
                                        <p:tav tm="100000">
                                          <p:val>
                                            <p:strVal val="#ppt_w"/>
                                          </p:val>
                                        </p:tav>
                                      </p:tavLst>
                                    </p:anim>
                                    <p:anim calcmode="lin" valueType="num">
                                      <p:cBhvr>
                                        <p:cTn id="16" dur="1000" fill="hold"/>
                                        <p:tgtEl>
                                          <p:spTgt spid="310333"/>
                                        </p:tgtEl>
                                        <p:attrNameLst>
                                          <p:attrName>ppt_h</p:attrName>
                                        </p:attrNameLst>
                                      </p:cBhvr>
                                      <p:tavLst>
                                        <p:tav tm="0">
                                          <p:val>
                                            <p:fltVal val="0"/>
                                          </p:val>
                                        </p:tav>
                                        <p:tav tm="100000">
                                          <p:val>
                                            <p:strVal val="#ppt_h"/>
                                          </p:val>
                                        </p:tav>
                                      </p:tavLst>
                                    </p:anim>
                                    <p:anim calcmode="lin" valueType="num">
                                      <p:cBhvr>
                                        <p:cTn id="17" dur="1000" fill="hold"/>
                                        <p:tgtEl>
                                          <p:spTgt spid="310333"/>
                                        </p:tgtEl>
                                        <p:attrNameLst>
                                          <p:attrName>style.rotation</p:attrName>
                                        </p:attrNameLst>
                                      </p:cBhvr>
                                      <p:tavLst>
                                        <p:tav tm="0">
                                          <p:val>
                                            <p:fltVal val="90"/>
                                          </p:val>
                                        </p:tav>
                                        <p:tav tm="100000">
                                          <p:val>
                                            <p:fltVal val="0"/>
                                          </p:val>
                                        </p:tav>
                                      </p:tavLst>
                                    </p:anim>
                                    <p:animEffect transition="in" filter="fade">
                                      <p:cBhvr>
                                        <p:cTn id="18" dur="1000"/>
                                        <p:tgtEl>
                                          <p:spTgt spid="3103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0274" grpId="0"/>
    </p:bldLst>
  </p:timing>
</p:sld>
</file>

<file path=ppt/slides/slide22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11298" name="Group 2"/>
          <p:cNvGraphicFramePr>
            <a:graphicFrameLocks noGrp="1"/>
          </p:cNvGraphicFramePr>
          <p:nvPr>
            <p:ph/>
          </p:nvPr>
        </p:nvGraphicFramePr>
        <p:xfrm>
          <a:off x="1547813" y="620713"/>
          <a:ext cx="6189662" cy="5688012"/>
        </p:xfrm>
        <a:graphic>
          <a:graphicData uri="http://schemas.openxmlformats.org/drawingml/2006/table">
            <a:tbl>
              <a:tblPr/>
              <a:tblGrid>
                <a:gridCol w="1958975">
                  <a:extLst>
                    <a:ext uri="{9D8B030D-6E8A-4147-A177-3AD203B41FA5}">
                      <a16:colId xmlns:a16="http://schemas.microsoft.com/office/drawing/2014/main" val="2505406806"/>
                    </a:ext>
                  </a:extLst>
                </a:gridCol>
                <a:gridCol w="4230687">
                  <a:extLst>
                    <a:ext uri="{9D8B030D-6E8A-4147-A177-3AD203B41FA5}">
                      <a16:colId xmlns:a16="http://schemas.microsoft.com/office/drawing/2014/main" val="4276236922"/>
                    </a:ext>
                  </a:extLst>
                </a:gridCol>
              </a:tblGrid>
              <a:tr h="520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سود خالص در روزش هزینه یابی جذبی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59065119"/>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(6000 ×50000 )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4930646"/>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6690565"/>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 (1000×50000) 50000000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59201072"/>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 (200 ×50000) 10000000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33849675"/>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 (500 × 50000)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0836518"/>
                  </a:ext>
                </a:extLst>
              </a:tr>
              <a:tr h="1001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(125000000)</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03329720"/>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 فروش (100 × 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56290518"/>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ثابت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77694230"/>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157000000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528407279"/>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311298"/>
                                        </p:tgtEl>
                                        <p:attrNameLst>
                                          <p:attrName>style.visibility</p:attrName>
                                        </p:attrNameLst>
                                      </p:cBhvr>
                                      <p:to>
                                        <p:strVal val="visible"/>
                                      </p:to>
                                    </p:set>
                                    <p:anim calcmode="lin" valueType="num">
                                      <p:cBhvr>
                                        <p:cTn id="7" dur="1000" fill="hold"/>
                                        <p:tgtEl>
                                          <p:spTgt spid="311298"/>
                                        </p:tgtEl>
                                        <p:attrNameLst>
                                          <p:attrName>ppt_w</p:attrName>
                                        </p:attrNameLst>
                                      </p:cBhvr>
                                      <p:tavLst>
                                        <p:tav tm="0">
                                          <p:val>
                                            <p:fltVal val="0"/>
                                          </p:val>
                                        </p:tav>
                                        <p:tav tm="100000">
                                          <p:val>
                                            <p:strVal val="#ppt_w"/>
                                          </p:val>
                                        </p:tav>
                                      </p:tavLst>
                                    </p:anim>
                                    <p:anim calcmode="lin" valueType="num">
                                      <p:cBhvr>
                                        <p:cTn id="8" dur="1000" fill="hold"/>
                                        <p:tgtEl>
                                          <p:spTgt spid="311298"/>
                                        </p:tgtEl>
                                        <p:attrNameLst>
                                          <p:attrName>ppt_h</p:attrName>
                                        </p:attrNameLst>
                                      </p:cBhvr>
                                      <p:tavLst>
                                        <p:tav tm="0">
                                          <p:val>
                                            <p:fltVal val="0"/>
                                          </p:val>
                                        </p:tav>
                                        <p:tav tm="100000">
                                          <p:val>
                                            <p:strVal val="#ppt_h"/>
                                          </p:val>
                                        </p:tav>
                                      </p:tavLst>
                                    </p:anim>
                                    <p:anim calcmode="lin" valueType="num">
                                      <p:cBhvr>
                                        <p:cTn id="9" dur="1000" fill="hold"/>
                                        <p:tgtEl>
                                          <p:spTgt spid="311298"/>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31129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12374" name="Group 54"/>
          <p:cNvGraphicFramePr>
            <a:graphicFrameLocks noGrp="1"/>
          </p:cNvGraphicFramePr>
          <p:nvPr>
            <p:ph/>
          </p:nvPr>
        </p:nvGraphicFramePr>
        <p:xfrm>
          <a:off x="1042988" y="765175"/>
          <a:ext cx="6499225" cy="5310188"/>
        </p:xfrm>
        <a:graphic>
          <a:graphicData uri="http://schemas.openxmlformats.org/drawingml/2006/table">
            <a:tbl>
              <a:tblPr/>
              <a:tblGrid>
                <a:gridCol w="1677987">
                  <a:extLst>
                    <a:ext uri="{9D8B030D-6E8A-4147-A177-3AD203B41FA5}">
                      <a16:colId xmlns:a16="http://schemas.microsoft.com/office/drawing/2014/main" val="2131884288"/>
                    </a:ext>
                  </a:extLst>
                </a:gridCol>
                <a:gridCol w="4821238">
                  <a:extLst>
                    <a:ext uri="{9D8B030D-6E8A-4147-A177-3AD203B41FA5}">
                      <a16:colId xmlns:a16="http://schemas.microsoft.com/office/drawing/2014/main" val="1159347585"/>
                    </a:ext>
                  </a:extLst>
                </a:gridCol>
              </a:tblGrid>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محاسبه سود خالص در روش هزینه یابی مستقیم</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179508117"/>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388196608"/>
                  </a:ext>
                </a:extLst>
              </a:tr>
              <a:tr h="4413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78910285"/>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 (1000 × 50000)        50000000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40330481"/>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مستقیم(800 × 50000)       40000000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07783376"/>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 ساخت (200 × 50000)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80853002"/>
                  </a:ext>
                </a:extLst>
              </a:tr>
              <a:tr h="4413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47636853"/>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 فروش (100 × 500000)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38285325"/>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خالص</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7074923"/>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سربار ثابت (500×60000)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88836934"/>
                  </a:ext>
                </a:extLst>
              </a:tr>
              <a:tr h="4413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ثابت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02730711"/>
                  </a:ext>
                </a:extLst>
              </a:tr>
              <a:tr h="4429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152000000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179074432"/>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fill="hold" nodeType="afterEffect">
                                  <p:stCondLst>
                                    <p:cond delay="0"/>
                                  </p:stCondLst>
                                  <p:childTnLst>
                                    <p:set>
                                      <p:cBhvr>
                                        <p:cTn id="6" dur="1" fill="hold">
                                          <p:stCondLst>
                                            <p:cond delay="0"/>
                                          </p:stCondLst>
                                        </p:cTn>
                                        <p:tgtEl>
                                          <p:spTgt spid="312374"/>
                                        </p:tgtEl>
                                        <p:attrNameLst>
                                          <p:attrName>style.visibility</p:attrName>
                                        </p:attrNameLst>
                                      </p:cBhvr>
                                      <p:to>
                                        <p:strVal val="visible"/>
                                      </p:to>
                                    </p:set>
                                    <p:anim calcmode="lin" valueType="num">
                                      <p:cBhvr additive="base">
                                        <p:cTn id="7" dur="1000" fill="hold"/>
                                        <p:tgtEl>
                                          <p:spTgt spid="312374"/>
                                        </p:tgtEl>
                                        <p:attrNameLst>
                                          <p:attrName>ppt_x</p:attrName>
                                        </p:attrNameLst>
                                      </p:cBhvr>
                                      <p:tavLst>
                                        <p:tav tm="0">
                                          <p:val>
                                            <p:strVal val="1+#ppt_w/2"/>
                                          </p:val>
                                        </p:tav>
                                        <p:tav tm="100000">
                                          <p:val>
                                            <p:strVal val="#ppt_x"/>
                                          </p:val>
                                        </p:tav>
                                      </p:tavLst>
                                    </p:anim>
                                    <p:anim calcmode="lin" valueType="num">
                                      <p:cBhvr additive="base">
                                        <p:cTn id="8" dur="1000" fill="hold"/>
                                        <p:tgtEl>
                                          <p:spTgt spid="3123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40501" name="Group 181"/>
          <p:cNvGraphicFramePr>
            <a:graphicFrameLocks noGrp="1"/>
          </p:cNvGraphicFramePr>
          <p:nvPr>
            <p:ph/>
          </p:nvPr>
        </p:nvGraphicFramePr>
        <p:xfrm>
          <a:off x="468313" y="381000"/>
          <a:ext cx="8280400" cy="5715000"/>
        </p:xfrm>
        <a:graphic>
          <a:graphicData uri="http://schemas.openxmlformats.org/drawingml/2006/table">
            <a:tbl>
              <a:tblPr rtl="1"/>
              <a:tblGrid>
                <a:gridCol w="4321175">
                  <a:extLst>
                    <a:ext uri="{9D8B030D-6E8A-4147-A177-3AD203B41FA5}">
                      <a16:colId xmlns:a16="http://schemas.microsoft.com/office/drawing/2014/main" val="2694881770"/>
                    </a:ext>
                  </a:extLst>
                </a:gridCol>
                <a:gridCol w="1223963">
                  <a:extLst>
                    <a:ext uri="{9D8B030D-6E8A-4147-A177-3AD203B41FA5}">
                      <a16:colId xmlns:a16="http://schemas.microsoft.com/office/drawing/2014/main" val="3568436046"/>
                    </a:ext>
                  </a:extLst>
                </a:gridCol>
                <a:gridCol w="1295400">
                  <a:extLst>
                    <a:ext uri="{9D8B030D-6E8A-4147-A177-3AD203B41FA5}">
                      <a16:colId xmlns:a16="http://schemas.microsoft.com/office/drawing/2014/main" val="445192447"/>
                    </a:ext>
                  </a:extLst>
                </a:gridCol>
                <a:gridCol w="1439862">
                  <a:extLst>
                    <a:ext uri="{9D8B030D-6E8A-4147-A177-3AD203B41FA5}">
                      <a16:colId xmlns:a16="http://schemas.microsoft.com/office/drawing/2014/main" val="1949056589"/>
                    </a:ext>
                  </a:extLst>
                </a:gridCol>
              </a:tblGrid>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57222319"/>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05515926"/>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 ÷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 ÷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07193742"/>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71003292"/>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33262993"/>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(8×800)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09833342"/>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35874080"/>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(5×200)                              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23576109"/>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(3×100)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72721309"/>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20168775"/>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7700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637828975"/>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6" presetClass="entr" presetSubtype="26" fill="hold" nodeType="afterEffect">
                                  <p:stCondLst>
                                    <p:cond delay="0"/>
                                  </p:stCondLst>
                                  <p:childTnLst>
                                    <p:set>
                                      <p:cBhvr>
                                        <p:cTn id="6" dur="1" fill="hold">
                                          <p:stCondLst>
                                            <p:cond delay="0"/>
                                          </p:stCondLst>
                                        </p:cTn>
                                        <p:tgtEl>
                                          <p:spTgt spid="440501"/>
                                        </p:tgtEl>
                                        <p:attrNameLst>
                                          <p:attrName>style.visibility</p:attrName>
                                        </p:attrNameLst>
                                      </p:cBhvr>
                                      <p:to>
                                        <p:strVal val="visible"/>
                                      </p:to>
                                    </p:set>
                                    <p:animEffect transition="in" filter="barn(inHorizontal)">
                                      <p:cBhvr>
                                        <p:cTn id="7" dur="500"/>
                                        <p:tgtEl>
                                          <p:spTgt spid="440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3346" name="Rectangle 2"/>
          <p:cNvSpPr>
            <a:spLocks noGrp="1" noChangeArrowheads="1"/>
          </p:cNvSpPr>
          <p:nvPr>
            <p:ph type="title"/>
          </p:nvPr>
        </p:nvSpPr>
        <p:spPr>
          <a:xfrm>
            <a:off x="457200" y="-100013"/>
            <a:ext cx="8229600" cy="1143001"/>
          </a:xfrm>
        </p:spPr>
        <p:txBody>
          <a:bodyPr/>
          <a:lstStyle/>
          <a:p>
            <a:pPr algn="r"/>
            <a:r>
              <a:rPr lang="fa-IR" altLang="fa-IR" sz="1600">
                <a:ea typeface="Arial Unicode MS" panose="020B0604020202020204" pitchFamily="34" charset="-128"/>
                <a:cs typeface="B Nasim" panose="00000700000000000000" pitchFamily="2" charset="-78"/>
              </a:rPr>
              <a:t>حل مساله 14-5 :</a:t>
            </a:r>
            <a:endParaRPr lang="en-US" altLang="fa-IR" sz="1600">
              <a:ea typeface="Arial Unicode MS" panose="020B0604020202020204" pitchFamily="34" charset="-128"/>
              <a:cs typeface="B Nasim" panose="00000700000000000000" pitchFamily="2" charset="-78"/>
            </a:endParaRPr>
          </a:p>
        </p:txBody>
      </p:sp>
      <p:graphicFrame>
        <p:nvGraphicFramePr>
          <p:cNvPr id="313445" name="Group 101"/>
          <p:cNvGraphicFramePr>
            <a:graphicFrameLocks noGrp="1"/>
          </p:cNvGraphicFramePr>
          <p:nvPr>
            <p:ph idx="1"/>
          </p:nvPr>
        </p:nvGraphicFramePr>
        <p:xfrm>
          <a:off x="539750" y="620713"/>
          <a:ext cx="8229600" cy="6203950"/>
        </p:xfrm>
        <a:graphic>
          <a:graphicData uri="http://schemas.openxmlformats.org/drawingml/2006/table">
            <a:tbl>
              <a:tblPr/>
              <a:tblGrid>
                <a:gridCol w="2743200">
                  <a:extLst>
                    <a:ext uri="{9D8B030D-6E8A-4147-A177-3AD203B41FA5}">
                      <a16:colId xmlns:a16="http://schemas.microsoft.com/office/drawing/2014/main" val="3485969915"/>
                    </a:ext>
                  </a:extLst>
                </a:gridCol>
                <a:gridCol w="2224088">
                  <a:extLst>
                    <a:ext uri="{9D8B030D-6E8A-4147-A177-3AD203B41FA5}">
                      <a16:colId xmlns:a16="http://schemas.microsoft.com/office/drawing/2014/main" val="2014120335"/>
                    </a:ext>
                  </a:extLst>
                </a:gridCol>
                <a:gridCol w="519112">
                  <a:extLst>
                    <a:ext uri="{9D8B030D-6E8A-4147-A177-3AD203B41FA5}">
                      <a16:colId xmlns:a16="http://schemas.microsoft.com/office/drawing/2014/main" val="3788373555"/>
                    </a:ext>
                  </a:extLst>
                </a:gridCol>
                <a:gridCol w="2743200">
                  <a:extLst>
                    <a:ext uri="{9D8B030D-6E8A-4147-A177-3AD203B41FA5}">
                      <a16:colId xmlns:a16="http://schemas.microsoft.com/office/drawing/2014/main" val="1580209018"/>
                    </a:ext>
                  </a:extLst>
                </a:gridCol>
              </a:tblGrid>
              <a:tr h="7207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روش هزینه یابی جذبی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وین</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a:t>
                      </a:r>
                      <a:r>
                        <a:rPr kumimoji="0" lang="ar-SA" altLang="fa-IR" sz="18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سال منتهی به 30/12/70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69798230"/>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(30 × 128000)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46592393"/>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420319665"/>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59572771"/>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7936604"/>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ساخت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233416844"/>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متغیر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330862181"/>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33000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ثابت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993241795"/>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513000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461347694"/>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54905664"/>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[(28000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 × 513000]</a:t>
                      </a:r>
                    </a:p>
                    <a:p>
                      <a:pPr marL="0" marR="0" lvl="0" indent="0" algn="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789271088"/>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478800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95857467"/>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361200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811247591"/>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عملیاتی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125582835"/>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198000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79837831"/>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اداری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344816268"/>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318000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امور مالی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251848481"/>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43200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 قبل از مالیات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07063892"/>
                  </a:ext>
                </a:extLst>
              </a:tr>
            </a:tbl>
          </a:graphicData>
        </a:graphic>
      </p:graphicFrame>
      <p:sp>
        <p:nvSpPr>
          <p:cNvPr id="313439" name="Line 95"/>
          <p:cNvSpPr>
            <a:spLocks noChangeShapeType="1"/>
          </p:cNvSpPr>
          <p:nvPr/>
        </p:nvSpPr>
        <p:spPr bwMode="auto">
          <a:xfrm flipH="1">
            <a:off x="6588125" y="4365625"/>
            <a:ext cx="5048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313346"/>
                                        </p:tgtEl>
                                        <p:attrNameLst>
                                          <p:attrName>style.visibility</p:attrName>
                                        </p:attrNameLst>
                                      </p:cBhvr>
                                      <p:to>
                                        <p:strVal val="visible"/>
                                      </p:to>
                                    </p:set>
                                    <p:animEffect transition="in" filter="fade">
                                      <p:cBhvr>
                                        <p:cTn id="7" dur="1000"/>
                                        <p:tgtEl>
                                          <p:spTgt spid="313346"/>
                                        </p:tgtEl>
                                      </p:cBhvr>
                                    </p:animEffect>
                                  </p:childTnLst>
                                </p:cTn>
                              </p:par>
                            </p:childTnLst>
                          </p:cTn>
                        </p:par>
                        <p:par>
                          <p:cTn id="8" fill="hold" nodeType="afterGroup">
                            <p:stCondLst>
                              <p:cond delay="1000"/>
                            </p:stCondLst>
                            <p:childTnLst>
                              <p:par>
                                <p:cTn id="9" presetID="15" presetClass="entr" presetSubtype="0" fill="hold" nodeType="afterEffect">
                                  <p:stCondLst>
                                    <p:cond delay="0"/>
                                  </p:stCondLst>
                                  <p:childTnLst>
                                    <p:set>
                                      <p:cBhvr>
                                        <p:cTn id="10" dur="1" fill="hold">
                                          <p:stCondLst>
                                            <p:cond delay="0"/>
                                          </p:stCondLst>
                                        </p:cTn>
                                        <p:tgtEl>
                                          <p:spTgt spid="313439"/>
                                        </p:tgtEl>
                                        <p:attrNameLst>
                                          <p:attrName>style.visibility</p:attrName>
                                        </p:attrNameLst>
                                      </p:cBhvr>
                                      <p:to>
                                        <p:strVal val="visible"/>
                                      </p:to>
                                    </p:set>
                                    <p:anim calcmode="lin" valueType="num">
                                      <p:cBhvr>
                                        <p:cTn id="11" dur="1000" fill="hold"/>
                                        <p:tgtEl>
                                          <p:spTgt spid="313439"/>
                                        </p:tgtEl>
                                        <p:attrNameLst>
                                          <p:attrName>ppt_w</p:attrName>
                                        </p:attrNameLst>
                                      </p:cBhvr>
                                      <p:tavLst>
                                        <p:tav tm="0">
                                          <p:val>
                                            <p:fltVal val="0"/>
                                          </p:val>
                                        </p:tav>
                                        <p:tav tm="100000">
                                          <p:val>
                                            <p:strVal val="#ppt_w"/>
                                          </p:val>
                                        </p:tav>
                                      </p:tavLst>
                                    </p:anim>
                                    <p:anim calcmode="lin" valueType="num">
                                      <p:cBhvr>
                                        <p:cTn id="12" dur="1000" fill="hold"/>
                                        <p:tgtEl>
                                          <p:spTgt spid="313439"/>
                                        </p:tgtEl>
                                        <p:attrNameLst>
                                          <p:attrName>ppt_h</p:attrName>
                                        </p:attrNameLst>
                                      </p:cBhvr>
                                      <p:tavLst>
                                        <p:tav tm="0">
                                          <p:val>
                                            <p:fltVal val="0"/>
                                          </p:val>
                                        </p:tav>
                                        <p:tav tm="100000">
                                          <p:val>
                                            <p:strVal val="#ppt_h"/>
                                          </p:val>
                                        </p:tav>
                                      </p:tavLst>
                                    </p:anim>
                                    <p:anim calcmode="lin" valueType="num">
                                      <p:cBhvr>
                                        <p:cTn id="13" dur="1000" fill="hold"/>
                                        <p:tgtEl>
                                          <p:spTgt spid="313439"/>
                                        </p:tgtEl>
                                        <p:attrNameLst>
                                          <p:attrName>ppt_x</p:attrName>
                                        </p:attrNameLst>
                                      </p:cBhvr>
                                      <p:tavLst>
                                        <p:tav tm="0" fmla="#ppt_x+(cos(-2*pi*(1-$))*-#ppt_x-sin(-2*pi*(1-$))*(1-#ppt_y))*(1-$)">
                                          <p:val>
                                            <p:fltVal val="0"/>
                                          </p:val>
                                        </p:tav>
                                        <p:tav tm="100000">
                                          <p:val>
                                            <p:fltVal val="1"/>
                                          </p:val>
                                        </p:tav>
                                      </p:tavLst>
                                    </p:anim>
                                    <p:anim calcmode="lin" valueType="num">
                                      <p:cBhvr>
                                        <p:cTn id="14" dur="1000" fill="hold"/>
                                        <p:tgtEl>
                                          <p:spTgt spid="31343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3346" grpId="0"/>
    </p:bldLst>
  </p:timing>
</p:sld>
</file>

<file path=ppt/slides/slide23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4370" name="Rectangle 2"/>
          <p:cNvSpPr>
            <a:spLocks noGrp="1" noChangeArrowheads="1"/>
          </p:cNvSpPr>
          <p:nvPr>
            <p:ph type="title"/>
          </p:nvPr>
        </p:nvSpPr>
        <p:spPr>
          <a:xfrm>
            <a:off x="457200" y="-161925"/>
            <a:ext cx="8229600" cy="1143000"/>
          </a:xfrm>
        </p:spPr>
        <p:txBody>
          <a:bodyPr/>
          <a:lstStyle/>
          <a:p>
            <a:pPr algn="r"/>
            <a:r>
              <a:rPr lang="fa-IR" altLang="fa-IR" sz="1600">
                <a:cs typeface="B Nasim" panose="00000700000000000000" pitchFamily="2" charset="-78"/>
              </a:rPr>
              <a:t>حل مساله 15-5 :</a:t>
            </a:r>
            <a:endParaRPr lang="en-US" altLang="fa-IR" sz="1600">
              <a:cs typeface="B Nasim" panose="00000700000000000000" pitchFamily="2" charset="-78"/>
            </a:endParaRPr>
          </a:p>
        </p:txBody>
      </p:sp>
      <p:graphicFrame>
        <p:nvGraphicFramePr>
          <p:cNvPr id="314468" name="Group 100"/>
          <p:cNvGraphicFramePr>
            <a:graphicFrameLocks noGrp="1"/>
          </p:cNvGraphicFramePr>
          <p:nvPr>
            <p:ph idx="1"/>
          </p:nvPr>
        </p:nvGraphicFramePr>
        <p:xfrm>
          <a:off x="323850" y="404813"/>
          <a:ext cx="8229600" cy="6380162"/>
        </p:xfrm>
        <a:graphic>
          <a:graphicData uri="http://schemas.openxmlformats.org/drawingml/2006/table">
            <a:tbl>
              <a:tblPr/>
              <a:tblGrid>
                <a:gridCol w="2743200">
                  <a:extLst>
                    <a:ext uri="{9D8B030D-6E8A-4147-A177-3AD203B41FA5}">
                      <a16:colId xmlns:a16="http://schemas.microsoft.com/office/drawing/2014/main" val="3654126018"/>
                    </a:ext>
                  </a:extLst>
                </a:gridCol>
                <a:gridCol w="2224088">
                  <a:extLst>
                    <a:ext uri="{9D8B030D-6E8A-4147-A177-3AD203B41FA5}">
                      <a16:colId xmlns:a16="http://schemas.microsoft.com/office/drawing/2014/main" val="1982647216"/>
                    </a:ext>
                  </a:extLst>
                </a:gridCol>
                <a:gridCol w="519112">
                  <a:extLst>
                    <a:ext uri="{9D8B030D-6E8A-4147-A177-3AD203B41FA5}">
                      <a16:colId xmlns:a16="http://schemas.microsoft.com/office/drawing/2014/main" val="1429701459"/>
                    </a:ext>
                  </a:extLst>
                </a:gridCol>
                <a:gridCol w="2743200">
                  <a:extLst>
                    <a:ext uri="{9D8B030D-6E8A-4147-A177-3AD203B41FA5}">
                      <a16:colId xmlns:a16="http://schemas.microsoft.com/office/drawing/2014/main" val="1347840382"/>
                    </a:ext>
                  </a:extLst>
                </a:gridCol>
              </a:tblGrid>
              <a:tr h="5349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روش هزینه یابی متغیر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وین</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a:t>
                      </a:r>
                      <a:r>
                        <a:rPr kumimoji="0" lang="ar-SA" altLang="fa-IR" sz="18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سال مالی منتهی به 30/12/70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897805934"/>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71979745"/>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180037870"/>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04236808"/>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699523178"/>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ساخت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متغیر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122379520"/>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6013998"/>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308355126"/>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 × 480000)</a:t>
                      </a:r>
                    </a:p>
                    <a:p>
                      <a:pPr marL="0" marR="0" lvl="0" indent="0" algn="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749006933"/>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448000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50031026"/>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392000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تولید ناخالص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559659725"/>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168000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متغیر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61798944"/>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خالص</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89225218"/>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عملیات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280893379"/>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سربار ساخت - ثابت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093996045"/>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936131867"/>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اداری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71878292"/>
                  </a:ext>
                </a:extLst>
              </a:tr>
              <a:tr h="225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183000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امور مالی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07135775"/>
                  </a:ext>
                </a:extLst>
              </a:tr>
              <a:tr h="2270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 قبل از مالیات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922473392"/>
                  </a:ext>
                </a:extLst>
              </a:tr>
            </a:tbl>
          </a:graphicData>
        </a:graphic>
      </p:graphicFrame>
      <p:sp>
        <p:nvSpPr>
          <p:cNvPr id="314466" name="Line 98"/>
          <p:cNvSpPr>
            <a:spLocks noChangeShapeType="1"/>
          </p:cNvSpPr>
          <p:nvPr/>
        </p:nvSpPr>
        <p:spPr bwMode="auto">
          <a:xfrm flipH="1">
            <a:off x="7308850" y="3500438"/>
            <a:ext cx="5032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314370"/>
                                        </p:tgtEl>
                                        <p:attrNameLst>
                                          <p:attrName>style.visibility</p:attrName>
                                        </p:attrNameLst>
                                      </p:cBhvr>
                                      <p:to>
                                        <p:strVal val="visible"/>
                                      </p:to>
                                    </p:set>
                                    <p:anim calcmode="lin" valueType="num">
                                      <p:cBhvr>
                                        <p:cTn id="7" dur="1000" fill="hold"/>
                                        <p:tgtEl>
                                          <p:spTgt spid="314370"/>
                                        </p:tgtEl>
                                        <p:attrNameLst>
                                          <p:attrName>ppt_w</p:attrName>
                                        </p:attrNameLst>
                                      </p:cBhvr>
                                      <p:tavLst>
                                        <p:tav tm="0">
                                          <p:val>
                                            <p:strVal val="#ppt_w*0.05"/>
                                          </p:val>
                                        </p:tav>
                                        <p:tav tm="100000">
                                          <p:val>
                                            <p:strVal val="#ppt_w"/>
                                          </p:val>
                                        </p:tav>
                                      </p:tavLst>
                                    </p:anim>
                                    <p:anim calcmode="lin" valueType="num">
                                      <p:cBhvr>
                                        <p:cTn id="8" dur="1000" fill="hold"/>
                                        <p:tgtEl>
                                          <p:spTgt spid="314370"/>
                                        </p:tgtEl>
                                        <p:attrNameLst>
                                          <p:attrName>ppt_h</p:attrName>
                                        </p:attrNameLst>
                                      </p:cBhvr>
                                      <p:tavLst>
                                        <p:tav tm="0">
                                          <p:val>
                                            <p:strVal val="#ppt_h"/>
                                          </p:val>
                                        </p:tav>
                                        <p:tav tm="100000">
                                          <p:val>
                                            <p:strVal val="#ppt_h"/>
                                          </p:val>
                                        </p:tav>
                                      </p:tavLst>
                                    </p:anim>
                                    <p:anim calcmode="lin" valueType="num">
                                      <p:cBhvr>
                                        <p:cTn id="9" dur="1000" fill="hold"/>
                                        <p:tgtEl>
                                          <p:spTgt spid="314370"/>
                                        </p:tgtEl>
                                        <p:attrNameLst>
                                          <p:attrName>ppt_x</p:attrName>
                                        </p:attrNameLst>
                                      </p:cBhvr>
                                      <p:tavLst>
                                        <p:tav tm="0">
                                          <p:val>
                                            <p:strVal val="#ppt_x-.2"/>
                                          </p:val>
                                        </p:tav>
                                        <p:tav tm="100000">
                                          <p:val>
                                            <p:strVal val="#ppt_x"/>
                                          </p:val>
                                        </p:tav>
                                      </p:tavLst>
                                    </p:anim>
                                    <p:anim calcmode="lin" valueType="num">
                                      <p:cBhvr>
                                        <p:cTn id="10" dur="1000" fill="hold"/>
                                        <p:tgtEl>
                                          <p:spTgt spid="314370"/>
                                        </p:tgtEl>
                                        <p:attrNameLst>
                                          <p:attrName>ppt_y</p:attrName>
                                        </p:attrNameLst>
                                      </p:cBhvr>
                                      <p:tavLst>
                                        <p:tav tm="0">
                                          <p:val>
                                            <p:strVal val="#ppt_y"/>
                                          </p:val>
                                        </p:tav>
                                        <p:tav tm="100000">
                                          <p:val>
                                            <p:strVal val="#ppt_y"/>
                                          </p:val>
                                        </p:tav>
                                      </p:tavLst>
                                    </p:anim>
                                    <p:animEffect transition="in" filter="fade">
                                      <p:cBhvr>
                                        <p:cTn id="11" dur="1000"/>
                                        <p:tgtEl>
                                          <p:spTgt spid="3143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4370" grpId="0"/>
    </p:bldLst>
  </p:timing>
</p:sld>
</file>

<file path=ppt/slides/slide23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5394" name="Rectangle 2"/>
          <p:cNvSpPr>
            <a:spLocks noGrp="1" noChangeArrowheads="1"/>
          </p:cNvSpPr>
          <p:nvPr>
            <p:ph type="title"/>
          </p:nvPr>
        </p:nvSpPr>
        <p:spPr>
          <a:xfrm>
            <a:off x="457200" y="381000"/>
            <a:ext cx="8229600" cy="674688"/>
          </a:xfrm>
        </p:spPr>
        <p:txBody>
          <a:bodyPr/>
          <a:lstStyle/>
          <a:p>
            <a:pPr algn="r"/>
            <a:r>
              <a:rPr lang="fa-IR" altLang="fa-IR" sz="1600">
                <a:cs typeface="B Nasim" panose="00000700000000000000" pitchFamily="2" charset="-78"/>
              </a:rPr>
              <a:t>حل مساله 16-5 :</a:t>
            </a:r>
            <a:endParaRPr lang="en-US" altLang="fa-IR" sz="1600">
              <a:cs typeface="B Nasim" panose="00000700000000000000" pitchFamily="2" charset="-78"/>
            </a:endParaRPr>
          </a:p>
        </p:txBody>
      </p:sp>
      <p:sp>
        <p:nvSpPr>
          <p:cNvPr id="315395" name="Rectangle 3"/>
          <p:cNvSpPr>
            <a:spLocks noGrp="1" noChangeArrowheads="1"/>
          </p:cNvSpPr>
          <p:nvPr>
            <p:ph type="body" idx="1"/>
          </p:nvPr>
        </p:nvSpPr>
        <p:spPr>
          <a:xfrm>
            <a:off x="755650" y="836613"/>
            <a:ext cx="7931150" cy="5289550"/>
          </a:xfrm>
        </p:spPr>
        <p:txBody>
          <a:bodyPr/>
          <a:lstStyle/>
          <a:p>
            <a:pPr algn="ctr">
              <a:buFont typeface="Wingdings" panose="05000000000000000000" pitchFamily="2" charset="2"/>
              <a:buNone/>
            </a:pPr>
            <a:r>
              <a:rPr lang="fa-IR" altLang="fa-IR" sz="2000">
                <a:effectLst/>
                <a:cs typeface="B Zar" panose="00000400000000000000" pitchFamily="2" charset="-78"/>
              </a:rPr>
              <a:t>تفاوت سود بین دو روش = تفاوت بین موجودی اول و آخر دوره × نرخ سربار ثابت </a:t>
            </a:r>
          </a:p>
          <a:p>
            <a:pPr>
              <a:buFont typeface="Wingdings" panose="05000000000000000000" pitchFamily="2" charset="2"/>
              <a:buNone/>
            </a:pPr>
            <a:r>
              <a:rPr lang="fa-IR" altLang="fa-IR" sz="2000">
                <a:effectLst/>
                <a:cs typeface="B Zar" panose="00000400000000000000" pitchFamily="2" charset="-78"/>
              </a:rPr>
              <a:t>الف) :                                                                                                        2200 = (0-2000) × </a:t>
            </a:r>
            <a:r>
              <a:rPr lang="fa-IR" altLang="fa-IR" sz="2000" u="sng">
                <a:effectLst/>
                <a:cs typeface="B Zar" panose="00000400000000000000" pitchFamily="2" charset="-78"/>
              </a:rPr>
              <a:t>33000</a:t>
            </a:r>
          </a:p>
          <a:p>
            <a:pPr algn="l">
              <a:lnSpc>
                <a:spcPct val="60000"/>
              </a:lnSpc>
              <a:buFont typeface="Wingdings" panose="05000000000000000000" pitchFamily="2" charset="2"/>
              <a:buNone/>
            </a:pPr>
            <a:r>
              <a:rPr lang="fa-IR" altLang="fa-IR" sz="2000">
                <a:effectLst/>
                <a:cs typeface="B Zar" panose="00000400000000000000" pitchFamily="2" charset="-78"/>
              </a:rPr>
              <a:t> 30000</a:t>
            </a:r>
          </a:p>
          <a:p>
            <a:pPr>
              <a:buFont typeface="Wingdings" panose="05000000000000000000" pitchFamily="2" charset="2"/>
              <a:buNone/>
            </a:pPr>
            <a:r>
              <a:rPr lang="fa-IR" altLang="fa-IR" sz="2000" u="sng">
                <a:effectLst/>
                <a:cs typeface="B Zar" panose="00000400000000000000" pitchFamily="2" charset="-78"/>
              </a:rPr>
              <a:t>صورت مغایرات اختلاف سود بین دو روش :</a:t>
            </a:r>
          </a:p>
          <a:p>
            <a:pPr>
              <a:buFont typeface="Wingdings" panose="05000000000000000000" pitchFamily="2" charset="2"/>
              <a:buNone/>
            </a:pPr>
            <a:r>
              <a:rPr lang="fa-IR" altLang="fa-IR" sz="2000">
                <a:effectLst/>
                <a:cs typeface="B Zar" panose="00000400000000000000" pitchFamily="2" charset="-78"/>
              </a:rPr>
              <a:t>سود ویژه در روش هزینه یابی متغیر                   41000</a:t>
            </a:r>
          </a:p>
          <a:p>
            <a:pPr>
              <a:buFont typeface="Wingdings" panose="05000000000000000000" pitchFamily="2" charset="2"/>
              <a:buNone/>
            </a:pPr>
            <a:r>
              <a:rPr lang="fa-IR" altLang="fa-IR" sz="2000">
                <a:effectLst/>
                <a:cs typeface="B Zar" panose="00000400000000000000" pitchFamily="2" charset="-78"/>
              </a:rPr>
              <a:t>اضافه می شود : هزینه سربار ثابت منظور شده </a:t>
            </a:r>
          </a:p>
          <a:p>
            <a:pPr>
              <a:buFont typeface="Wingdings" panose="05000000000000000000" pitchFamily="2" charset="2"/>
              <a:buNone/>
            </a:pPr>
            <a:r>
              <a:rPr lang="fa-IR" altLang="fa-IR" sz="2000">
                <a:effectLst/>
                <a:cs typeface="B Zar" panose="00000400000000000000" pitchFamily="2" charset="-78"/>
              </a:rPr>
              <a:t>در موجودی آخر دوره                                     22000</a:t>
            </a:r>
          </a:p>
          <a:p>
            <a:pPr>
              <a:buFont typeface="Wingdings" panose="05000000000000000000" pitchFamily="2" charset="2"/>
              <a:buNone/>
            </a:pPr>
            <a:r>
              <a:rPr lang="fa-IR" altLang="fa-IR" sz="2000">
                <a:effectLst/>
                <a:cs typeface="B Zar" panose="00000400000000000000" pitchFamily="2" charset="-78"/>
              </a:rPr>
              <a:t>سود ویژه در روش هزینه یابی جذبی                 </a:t>
            </a:r>
            <a:r>
              <a:rPr lang="fa-IR" altLang="fa-IR" sz="2000" u="sng">
                <a:effectLst/>
                <a:cs typeface="B Zar" panose="00000400000000000000" pitchFamily="2" charset="-78"/>
              </a:rPr>
              <a:t>43200</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ب) </a:t>
            </a:r>
          </a:p>
          <a:p>
            <a:pPr>
              <a:buFont typeface="Wingdings" panose="05000000000000000000" pitchFamily="2" charset="2"/>
              <a:buNone/>
            </a:pPr>
            <a:r>
              <a:rPr lang="fa-IR" altLang="fa-IR" sz="2000" u="sng">
                <a:effectLst/>
                <a:cs typeface="B Zar" panose="00000400000000000000" pitchFamily="2" charset="-78"/>
              </a:rPr>
              <a:t>ثبت دفتر روزنامه برای تبدیل روش هزینه یابی مستقیم به جذبی</a:t>
            </a:r>
          </a:p>
          <a:p>
            <a:pPr>
              <a:buFont typeface="Wingdings" panose="05000000000000000000" pitchFamily="2" charset="2"/>
              <a:buNone/>
            </a:pPr>
            <a:r>
              <a:rPr lang="fa-IR" altLang="fa-IR" sz="2000">
                <a:effectLst/>
                <a:cs typeface="B Zar" panose="00000400000000000000" pitchFamily="2" charset="-78"/>
              </a:rPr>
              <a:t>بهای تمام شده کالای فروش رفته (1/1 × 28000)                    30800</a:t>
            </a:r>
          </a:p>
          <a:p>
            <a:pPr>
              <a:buFont typeface="Wingdings" panose="05000000000000000000" pitchFamily="2" charset="2"/>
              <a:buNone/>
            </a:pPr>
            <a:r>
              <a:rPr lang="fa-IR" altLang="fa-IR" sz="2000">
                <a:effectLst/>
                <a:cs typeface="B Zar" panose="00000400000000000000" pitchFamily="2" charset="-78"/>
              </a:rPr>
              <a:t>موجودی کالای ساخته شده   (1/1 × 2000)                             2200</a:t>
            </a:r>
          </a:p>
          <a:p>
            <a:pPr>
              <a:buFont typeface="Wingdings" panose="05000000000000000000" pitchFamily="2" charset="2"/>
              <a:buNone/>
            </a:pPr>
            <a:r>
              <a:rPr lang="fa-IR" altLang="fa-IR" sz="2000">
                <a:effectLst/>
                <a:cs typeface="B Zar" panose="00000400000000000000" pitchFamily="2" charset="-78"/>
              </a:rPr>
              <a:t>			حسابهای هزینه های سربار                   33000</a:t>
            </a:r>
            <a:endParaRPr lang="en-US" altLang="fa-IR" sz="20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15395">
                                            <p:txEl>
                                              <p:pRg st="0" end="0"/>
                                            </p:txEl>
                                          </p:spTgt>
                                        </p:tgtEl>
                                        <p:attrNameLst>
                                          <p:attrName>style.visibility</p:attrName>
                                        </p:attrNameLst>
                                      </p:cBhvr>
                                      <p:to>
                                        <p:strVal val="visible"/>
                                      </p:to>
                                    </p:set>
                                    <p:animEffect transition="in" filter="fade">
                                      <p:cBhvr>
                                        <p:cTn id="7" dur="1000"/>
                                        <p:tgtEl>
                                          <p:spTgt spid="315395">
                                            <p:txEl>
                                              <p:pRg st="0" end="0"/>
                                            </p:txEl>
                                          </p:spTgt>
                                        </p:tgtEl>
                                      </p:cBhvr>
                                    </p:animEffect>
                                    <p:anim calcmode="lin" valueType="num">
                                      <p:cBhvr>
                                        <p:cTn id="8" dur="1000" fill="hold"/>
                                        <p:tgtEl>
                                          <p:spTgt spid="315395">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15395">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15395">
                                            <p:txEl>
                                              <p:pRg st="1" end="1"/>
                                            </p:txEl>
                                          </p:spTgt>
                                        </p:tgtEl>
                                        <p:attrNameLst>
                                          <p:attrName>style.visibility</p:attrName>
                                        </p:attrNameLst>
                                      </p:cBhvr>
                                      <p:to>
                                        <p:strVal val="visible"/>
                                      </p:to>
                                    </p:set>
                                    <p:animEffect transition="in" filter="fade">
                                      <p:cBhvr>
                                        <p:cTn id="13" dur="1000"/>
                                        <p:tgtEl>
                                          <p:spTgt spid="315395">
                                            <p:txEl>
                                              <p:pRg st="1" end="1"/>
                                            </p:txEl>
                                          </p:spTgt>
                                        </p:tgtEl>
                                      </p:cBhvr>
                                    </p:animEffect>
                                    <p:anim calcmode="lin" valueType="num">
                                      <p:cBhvr>
                                        <p:cTn id="14" dur="1000" fill="hold"/>
                                        <p:tgtEl>
                                          <p:spTgt spid="315395">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15395">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15395">
                                            <p:txEl>
                                              <p:pRg st="2" end="2"/>
                                            </p:txEl>
                                          </p:spTgt>
                                        </p:tgtEl>
                                        <p:attrNameLst>
                                          <p:attrName>style.visibility</p:attrName>
                                        </p:attrNameLst>
                                      </p:cBhvr>
                                      <p:to>
                                        <p:strVal val="visible"/>
                                      </p:to>
                                    </p:set>
                                    <p:animEffect transition="in" filter="fade">
                                      <p:cBhvr>
                                        <p:cTn id="19" dur="1000"/>
                                        <p:tgtEl>
                                          <p:spTgt spid="315395">
                                            <p:txEl>
                                              <p:pRg st="2" end="2"/>
                                            </p:txEl>
                                          </p:spTgt>
                                        </p:tgtEl>
                                      </p:cBhvr>
                                    </p:animEffect>
                                    <p:anim calcmode="lin" valueType="num">
                                      <p:cBhvr>
                                        <p:cTn id="20" dur="1000" fill="hold"/>
                                        <p:tgtEl>
                                          <p:spTgt spid="315395">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15395">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15395">
                                            <p:txEl>
                                              <p:pRg st="3" end="3"/>
                                            </p:txEl>
                                          </p:spTgt>
                                        </p:tgtEl>
                                        <p:attrNameLst>
                                          <p:attrName>style.visibility</p:attrName>
                                        </p:attrNameLst>
                                      </p:cBhvr>
                                      <p:to>
                                        <p:strVal val="visible"/>
                                      </p:to>
                                    </p:set>
                                    <p:animEffect transition="in" filter="fade">
                                      <p:cBhvr>
                                        <p:cTn id="25" dur="1000"/>
                                        <p:tgtEl>
                                          <p:spTgt spid="315395">
                                            <p:txEl>
                                              <p:pRg st="3" end="3"/>
                                            </p:txEl>
                                          </p:spTgt>
                                        </p:tgtEl>
                                      </p:cBhvr>
                                    </p:animEffect>
                                    <p:anim calcmode="lin" valueType="num">
                                      <p:cBhvr>
                                        <p:cTn id="26" dur="1000" fill="hold"/>
                                        <p:tgtEl>
                                          <p:spTgt spid="315395">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15395">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2" presetClass="entr" presetSubtype="0" fill="hold" grpId="0" nodeType="afterEffect">
                                  <p:stCondLst>
                                    <p:cond delay="0"/>
                                  </p:stCondLst>
                                  <p:childTnLst>
                                    <p:set>
                                      <p:cBhvr>
                                        <p:cTn id="30" dur="1" fill="hold">
                                          <p:stCondLst>
                                            <p:cond delay="0"/>
                                          </p:stCondLst>
                                        </p:cTn>
                                        <p:tgtEl>
                                          <p:spTgt spid="315395">
                                            <p:txEl>
                                              <p:pRg st="4" end="4"/>
                                            </p:txEl>
                                          </p:spTgt>
                                        </p:tgtEl>
                                        <p:attrNameLst>
                                          <p:attrName>style.visibility</p:attrName>
                                        </p:attrNameLst>
                                      </p:cBhvr>
                                      <p:to>
                                        <p:strVal val="visible"/>
                                      </p:to>
                                    </p:set>
                                    <p:animEffect transition="in" filter="fade">
                                      <p:cBhvr>
                                        <p:cTn id="31" dur="1000"/>
                                        <p:tgtEl>
                                          <p:spTgt spid="315395">
                                            <p:txEl>
                                              <p:pRg st="4" end="4"/>
                                            </p:txEl>
                                          </p:spTgt>
                                        </p:tgtEl>
                                      </p:cBhvr>
                                    </p:animEffect>
                                    <p:anim calcmode="lin" valueType="num">
                                      <p:cBhvr>
                                        <p:cTn id="32" dur="1000" fill="hold"/>
                                        <p:tgtEl>
                                          <p:spTgt spid="315395">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315395">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2" presetClass="entr" presetSubtype="0" fill="hold" grpId="0" nodeType="afterEffect">
                                  <p:stCondLst>
                                    <p:cond delay="0"/>
                                  </p:stCondLst>
                                  <p:childTnLst>
                                    <p:set>
                                      <p:cBhvr>
                                        <p:cTn id="36" dur="1" fill="hold">
                                          <p:stCondLst>
                                            <p:cond delay="0"/>
                                          </p:stCondLst>
                                        </p:cTn>
                                        <p:tgtEl>
                                          <p:spTgt spid="315395">
                                            <p:txEl>
                                              <p:pRg st="5" end="5"/>
                                            </p:txEl>
                                          </p:spTgt>
                                        </p:tgtEl>
                                        <p:attrNameLst>
                                          <p:attrName>style.visibility</p:attrName>
                                        </p:attrNameLst>
                                      </p:cBhvr>
                                      <p:to>
                                        <p:strVal val="visible"/>
                                      </p:to>
                                    </p:set>
                                    <p:animEffect transition="in" filter="fade">
                                      <p:cBhvr>
                                        <p:cTn id="37" dur="1000"/>
                                        <p:tgtEl>
                                          <p:spTgt spid="315395">
                                            <p:txEl>
                                              <p:pRg st="5" end="5"/>
                                            </p:txEl>
                                          </p:spTgt>
                                        </p:tgtEl>
                                      </p:cBhvr>
                                    </p:animEffect>
                                    <p:anim calcmode="lin" valueType="num">
                                      <p:cBhvr>
                                        <p:cTn id="38" dur="1000" fill="hold"/>
                                        <p:tgtEl>
                                          <p:spTgt spid="315395">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315395">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2" presetClass="entr" presetSubtype="0" fill="hold" grpId="0" nodeType="afterEffect">
                                  <p:stCondLst>
                                    <p:cond delay="0"/>
                                  </p:stCondLst>
                                  <p:childTnLst>
                                    <p:set>
                                      <p:cBhvr>
                                        <p:cTn id="42" dur="1" fill="hold">
                                          <p:stCondLst>
                                            <p:cond delay="0"/>
                                          </p:stCondLst>
                                        </p:cTn>
                                        <p:tgtEl>
                                          <p:spTgt spid="315395">
                                            <p:txEl>
                                              <p:pRg st="6" end="6"/>
                                            </p:txEl>
                                          </p:spTgt>
                                        </p:tgtEl>
                                        <p:attrNameLst>
                                          <p:attrName>style.visibility</p:attrName>
                                        </p:attrNameLst>
                                      </p:cBhvr>
                                      <p:to>
                                        <p:strVal val="visible"/>
                                      </p:to>
                                    </p:set>
                                    <p:animEffect transition="in" filter="fade">
                                      <p:cBhvr>
                                        <p:cTn id="43" dur="1000"/>
                                        <p:tgtEl>
                                          <p:spTgt spid="315395">
                                            <p:txEl>
                                              <p:pRg st="6" end="6"/>
                                            </p:txEl>
                                          </p:spTgt>
                                        </p:tgtEl>
                                      </p:cBhvr>
                                    </p:animEffect>
                                    <p:anim calcmode="lin" valueType="num">
                                      <p:cBhvr>
                                        <p:cTn id="44" dur="1000" fill="hold"/>
                                        <p:tgtEl>
                                          <p:spTgt spid="315395">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315395">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2" presetClass="entr" presetSubtype="0" fill="hold" grpId="0" nodeType="afterEffect">
                                  <p:stCondLst>
                                    <p:cond delay="0"/>
                                  </p:stCondLst>
                                  <p:childTnLst>
                                    <p:set>
                                      <p:cBhvr>
                                        <p:cTn id="48" dur="1" fill="hold">
                                          <p:stCondLst>
                                            <p:cond delay="0"/>
                                          </p:stCondLst>
                                        </p:cTn>
                                        <p:tgtEl>
                                          <p:spTgt spid="315395">
                                            <p:txEl>
                                              <p:pRg st="7" end="7"/>
                                            </p:txEl>
                                          </p:spTgt>
                                        </p:tgtEl>
                                        <p:attrNameLst>
                                          <p:attrName>style.visibility</p:attrName>
                                        </p:attrNameLst>
                                      </p:cBhvr>
                                      <p:to>
                                        <p:strVal val="visible"/>
                                      </p:to>
                                    </p:set>
                                    <p:animEffect transition="in" filter="fade">
                                      <p:cBhvr>
                                        <p:cTn id="49" dur="1000"/>
                                        <p:tgtEl>
                                          <p:spTgt spid="315395">
                                            <p:txEl>
                                              <p:pRg st="7" end="7"/>
                                            </p:txEl>
                                          </p:spTgt>
                                        </p:tgtEl>
                                      </p:cBhvr>
                                    </p:animEffect>
                                    <p:anim calcmode="lin" valueType="num">
                                      <p:cBhvr>
                                        <p:cTn id="50" dur="1000" fill="hold"/>
                                        <p:tgtEl>
                                          <p:spTgt spid="315395">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15395">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2" presetClass="entr" presetSubtype="0" fill="hold" grpId="0" nodeType="afterEffect">
                                  <p:stCondLst>
                                    <p:cond delay="0"/>
                                  </p:stCondLst>
                                  <p:childTnLst>
                                    <p:set>
                                      <p:cBhvr>
                                        <p:cTn id="54" dur="1" fill="hold">
                                          <p:stCondLst>
                                            <p:cond delay="0"/>
                                          </p:stCondLst>
                                        </p:cTn>
                                        <p:tgtEl>
                                          <p:spTgt spid="315395">
                                            <p:txEl>
                                              <p:pRg st="9" end="9"/>
                                            </p:txEl>
                                          </p:spTgt>
                                        </p:tgtEl>
                                        <p:attrNameLst>
                                          <p:attrName>style.visibility</p:attrName>
                                        </p:attrNameLst>
                                      </p:cBhvr>
                                      <p:to>
                                        <p:strVal val="visible"/>
                                      </p:to>
                                    </p:set>
                                    <p:animEffect transition="in" filter="fade">
                                      <p:cBhvr>
                                        <p:cTn id="55" dur="1000"/>
                                        <p:tgtEl>
                                          <p:spTgt spid="315395">
                                            <p:txEl>
                                              <p:pRg st="9" end="9"/>
                                            </p:txEl>
                                          </p:spTgt>
                                        </p:tgtEl>
                                      </p:cBhvr>
                                    </p:animEffect>
                                    <p:anim calcmode="lin" valueType="num">
                                      <p:cBhvr>
                                        <p:cTn id="56" dur="1000" fill="hold"/>
                                        <p:tgtEl>
                                          <p:spTgt spid="315395">
                                            <p:txEl>
                                              <p:pRg st="9" end="9"/>
                                            </p:txEl>
                                          </p:spTgt>
                                        </p:tgtEl>
                                        <p:attrNameLst>
                                          <p:attrName>ppt_x</p:attrName>
                                        </p:attrNameLst>
                                      </p:cBhvr>
                                      <p:tavLst>
                                        <p:tav tm="0">
                                          <p:val>
                                            <p:strVal val="#ppt_x"/>
                                          </p:val>
                                        </p:tav>
                                        <p:tav tm="100000">
                                          <p:val>
                                            <p:strVal val="#ppt_x"/>
                                          </p:val>
                                        </p:tav>
                                      </p:tavLst>
                                    </p:anim>
                                    <p:anim calcmode="lin" valueType="num">
                                      <p:cBhvr>
                                        <p:cTn id="57" dur="1000" fill="hold"/>
                                        <p:tgtEl>
                                          <p:spTgt spid="315395">
                                            <p:txEl>
                                              <p:pRg st="9" end="9"/>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2" presetClass="entr" presetSubtype="0" fill="hold" grpId="0" nodeType="afterEffect">
                                  <p:stCondLst>
                                    <p:cond delay="0"/>
                                  </p:stCondLst>
                                  <p:childTnLst>
                                    <p:set>
                                      <p:cBhvr>
                                        <p:cTn id="60" dur="1" fill="hold">
                                          <p:stCondLst>
                                            <p:cond delay="0"/>
                                          </p:stCondLst>
                                        </p:cTn>
                                        <p:tgtEl>
                                          <p:spTgt spid="315395">
                                            <p:txEl>
                                              <p:pRg st="10" end="10"/>
                                            </p:txEl>
                                          </p:spTgt>
                                        </p:tgtEl>
                                        <p:attrNameLst>
                                          <p:attrName>style.visibility</p:attrName>
                                        </p:attrNameLst>
                                      </p:cBhvr>
                                      <p:to>
                                        <p:strVal val="visible"/>
                                      </p:to>
                                    </p:set>
                                    <p:animEffect transition="in" filter="fade">
                                      <p:cBhvr>
                                        <p:cTn id="61" dur="1000"/>
                                        <p:tgtEl>
                                          <p:spTgt spid="315395">
                                            <p:txEl>
                                              <p:pRg st="10" end="10"/>
                                            </p:txEl>
                                          </p:spTgt>
                                        </p:tgtEl>
                                      </p:cBhvr>
                                    </p:animEffect>
                                    <p:anim calcmode="lin" valueType="num">
                                      <p:cBhvr>
                                        <p:cTn id="62" dur="1000" fill="hold"/>
                                        <p:tgtEl>
                                          <p:spTgt spid="315395">
                                            <p:txEl>
                                              <p:pRg st="10" end="10"/>
                                            </p:txEl>
                                          </p:spTgt>
                                        </p:tgtEl>
                                        <p:attrNameLst>
                                          <p:attrName>ppt_x</p:attrName>
                                        </p:attrNameLst>
                                      </p:cBhvr>
                                      <p:tavLst>
                                        <p:tav tm="0">
                                          <p:val>
                                            <p:strVal val="#ppt_x"/>
                                          </p:val>
                                        </p:tav>
                                        <p:tav tm="100000">
                                          <p:val>
                                            <p:strVal val="#ppt_x"/>
                                          </p:val>
                                        </p:tav>
                                      </p:tavLst>
                                    </p:anim>
                                    <p:anim calcmode="lin" valueType="num">
                                      <p:cBhvr>
                                        <p:cTn id="63" dur="1000" fill="hold"/>
                                        <p:tgtEl>
                                          <p:spTgt spid="315395">
                                            <p:txEl>
                                              <p:pRg st="10" end="10"/>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2" presetClass="entr" presetSubtype="0" fill="hold" grpId="0" nodeType="afterEffect">
                                  <p:stCondLst>
                                    <p:cond delay="0"/>
                                  </p:stCondLst>
                                  <p:childTnLst>
                                    <p:set>
                                      <p:cBhvr>
                                        <p:cTn id="66" dur="1" fill="hold">
                                          <p:stCondLst>
                                            <p:cond delay="0"/>
                                          </p:stCondLst>
                                        </p:cTn>
                                        <p:tgtEl>
                                          <p:spTgt spid="315395">
                                            <p:txEl>
                                              <p:pRg st="11" end="11"/>
                                            </p:txEl>
                                          </p:spTgt>
                                        </p:tgtEl>
                                        <p:attrNameLst>
                                          <p:attrName>style.visibility</p:attrName>
                                        </p:attrNameLst>
                                      </p:cBhvr>
                                      <p:to>
                                        <p:strVal val="visible"/>
                                      </p:to>
                                    </p:set>
                                    <p:animEffect transition="in" filter="fade">
                                      <p:cBhvr>
                                        <p:cTn id="67" dur="1000"/>
                                        <p:tgtEl>
                                          <p:spTgt spid="315395">
                                            <p:txEl>
                                              <p:pRg st="11" end="11"/>
                                            </p:txEl>
                                          </p:spTgt>
                                        </p:tgtEl>
                                      </p:cBhvr>
                                    </p:animEffect>
                                    <p:anim calcmode="lin" valueType="num">
                                      <p:cBhvr>
                                        <p:cTn id="68" dur="1000" fill="hold"/>
                                        <p:tgtEl>
                                          <p:spTgt spid="315395">
                                            <p:txEl>
                                              <p:pRg st="11" end="11"/>
                                            </p:txEl>
                                          </p:spTgt>
                                        </p:tgtEl>
                                        <p:attrNameLst>
                                          <p:attrName>ppt_x</p:attrName>
                                        </p:attrNameLst>
                                      </p:cBhvr>
                                      <p:tavLst>
                                        <p:tav tm="0">
                                          <p:val>
                                            <p:strVal val="#ppt_x"/>
                                          </p:val>
                                        </p:tav>
                                        <p:tav tm="100000">
                                          <p:val>
                                            <p:strVal val="#ppt_x"/>
                                          </p:val>
                                        </p:tav>
                                      </p:tavLst>
                                    </p:anim>
                                    <p:anim calcmode="lin" valueType="num">
                                      <p:cBhvr>
                                        <p:cTn id="69" dur="1000" fill="hold"/>
                                        <p:tgtEl>
                                          <p:spTgt spid="315395">
                                            <p:txEl>
                                              <p:pRg st="11" end="11"/>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2" presetClass="entr" presetSubtype="0" fill="hold" grpId="0" nodeType="afterEffect">
                                  <p:stCondLst>
                                    <p:cond delay="0"/>
                                  </p:stCondLst>
                                  <p:childTnLst>
                                    <p:set>
                                      <p:cBhvr>
                                        <p:cTn id="72" dur="1" fill="hold">
                                          <p:stCondLst>
                                            <p:cond delay="0"/>
                                          </p:stCondLst>
                                        </p:cTn>
                                        <p:tgtEl>
                                          <p:spTgt spid="315395">
                                            <p:txEl>
                                              <p:pRg st="12" end="12"/>
                                            </p:txEl>
                                          </p:spTgt>
                                        </p:tgtEl>
                                        <p:attrNameLst>
                                          <p:attrName>style.visibility</p:attrName>
                                        </p:attrNameLst>
                                      </p:cBhvr>
                                      <p:to>
                                        <p:strVal val="visible"/>
                                      </p:to>
                                    </p:set>
                                    <p:animEffect transition="in" filter="fade">
                                      <p:cBhvr>
                                        <p:cTn id="73" dur="1000"/>
                                        <p:tgtEl>
                                          <p:spTgt spid="315395">
                                            <p:txEl>
                                              <p:pRg st="12" end="12"/>
                                            </p:txEl>
                                          </p:spTgt>
                                        </p:tgtEl>
                                      </p:cBhvr>
                                    </p:animEffect>
                                    <p:anim calcmode="lin" valueType="num">
                                      <p:cBhvr>
                                        <p:cTn id="74" dur="1000" fill="hold"/>
                                        <p:tgtEl>
                                          <p:spTgt spid="315395">
                                            <p:txEl>
                                              <p:pRg st="12" end="12"/>
                                            </p:txEl>
                                          </p:spTgt>
                                        </p:tgtEl>
                                        <p:attrNameLst>
                                          <p:attrName>ppt_x</p:attrName>
                                        </p:attrNameLst>
                                      </p:cBhvr>
                                      <p:tavLst>
                                        <p:tav tm="0">
                                          <p:val>
                                            <p:strVal val="#ppt_x"/>
                                          </p:val>
                                        </p:tav>
                                        <p:tav tm="100000">
                                          <p:val>
                                            <p:strVal val="#ppt_x"/>
                                          </p:val>
                                        </p:tav>
                                      </p:tavLst>
                                    </p:anim>
                                    <p:anim calcmode="lin" valueType="num">
                                      <p:cBhvr>
                                        <p:cTn id="75" dur="1000" fill="hold"/>
                                        <p:tgtEl>
                                          <p:spTgt spid="315395">
                                            <p:txEl>
                                              <p:pRg st="12" end="12"/>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2" presetClass="entr" presetSubtype="0" fill="hold" grpId="0" nodeType="afterEffect">
                                  <p:stCondLst>
                                    <p:cond delay="0"/>
                                  </p:stCondLst>
                                  <p:childTnLst>
                                    <p:set>
                                      <p:cBhvr>
                                        <p:cTn id="78" dur="1" fill="hold">
                                          <p:stCondLst>
                                            <p:cond delay="0"/>
                                          </p:stCondLst>
                                        </p:cTn>
                                        <p:tgtEl>
                                          <p:spTgt spid="315395">
                                            <p:txEl>
                                              <p:pRg st="13" end="13"/>
                                            </p:txEl>
                                          </p:spTgt>
                                        </p:tgtEl>
                                        <p:attrNameLst>
                                          <p:attrName>style.visibility</p:attrName>
                                        </p:attrNameLst>
                                      </p:cBhvr>
                                      <p:to>
                                        <p:strVal val="visible"/>
                                      </p:to>
                                    </p:set>
                                    <p:animEffect transition="in" filter="fade">
                                      <p:cBhvr>
                                        <p:cTn id="79" dur="1000"/>
                                        <p:tgtEl>
                                          <p:spTgt spid="315395">
                                            <p:txEl>
                                              <p:pRg st="13" end="13"/>
                                            </p:txEl>
                                          </p:spTgt>
                                        </p:tgtEl>
                                      </p:cBhvr>
                                    </p:animEffect>
                                    <p:anim calcmode="lin" valueType="num">
                                      <p:cBhvr>
                                        <p:cTn id="80" dur="1000" fill="hold"/>
                                        <p:tgtEl>
                                          <p:spTgt spid="315395">
                                            <p:txEl>
                                              <p:pRg st="13" end="13"/>
                                            </p:txEl>
                                          </p:spTgt>
                                        </p:tgtEl>
                                        <p:attrNameLst>
                                          <p:attrName>ppt_x</p:attrName>
                                        </p:attrNameLst>
                                      </p:cBhvr>
                                      <p:tavLst>
                                        <p:tav tm="0">
                                          <p:val>
                                            <p:strVal val="#ppt_x"/>
                                          </p:val>
                                        </p:tav>
                                        <p:tav tm="100000">
                                          <p:val>
                                            <p:strVal val="#ppt_x"/>
                                          </p:val>
                                        </p:tav>
                                      </p:tavLst>
                                    </p:anim>
                                    <p:anim calcmode="lin" valueType="num">
                                      <p:cBhvr>
                                        <p:cTn id="81" dur="1000" fill="hold"/>
                                        <p:tgtEl>
                                          <p:spTgt spid="315395">
                                            <p:txEl>
                                              <p:pRg st="13" end="13"/>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5395" grpId="0" build="p"/>
    </p:bldLst>
  </p:timing>
</p:sld>
</file>

<file path=ppt/slides/slide23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6418" name="Rectangle 2"/>
          <p:cNvSpPr>
            <a:spLocks noGrp="1" noChangeArrowheads="1"/>
          </p:cNvSpPr>
          <p:nvPr>
            <p:ph type="body" sz="half" idx="2"/>
          </p:nvPr>
        </p:nvSpPr>
        <p:spPr>
          <a:xfrm>
            <a:off x="755650" y="5084763"/>
            <a:ext cx="7848600" cy="2187575"/>
          </a:xfrm>
        </p:spPr>
        <p:txBody>
          <a:bodyPr/>
          <a:lstStyle/>
          <a:p>
            <a:pPr algn="l">
              <a:buFont typeface="Wingdings" panose="05000000000000000000" pitchFamily="2" charset="2"/>
              <a:buNone/>
            </a:pPr>
            <a:r>
              <a:rPr lang="fa-IR" altLang="fa-IR" sz="2000">
                <a:effectLst/>
                <a:cs typeface="B Zar" panose="00000400000000000000" pitchFamily="2" charset="-78"/>
              </a:rPr>
              <a:t> 100000 = 10 × ( 110000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120000) = انحراف حجم</a:t>
            </a:r>
          </a:p>
          <a:p>
            <a:pPr>
              <a:buFont typeface="Wingdings" panose="05000000000000000000" pitchFamily="2" charset="2"/>
              <a:buNone/>
            </a:pPr>
            <a:r>
              <a:rPr lang="fa-IR" altLang="fa-IR" sz="2000">
                <a:effectLst/>
                <a:cs typeface="B Zar" panose="00000400000000000000" pitchFamily="2" charset="-78"/>
              </a:rPr>
              <a:t>تعداد کالای موجود در آخر دوره :                 10000 = 145000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120000 + 35000</a:t>
            </a:r>
          </a:p>
          <a:p>
            <a:pPr>
              <a:buFont typeface="Wingdings" panose="05000000000000000000" pitchFamily="2" charset="2"/>
              <a:buNone/>
            </a:pPr>
            <a:r>
              <a:rPr lang="fa-IR" altLang="fa-IR" sz="2000">
                <a:effectLst/>
                <a:cs typeface="B Zar" panose="00000400000000000000" pitchFamily="2" charset="-78"/>
              </a:rPr>
              <a:t>هـ ) سود در روش هزینه یابی متغیر بیشتر است . </a:t>
            </a:r>
          </a:p>
          <a:p>
            <a:pPr>
              <a:buFont typeface="Wingdings" panose="05000000000000000000" pitchFamily="2" charset="2"/>
              <a:buNone/>
            </a:pPr>
            <a:r>
              <a:rPr lang="fa-IR" altLang="fa-IR" sz="2000">
                <a:effectLst/>
                <a:cs typeface="B Zar" panose="00000400000000000000" pitchFamily="2" charset="-78"/>
              </a:rPr>
              <a:t>            250000 = 10 × (120000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145000) = تفاوت دو سود </a:t>
            </a:r>
            <a:endParaRPr lang="en-US" altLang="fa-IR" sz="2000">
              <a:effectLst/>
              <a:cs typeface="B Zar" panose="00000400000000000000" pitchFamily="2" charset="-78"/>
            </a:endParaRPr>
          </a:p>
        </p:txBody>
      </p:sp>
      <p:graphicFrame>
        <p:nvGraphicFramePr>
          <p:cNvPr id="316487" name="Group 71"/>
          <p:cNvGraphicFramePr>
            <a:graphicFrameLocks noGrp="1"/>
          </p:cNvGraphicFramePr>
          <p:nvPr>
            <p:ph sz="half" idx="1"/>
          </p:nvPr>
        </p:nvGraphicFramePr>
        <p:xfrm>
          <a:off x="755650" y="215900"/>
          <a:ext cx="7942263" cy="4743450"/>
        </p:xfrm>
        <a:graphic>
          <a:graphicData uri="http://schemas.openxmlformats.org/drawingml/2006/table">
            <a:tbl>
              <a:tblPr/>
              <a:tblGrid>
                <a:gridCol w="2303463">
                  <a:extLst>
                    <a:ext uri="{9D8B030D-6E8A-4147-A177-3AD203B41FA5}">
                      <a16:colId xmlns:a16="http://schemas.microsoft.com/office/drawing/2014/main" val="4282274291"/>
                    </a:ext>
                  </a:extLst>
                </a:gridCol>
                <a:gridCol w="2305050">
                  <a:extLst>
                    <a:ext uri="{9D8B030D-6E8A-4147-A177-3AD203B41FA5}">
                      <a16:colId xmlns:a16="http://schemas.microsoft.com/office/drawing/2014/main" val="222616934"/>
                    </a:ext>
                  </a:extLst>
                </a:gridCol>
                <a:gridCol w="3333750">
                  <a:extLst>
                    <a:ext uri="{9D8B030D-6E8A-4147-A177-3AD203B41FA5}">
                      <a16:colId xmlns:a16="http://schemas.microsoft.com/office/drawing/2014/main" val="3023955908"/>
                    </a:ext>
                  </a:extLst>
                </a:gridCol>
              </a:tblGrid>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 صورت هزینه ها در سال 71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37866520"/>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روش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روش جذبی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99494513"/>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1015000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45097004"/>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4680000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ساخته شده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7968618"/>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آماده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05879843"/>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1319090"/>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5655000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51960152"/>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مساعد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25900491"/>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متغیر فروش و اداری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68466593"/>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و فروش اداری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0962578"/>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9241880"/>
                  </a:ext>
                </a:extLst>
              </a:tr>
              <a:tr h="1825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6060000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6310000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27818952"/>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16418">
                                            <p:txEl>
                                              <p:pRg st="0" end="0"/>
                                            </p:txEl>
                                          </p:spTgt>
                                        </p:tgtEl>
                                        <p:attrNameLst>
                                          <p:attrName>style.visibility</p:attrName>
                                        </p:attrNameLst>
                                      </p:cBhvr>
                                      <p:to>
                                        <p:strVal val="visible"/>
                                      </p:to>
                                    </p:set>
                                    <p:animEffect transition="in" filter="fade">
                                      <p:cBhvr>
                                        <p:cTn id="7" dur="1000"/>
                                        <p:tgtEl>
                                          <p:spTgt spid="316418">
                                            <p:txEl>
                                              <p:pRg st="0" end="0"/>
                                            </p:txEl>
                                          </p:spTgt>
                                        </p:tgtEl>
                                      </p:cBhvr>
                                    </p:animEffect>
                                    <p:anim calcmode="lin" valueType="num">
                                      <p:cBhvr>
                                        <p:cTn id="8" dur="1000" fill="hold"/>
                                        <p:tgtEl>
                                          <p:spTgt spid="316418">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16418">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16418">
                                            <p:txEl>
                                              <p:pRg st="1" end="1"/>
                                            </p:txEl>
                                          </p:spTgt>
                                        </p:tgtEl>
                                        <p:attrNameLst>
                                          <p:attrName>style.visibility</p:attrName>
                                        </p:attrNameLst>
                                      </p:cBhvr>
                                      <p:to>
                                        <p:strVal val="visible"/>
                                      </p:to>
                                    </p:set>
                                    <p:animEffect transition="in" filter="fade">
                                      <p:cBhvr>
                                        <p:cTn id="13" dur="1000"/>
                                        <p:tgtEl>
                                          <p:spTgt spid="316418">
                                            <p:txEl>
                                              <p:pRg st="1" end="1"/>
                                            </p:txEl>
                                          </p:spTgt>
                                        </p:tgtEl>
                                      </p:cBhvr>
                                    </p:animEffect>
                                    <p:anim calcmode="lin" valueType="num">
                                      <p:cBhvr>
                                        <p:cTn id="14" dur="1000" fill="hold"/>
                                        <p:tgtEl>
                                          <p:spTgt spid="316418">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16418">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16418">
                                            <p:txEl>
                                              <p:pRg st="2" end="2"/>
                                            </p:txEl>
                                          </p:spTgt>
                                        </p:tgtEl>
                                        <p:attrNameLst>
                                          <p:attrName>style.visibility</p:attrName>
                                        </p:attrNameLst>
                                      </p:cBhvr>
                                      <p:to>
                                        <p:strVal val="visible"/>
                                      </p:to>
                                    </p:set>
                                    <p:animEffect transition="in" filter="fade">
                                      <p:cBhvr>
                                        <p:cTn id="19" dur="1000"/>
                                        <p:tgtEl>
                                          <p:spTgt spid="316418">
                                            <p:txEl>
                                              <p:pRg st="2" end="2"/>
                                            </p:txEl>
                                          </p:spTgt>
                                        </p:tgtEl>
                                      </p:cBhvr>
                                    </p:animEffect>
                                    <p:anim calcmode="lin" valueType="num">
                                      <p:cBhvr>
                                        <p:cTn id="20" dur="1000" fill="hold"/>
                                        <p:tgtEl>
                                          <p:spTgt spid="316418">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16418">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16418">
                                            <p:txEl>
                                              <p:pRg st="3" end="3"/>
                                            </p:txEl>
                                          </p:spTgt>
                                        </p:tgtEl>
                                        <p:attrNameLst>
                                          <p:attrName>style.visibility</p:attrName>
                                        </p:attrNameLst>
                                      </p:cBhvr>
                                      <p:to>
                                        <p:strVal val="visible"/>
                                      </p:to>
                                    </p:set>
                                    <p:animEffect transition="in" filter="fade">
                                      <p:cBhvr>
                                        <p:cTn id="25" dur="1000"/>
                                        <p:tgtEl>
                                          <p:spTgt spid="316418">
                                            <p:txEl>
                                              <p:pRg st="3" end="3"/>
                                            </p:txEl>
                                          </p:spTgt>
                                        </p:tgtEl>
                                      </p:cBhvr>
                                    </p:animEffect>
                                    <p:anim calcmode="lin" valueType="num">
                                      <p:cBhvr>
                                        <p:cTn id="26" dur="1000" fill="hold"/>
                                        <p:tgtEl>
                                          <p:spTgt spid="316418">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16418">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53" presetClass="entr" presetSubtype="0" fill="hold" nodeType="afterEffect">
                                  <p:stCondLst>
                                    <p:cond delay="0"/>
                                  </p:stCondLst>
                                  <p:childTnLst>
                                    <p:set>
                                      <p:cBhvr>
                                        <p:cTn id="30" dur="1" fill="hold">
                                          <p:stCondLst>
                                            <p:cond delay="0"/>
                                          </p:stCondLst>
                                        </p:cTn>
                                        <p:tgtEl>
                                          <p:spTgt spid="316487"/>
                                        </p:tgtEl>
                                        <p:attrNameLst>
                                          <p:attrName>style.visibility</p:attrName>
                                        </p:attrNameLst>
                                      </p:cBhvr>
                                      <p:to>
                                        <p:strVal val="visible"/>
                                      </p:to>
                                    </p:set>
                                    <p:anim calcmode="lin" valueType="num">
                                      <p:cBhvr>
                                        <p:cTn id="31" dur="500" fill="hold"/>
                                        <p:tgtEl>
                                          <p:spTgt spid="316487"/>
                                        </p:tgtEl>
                                        <p:attrNameLst>
                                          <p:attrName>ppt_w</p:attrName>
                                        </p:attrNameLst>
                                      </p:cBhvr>
                                      <p:tavLst>
                                        <p:tav tm="0">
                                          <p:val>
                                            <p:fltVal val="0"/>
                                          </p:val>
                                        </p:tav>
                                        <p:tav tm="100000">
                                          <p:val>
                                            <p:strVal val="#ppt_w"/>
                                          </p:val>
                                        </p:tav>
                                      </p:tavLst>
                                    </p:anim>
                                    <p:anim calcmode="lin" valueType="num">
                                      <p:cBhvr>
                                        <p:cTn id="32" dur="500" fill="hold"/>
                                        <p:tgtEl>
                                          <p:spTgt spid="316487"/>
                                        </p:tgtEl>
                                        <p:attrNameLst>
                                          <p:attrName>ppt_h</p:attrName>
                                        </p:attrNameLst>
                                      </p:cBhvr>
                                      <p:tavLst>
                                        <p:tav tm="0">
                                          <p:val>
                                            <p:fltVal val="0"/>
                                          </p:val>
                                        </p:tav>
                                        <p:tav tm="100000">
                                          <p:val>
                                            <p:strVal val="#ppt_h"/>
                                          </p:val>
                                        </p:tav>
                                      </p:tavLst>
                                    </p:anim>
                                    <p:animEffect transition="in" filter="fade">
                                      <p:cBhvr>
                                        <p:cTn id="33" dur="500"/>
                                        <p:tgtEl>
                                          <p:spTgt spid="3164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6418" grpId="0" build="p"/>
    </p:bldLst>
  </p:timing>
</p:sld>
</file>

<file path=ppt/slides/slide23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7442" name="Rectangle 2"/>
          <p:cNvSpPr>
            <a:spLocks noGrp="1" noChangeArrowheads="1"/>
          </p:cNvSpPr>
          <p:nvPr>
            <p:ph type="title"/>
          </p:nvPr>
        </p:nvSpPr>
        <p:spPr>
          <a:xfrm>
            <a:off x="457200" y="381000"/>
            <a:ext cx="8229600" cy="744538"/>
          </a:xfrm>
        </p:spPr>
        <p:txBody>
          <a:bodyPr/>
          <a:lstStyle/>
          <a:p>
            <a:pPr algn="r"/>
            <a:r>
              <a:rPr lang="fa-IR" altLang="fa-IR" sz="1800">
                <a:cs typeface="B Nasim" panose="00000700000000000000" pitchFamily="2" charset="-78"/>
              </a:rPr>
              <a:t>حل مساله 18-5 :</a:t>
            </a:r>
            <a:endParaRPr lang="en-US" altLang="fa-IR" sz="1800">
              <a:cs typeface="B Nasim" panose="00000700000000000000" pitchFamily="2" charset="-78"/>
            </a:endParaRPr>
          </a:p>
        </p:txBody>
      </p:sp>
      <p:sp>
        <p:nvSpPr>
          <p:cNvPr id="317443" name="Rectangle 3"/>
          <p:cNvSpPr>
            <a:spLocks noGrp="1" noChangeArrowheads="1"/>
          </p:cNvSpPr>
          <p:nvPr>
            <p:ph type="body" idx="1"/>
          </p:nvPr>
        </p:nvSpPr>
        <p:spPr>
          <a:xfrm>
            <a:off x="900113" y="1196975"/>
            <a:ext cx="7653337" cy="5068888"/>
          </a:xfrm>
        </p:spPr>
        <p:txBody>
          <a:bodyPr/>
          <a:lstStyle/>
          <a:p>
            <a:pPr>
              <a:lnSpc>
                <a:spcPct val="135000"/>
              </a:lnSpc>
              <a:buFont typeface="Wingdings" panose="05000000000000000000" pitchFamily="2" charset="2"/>
              <a:buNone/>
            </a:pPr>
            <a:r>
              <a:rPr lang="fa-IR" altLang="fa-IR" sz="2000">
                <a:effectLst/>
                <a:cs typeface="B Zar" panose="00000400000000000000" pitchFamily="2" charset="-78"/>
              </a:rPr>
              <a:t>الف ) هزینه های متغیر تولید هر واحد                                                           570 = 190 + 60 + 320 </a:t>
            </a:r>
          </a:p>
          <a:p>
            <a:pPr>
              <a:lnSpc>
                <a:spcPct val="135000"/>
              </a:lnSpc>
              <a:buFont typeface="Wingdings" panose="05000000000000000000" pitchFamily="2" charset="2"/>
              <a:buNone/>
            </a:pPr>
            <a:r>
              <a:rPr lang="fa-IR" altLang="fa-IR" sz="2000">
                <a:effectLst/>
                <a:cs typeface="B Zar" panose="00000400000000000000" pitchFamily="2" charset="-78"/>
              </a:rPr>
              <a:t>ارزش موجودی کالای آخر دوره با روش مستقیم                    855000 = (26000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27500) × 570 </a:t>
            </a:r>
          </a:p>
          <a:p>
            <a:pPr>
              <a:lnSpc>
                <a:spcPct val="135000"/>
              </a:lnSpc>
              <a:buFont typeface="Wingdings" panose="05000000000000000000" pitchFamily="2" charset="2"/>
              <a:buNone/>
            </a:pPr>
            <a:r>
              <a:rPr lang="fa-IR" altLang="fa-IR" sz="2000">
                <a:effectLst/>
                <a:cs typeface="B Zar" panose="00000400000000000000" pitchFamily="2" charset="-78"/>
              </a:rPr>
              <a:t>پس شرکت از روش هزینه یابی متغیر ( مستقیم ) استفاده می کند . </a:t>
            </a:r>
          </a:p>
          <a:p>
            <a:pPr>
              <a:lnSpc>
                <a:spcPct val="135000"/>
              </a:lnSpc>
              <a:buFont typeface="Wingdings" panose="05000000000000000000" pitchFamily="2" charset="2"/>
              <a:buNone/>
            </a:pPr>
            <a:r>
              <a:rPr lang="fa-IR" altLang="fa-IR" sz="2000">
                <a:effectLst/>
                <a:cs typeface="B Zar" panose="00000400000000000000" pitchFamily="2" charset="-78"/>
              </a:rPr>
              <a:t>ب ) هزینه تولید هر واحد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روش جذبی                                                              700 = 130 × 570 </a:t>
            </a:r>
          </a:p>
          <a:p>
            <a:pPr>
              <a:lnSpc>
                <a:spcPct val="135000"/>
              </a:lnSpc>
              <a:buFont typeface="Wingdings" panose="05000000000000000000" pitchFamily="2" charset="2"/>
              <a:buNone/>
            </a:pPr>
            <a:r>
              <a:rPr lang="fa-IR" altLang="fa-IR" sz="2000">
                <a:effectLst/>
                <a:cs typeface="B Zar" panose="00000400000000000000" pitchFamily="2" charset="-78"/>
              </a:rPr>
              <a:t>ج)                                                                                                          3250000 = 130 × 25000</a:t>
            </a:r>
          </a:p>
          <a:p>
            <a:pPr>
              <a:lnSpc>
                <a:spcPct val="135000"/>
              </a:lnSpc>
              <a:buFont typeface="Wingdings" panose="05000000000000000000" pitchFamily="2" charset="2"/>
              <a:buNone/>
            </a:pPr>
            <a:r>
              <a:rPr lang="fa-IR" altLang="fa-IR" sz="2000">
                <a:effectLst/>
                <a:cs typeface="B Zar" panose="00000400000000000000" pitchFamily="2" charset="-78"/>
              </a:rPr>
              <a:t>د) سربار ثابت جذب شده                                                                        3575000 = 130 × 27500</a:t>
            </a:r>
          </a:p>
          <a:p>
            <a:pPr>
              <a:lnSpc>
                <a:spcPct val="135000"/>
              </a:lnSpc>
              <a:buFont typeface="Wingdings" panose="05000000000000000000" pitchFamily="2" charset="2"/>
              <a:buNone/>
            </a:pPr>
            <a:r>
              <a:rPr lang="fa-IR" altLang="fa-IR" sz="2000">
                <a:effectLst/>
                <a:cs typeface="B Zar" panose="00000400000000000000" pitchFamily="2" charset="-78"/>
              </a:rPr>
              <a:t>اضافه جذب سربار                                                                          75000 = 3500000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3575000</a:t>
            </a:r>
          </a:p>
          <a:p>
            <a:pPr>
              <a:lnSpc>
                <a:spcPct val="135000"/>
              </a:lnSpc>
              <a:buFont typeface="Wingdings" panose="05000000000000000000" pitchFamily="2" charset="2"/>
              <a:buNone/>
            </a:pPr>
            <a:r>
              <a:rPr lang="fa-IR" altLang="fa-IR" sz="2000">
                <a:effectLst/>
                <a:cs typeface="B Zar" panose="00000400000000000000" pitchFamily="2" charset="-78"/>
              </a:rPr>
              <a:t>هـ ) 75000 = (27500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25000 ) × 130 = انحراف حجم</a:t>
            </a:r>
          </a:p>
          <a:p>
            <a:pPr>
              <a:lnSpc>
                <a:spcPct val="135000"/>
              </a:lnSpc>
              <a:buFont typeface="Wingdings" panose="05000000000000000000" pitchFamily="2" charset="2"/>
              <a:buNone/>
            </a:pPr>
            <a:r>
              <a:rPr lang="fa-IR" altLang="fa-IR" sz="2000">
                <a:effectLst/>
                <a:cs typeface="B Zar" panose="00000400000000000000" pitchFamily="2" charset="-78"/>
              </a:rPr>
              <a:t>انحراف حجم ( مساعد ) در روش هزینه یابی جذبی</a:t>
            </a:r>
          </a:p>
          <a:p>
            <a:pPr>
              <a:lnSpc>
                <a:spcPct val="135000"/>
              </a:lnSpc>
              <a:buFont typeface="Wingdings" panose="05000000000000000000" pitchFamily="2" charset="2"/>
              <a:buNone/>
            </a:pPr>
            <a:r>
              <a:rPr lang="fa-IR" altLang="fa-IR" sz="2000">
                <a:effectLst/>
                <a:cs typeface="B Zar" panose="00000400000000000000" pitchFamily="2" charset="-78"/>
              </a:rPr>
              <a:t>- در روش هزینه یابی متغیر انحراف حجم محاسبه نمی شود </a:t>
            </a:r>
            <a:endParaRPr lang="en-US" altLang="fa-IR" sz="20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17443">
                                            <p:txEl>
                                              <p:pRg st="0" end="0"/>
                                            </p:txEl>
                                          </p:spTgt>
                                        </p:tgtEl>
                                        <p:attrNameLst>
                                          <p:attrName>style.visibility</p:attrName>
                                        </p:attrNameLst>
                                      </p:cBhvr>
                                      <p:to>
                                        <p:strVal val="visible"/>
                                      </p:to>
                                    </p:set>
                                    <p:animEffect transition="in" filter="fade">
                                      <p:cBhvr>
                                        <p:cTn id="7" dur="1000"/>
                                        <p:tgtEl>
                                          <p:spTgt spid="317443">
                                            <p:txEl>
                                              <p:pRg st="0" end="0"/>
                                            </p:txEl>
                                          </p:spTgt>
                                        </p:tgtEl>
                                      </p:cBhvr>
                                    </p:animEffect>
                                    <p:anim calcmode="lin" valueType="num">
                                      <p:cBhvr>
                                        <p:cTn id="8" dur="1000" fill="hold"/>
                                        <p:tgtEl>
                                          <p:spTgt spid="31744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17443">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17443">
                                            <p:txEl>
                                              <p:pRg st="1" end="1"/>
                                            </p:txEl>
                                          </p:spTgt>
                                        </p:tgtEl>
                                        <p:attrNameLst>
                                          <p:attrName>style.visibility</p:attrName>
                                        </p:attrNameLst>
                                      </p:cBhvr>
                                      <p:to>
                                        <p:strVal val="visible"/>
                                      </p:to>
                                    </p:set>
                                    <p:animEffect transition="in" filter="fade">
                                      <p:cBhvr>
                                        <p:cTn id="13" dur="1000"/>
                                        <p:tgtEl>
                                          <p:spTgt spid="317443">
                                            <p:txEl>
                                              <p:pRg st="1" end="1"/>
                                            </p:txEl>
                                          </p:spTgt>
                                        </p:tgtEl>
                                      </p:cBhvr>
                                    </p:animEffect>
                                    <p:anim calcmode="lin" valueType="num">
                                      <p:cBhvr>
                                        <p:cTn id="14" dur="1000" fill="hold"/>
                                        <p:tgtEl>
                                          <p:spTgt spid="317443">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17443">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17443">
                                            <p:txEl>
                                              <p:pRg st="2" end="2"/>
                                            </p:txEl>
                                          </p:spTgt>
                                        </p:tgtEl>
                                        <p:attrNameLst>
                                          <p:attrName>style.visibility</p:attrName>
                                        </p:attrNameLst>
                                      </p:cBhvr>
                                      <p:to>
                                        <p:strVal val="visible"/>
                                      </p:to>
                                    </p:set>
                                    <p:animEffect transition="in" filter="fade">
                                      <p:cBhvr>
                                        <p:cTn id="19" dur="1000"/>
                                        <p:tgtEl>
                                          <p:spTgt spid="317443">
                                            <p:txEl>
                                              <p:pRg st="2" end="2"/>
                                            </p:txEl>
                                          </p:spTgt>
                                        </p:tgtEl>
                                      </p:cBhvr>
                                    </p:animEffect>
                                    <p:anim calcmode="lin" valueType="num">
                                      <p:cBhvr>
                                        <p:cTn id="20" dur="1000" fill="hold"/>
                                        <p:tgtEl>
                                          <p:spTgt spid="317443">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17443">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17443">
                                            <p:txEl>
                                              <p:pRg st="3" end="3"/>
                                            </p:txEl>
                                          </p:spTgt>
                                        </p:tgtEl>
                                        <p:attrNameLst>
                                          <p:attrName>style.visibility</p:attrName>
                                        </p:attrNameLst>
                                      </p:cBhvr>
                                      <p:to>
                                        <p:strVal val="visible"/>
                                      </p:to>
                                    </p:set>
                                    <p:animEffect transition="in" filter="fade">
                                      <p:cBhvr>
                                        <p:cTn id="25" dur="1000"/>
                                        <p:tgtEl>
                                          <p:spTgt spid="317443">
                                            <p:txEl>
                                              <p:pRg st="3" end="3"/>
                                            </p:txEl>
                                          </p:spTgt>
                                        </p:tgtEl>
                                      </p:cBhvr>
                                    </p:animEffect>
                                    <p:anim calcmode="lin" valueType="num">
                                      <p:cBhvr>
                                        <p:cTn id="26" dur="1000" fill="hold"/>
                                        <p:tgtEl>
                                          <p:spTgt spid="317443">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17443">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2" presetClass="entr" presetSubtype="0" fill="hold" grpId="0" nodeType="afterEffect">
                                  <p:stCondLst>
                                    <p:cond delay="0"/>
                                  </p:stCondLst>
                                  <p:childTnLst>
                                    <p:set>
                                      <p:cBhvr>
                                        <p:cTn id="30" dur="1" fill="hold">
                                          <p:stCondLst>
                                            <p:cond delay="0"/>
                                          </p:stCondLst>
                                        </p:cTn>
                                        <p:tgtEl>
                                          <p:spTgt spid="317443">
                                            <p:txEl>
                                              <p:pRg st="4" end="4"/>
                                            </p:txEl>
                                          </p:spTgt>
                                        </p:tgtEl>
                                        <p:attrNameLst>
                                          <p:attrName>style.visibility</p:attrName>
                                        </p:attrNameLst>
                                      </p:cBhvr>
                                      <p:to>
                                        <p:strVal val="visible"/>
                                      </p:to>
                                    </p:set>
                                    <p:animEffect transition="in" filter="fade">
                                      <p:cBhvr>
                                        <p:cTn id="31" dur="1000"/>
                                        <p:tgtEl>
                                          <p:spTgt spid="317443">
                                            <p:txEl>
                                              <p:pRg st="4" end="4"/>
                                            </p:txEl>
                                          </p:spTgt>
                                        </p:tgtEl>
                                      </p:cBhvr>
                                    </p:animEffect>
                                    <p:anim calcmode="lin" valueType="num">
                                      <p:cBhvr>
                                        <p:cTn id="32" dur="1000" fill="hold"/>
                                        <p:tgtEl>
                                          <p:spTgt spid="317443">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317443">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2" presetClass="entr" presetSubtype="0" fill="hold" grpId="0" nodeType="afterEffect">
                                  <p:stCondLst>
                                    <p:cond delay="0"/>
                                  </p:stCondLst>
                                  <p:childTnLst>
                                    <p:set>
                                      <p:cBhvr>
                                        <p:cTn id="36" dur="1" fill="hold">
                                          <p:stCondLst>
                                            <p:cond delay="0"/>
                                          </p:stCondLst>
                                        </p:cTn>
                                        <p:tgtEl>
                                          <p:spTgt spid="317443">
                                            <p:txEl>
                                              <p:pRg st="5" end="5"/>
                                            </p:txEl>
                                          </p:spTgt>
                                        </p:tgtEl>
                                        <p:attrNameLst>
                                          <p:attrName>style.visibility</p:attrName>
                                        </p:attrNameLst>
                                      </p:cBhvr>
                                      <p:to>
                                        <p:strVal val="visible"/>
                                      </p:to>
                                    </p:set>
                                    <p:animEffect transition="in" filter="fade">
                                      <p:cBhvr>
                                        <p:cTn id="37" dur="1000"/>
                                        <p:tgtEl>
                                          <p:spTgt spid="317443">
                                            <p:txEl>
                                              <p:pRg st="5" end="5"/>
                                            </p:txEl>
                                          </p:spTgt>
                                        </p:tgtEl>
                                      </p:cBhvr>
                                    </p:animEffect>
                                    <p:anim calcmode="lin" valueType="num">
                                      <p:cBhvr>
                                        <p:cTn id="38" dur="1000" fill="hold"/>
                                        <p:tgtEl>
                                          <p:spTgt spid="317443">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317443">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2" presetClass="entr" presetSubtype="0" fill="hold" grpId="0" nodeType="afterEffect">
                                  <p:stCondLst>
                                    <p:cond delay="0"/>
                                  </p:stCondLst>
                                  <p:childTnLst>
                                    <p:set>
                                      <p:cBhvr>
                                        <p:cTn id="42" dur="1" fill="hold">
                                          <p:stCondLst>
                                            <p:cond delay="0"/>
                                          </p:stCondLst>
                                        </p:cTn>
                                        <p:tgtEl>
                                          <p:spTgt spid="317443">
                                            <p:txEl>
                                              <p:pRg st="6" end="6"/>
                                            </p:txEl>
                                          </p:spTgt>
                                        </p:tgtEl>
                                        <p:attrNameLst>
                                          <p:attrName>style.visibility</p:attrName>
                                        </p:attrNameLst>
                                      </p:cBhvr>
                                      <p:to>
                                        <p:strVal val="visible"/>
                                      </p:to>
                                    </p:set>
                                    <p:animEffect transition="in" filter="fade">
                                      <p:cBhvr>
                                        <p:cTn id="43" dur="1000"/>
                                        <p:tgtEl>
                                          <p:spTgt spid="317443">
                                            <p:txEl>
                                              <p:pRg st="6" end="6"/>
                                            </p:txEl>
                                          </p:spTgt>
                                        </p:tgtEl>
                                      </p:cBhvr>
                                    </p:animEffect>
                                    <p:anim calcmode="lin" valueType="num">
                                      <p:cBhvr>
                                        <p:cTn id="44" dur="1000" fill="hold"/>
                                        <p:tgtEl>
                                          <p:spTgt spid="317443">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317443">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2" presetClass="entr" presetSubtype="0" fill="hold" grpId="0" nodeType="afterEffect">
                                  <p:stCondLst>
                                    <p:cond delay="0"/>
                                  </p:stCondLst>
                                  <p:childTnLst>
                                    <p:set>
                                      <p:cBhvr>
                                        <p:cTn id="48" dur="1" fill="hold">
                                          <p:stCondLst>
                                            <p:cond delay="0"/>
                                          </p:stCondLst>
                                        </p:cTn>
                                        <p:tgtEl>
                                          <p:spTgt spid="317443">
                                            <p:txEl>
                                              <p:pRg st="7" end="7"/>
                                            </p:txEl>
                                          </p:spTgt>
                                        </p:tgtEl>
                                        <p:attrNameLst>
                                          <p:attrName>style.visibility</p:attrName>
                                        </p:attrNameLst>
                                      </p:cBhvr>
                                      <p:to>
                                        <p:strVal val="visible"/>
                                      </p:to>
                                    </p:set>
                                    <p:animEffect transition="in" filter="fade">
                                      <p:cBhvr>
                                        <p:cTn id="49" dur="1000"/>
                                        <p:tgtEl>
                                          <p:spTgt spid="317443">
                                            <p:txEl>
                                              <p:pRg st="7" end="7"/>
                                            </p:txEl>
                                          </p:spTgt>
                                        </p:tgtEl>
                                      </p:cBhvr>
                                    </p:animEffect>
                                    <p:anim calcmode="lin" valueType="num">
                                      <p:cBhvr>
                                        <p:cTn id="50" dur="1000" fill="hold"/>
                                        <p:tgtEl>
                                          <p:spTgt spid="317443">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17443">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2" presetClass="entr" presetSubtype="0" fill="hold" grpId="0" nodeType="afterEffect">
                                  <p:stCondLst>
                                    <p:cond delay="0"/>
                                  </p:stCondLst>
                                  <p:childTnLst>
                                    <p:set>
                                      <p:cBhvr>
                                        <p:cTn id="54" dur="1" fill="hold">
                                          <p:stCondLst>
                                            <p:cond delay="0"/>
                                          </p:stCondLst>
                                        </p:cTn>
                                        <p:tgtEl>
                                          <p:spTgt spid="317443">
                                            <p:txEl>
                                              <p:pRg st="8" end="8"/>
                                            </p:txEl>
                                          </p:spTgt>
                                        </p:tgtEl>
                                        <p:attrNameLst>
                                          <p:attrName>style.visibility</p:attrName>
                                        </p:attrNameLst>
                                      </p:cBhvr>
                                      <p:to>
                                        <p:strVal val="visible"/>
                                      </p:to>
                                    </p:set>
                                    <p:animEffect transition="in" filter="fade">
                                      <p:cBhvr>
                                        <p:cTn id="55" dur="1000"/>
                                        <p:tgtEl>
                                          <p:spTgt spid="317443">
                                            <p:txEl>
                                              <p:pRg st="8" end="8"/>
                                            </p:txEl>
                                          </p:spTgt>
                                        </p:tgtEl>
                                      </p:cBhvr>
                                    </p:animEffect>
                                    <p:anim calcmode="lin" valueType="num">
                                      <p:cBhvr>
                                        <p:cTn id="56" dur="1000" fill="hold"/>
                                        <p:tgtEl>
                                          <p:spTgt spid="317443">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317443">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2" presetClass="entr" presetSubtype="0" fill="hold" grpId="0" nodeType="afterEffect">
                                  <p:stCondLst>
                                    <p:cond delay="0"/>
                                  </p:stCondLst>
                                  <p:childTnLst>
                                    <p:set>
                                      <p:cBhvr>
                                        <p:cTn id="60" dur="1" fill="hold">
                                          <p:stCondLst>
                                            <p:cond delay="0"/>
                                          </p:stCondLst>
                                        </p:cTn>
                                        <p:tgtEl>
                                          <p:spTgt spid="317443">
                                            <p:txEl>
                                              <p:pRg st="9" end="9"/>
                                            </p:txEl>
                                          </p:spTgt>
                                        </p:tgtEl>
                                        <p:attrNameLst>
                                          <p:attrName>style.visibility</p:attrName>
                                        </p:attrNameLst>
                                      </p:cBhvr>
                                      <p:to>
                                        <p:strVal val="visible"/>
                                      </p:to>
                                    </p:set>
                                    <p:animEffect transition="in" filter="fade">
                                      <p:cBhvr>
                                        <p:cTn id="61" dur="1000"/>
                                        <p:tgtEl>
                                          <p:spTgt spid="317443">
                                            <p:txEl>
                                              <p:pRg st="9" end="9"/>
                                            </p:txEl>
                                          </p:spTgt>
                                        </p:tgtEl>
                                      </p:cBhvr>
                                    </p:animEffect>
                                    <p:anim calcmode="lin" valueType="num">
                                      <p:cBhvr>
                                        <p:cTn id="62" dur="1000" fill="hold"/>
                                        <p:tgtEl>
                                          <p:spTgt spid="317443">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317443">
                                            <p:txEl>
                                              <p:pRg st="9" end="9"/>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3" grpId="0" build="p"/>
    </p:bldLst>
  </p:timing>
</p:sld>
</file>

<file path=ppt/slides/slide23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8466" name="Rectangle 2"/>
          <p:cNvSpPr>
            <a:spLocks noGrp="1" noChangeArrowheads="1"/>
          </p:cNvSpPr>
          <p:nvPr>
            <p:ph type="title"/>
          </p:nvPr>
        </p:nvSpPr>
        <p:spPr>
          <a:xfrm>
            <a:off x="468313" y="-171450"/>
            <a:ext cx="8229600" cy="1143000"/>
          </a:xfrm>
        </p:spPr>
        <p:txBody>
          <a:bodyPr/>
          <a:lstStyle/>
          <a:p>
            <a:pPr algn="r"/>
            <a:r>
              <a:rPr lang="fa-IR" altLang="fa-IR" sz="1600">
                <a:cs typeface="B Nasim" panose="00000700000000000000" pitchFamily="2" charset="-78"/>
              </a:rPr>
              <a:t>حل مساله 19-5</a:t>
            </a:r>
            <a:endParaRPr lang="en-US" altLang="fa-IR" sz="1600">
              <a:cs typeface="B Nasim" panose="00000700000000000000" pitchFamily="2" charset="-78"/>
            </a:endParaRPr>
          </a:p>
        </p:txBody>
      </p:sp>
      <p:sp>
        <p:nvSpPr>
          <p:cNvPr id="318467" name="Rectangle 3"/>
          <p:cNvSpPr>
            <a:spLocks noGrp="1" noChangeArrowheads="1"/>
          </p:cNvSpPr>
          <p:nvPr>
            <p:ph type="body" sz="half" idx="2"/>
          </p:nvPr>
        </p:nvSpPr>
        <p:spPr>
          <a:xfrm>
            <a:off x="468313" y="3933825"/>
            <a:ext cx="8135937" cy="2659063"/>
          </a:xfrm>
        </p:spPr>
        <p:txBody>
          <a:bodyPr/>
          <a:lstStyle/>
          <a:p>
            <a:pPr>
              <a:lnSpc>
                <a:spcPct val="80000"/>
              </a:lnSpc>
              <a:buFont typeface="Wingdings" panose="05000000000000000000" pitchFamily="2" charset="2"/>
              <a:buNone/>
            </a:pPr>
            <a:r>
              <a:rPr lang="fa-IR" altLang="fa-IR" sz="1800">
                <a:effectLst/>
                <a:cs typeface="B Zar" panose="00000400000000000000" pitchFamily="2" charset="-78"/>
              </a:rPr>
              <a:t>الف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2)                                                                                                         200000 = 2 × 100000</a:t>
            </a:r>
          </a:p>
          <a:p>
            <a:pPr>
              <a:lnSpc>
                <a:spcPct val="80000"/>
              </a:lnSpc>
              <a:buFont typeface="Wingdings" panose="05000000000000000000" pitchFamily="2" charset="2"/>
              <a:buNone/>
            </a:pPr>
            <a:r>
              <a:rPr lang="fa-IR" altLang="fa-IR" sz="1800">
                <a:effectLst/>
                <a:cs typeface="B Zar" panose="00000400000000000000" pitchFamily="2" charset="-78"/>
              </a:rPr>
              <a:t>ب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3)                                                                                                  580000 = (8/3 + 2) 100000</a:t>
            </a:r>
          </a:p>
          <a:p>
            <a:pPr>
              <a:lnSpc>
                <a:spcPct val="80000"/>
              </a:lnSpc>
              <a:buFont typeface="Wingdings" panose="05000000000000000000" pitchFamily="2" charset="2"/>
              <a:buNone/>
            </a:pPr>
            <a:r>
              <a:rPr lang="fa-IR" altLang="fa-IR" sz="1800">
                <a:effectLst/>
                <a:cs typeface="B Zar" panose="00000400000000000000" pitchFamily="2" charset="-78"/>
              </a:rPr>
              <a:t>الف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4)                                                                                                       608000 = 6/7 × 80000</a:t>
            </a:r>
          </a:p>
          <a:p>
            <a:pPr>
              <a:lnSpc>
                <a:spcPct val="80000"/>
              </a:lnSpc>
              <a:buFont typeface="Wingdings" panose="05000000000000000000" pitchFamily="2" charset="2"/>
              <a:buNone/>
            </a:pPr>
            <a:r>
              <a:rPr lang="fa-IR" altLang="fa-IR" sz="1800">
                <a:effectLst/>
                <a:cs typeface="B Zar" panose="00000400000000000000" pitchFamily="2" charset="-78"/>
              </a:rPr>
              <a:t>الف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5)                                                                                                 180000 = 80000 + 100000</a:t>
            </a:r>
          </a:p>
          <a:p>
            <a:pPr>
              <a:lnSpc>
                <a:spcPct val="80000"/>
              </a:lnSpc>
              <a:buFont typeface="Wingdings" panose="05000000000000000000" pitchFamily="2" charset="2"/>
              <a:buNone/>
            </a:pPr>
            <a:r>
              <a:rPr lang="fa-IR" altLang="fa-IR" sz="1800">
                <a:effectLst/>
                <a:cs typeface="B Zar" panose="00000400000000000000" pitchFamily="2" charset="-78"/>
              </a:rPr>
              <a:t>ب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2)                                                                                                        380000 = 8/3 × 100000 </a:t>
            </a:r>
          </a:p>
          <a:p>
            <a:pPr>
              <a:lnSpc>
                <a:spcPct val="80000"/>
              </a:lnSpc>
              <a:buFont typeface="Wingdings" panose="05000000000000000000" pitchFamily="2" charset="2"/>
              <a:buNone/>
            </a:pPr>
            <a:r>
              <a:rPr lang="fa-IR" altLang="fa-IR" sz="1800">
                <a:effectLst/>
                <a:cs typeface="B Zar" panose="00000400000000000000" pitchFamily="2" charset="-78"/>
              </a:rPr>
              <a:t>ب- 3)                                                                                                352000 = (6/5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10) × 80000</a:t>
            </a:r>
          </a:p>
          <a:p>
            <a:pPr>
              <a:lnSpc>
                <a:spcPct val="80000"/>
              </a:lnSpc>
              <a:buFont typeface="Wingdings" panose="05000000000000000000" pitchFamily="2" charset="2"/>
              <a:buNone/>
            </a:pPr>
            <a:r>
              <a:rPr lang="fa-IR" altLang="fa-IR" sz="1800">
                <a:effectLst/>
                <a:cs typeface="B Zar" panose="00000400000000000000" pitchFamily="2" charset="-78"/>
              </a:rPr>
              <a:t>ب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4)                         288000 = : [(8/0 + 6/5)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10] × 80000   یا    288000 = 64000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352000 </a:t>
            </a:r>
          </a:p>
          <a:p>
            <a:pPr algn="ctr">
              <a:lnSpc>
                <a:spcPct val="80000"/>
              </a:lnSpc>
              <a:buFont typeface="Wingdings" panose="05000000000000000000" pitchFamily="2" charset="2"/>
              <a:buNone/>
            </a:pPr>
            <a:r>
              <a:rPr lang="fa-IR" altLang="fa-IR" sz="1800">
                <a:effectLst/>
                <a:cs typeface="B Zar" panose="00000400000000000000" pitchFamily="2" charset="-78"/>
              </a:rPr>
              <a:t>8/0 = 160000 </a:t>
            </a:r>
          </a:p>
          <a:p>
            <a:pPr algn="ctr">
              <a:lnSpc>
                <a:spcPct val="30000"/>
              </a:lnSpc>
              <a:buFont typeface="Wingdings" panose="05000000000000000000" pitchFamily="2" charset="2"/>
              <a:buNone/>
            </a:pPr>
            <a:r>
              <a:rPr lang="fa-IR" altLang="fa-IR" sz="1800">
                <a:effectLst/>
                <a:cs typeface="B Zar" panose="00000400000000000000" pitchFamily="2" charset="-78"/>
              </a:rPr>
              <a:t>         200000</a:t>
            </a:r>
          </a:p>
          <a:p>
            <a:pPr>
              <a:lnSpc>
                <a:spcPct val="80000"/>
              </a:lnSpc>
              <a:buFont typeface="Wingdings" panose="05000000000000000000" pitchFamily="2" charset="2"/>
              <a:buNone/>
            </a:pPr>
            <a:r>
              <a:rPr lang="fa-IR" altLang="fa-IR" sz="1800">
                <a:effectLst/>
                <a:cs typeface="B Zar" panose="00000400000000000000" pitchFamily="2" charset="-78"/>
              </a:rPr>
              <a:t>ب- 5)                                                                                         زیان  (12000) = 300000 - 288000</a:t>
            </a:r>
            <a:endParaRPr lang="en-US" altLang="fa-IR" sz="1800">
              <a:effectLst/>
              <a:cs typeface="B Zar" panose="00000400000000000000" pitchFamily="2" charset="-78"/>
            </a:endParaRPr>
          </a:p>
        </p:txBody>
      </p:sp>
      <p:graphicFrame>
        <p:nvGraphicFramePr>
          <p:cNvPr id="318513" name="Group 49"/>
          <p:cNvGraphicFramePr>
            <a:graphicFrameLocks noGrp="1"/>
          </p:cNvGraphicFramePr>
          <p:nvPr>
            <p:ph sz="half" idx="1"/>
          </p:nvPr>
        </p:nvGraphicFramePr>
        <p:xfrm>
          <a:off x="395288" y="476250"/>
          <a:ext cx="8229600" cy="3313113"/>
        </p:xfrm>
        <a:graphic>
          <a:graphicData uri="http://schemas.openxmlformats.org/drawingml/2006/table">
            <a:tbl>
              <a:tblPr/>
              <a:tblGrid>
                <a:gridCol w="2743200">
                  <a:extLst>
                    <a:ext uri="{9D8B030D-6E8A-4147-A177-3AD203B41FA5}">
                      <a16:colId xmlns:a16="http://schemas.microsoft.com/office/drawing/2014/main" val="3362097557"/>
                    </a:ext>
                  </a:extLst>
                </a:gridCol>
                <a:gridCol w="2743200">
                  <a:extLst>
                    <a:ext uri="{9D8B030D-6E8A-4147-A177-3AD203B41FA5}">
                      <a16:colId xmlns:a16="http://schemas.microsoft.com/office/drawing/2014/main" val="2751249123"/>
                    </a:ext>
                  </a:extLst>
                </a:gridCol>
                <a:gridCol w="2743200">
                  <a:extLst>
                    <a:ext uri="{9D8B030D-6E8A-4147-A177-3AD203B41FA5}">
                      <a16:colId xmlns:a16="http://schemas.microsoft.com/office/drawing/2014/main" val="2762996048"/>
                    </a:ext>
                  </a:extLst>
                </a:gridCol>
              </a:tblGrid>
              <a:tr h="3016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الف </a:t>
                      </a:r>
                      <a:r>
                        <a:rPr kumimoji="0" lang="ar-SA"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1 و ب </a:t>
                      </a:r>
                      <a:r>
                        <a:rPr kumimoji="0" lang="ar-SA" altLang="fa-IR" sz="2000" b="0" i="0" u="sng"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1) بهای تمام شده هر واحد کالای ساخته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83904347"/>
                  </a:ext>
                </a:extLst>
              </a:tr>
              <a:tr h="301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روش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روش جذبی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93033364"/>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مستقیم         (150000) </a:t>
                      </a:r>
                    </a:p>
                    <a:p>
                      <a:pPr marL="0" marR="0" lvl="0" indent="0" algn="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26053336"/>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05/1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05/1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دستمزد مستقیم    (210000) </a:t>
                      </a:r>
                    </a:p>
                    <a:p>
                      <a:pPr marL="0" marR="0" lvl="0" indent="0" algn="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63583171"/>
                  </a:ext>
                </a:extLst>
              </a:tr>
              <a:tr h="312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متغیر          (760000)</a:t>
                      </a:r>
                    </a:p>
                    <a:p>
                      <a:pPr marL="0" marR="0" lvl="0" indent="0" algn="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4526315"/>
                  </a:ext>
                </a:extLst>
              </a:tr>
              <a:tr h="311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 --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          (400000)</a:t>
                      </a:r>
                    </a:p>
                    <a:p>
                      <a:pPr marL="0" marR="0" lvl="0" indent="0" algn="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8369631"/>
                  </a:ext>
                </a:extLst>
              </a:tr>
              <a:tr h="301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74229816"/>
                  </a:ext>
                </a:extLst>
              </a:tr>
            </a:tbl>
          </a:graphicData>
        </a:graphic>
      </p:graphicFrame>
      <p:grpSp>
        <p:nvGrpSpPr>
          <p:cNvPr id="318516" name="Group 52"/>
          <p:cNvGrpSpPr>
            <a:grpSpLocks/>
          </p:cNvGrpSpPr>
          <p:nvPr/>
        </p:nvGrpSpPr>
        <p:grpSpPr bwMode="auto">
          <a:xfrm>
            <a:off x="4067175" y="1558925"/>
            <a:ext cx="3024188" cy="4462463"/>
            <a:chOff x="2562" y="1163"/>
            <a:chExt cx="1905" cy="2811"/>
          </a:xfrm>
        </p:grpSpPr>
        <p:grpSp>
          <p:nvGrpSpPr>
            <p:cNvPr id="318515" name="Group 51"/>
            <p:cNvGrpSpPr>
              <a:grpSpLocks/>
            </p:cNvGrpSpPr>
            <p:nvPr/>
          </p:nvGrpSpPr>
          <p:grpSpPr bwMode="auto">
            <a:xfrm>
              <a:off x="4150" y="1163"/>
              <a:ext cx="317" cy="997"/>
              <a:chOff x="4150" y="1163"/>
              <a:chExt cx="317" cy="997"/>
            </a:xfrm>
          </p:grpSpPr>
          <p:sp>
            <p:nvSpPr>
              <p:cNvPr id="318508" name="Line 44"/>
              <p:cNvSpPr>
                <a:spLocks noChangeShapeType="1"/>
              </p:cNvSpPr>
              <p:nvPr/>
            </p:nvSpPr>
            <p:spPr bwMode="auto">
              <a:xfrm>
                <a:off x="4150" y="1163"/>
                <a:ext cx="31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18509" name="Line 45"/>
              <p:cNvSpPr>
                <a:spLocks noChangeShapeType="1"/>
              </p:cNvSpPr>
              <p:nvPr/>
            </p:nvSpPr>
            <p:spPr bwMode="auto">
              <a:xfrm>
                <a:off x="4150" y="1480"/>
                <a:ext cx="31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18510" name="Line 46"/>
              <p:cNvSpPr>
                <a:spLocks noChangeShapeType="1"/>
              </p:cNvSpPr>
              <p:nvPr/>
            </p:nvSpPr>
            <p:spPr bwMode="auto">
              <a:xfrm>
                <a:off x="4150" y="1842"/>
                <a:ext cx="31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18511" name="Line 47"/>
              <p:cNvSpPr>
                <a:spLocks noChangeShapeType="1"/>
              </p:cNvSpPr>
              <p:nvPr/>
            </p:nvSpPr>
            <p:spPr bwMode="auto">
              <a:xfrm>
                <a:off x="4150" y="2160"/>
                <a:ext cx="31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18512" name="Line 48"/>
            <p:cNvSpPr>
              <a:spLocks noChangeShapeType="1"/>
            </p:cNvSpPr>
            <p:nvPr/>
          </p:nvSpPr>
          <p:spPr bwMode="auto">
            <a:xfrm flipH="1">
              <a:off x="2562" y="3974"/>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18467">
                                            <p:txEl>
                                              <p:pRg st="0" end="0"/>
                                            </p:txEl>
                                          </p:spTgt>
                                        </p:tgtEl>
                                        <p:attrNameLst>
                                          <p:attrName>style.visibility</p:attrName>
                                        </p:attrNameLst>
                                      </p:cBhvr>
                                      <p:to>
                                        <p:strVal val="visible"/>
                                      </p:to>
                                    </p:set>
                                    <p:animEffect transition="in" filter="fade">
                                      <p:cBhvr>
                                        <p:cTn id="7" dur="1000"/>
                                        <p:tgtEl>
                                          <p:spTgt spid="318467">
                                            <p:txEl>
                                              <p:pRg st="0" end="0"/>
                                            </p:txEl>
                                          </p:spTgt>
                                        </p:tgtEl>
                                      </p:cBhvr>
                                    </p:animEffect>
                                    <p:anim calcmode="lin" valueType="num">
                                      <p:cBhvr>
                                        <p:cTn id="8" dur="1000" fill="hold"/>
                                        <p:tgtEl>
                                          <p:spTgt spid="318467">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18467">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18467">
                                            <p:txEl>
                                              <p:pRg st="1" end="1"/>
                                            </p:txEl>
                                          </p:spTgt>
                                        </p:tgtEl>
                                        <p:attrNameLst>
                                          <p:attrName>style.visibility</p:attrName>
                                        </p:attrNameLst>
                                      </p:cBhvr>
                                      <p:to>
                                        <p:strVal val="visible"/>
                                      </p:to>
                                    </p:set>
                                    <p:animEffect transition="in" filter="fade">
                                      <p:cBhvr>
                                        <p:cTn id="13" dur="1000"/>
                                        <p:tgtEl>
                                          <p:spTgt spid="318467">
                                            <p:txEl>
                                              <p:pRg st="1" end="1"/>
                                            </p:txEl>
                                          </p:spTgt>
                                        </p:tgtEl>
                                      </p:cBhvr>
                                    </p:animEffect>
                                    <p:anim calcmode="lin" valueType="num">
                                      <p:cBhvr>
                                        <p:cTn id="14" dur="1000" fill="hold"/>
                                        <p:tgtEl>
                                          <p:spTgt spid="318467">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18467">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18467">
                                            <p:txEl>
                                              <p:pRg st="2" end="2"/>
                                            </p:txEl>
                                          </p:spTgt>
                                        </p:tgtEl>
                                        <p:attrNameLst>
                                          <p:attrName>style.visibility</p:attrName>
                                        </p:attrNameLst>
                                      </p:cBhvr>
                                      <p:to>
                                        <p:strVal val="visible"/>
                                      </p:to>
                                    </p:set>
                                    <p:animEffect transition="in" filter="fade">
                                      <p:cBhvr>
                                        <p:cTn id="19" dur="1000"/>
                                        <p:tgtEl>
                                          <p:spTgt spid="318467">
                                            <p:txEl>
                                              <p:pRg st="2" end="2"/>
                                            </p:txEl>
                                          </p:spTgt>
                                        </p:tgtEl>
                                      </p:cBhvr>
                                    </p:animEffect>
                                    <p:anim calcmode="lin" valueType="num">
                                      <p:cBhvr>
                                        <p:cTn id="20" dur="1000" fill="hold"/>
                                        <p:tgtEl>
                                          <p:spTgt spid="318467">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18467">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18467">
                                            <p:txEl>
                                              <p:pRg st="3" end="3"/>
                                            </p:txEl>
                                          </p:spTgt>
                                        </p:tgtEl>
                                        <p:attrNameLst>
                                          <p:attrName>style.visibility</p:attrName>
                                        </p:attrNameLst>
                                      </p:cBhvr>
                                      <p:to>
                                        <p:strVal val="visible"/>
                                      </p:to>
                                    </p:set>
                                    <p:animEffect transition="in" filter="fade">
                                      <p:cBhvr>
                                        <p:cTn id="25" dur="1000"/>
                                        <p:tgtEl>
                                          <p:spTgt spid="318467">
                                            <p:txEl>
                                              <p:pRg st="3" end="3"/>
                                            </p:txEl>
                                          </p:spTgt>
                                        </p:tgtEl>
                                      </p:cBhvr>
                                    </p:animEffect>
                                    <p:anim calcmode="lin" valueType="num">
                                      <p:cBhvr>
                                        <p:cTn id="26" dur="1000" fill="hold"/>
                                        <p:tgtEl>
                                          <p:spTgt spid="318467">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18467">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2" presetClass="entr" presetSubtype="0" fill="hold" grpId="0" nodeType="afterEffect">
                                  <p:stCondLst>
                                    <p:cond delay="0"/>
                                  </p:stCondLst>
                                  <p:childTnLst>
                                    <p:set>
                                      <p:cBhvr>
                                        <p:cTn id="30" dur="1" fill="hold">
                                          <p:stCondLst>
                                            <p:cond delay="0"/>
                                          </p:stCondLst>
                                        </p:cTn>
                                        <p:tgtEl>
                                          <p:spTgt spid="318467">
                                            <p:txEl>
                                              <p:pRg st="4" end="4"/>
                                            </p:txEl>
                                          </p:spTgt>
                                        </p:tgtEl>
                                        <p:attrNameLst>
                                          <p:attrName>style.visibility</p:attrName>
                                        </p:attrNameLst>
                                      </p:cBhvr>
                                      <p:to>
                                        <p:strVal val="visible"/>
                                      </p:to>
                                    </p:set>
                                    <p:animEffect transition="in" filter="fade">
                                      <p:cBhvr>
                                        <p:cTn id="31" dur="1000"/>
                                        <p:tgtEl>
                                          <p:spTgt spid="318467">
                                            <p:txEl>
                                              <p:pRg st="4" end="4"/>
                                            </p:txEl>
                                          </p:spTgt>
                                        </p:tgtEl>
                                      </p:cBhvr>
                                    </p:animEffect>
                                    <p:anim calcmode="lin" valueType="num">
                                      <p:cBhvr>
                                        <p:cTn id="32" dur="1000" fill="hold"/>
                                        <p:tgtEl>
                                          <p:spTgt spid="318467">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318467">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2" presetClass="entr" presetSubtype="0" fill="hold" grpId="0" nodeType="afterEffect">
                                  <p:stCondLst>
                                    <p:cond delay="0"/>
                                  </p:stCondLst>
                                  <p:childTnLst>
                                    <p:set>
                                      <p:cBhvr>
                                        <p:cTn id="36" dur="1" fill="hold">
                                          <p:stCondLst>
                                            <p:cond delay="0"/>
                                          </p:stCondLst>
                                        </p:cTn>
                                        <p:tgtEl>
                                          <p:spTgt spid="318467">
                                            <p:txEl>
                                              <p:pRg st="5" end="5"/>
                                            </p:txEl>
                                          </p:spTgt>
                                        </p:tgtEl>
                                        <p:attrNameLst>
                                          <p:attrName>style.visibility</p:attrName>
                                        </p:attrNameLst>
                                      </p:cBhvr>
                                      <p:to>
                                        <p:strVal val="visible"/>
                                      </p:to>
                                    </p:set>
                                    <p:animEffect transition="in" filter="fade">
                                      <p:cBhvr>
                                        <p:cTn id="37" dur="1000"/>
                                        <p:tgtEl>
                                          <p:spTgt spid="318467">
                                            <p:txEl>
                                              <p:pRg st="5" end="5"/>
                                            </p:txEl>
                                          </p:spTgt>
                                        </p:tgtEl>
                                      </p:cBhvr>
                                    </p:animEffect>
                                    <p:anim calcmode="lin" valueType="num">
                                      <p:cBhvr>
                                        <p:cTn id="38" dur="1000" fill="hold"/>
                                        <p:tgtEl>
                                          <p:spTgt spid="318467">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318467">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2" presetClass="entr" presetSubtype="0" fill="hold" grpId="0" nodeType="afterEffect">
                                  <p:stCondLst>
                                    <p:cond delay="0"/>
                                  </p:stCondLst>
                                  <p:childTnLst>
                                    <p:set>
                                      <p:cBhvr>
                                        <p:cTn id="42" dur="1" fill="hold">
                                          <p:stCondLst>
                                            <p:cond delay="0"/>
                                          </p:stCondLst>
                                        </p:cTn>
                                        <p:tgtEl>
                                          <p:spTgt spid="318467">
                                            <p:txEl>
                                              <p:pRg st="6" end="6"/>
                                            </p:txEl>
                                          </p:spTgt>
                                        </p:tgtEl>
                                        <p:attrNameLst>
                                          <p:attrName>style.visibility</p:attrName>
                                        </p:attrNameLst>
                                      </p:cBhvr>
                                      <p:to>
                                        <p:strVal val="visible"/>
                                      </p:to>
                                    </p:set>
                                    <p:animEffect transition="in" filter="fade">
                                      <p:cBhvr>
                                        <p:cTn id="43" dur="1000"/>
                                        <p:tgtEl>
                                          <p:spTgt spid="318467">
                                            <p:txEl>
                                              <p:pRg st="6" end="6"/>
                                            </p:txEl>
                                          </p:spTgt>
                                        </p:tgtEl>
                                      </p:cBhvr>
                                    </p:animEffect>
                                    <p:anim calcmode="lin" valueType="num">
                                      <p:cBhvr>
                                        <p:cTn id="44" dur="1000" fill="hold"/>
                                        <p:tgtEl>
                                          <p:spTgt spid="318467">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318467">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2" presetClass="entr" presetSubtype="0" fill="hold" grpId="0" nodeType="afterEffect">
                                  <p:stCondLst>
                                    <p:cond delay="0"/>
                                  </p:stCondLst>
                                  <p:childTnLst>
                                    <p:set>
                                      <p:cBhvr>
                                        <p:cTn id="48" dur="1" fill="hold">
                                          <p:stCondLst>
                                            <p:cond delay="0"/>
                                          </p:stCondLst>
                                        </p:cTn>
                                        <p:tgtEl>
                                          <p:spTgt spid="318467">
                                            <p:txEl>
                                              <p:pRg st="7" end="7"/>
                                            </p:txEl>
                                          </p:spTgt>
                                        </p:tgtEl>
                                        <p:attrNameLst>
                                          <p:attrName>style.visibility</p:attrName>
                                        </p:attrNameLst>
                                      </p:cBhvr>
                                      <p:to>
                                        <p:strVal val="visible"/>
                                      </p:to>
                                    </p:set>
                                    <p:animEffect transition="in" filter="fade">
                                      <p:cBhvr>
                                        <p:cTn id="49" dur="1000"/>
                                        <p:tgtEl>
                                          <p:spTgt spid="318467">
                                            <p:txEl>
                                              <p:pRg st="7" end="7"/>
                                            </p:txEl>
                                          </p:spTgt>
                                        </p:tgtEl>
                                      </p:cBhvr>
                                    </p:animEffect>
                                    <p:anim calcmode="lin" valueType="num">
                                      <p:cBhvr>
                                        <p:cTn id="50" dur="1000" fill="hold"/>
                                        <p:tgtEl>
                                          <p:spTgt spid="318467">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18467">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2" presetClass="entr" presetSubtype="0" fill="hold" grpId="0" nodeType="afterEffect">
                                  <p:stCondLst>
                                    <p:cond delay="0"/>
                                  </p:stCondLst>
                                  <p:childTnLst>
                                    <p:set>
                                      <p:cBhvr>
                                        <p:cTn id="54" dur="1" fill="hold">
                                          <p:stCondLst>
                                            <p:cond delay="0"/>
                                          </p:stCondLst>
                                        </p:cTn>
                                        <p:tgtEl>
                                          <p:spTgt spid="318467">
                                            <p:txEl>
                                              <p:pRg st="8" end="8"/>
                                            </p:txEl>
                                          </p:spTgt>
                                        </p:tgtEl>
                                        <p:attrNameLst>
                                          <p:attrName>style.visibility</p:attrName>
                                        </p:attrNameLst>
                                      </p:cBhvr>
                                      <p:to>
                                        <p:strVal val="visible"/>
                                      </p:to>
                                    </p:set>
                                    <p:animEffect transition="in" filter="fade">
                                      <p:cBhvr>
                                        <p:cTn id="55" dur="1000"/>
                                        <p:tgtEl>
                                          <p:spTgt spid="318467">
                                            <p:txEl>
                                              <p:pRg st="8" end="8"/>
                                            </p:txEl>
                                          </p:spTgt>
                                        </p:tgtEl>
                                      </p:cBhvr>
                                    </p:animEffect>
                                    <p:anim calcmode="lin" valueType="num">
                                      <p:cBhvr>
                                        <p:cTn id="56" dur="1000" fill="hold"/>
                                        <p:tgtEl>
                                          <p:spTgt spid="318467">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318467">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2" presetClass="entr" presetSubtype="0" fill="hold" grpId="0" nodeType="afterEffect">
                                  <p:stCondLst>
                                    <p:cond delay="0"/>
                                  </p:stCondLst>
                                  <p:childTnLst>
                                    <p:set>
                                      <p:cBhvr>
                                        <p:cTn id="60" dur="1" fill="hold">
                                          <p:stCondLst>
                                            <p:cond delay="0"/>
                                          </p:stCondLst>
                                        </p:cTn>
                                        <p:tgtEl>
                                          <p:spTgt spid="318467">
                                            <p:txEl>
                                              <p:pRg st="9" end="9"/>
                                            </p:txEl>
                                          </p:spTgt>
                                        </p:tgtEl>
                                        <p:attrNameLst>
                                          <p:attrName>style.visibility</p:attrName>
                                        </p:attrNameLst>
                                      </p:cBhvr>
                                      <p:to>
                                        <p:strVal val="visible"/>
                                      </p:to>
                                    </p:set>
                                    <p:animEffect transition="in" filter="fade">
                                      <p:cBhvr>
                                        <p:cTn id="61" dur="1000"/>
                                        <p:tgtEl>
                                          <p:spTgt spid="318467">
                                            <p:txEl>
                                              <p:pRg st="9" end="9"/>
                                            </p:txEl>
                                          </p:spTgt>
                                        </p:tgtEl>
                                      </p:cBhvr>
                                    </p:animEffect>
                                    <p:anim calcmode="lin" valueType="num">
                                      <p:cBhvr>
                                        <p:cTn id="62" dur="1000" fill="hold"/>
                                        <p:tgtEl>
                                          <p:spTgt spid="318467">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318467">
                                            <p:txEl>
                                              <p:pRg st="9" end="9"/>
                                            </p:txEl>
                                          </p:spTgt>
                                        </p:tgtEl>
                                        <p:attrNameLst>
                                          <p:attrName>ppt_y</p:attrName>
                                        </p:attrNameLst>
                                      </p:cBhvr>
                                      <p:tavLst>
                                        <p:tav tm="0">
                                          <p:val>
                                            <p:strVal val="#ppt_y+.1"/>
                                          </p:val>
                                        </p:tav>
                                        <p:tav tm="100000">
                                          <p:val>
                                            <p:strVal val="#ppt_y"/>
                                          </p:val>
                                        </p:tav>
                                      </p:tavLst>
                                    </p:anim>
                                  </p:childTnLst>
                                </p:cTn>
                              </p:par>
                              <p:par>
                                <p:cTn id="64" presetID="19" presetClass="entr" presetSubtype="10" fill="hold" nodeType="withEffect">
                                  <p:stCondLst>
                                    <p:cond delay="0"/>
                                  </p:stCondLst>
                                  <p:childTnLst>
                                    <p:set>
                                      <p:cBhvr>
                                        <p:cTn id="65" dur="1" fill="hold">
                                          <p:stCondLst>
                                            <p:cond delay="0"/>
                                          </p:stCondLst>
                                        </p:cTn>
                                        <p:tgtEl>
                                          <p:spTgt spid="318516"/>
                                        </p:tgtEl>
                                        <p:attrNameLst>
                                          <p:attrName>style.visibility</p:attrName>
                                        </p:attrNameLst>
                                      </p:cBhvr>
                                      <p:to>
                                        <p:strVal val="visible"/>
                                      </p:to>
                                    </p:set>
                                    <p:anim calcmode="lin" valueType="num">
                                      <p:cBhvr>
                                        <p:cTn id="66" dur="2000" fill="hold"/>
                                        <p:tgtEl>
                                          <p:spTgt spid="318516"/>
                                        </p:tgtEl>
                                        <p:attrNameLst>
                                          <p:attrName>ppt_w</p:attrName>
                                        </p:attrNameLst>
                                      </p:cBhvr>
                                      <p:tavLst>
                                        <p:tav tm="0" fmla="#ppt_w*sin(2.5*pi*$)">
                                          <p:val>
                                            <p:fltVal val="0"/>
                                          </p:val>
                                        </p:tav>
                                        <p:tav tm="100000">
                                          <p:val>
                                            <p:fltVal val="1"/>
                                          </p:val>
                                        </p:tav>
                                      </p:tavLst>
                                    </p:anim>
                                    <p:anim calcmode="lin" valueType="num">
                                      <p:cBhvr>
                                        <p:cTn id="67" dur="2000" fill="hold"/>
                                        <p:tgtEl>
                                          <p:spTgt spid="318516"/>
                                        </p:tgtEl>
                                        <p:attrNameLst>
                                          <p:attrName>ppt_h</p:attrName>
                                        </p:attrNameLst>
                                      </p:cBhvr>
                                      <p:tavLst>
                                        <p:tav tm="0">
                                          <p:val>
                                            <p:strVal val="#ppt_h"/>
                                          </p:val>
                                        </p:tav>
                                        <p:tav tm="100000">
                                          <p:val>
                                            <p:strVal val="#ppt_h"/>
                                          </p:val>
                                        </p:tav>
                                      </p:tavLst>
                                    </p:anim>
                                  </p:childTnLst>
                                </p:cTn>
                              </p:par>
                              <p:par>
                                <p:cTn id="68" presetID="37" presetClass="entr" presetSubtype="0" fill="hold" nodeType="withEffect">
                                  <p:stCondLst>
                                    <p:cond delay="0"/>
                                  </p:stCondLst>
                                  <p:childTnLst>
                                    <p:set>
                                      <p:cBhvr>
                                        <p:cTn id="69" dur="1" fill="hold">
                                          <p:stCondLst>
                                            <p:cond delay="0"/>
                                          </p:stCondLst>
                                        </p:cTn>
                                        <p:tgtEl>
                                          <p:spTgt spid="318513"/>
                                        </p:tgtEl>
                                        <p:attrNameLst>
                                          <p:attrName>style.visibility</p:attrName>
                                        </p:attrNameLst>
                                      </p:cBhvr>
                                      <p:to>
                                        <p:strVal val="visible"/>
                                      </p:to>
                                    </p:set>
                                    <p:animEffect transition="in" filter="fade">
                                      <p:cBhvr>
                                        <p:cTn id="70" dur="1000"/>
                                        <p:tgtEl>
                                          <p:spTgt spid="318513"/>
                                        </p:tgtEl>
                                      </p:cBhvr>
                                    </p:animEffect>
                                    <p:anim calcmode="lin" valueType="num">
                                      <p:cBhvr>
                                        <p:cTn id="71" dur="1000" fill="hold"/>
                                        <p:tgtEl>
                                          <p:spTgt spid="318513"/>
                                        </p:tgtEl>
                                        <p:attrNameLst>
                                          <p:attrName>ppt_x</p:attrName>
                                        </p:attrNameLst>
                                      </p:cBhvr>
                                      <p:tavLst>
                                        <p:tav tm="0">
                                          <p:val>
                                            <p:strVal val="#ppt_x"/>
                                          </p:val>
                                        </p:tav>
                                        <p:tav tm="100000">
                                          <p:val>
                                            <p:strVal val="#ppt_x"/>
                                          </p:val>
                                        </p:tav>
                                      </p:tavLst>
                                    </p:anim>
                                    <p:anim calcmode="lin" valueType="num">
                                      <p:cBhvr>
                                        <p:cTn id="72" dur="900" decel="100000" fill="hold"/>
                                        <p:tgtEl>
                                          <p:spTgt spid="318513"/>
                                        </p:tgtEl>
                                        <p:attrNameLst>
                                          <p:attrName>ppt_y</p:attrName>
                                        </p:attrNameLst>
                                      </p:cBhvr>
                                      <p:tavLst>
                                        <p:tav tm="0">
                                          <p:val>
                                            <p:strVal val="#ppt_y+1"/>
                                          </p:val>
                                        </p:tav>
                                        <p:tav tm="100000">
                                          <p:val>
                                            <p:strVal val="#ppt_y-.03"/>
                                          </p:val>
                                        </p:tav>
                                      </p:tavLst>
                                    </p:anim>
                                    <p:anim calcmode="lin" valueType="num">
                                      <p:cBhvr>
                                        <p:cTn id="73" dur="100" accel="100000" fill="hold">
                                          <p:stCondLst>
                                            <p:cond delay="900"/>
                                          </p:stCondLst>
                                        </p:cTn>
                                        <p:tgtEl>
                                          <p:spTgt spid="318513"/>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8467" grpId="0" build="p"/>
    </p:bldLst>
  </p:timing>
</p:sld>
</file>

<file path=ppt/slides/slide23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19490" name="Rectangle 2"/>
          <p:cNvSpPr>
            <a:spLocks noGrp="1" noChangeArrowheads="1"/>
          </p:cNvSpPr>
          <p:nvPr>
            <p:ph type="title"/>
          </p:nvPr>
        </p:nvSpPr>
        <p:spPr>
          <a:xfrm>
            <a:off x="457200" y="-100013"/>
            <a:ext cx="8229600" cy="1143001"/>
          </a:xfrm>
        </p:spPr>
        <p:txBody>
          <a:bodyPr/>
          <a:lstStyle/>
          <a:p>
            <a:pPr algn="r"/>
            <a:r>
              <a:rPr lang="fa-IR" altLang="fa-IR" sz="1600">
                <a:cs typeface="B Nasim" panose="00000700000000000000" pitchFamily="2" charset="-78"/>
              </a:rPr>
              <a:t>حل مساله  20-5 :</a:t>
            </a:r>
            <a:endParaRPr lang="en-US" altLang="fa-IR" sz="1600">
              <a:cs typeface="B Nasim" panose="00000700000000000000" pitchFamily="2" charset="-78"/>
            </a:endParaRPr>
          </a:p>
        </p:txBody>
      </p:sp>
      <p:sp>
        <p:nvSpPr>
          <p:cNvPr id="319491" name="Rectangle 3"/>
          <p:cNvSpPr>
            <a:spLocks noGrp="1" noChangeArrowheads="1"/>
          </p:cNvSpPr>
          <p:nvPr>
            <p:ph type="body" idx="1"/>
          </p:nvPr>
        </p:nvSpPr>
        <p:spPr>
          <a:xfrm>
            <a:off x="468313" y="692150"/>
            <a:ext cx="8085137" cy="6165850"/>
          </a:xfrm>
        </p:spPr>
        <p:txBody>
          <a:bodyPr/>
          <a:lstStyle/>
          <a:p>
            <a:pPr>
              <a:lnSpc>
                <a:spcPct val="80000"/>
              </a:lnSpc>
              <a:buFont typeface="Wingdings" panose="05000000000000000000" pitchFamily="2" charset="2"/>
              <a:buNone/>
            </a:pPr>
            <a:r>
              <a:rPr lang="fa-IR" altLang="fa-IR" sz="1800">
                <a:effectLst/>
                <a:cs typeface="B Zar" panose="00000400000000000000" pitchFamily="2" charset="-78"/>
              </a:rPr>
              <a:t>                                 کامپیوتر کاوه</a:t>
            </a:r>
          </a:p>
          <a:p>
            <a:pPr>
              <a:lnSpc>
                <a:spcPct val="80000"/>
              </a:lnSpc>
              <a:buFont typeface="Wingdings" panose="05000000000000000000" pitchFamily="2" charset="2"/>
              <a:buNone/>
            </a:pPr>
            <a:r>
              <a:rPr lang="fa-IR" altLang="fa-IR" sz="1800">
                <a:effectLst/>
                <a:cs typeface="B Zar" panose="00000400000000000000" pitchFamily="2" charset="-78"/>
              </a:rPr>
              <a:t>الف) صورت حساب سود و زیان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روش هزینه یابی جذبی </a:t>
            </a:r>
          </a:p>
          <a:p>
            <a:pPr>
              <a:lnSpc>
                <a:spcPct val="80000"/>
              </a:lnSpc>
              <a:buFontTx/>
              <a:buNone/>
            </a:pPr>
            <a:r>
              <a:rPr lang="fa-IR" altLang="fa-IR" sz="1800">
                <a:effectLst/>
                <a:cs typeface="B Zar" panose="00000400000000000000" pitchFamily="2" charset="-78"/>
              </a:rPr>
              <a:t>- برای مسائل مالی منتهی به 31/6/70 (ارقام به هزار ریال) </a:t>
            </a:r>
          </a:p>
          <a:p>
            <a:pPr>
              <a:lnSpc>
                <a:spcPct val="80000"/>
              </a:lnSpc>
              <a:buFontTx/>
              <a:buNone/>
            </a:pPr>
            <a:r>
              <a:rPr lang="fa-IR" altLang="fa-IR" sz="1800">
                <a:effectLst/>
                <a:cs typeface="B Zar" panose="00000400000000000000" pitchFamily="2" charset="-78"/>
              </a:rPr>
              <a:t>	فروش خالص             				               3500000</a:t>
            </a:r>
          </a:p>
          <a:p>
            <a:pPr>
              <a:lnSpc>
                <a:spcPct val="80000"/>
              </a:lnSpc>
              <a:buFontTx/>
              <a:buNone/>
            </a:pPr>
            <a:r>
              <a:rPr lang="fa-IR" altLang="fa-IR" sz="1800">
                <a:effectLst/>
                <a:cs typeface="B Zar" panose="00000400000000000000" pitchFamily="2" charset="-78"/>
              </a:rPr>
              <a:t>	بهای تمام شده کالای فروش رفته :</a:t>
            </a:r>
          </a:p>
          <a:p>
            <a:pPr>
              <a:lnSpc>
                <a:spcPct val="80000"/>
              </a:lnSpc>
              <a:buFontTx/>
              <a:buNone/>
            </a:pPr>
            <a:r>
              <a:rPr lang="fa-IR" altLang="fa-IR" sz="1800">
                <a:effectLst/>
                <a:cs typeface="B Zar" panose="00000400000000000000" pitchFamily="2" charset="-78"/>
              </a:rPr>
              <a:t>	بهای تمام شده کالای تولید شده :</a:t>
            </a:r>
          </a:p>
          <a:p>
            <a:pPr>
              <a:lnSpc>
                <a:spcPct val="80000"/>
              </a:lnSpc>
              <a:buFontTx/>
              <a:buNone/>
            </a:pPr>
            <a:r>
              <a:rPr lang="fa-IR" altLang="fa-IR" sz="1800">
                <a:effectLst/>
                <a:cs typeface="B Zar" panose="00000400000000000000" pitchFamily="2" charset="-78"/>
              </a:rPr>
              <a:t>	هزینه های تولیدی متغیر                  		      3200000</a:t>
            </a:r>
          </a:p>
          <a:p>
            <a:pPr>
              <a:lnSpc>
                <a:spcPct val="80000"/>
              </a:lnSpc>
              <a:buFontTx/>
              <a:buNone/>
            </a:pPr>
            <a:r>
              <a:rPr lang="fa-IR" altLang="fa-IR" sz="1800">
                <a:effectLst/>
                <a:cs typeface="B Zar" panose="00000400000000000000" pitchFamily="2" charset="-78"/>
              </a:rPr>
              <a:t>	هزینه های تولیدی ثابت                		      </a:t>
            </a:r>
            <a:r>
              <a:rPr lang="fa-IR" altLang="fa-IR" sz="1800" u="sng">
                <a:effectLst/>
                <a:cs typeface="B Zar" panose="00000400000000000000" pitchFamily="2" charset="-78"/>
              </a:rPr>
              <a:t>320000</a:t>
            </a:r>
          </a:p>
          <a:p>
            <a:pPr>
              <a:lnSpc>
                <a:spcPct val="80000"/>
              </a:lnSpc>
              <a:buFontTx/>
              <a:buNone/>
            </a:pPr>
            <a:r>
              <a:rPr lang="fa-IR" altLang="fa-IR" sz="1800">
                <a:effectLst/>
                <a:cs typeface="B Zar" panose="00000400000000000000" pitchFamily="2" charset="-78"/>
              </a:rPr>
              <a:t>	بهای تمام شده کالای آماده برای فروش                    3520000</a:t>
            </a:r>
          </a:p>
          <a:p>
            <a:pPr>
              <a:lnSpc>
                <a:spcPct val="80000"/>
              </a:lnSpc>
              <a:buFontTx/>
              <a:buNone/>
            </a:pPr>
            <a:r>
              <a:rPr lang="fa-IR" altLang="fa-IR" sz="1800">
                <a:effectLst/>
                <a:cs typeface="B Zar" panose="00000400000000000000" pitchFamily="2" charset="-78"/>
              </a:rPr>
              <a:t>	موجودی کالای آخر دوره (880 × 500)                  (</a:t>
            </a:r>
            <a:r>
              <a:rPr lang="fa-IR" altLang="fa-IR" sz="1800" u="sng">
                <a:effectLst/>
                <a:cs typeface="B Zar" panose="00000400000000000000" pitchFamily="2" charset="-78"/>
              </a:rPr>
              <a:t>440000</a:t>
            </a:r>
            <a:r>
              <a:rPr lang="fa-IR" altLang="fa-IR" sz="1800">
                <a:effectLst/>
                <a:cs typeface="B Zar" panose="00000400000000000000" pitchFamily="2" charset="-78"/>
              </a:rPr>
              <a:t>)                                    </a:t>
            </a:r>
            <a:r>
              <a:rPr lang="fa-IR" altLang="fa-IR" sz="1800" u="sng">
                <a:effectLst/>
                <a:cs typeface="B Zar" panose="00000400000000000000" pitchFamily="2" charset="-78"/>
              </a:rPr>
              <a:t>3080000</a:t>
            </a:r>
          </a:p>
          <a:p>
            <a:pPr>
              <a:lnSpc>
                <a:spcPct val="80000"/>
              </a:lnSpc>
              <a:buFontTx/>
              <a:buNone/>
            </a:pPr>
            <a:r>
              <a:rPr lang="fa-IR" altLang="fa-IR" sz="1800">
                <a:effectLst/>
                <a:cs typeface="B Zar" panose="00000400000000000000" pitchFamily="2" charset="-78"/>
              </a:rPr>
              <a:t>	سود ناویژه                                                                                                                   420000</a:t>
            </a:r>
          </a:p>
          <a:p>
            <a:pPr>
              <a:lnSpc>
                <a:spcPct val="80000"/>
              </a:lnSpc>
              <a:buFontTx/>
              <a:buNone/>
            </a:pPr>
            <a:r>
              <a:rPr lang="fa-IR" altLang="fa-IR" sz="1800">
                <a:effectLst/>
                <a:cs typeface="B Zar" panose="00000400000000000000" pitchFamily="2" charset="-78"/>
              </a:rPr>
              <a:t>	هزینه های عملیاتی : </a:t>
            </a:r>
          </a:p>
          <a:p>
            <a:pPr>
              <a:lnSpc>
                <a:spcPct val="80000"/>
              </a:lnSpc>
              <a:buFontTx/>
              <a:buNone/>
            </a:pPr>
            <a:r>
              <a:rPr lang="fa-IR" altLang="fa-IR" sz="1800">
                <a:effectLst/>
                <a:cs typeface="B Zar" panose="00000400000000000000" pitchFamily="2" charset="-78"/>
              </a:rPr>
              <a:t>	هزینه های متغیر فروش و اداری ( 90 × 3500)            </a:t>
            </a:r>
            <a:r>
              <a:rPr lang="fa-IR" altLang="fa-IR" sz="1800" u="sng">
                <a:effectLst/>
                <a:cs typeface="B Zar" panose="00000400000000000000" pitchFamily="2" charset="-78"/>
              </a:rPr>
              <a:t>315000</a:t>
            </a:r>
          </a:p>
          <a:p>
            <a:pPr>
              <a:lnSpc>
                <a:spcPct val="80000"/>
              </a:lnSpc>
              <a:buFontTx/>
              <a:buNone/>
            </a:pPr>
            <a:r>
              <a:rPr lang="fa-IR" altLang="fa-IR" sz="1800">
                <a:effectLst/>
                <a:cs typeface="B Zar" panose="00000400000000000000" pitchFamily="2" charset="-78"/>
              </a:rPr>
              <a:t>	هزینه های ثابت فروش و اداری                                  </a:t>
            </a:r>
            <a:r>
              <a:rPr lang="fa-IR" altLang="fa-IR" sz="1800" u="sng">
                <a:effectLst/>
                <a:cs typeface="B Zar" panose="00000400000000000000" pitchFamily="2" charset="-78"/>
              </a:rPr>
              <a:t>80000</a:t>
            </a:r>
            <a:r>
              <a:rPr lang="fa-IR" altLang="fa-IR" sz="1800">
                <a:effectLst/>
                <a:cs typeface="B Zar" panose="00000400000000000000" pitchFamily="2" charset="-78"/>
              </a:rPr>
              <a:t>                                       (</a:t>
            </a:r>
            <a:r>
              <a:rPr lang="fa-IR" altLang="fa-IR" sz="1800" u="sng">
                <a:effectLst/>
                <a:cs typeface="B Zar" panose="00000400000000000000" pitchFamily="2" charset="-78"/>
              </a:rPr>
              <a:t>395000</a:t>
            </a:r>
            <a:r>
              <a:rPr lang="fa-IR" altLang="fa-IR" sz="1800">
                <a:effectLst/>
                <a:cs typeface="B Zar" panose="00000400000000000000" pitchFamily="2" charset="-78"/>
              </a:rPr>
              <a:t>)</a:t>
            </a:r>
          </a:p>
          <a:p>
            <a:pPr>
              <a:lnSpc>
                <a:spcPct val="80000"/>
              </a:lnSpc>
              <a:buFontTx/>
              <a:buNone/>
            </a:pPr>
            <a:r>
              <a:rPr lang="fa-IR" altLang="fa-IR" sz="1800">
                <a:effectLst/>
                <a:cs typeface="B Zar" panose="00000400000000000000" pitchFamily="2" charset="-78"/>
              </a:rPr>
              <a:t>	سود ویژه                				                                    </a:t>
            </a:r>
            <a:r>
              <a:rPr lang="fa-IR" altLang="fa-IR" sz="1800" u="sng">
                <a:effectLst/>
                <a:cs typeface="B Zar" panose="00000400000000000000" pitchFamily="2" charset="-78"/>
              </a:rPr>
              <a:t>25000</a:t>
            </a:r>
          </a:p>
          <a:p>
            <a:pPr>
              <a:lnSpc>
                <a:spcPct val="80000"/>
              </a:lnSpc>
              <a:buFontTx/>
              <a:buNone/>
            </a:pPr>
            <a:r>
              <a:rPr lang="fa-IR" altLang="fa-IR" sz="1800">
                <a:effectLst/>
                <a:cs typeface="B Zar" panose="00000400000000000000" pitchFamily="2" charset="-78"/>
              </a:rPr>
              <a:t>ب)                                                                                      نرخ سربار ثابت × تفاوت تولید و فروش = تفاوت دو سود </a:t>
            </a:r>
          </a:p>
          <a:p>
            <a:pPr algn="l">
              <a:lnSpc>
                <a:spcPct val="80000"/>
              </a:lnSpc>
              <a:buFontTx/>
              <a:buNone/>
            </a:pPr>
            <a:r>
              <a:rPr lang="fa-IR" altLang="fa-IR" sz="1800">
                <a:effectLst/>
                <a:cs typeface="B Zar" panose="00000400000000000000" pitchFamily="2" charset="-78"/>
              </a:rPr>
              <a:t>80 × 500 = 40000</a:t>
            </a:r>
          </a:p>
          <a:p>
            <a:pPr>
              <a:buFontTx/>
              <a:buNone/>
            </a:pPr>
            <a:r>
              <a:rPr lang="fa-IR" altLang="fa-IR" sz="1800">
                <a:effectLst/>
                <a:cs typeface="B Zar" panose="00000400000000000000" pitchFamily="2" charset="-78"/>
              </a:rPr>
              <a:t>ج) بلی </a:t>
            </a:r>
            <a:r>
              <a:rPr lang="ar-SA" altLang="fa-IR" sz="1800">
                <a:effectLst/>
                <a:latin typeface="Arial" panose="020B0604020202020204" pitchFamily="34" charset="0"/>
                <a:cs typeface="B Zar" panose="00000400000000000000" pitchFamily="2" charset="-78"/>
              </a:rPr>
              <a:t>–</a:t>
            </a:r>
            <a:r>
              <a:rPr lang="fa-IR" altLang="fa-IR" sz="1800">
                <a:effectLst/>
                <a:cs typeface="B Zar" panose="00000400000000000000" pitchFamily="2" charset="-78"/>
              </a:rPr>
              <a:t> در روش هزینه یابی متغیر ، تمام هزینه های سربار ثابت به عنوان هزینه دوره مالی محسوب می شود و باعث می گردد که سود  دوره مالی کاهش یابد . در حالی که در روش هزینه یابی جذبی بخشی از هزینه سربار ثابت به همراه موجودی کالای پایان دوره به سال مالی بعد منتقل می شود . </a:t>
            </a:r>
          </a:p>
          <a:p>
            <a:pPr>
              <a:buFontTx/>
              <a:buNone/>
            </a:pPr>
            <a:r>
              <a:rPr lang="fa-IR" altLang="fa-IR" sz="1800">
                <a:effectLst/>
                <a:cs typeface="B Zar" panose="00000400000000000000" pitchFamily="2" charset="-78"/>
              </a:rPr>
              <a:t>روش هزینه یابی جذبی مورد حمایت اصول پذیرفته شده حسابداری است و وضعیت سودآوری را بهتر نشان می دهد</a:t>
            </a:r>
            <a:endParaRPr lang="en-US" altLang="fa-IR" sz="18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19491">
                                            <p:txEl>
                                              <p:pRg st="0" end="0"/>
                                            </p:txEl>
                                          </p:spTgt>
                                        </p:tgtEl>
                                        <p:attrNameLst>
                                          <p:attrName>style.visibility</p:attrName>
                                        </p:attrNameLst>
                                      </p:cBhvr>
                                      <p:to>
                                        <p:strVal val="visible"/>
                                      </p:to>
                                    </p:set>
                                    <p:animEffect transition="in" filter="fade">
                                      <p:cBhvr>
                                        <p:cTn id="7" dur="1000"/>
                                        <p:tgtEl>
                                          <p:spTgt spid="319491">
                                            <p:txEl>
                                              <p:pRg st="0" end="0"/>
                                            </p:txEl>
                                          </p:spTgt>
                                        </p:tgtEl>
                                      </p:cBhvr>
                                    </p:animEffect>
                                    <p:anim calcmode="lin" valueType="num">
                                      <p:cBhvr>
                                        <p:cTn id="8" dur="1000" fill="hold"/>
                                        <p:tgtEl>
                                          <p:spTgt spid="319491">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19491">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19491">
                                            <p:txEl>
                                              <p:pRg st="1" end="1"/>
                                            </p:txEl>
                                          </p:spTgt>
                                        </p:tgtEl>
                                        <p:attrNameLst>
                                          <p:attrName>style.visibility</p:attrName>
                                        </p:attrNameLst>
                                      </p:cBhvr>
                                      <p:to>
                                        <p:strVal val="visible"/>
                                      </p:to>
                                    </p:set>
                                    <p:animEffect transition="in" filter="fade">
                                      <p:cBhvr>
                                        <p:cTn id="13" dur="1000"/>
                                        <p:tgtEl>
                                          <p:spTgt spid="319491">
                                            <p:txEl>
                                              <p:pRg st="1" end="1"/>
                                            </p:txEl>
                                          </p:spTgt>
                                        </p:tgtEl>
                                      </p:cBhvr>
                                    </p:animEffect>
                                    <p:anim calcmode="lin" valueType="num">
                                      <p:cBhvr>
                                        <p:cTn id="14" dur="1000" fill="hold"/>
                                        <p:tgtEl>
                                          <p:spTgt spid="319491">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19491">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19491">
                                            <p:txEl>
                                              <p:pRg st="2" end="2"/>
                                            </p:txEl>
                                          </p:spTgt>
                                        </p:tgtEl>
                                        <p:attrNameLst>
                                          <p:attrName>style.visibility</p:attrName>
                                        </p:attrNameLst>
                                      </p:cBhvr>
                                      <p:to>
                                        <p:strVal val="visible"/>
                                      </p:to>
                                    </p:set>
                                    <p:animEffect transition="in" filter="fade">
                                      <p:cBhvr>
                                        <p:cTn id="19" dur="1000"/>
                                        <p:tgtEl>
                                          <p:spTgt spid="319491">
                                            <p:txEl>
                                              <p:pRg st="2" end="2"/>
                                            </p:txEl>
                                          </p:spTgt>
                                        </p:tgtEl>
                                      </p:cBhvr>
                                    </p:animEffect>
                                    <p:anim calcmode="lin" valueType="num">
                                      <p:cBhvr>
                                        <p:cTn id="20" dur="1000" fill="hold"/>
                                        <p:tgtEl>
                                          <p:spTgt spid="319491">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19491">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19491">
                                            <p:txEl>
                                              <p:pRg st="3" end="3"/>
                                            </p:txEl>
                                          </p:spTgt>
                                        </p:tgtEl>
                                        <p:attrNameLst>
                                          <p:attrName>style.visibility</p:attrName>
                                        </p:attrNameLst>
                                      </p:cBhvr>
                                      <p:to>
                                        <p:strVal val="visible"/>
                                      </p:to>
                                    </p:set>
                                    <p:animEffect transition="in" filter="fade">
                                      <p:cBhvr>
                                        <p:cTn id="25" dur="1000"/>
                                        <p:tgtEl>
                                          <p:spTgt spid="319491">
                                            <p:txEl>
                                              <p:pRg st="3" end="3"/>
                                            </p:txEl>
                                          </p:spTgt>
                                        </p:tgtEl>
                                      </p:cBhvr>
                                    </p:animEffect>
                                    <p:anim calcmode="lin" valueType="num">
                                      <p:cBhvr>
                                        <p:cTn id="26" dur="1000" fill="hold"/>
                                        <p:tgtEl>
                                          <p:spTgt spid="319491">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19491">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2" presetClass="entr" presetSubtype="0" fill="hold" grpId="0" nodeType="afterEffect">
                                  <p:stCondLst>
                                    <p:cond delay="0"/>
                                  </p:stCondLst>
                                  <p:childTnLst>
                                    <p:set>
                                      <p:cBhvr>
                                        <p:cTn id="30" dur="1" fill="hold">
                                          <p:stCondLst>
                                            <p:cond delay="0"/>
                                          </p:stCondLst>
                                        </p:cTn>
                                        <p:tgtEl>
                                          <p:spTgt spid="319491">
                                            <p:txEl>
                                              <p:pRg st="4" end="4"/>
                                            </p:txEl>
                                          </p:spTgt>
                                        </p:tgtEl>
                                        <p:attrNameLst>
                                          <p:attrName>style.visibility</p:attrName>
                                        </p:attrNameLst>
                                      </p:cBhvr>
                                      <p:to>
                                        <p:strVal val="visible"/>
                                      </p:to>
                                    </p:set>
                                    <p:animEffect transition="in" filter="fade">
                                      <p:cBhvr>
                                        <p:cTn id="31" dur="1000"/>
                                        <p:tgtEl>
                                          <p:spTgt spid="319491">
                                            <p:txEl>
                                              <p:pRg st="4" end="4"/>
                                            </p:txEl>
                                          </p:spTgt>
                                        </p:tgtEl>
                                      </p:cBhvr>
                                    </p:animEffect>
                                    <p:anim calcmode="lin" valueType="num">
                                      <p:cBhvr>
                                        <p:cTn id="32" dur="1000" fill="hold"/>
                                        <p:tgtEl>
                                          <p:spTgt spid="319491">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319491">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2" presetClass="entr" presetSubtype="0" fill="hold" grpId="0" nodeType="afterEffect">
                                  <p:stCondLst>
                                    <p:cond delay="0"/>
                                  </p:stCondLst>
                                  <p:childTnLst>
                                    <p:set>
                                      <p:cBhvr>
                                        <p:cTn id="36" dur="1" fill="hold">
                                          <p:stCondLst>
                                            <p:cond delay="0"/>
                                          </p:stCondLst>
                                        </p:cTn>
                                        <p:tgtEl>
                                          <p:spTgt spid="319491">
                                            <p:txEl>
                                              <p:pRg st="5" end="5"/>
                                            </p:txEl>
                                          </p:spTgt>
                                        </p:tgtEl>
                                        <p:attrNameLst>
                                          <p:attrName>style.visibility</p:attrName>
                                        </p:attrNameLst>
                                      </p:cBhvr>
                                      <p:to>
                                        <p:strVal val="visible"/>
                                      </p:to>
                                    </p:set>
                                    <p:animEffect transition="in" filter="fade">
                                      <p:cBhvr>
                                        <p:cTn id="37" dur="1000"/>
                                        <p:tgtEl>
                                          <p:spTgt spid="319491">
                                            <p:txEl>
                                              <p:pRg st="5" end="5"/>
                                            </p:txEl>
                                          </p:spTgt>
                                        </p:tgtEl>
                                      </p:cBhvr>
                                    </p:animEffect>
                                    <p:anim calcmode="lin" valueType="num">
                                      <p:cBhvr>
                                        <p:cTn id="38" dur="1000" fill="hold"/>
                                        <p:tgtEl>
                                          <p:spTgt spid="319491">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319491">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2" presetClass="entr" presetSubtype="0" fill="hold" grpId="0" nodeType="afterEffect">
                                  <p:stCondLst>
                                    <p:cond delay="0"/>
                                  </p:stCondLst>
                                  <p:childTnLst>
                                    <p:set>
                                      <p:cBhvr>
                                        <p:cTn id="42" dur="1" fill="hold">
                                          <p:stCondLst>
                                            <p:cond delay="0"/>
                                          </p:stCondLst>
                                        </p:cTn>
                                        <p:tgtEl>
                                          <p:spTgt spid="319491">
                                            <p:txEl>
                                              <p:pRg st="6" end="6"/>
                                            </p:txEl>
                                          </p:spTgt>
                                        </p:tgtEl>
                                        <p:attrNameLst>
                                          <p:attrName>style.visibility</p:attrName>
                                        </p:attrNameLst>
                                      </p:cBhvr>
                                      <p:to>
                                        <p:strVal val="visible"/>
                                      </p:to>
                                    </p:set>
                                    <p:animEffect transition="in" filter="fade">
                                      <p:cBhvr>
                                        <p:cTn id="43" dur="1000"/>
                                        <p:tgtEl>
                                          <p:spTgt spid="319491">
                                            <p:txEl>
                                              <p:pRg st="6" end="6"/>
                                            </p:txEl>
                                          </p:spTgt>
                                        </p:tgtEl>
                                      </p:cBhvr>
                                    </p:animEffect>
                                    <p:anim calcmode="lin" valueType="num">
                                      <p:cBhvr>
                                        <p:cTn id="44" dur="1000" fill="hold"/>
                                        <p:tgtEl>
                                          <p:spTgt spid="319491">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319491">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2" presetClass="entr" presetSubtype="0" fill="hold" grpId="0" nodeType="afterEffect">
                                  <p:stCondLst>
                                    <p:cond delay="0"/>
                                  </p:stCondLst>
                                  <p:childTnLst>
                                    <p:set>
                                      <p:cBhvr>
                                        <p:cTn id="48" dur="1" fill="hold">
                                          <p:stCondLst>
                                            <p:cond delay="0"/>
                                          </p:stCondLst>
                                        </p:cTn>
                                        <p:tgtEl>
                                          <p:spTgt spid="319491">
                                            <p:txEl>
                                              <p:pRg st="7" end="7"/>
                                            </p:txEl>
                                          </p:spTgt>
                                        </p:tgtEl>
                                        <p:attrNameLst>
                                          <p:attrName>style.visibility</p:attrName>
                                        </p:attrNameLst>
                                      </p:cBhvr>
                                      <p:to>
                                        <p:strVal val="visible"/>
                                      </p:to>
                                    </p:set>
                                    <p:animEffect transition="in" filter="fade">
                                      <p:cBhvr>
                                        <p:cTn id="49" dur="1000"/>
                                        <p:tgtEl>
                                          <p:spTgt spid="319491">
                                            <p:txEl>
                                              <p:pRg st="7" end="7"/>
                                            </p:txEl>
                                          </p:spTgt>
                                        </p:tgtEl>
                                      </p:cBhvr>
                                    </p:animEffect>
                                    <p:anim calcmode="lin" valueType="num">
                                      <p:cBhvr>
                                        <p:cTn id="50" dur="1000" fill="hold"/>
                                        <p:tgtEl>
                                          <p:spTgt spid="319491">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19491">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2" presetClass="entr" presetSubtype="0" fill="hold" grpId="0" nodeType="afterEffect">
                                  <p:stCondLst>
                                    <p:cond delay="0"/>
                                  </p:stCondLst>
                                  <p:childTnLst>
                                    <p:set>
                                      <p:cBhvr>
                                        <p:cTn id="54" dur="1" fill="hold">
                                          <p:stCondLst>
                                            <p:cond delay="0"/>
                                          </p:stCondLst>
                                        </p:cTn>
                                        <p:tgtEl>
                                          <p:spTgt spid="319491">
                                            <p:txEl>
                                              <p:pRg st="8" end="8"/>
                                            </p:txEl>
                                          </p:spTgt>
                                        </p:tgtEl>
                                        <p:attrNameLst>
                                          <p:attrName>style.visibility</p:attrName>
                                        </p:attrNameLst>
                                      </p:cBhvr>
                                      <p:to>
                                        <p:strVal val="visible"/>
                                      </p:to>
                                    </p:set>
                                    <p:animEffect transition="in" filter="fade">
                                      <p:cBhvr>
                                        <p:cTn id="55" dur="1000"/>
                                        <p:tgtEl>
                                          <p:spTgt spid="319491">
                                            <p:txEl>
                                              <p:pRg st="8" end="8"/>
                                            </p:txEl>
                                          </p:spTgt>
                                        </p:tgtEl>
                                      </p:cBhvr>
                                    </p:animEffect>
                                    <p:anim calcmode="lin" valueType="num">
                                      <p:cBhvr>
                                        <p:cTn id="56" dur="1000" fill="hold"/>
                                        <p:tgtEl>
                                          <p:spTgt spid="319491">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319491">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2" presetClass="entr" presetSubtype="0" fill="hold" grpId="0" nodeType="afterEffect">
                                  <p:stCondLst>
                                    <p:cond delay="0"/>
                                  </p:stCondLst>
                                  <p:childTnLst>
                                    <p:set>
                                      <p:cBhvr>
                                        <p:cTn id="60" dur="1" fill="hold">
                                          <p:stCondLst>
                                            <p:cond delay="0"/>
                                          </p:stCondLst>
                                        </p:cTn>
                                        <p:tgtEl>
                                          <p:spTgt spid="319491">
                                            <p:txEl>
                                              <p:pRg st="9" end="9"/>
                                            </p:txEl>
                                          </p:spTgt>
                                        </p:tgtEl>
                                        <p:attrNameLst>
                                          <p:attrName>style.visibility</p:attrName>
                                        </p:attrNameLst>
                                      </p:cBhvr>
                                      <p:to>
                                        <p:strVal val="visible"/>
                                      </p:to>
                                    </p:set>
                                    <p:animEffect transition="in" filter="fade">
                                      <p:cBhvr>
                                        <p:cTn id="61" dur="1000"/>
                                        <p:tgtEl>
                                          <p:spTgt spid="319491">
                                            <p:txEl>
                                              <p:pRg st="9" end="9"/>
                                            </p:txEl>
                                          </p:spTgt>
                                        </p:tgtEl>
                                      </p:cBhvr>
                                    </p:animEffect>
                                    <p:anim calcmode="lin" valueType="num">
                                      <p:cBhvr>
                                        <p:cTn id="62" dur="1000" fill="hold"/>
                                        <p:tgtEl>
                                          <p:spTgt spid="319491">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319491">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2" presetClass="entr" presetSubtype="0" fill="hold" grpId="0" nodeType="afterEffect">
                                  <p:stCondLst>
                                    <p:cond delay="0"/>
                                  </p:stCondLst>
                                  <p:childTnLst>
                                    <p:set>
                                      <p:cBhvr>
                                        <p:cTn id="66" dur="1" fill="hold">
                                          <p:stCondLst>
                                            <p:cond delay="0"/>
                                          </p:stCondLst>
                                        </p:cTn>
                                        <p:tgtEl>
                                          <p:spTgt spid="319491">
                                            <p:txEl>
                                              <p:pRg st="10" end="10"/>
                                            </p:txEl>
                                          </p:spTgt>
                                        </p:tgtEl>
                                        <p:attrNameLst>
                                          <p:attrName>style.visibility</p:attrName>
                                        </p:attrNameLst>
                                      </p:cBhvr>
                                      <p:to>
                                        <p:strVal val="visible"/>
                                      </p:to>
                                    </p:set>
                                    <p:animEffect transition="in" filter="fade">
                                      <p:cBhvr>
                                        <p:cTn id="67" dur="1000"/>
                                        <p:tgtEl>
                                          <p:spTgt spid="319491">
                                            <p:txEl>
                                              <p:pRg st="10" end="10"/>
                                            </p:txEl>
                                          </p:spTgt>
                                        </p:tgtEl>
                                      </p:cBhvr>
                                    </p:animEffect>
                                    <p:anim calcmode="lin" valueType="num">
                                      <p:cBhvr>
                                        <p:cTn id="68" dur="1000" fill="hold"/>
                                        <p:tgtEl>
                                          <p:spTgt spid="319491">
                                            <p:txEl>
                                              <p:pRg st="10" end="10"/>
                                            </p:txEl>
                                          </p:spTgt>
                                        </p:tgtEl>
                                        <p:attrNameLst>
                                          <p:attrName>ppt_x</p:attrName>
                                        </p:attrNameLst>
                                      </p:cBhvr>
                                      <p:tavLst>
                                        <p:tav tm="0">
                                          <p:val>
                                            <p:strVal val="#ppt_x"/>
                                          </p:val>
                                        </p:tav>
                                        <p:tav tm="100000">
                                          <p:val>
                                            <p:strVal val="#ppt_x"/>
                                          </p:val>
                                        </p:tav>
                                      </p:tavLst>
                                    </p:anim>
                                    <p:anim calcmode="lin" valueType="num">
                                      <p:cBhvr>
                                        <p:cTn id="69" dur="1000" fill="hold"/>
                                        <p:tgtEl>
                                          <p:spTgt spid="319491">
                                            <p:txEl>
                                              <p:pRg st="10" end="10"/>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2" presetClass="entr" presetSubtype="0" fill="hold" grpId="0" nodeType="afterEffect">
                                  <p:stCondLst>
                                    <p:cond delay="0"/>
                                  </p:stCondLst>
                                  <p:childTnLst>
                                    <p:set>
                                      <p:cBhvr>
                                        <p:cTn id="72" dur="1" fill="hold">
                                          <p:stCondLst>
                                            <p:cond delay="0"/>
                                          </p:stCondLst>
                                        </p:cTn>
                                        <p:tgtEl>
                                          <p:spTgt spid="319491">
                                            <p:txEl>
                                              <p:pRg st="11" end="11"/>
                                            </p:txEl>
                                          </p:spTgt>
                                        </p:tgtEl>
                                        <p:attrNameLst>
                                          <p:attrName>style.visibility</p:attrName>
                                        </p:attrNameLst>
                                      </p:cBhvr>
                                      <p:to>
                                        <p:strVal val="visible"/>
                                      </p:to>
                                    </p:set>
                                    <p:animEffect transition="in" filter="fade">
                                      <p:cBhvr>
                                        <p:cTn id="73" dur="1000"/>
                                        <p:tgtEl>
                                          <p:spTgt spid="319491">
                                            <p:txEl>
                                              <p:pRg st="11" end="11"/>
                                            </p:txEl>
                                          </p:spTgt>
                                        </p:tgtEl>
                                      </p:cBhvr>
                                    </p:animEffect>
                                    <p:anim calcmode="lin" valueType="num">
                                      <p:cBhvr>
                                        <p:cTn id="74" dur="1000" fill="hold"/>
                                        <p:tgtEl>
                                          <p:spTgt spid="319491">
                                            <p:txEl>
                                              <p:pRg st="11" end="11"/>
                                            </p:txEl>
                                          </p:spTgt>
                                        </p:tgtEl>
                                        <p:attrNameLst>
                                          <p:attrName>ppt_x</p:attrName>
                                        </p:attrNameLst>
                                      </p:cBhvr>
                                      <p:tavLst>
                                        <p:tav tm="0">
                                          <p:val>
                                            <p:strVal val="#ppt_x"/>
                                          </p:val>
                                        </p:tav>
                                        <p:tav tm="100000">
                                          <p:val>
                                            <p:strVal val="#ppt_x"/>
                                          </p:val>
                                        </p:tav>
                                      </p:tavLst>
                                    </p:anim>
                                    <p:anim calcmode="lin" valueType="num">
                                      <p:cBhvr>
                                        <p:cTn id="75" dur="1000" fill="hold"/>
                                        <p:tgtEl>
                                          <p:spTgt spid="319491">
                                            <p:txEl>
                                              <p:pRg st="11" end="11"/>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2" presetClass="entr" presetSubtype="0" fill="hold" grpId="0" nodeType="afterEffect">
                                  <p:stCondLst>
                                    <p:cond delay="0"/>
                                  </p:stCondLst>
                                  <p:childTnLst>
                                    <p:set>
                                      <p:cBhvr>
                                        <p:cTn id="78" dur="1" fill="hold">
                                          <p:stCondLst>
                                            <p:cond delay="0"/>
                                          </p:stCondLst>
                                        </p:cTn>
                                        <p:tgtEl>
                                          <p:spTgt spid="319491">
                                            <p:txEl>
                                              <p:pRg st="12" end="12"/>
                                            </p:txEl>
                                          </p:spTgt>
                                        </p:tgtEl>
                                        <p:attrNameLst>
                                          <p:attrName>style.visibility</p:attrName>
                                        </p:attrNameLst>
                                      </p:cBhvr>
                                      <p:to>
                                        <p:strVal val="visible"/>
                                      </p:to>
                                    </p:set>
                                    <p:animEffect transition="in" filter="fade">
                                      <p:cBhvr>
                                        <p:cTn id="79" dur="1000"/>
                                        <p:tgtEl>
                                          <p:spTgt spid="319491">
                                            <p:txEl>
                                              <p:pRg st="12" end="12"/>
                                            </p:txEl>
                                          </p:spTgt>
                                        </p:tgtEl>
                                      </p:cBhvr>
                                    </p:animEffect>
                                    <p:anim calcmode="lin" valueType="num">
                                      <p:cBhvr>
                                        <p:cTn id="80" dur="1000" fill="hold"/>
                                        <p:tgtEl>
                                          <p:spTgt spid="319491">
                                            <p:txEl>
                                              <p:pRg st="12" end="12"/>
                                            </p:txEl>
                                          </p:spTgt>
                                        </p:tgtEl>
                                        <p:attrNameLst>
                                          <p:attrName>ppt_x</p:attrName>
                                        </p:attrNameLst>
                                      </p:cBhvr>
                                      <p:tavLst>
                                        <p:tav tm="0">
                                          <p:val>
                                            <p:strVal val="#ppt_x"/>
                                          </p:val>
                                        </p:tav>
                                        <p:tav tm="100000">
                                          <p:val>
                                            <p:strVal val="#ppt_x"/>
                                          </p:val>
                                        </p:tav>
                                      </p:tavLst>
                                    </p:anim>
                                    <p:anim calcmode="lin" valueType="num">
                                      <p:cBhvr>
                                        <p:cTn id="81" dur="1000" fill="hold"/>
                                        <p:tgtEl>
                                          <p:spTgt spid="319491">
                                            <p:txEl>
                                              <p:pRg st="12" end="12"/>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13000"/>
                            </p:stCondLst>
                            <p:childTnLst>
                              <p:par>
                                <p:cTn id="83" presetID="42" presetClass="entr" presetSubtype="0" fill="hold" grpId="0" nodeType="afterEffect">
                                  <p:stCondLst>
                                    <p:cond delay="0"/>
                                  </p:stCondLst>
                                  <p:childTnLst>
                                    <p:set>
                                      <p:cBhvr>
                                        <p:cTn id="84" dur="1" fill="hold">
                                          <p:stCondLst>
                                            <p:cond delay="0"/>
                                          </p:stCondLst>
                                        </p:cTn>
                                        <p:tgtEl>
                                          <p:spTgt spid="319491">
                                            <p:txEl>
                                              <p:pRg st="13" end="13"/>
                                            </p:txEl>
                                          </p:spTgt>
                                        </p:tgtEl>
                                        <p:attrNameLst>
                                          <p:attrName>style.visibility</p:attrName>
                                        </p:attrNameLst>
                                      </p:cBhvr>
                                      <p:to>
                                        <p:strVal val="visible"/>
                                      </p:to>
                                    </p:set>
                                    <p:animEffect transition="in" filter="fade">
                                      <p:cBhvr>
                                        <p:cTn id="85" dur="1000"/>
                                        <p:tgtEl>
                                          <p:spTgt spid="319491">
                                            <p:txEl>
                                              <p:pRg st="13" end="13"/>
                                            </p:txEl>
                                          </p:spTgt>
                                        </p:tgtEl>
                                      </p:cBhvr>
                                    </p:animEffect>
                                    <p:anim calcmode="lin" valueType="num">
                                      <p:cBhvr>
                                        <p:cTn id="86" dur="1000" fill="hold"/>
                                        <p:tgtEl>
                                          <p:spTgt spid="319491">
                                            <p:txEl>
                                              <p:pRg st="13" end="13"/>
                                            </p:txEl>
                                          </p:spTgt>
                                        </p:tgtEl>
                                        <p:attrNameLst>
                                          <p:attrName>ppt_x</p:attrName>
                                        </p:attrNameLst>
                                      </p:cBhvr>
                                      <p:tavLst>
                                        <p:tav tm="0">
                                          <p:val>
                                            <p:strVal val="#ppt_x"/>
                                          </p:val>
                                        </p:tav>
                                        <p:tav tm="100000">
                                          <p:val>
                                            <p:strVal val="#ppt_x"/>
                                          </p:val>
                                        </p:tav>
                                      </p:tavLst>
                                    </p:anim>
                                    <p:anim calcmode="lin" valueType="num">
                                      <p:cBhvr>
                                        <p:cTn id="87" dur="1000" fill="hold"/>
                                        <p:tgtEl>
                                          <p:spTgt spid="319491">
                                            <p:txEl>
                                              <p:pRg st="13" end="13"/>
                                            </p:txEl>
                                          </p:spTgt>
                                        </p:tgtEl>
                                        <p:attrNameLst>
                                          <p:attrName>ppt_y</p:attrName>
                                        </p:attrNameLst>
                                      </p:cBhvr>
                                      <p:tavLst>
                                        <p:tav tm="0">
                                          <p:val>
                                            <p:strVal val="#ppt_y+.1"/>
                                          </p:val>
                                        </p:tav>
                                        <p:tav tm="100000">
                                          <p:val>
                                            <p:strVal val="#ppt_y"/>
                                          </p:val>
                                        </p:tav>
                                      </p:tavLst>
                                    </p:anim>
                                  </p:childTnLst>
                                </p:cTn>
                              </p:par>
                            </p:childTnLst>
                          </p:cTn>
                        </p:par>
                        <p:par>
                          <p:cTn id="88" fill="hold" nodeType="afterGroup">
                            <p:stCondLst>
                              <p:cond delay="14000"/>
                            </p:stCondLst>
                            <p:childTnLst>
                              <p:par>
                                <p:cTn id="89" presetID="42" presetClass="entr" presetSubtype="0" fill="hold" grpId="0" nodeType="afterEffect">
                                  <p:stCondLst>
                                    <p:cond delay="0"/>
                                  </p:stCondLst>
                                  <p:childTnLst>
                                    <p:set>
                                      <p:cBhvr>
                                        <p:cTn id="90" dur="1" fill="hold">
                                          <p:stCondLst>
                                            <p:cond delay="0"/>
                                          </p:stCondLst>
                                        </p:cTn>
                                        <p:tgtEl>
                                          <p:spTgt spid="319491">
                                            <p:txEl>
                                              <p:pRg st="14" end="14"/>
                                            </p:txEl>
                                          </p:spTgt>
                                        </p:tgtEl>
                                        <p:attrNameLst>
                                          <p:attrName>style.visibility</p:attrName>
                                        </p:attrNameLst>
                                      </p:cBhvr>
                                      <p:to>
                                        <p:strVal val="visible"/>
                                      </p:to>
                                    </p:set>
                                    <p:animEffect transition="in" filter="fade">
                                      <p:cBhvr>
                                        <p:cTn id="91" dur="1000"/>
                                        <p:tgtEl>
                                          <p:spTgt spid="319491">
                                            <p:txEl>
                                              <p:pRg st="14" end="14"/>
                                            </p:txEl>
                                          </p:spTgt>
                                        </p:tgtEl>
                                      </p:cBhvr>
                                    </p:animEffect>
                                    <p:anim calcmode="lin" valueType="num">
                                      <p:cBhvr>
                                        <p:cTn id="92" dur="1000" fill="hold"/>
                                        <p:tgtEl>
                                          <p:spTgt spid="319491">
                                            <p:txEl>
                                              <p:pRg st="14" end="14"/>
                                            </p:txEl>
                                          </p:spTgt>
                                        </p:tgtEl>
                                        <p:attrNameLst>
                                          <p:attrName>ppt_x</p:attrName>
                                        </p:attrNameLst>
                                      </p:cBhvr>
                                      <p:tavLst>
                                        <p:tav tm="0">
                                          <p:val>
                                            <p:strVal val="#ppt_x"/>
                                          </p:val>
                                        </p:tav>
                                        <p:tav tm="100000">
                                          <p:val>
                                            <p:strVal val="#ppt_x"/>
                                          </p:val>
                                        </p:tav>
                                      </p:tavLst>
                                    </p:anim>
                                    <p:anim calcmode="lin" valueType="num">
                                      <p:cBhvr>
                                        <p:cTn id="93" dur="1000" fill="hold"/>
                                        <p:tgtEl>
                                          <p:spTgt spid="319491">
                                            <p:txEl>
                                              <p:pRg st="14" end="14"/>
                                            </p:txEl>
                                          </p:spTgt>
                                        </p:tgtEl>
                                        <p:attrNameLst>
                                          <p:attrName>ppt_y</p:attrName>
                                        </p:attrNameLst>
                                      </p:cBhvr>
                                      <p:tavLst>
                                        <p:tav tm="0">
                                          <p:val>
                                            <p:strVal val="#ppt_y+.1"/>
                                          </p:val>
                                        </p:tav>
                                        <p:tav tm="100000">
                                          <p:val>
                                            <p:strVal val="#ppt_y"/>
                                          </p:val>
                                        </p:tav>
                                      </p:tavLst>
                                    </p:anim>
                                  </p:childTnLst>
                                </p:cTn>
                              </p:par>
                            </p:childTnLst>
                          </p:cTn>
                        </p:par>
                        <p:par>
                          <p:cTn id="94" fill="hold" nodeType="afterGroup">
                            <p:stCondLst>
                              <p:cond delay="15000"/>
                            </p:stCondLst>
                            <p:childTnLst>
                              <p:par>
                                <p:cTn id="95" presetID="42" presetClass="entr" presetSubtype="0" fill="hold" grpId="0" nodeType="afterEffect">
                                  <p:stCondLst>
                                    <p:cond delay="0"/>
                                  </p:stCondLst>
                                  <p:childTnLst>
                                    <p:set>
                                      <p:cBhvr>
                                        <p:cTn id="96" dur="1" fill="hold">
                                          <p:stCondLst>
                                            <p:cond delay="0"/>
                                          </p:stCondLst>
                                        </p:cTn>
                                        <p:tgtEl>
                                          <p:spTgt spid="319491">
                                            <p:txEl>
                                              <p:pRg st="15" end="15"/>
                                            </p:txEl>
                                          </p:spTgt>
                                        </p:tgtEl>
                                        <p:attrNameLst>
                                          <p:attrName>style.visibility</p:attrName>
                                        </p:attrNameLst>
                                      </p:cBhvr>
                                      <p:to>
                                        <p:strVal val="visible"/>
                                      </p:to>
                                    </p:set>
                                    <p:animEffect transition="in" filter="fade">
                                      <p:cBhvr>
                                        <p:cTn id="97" dur="1000"/>
                                        <p:tgtEl>
                                          <p:spTgt spid="319491">
                                            <p:txEl>
                                              <p:pRg st="15" end="15"/>
                                            </p:txEl>
                                          </p:spTgt>
                                        </p:tgtEl>
                                      </p:cBhvr>
                                    </p:animEffect>
                                    <p:anim calcmode="lin" valueType="num">
                                      <p:cBhvr>
                                        <p:cTn id="98" dur="1000" fill="hold"/>
                                        <p:tgtEl>
                                          <p:spTgt spid="319491">
                                            <p:txEl>
                                              <p:pRg st="15" end="15"/>
                                            </p:txEl>
                                          </p:spTgt>
                                        </p:tgtEl>
                                        <p:attrNameLst>
                                          <p:attrName>ppt_x</p:attrName>
                                        </p:attrNameLst>
                                      </p:cBhvr>
                                      <p:tavLst>
                                        <p:tav tm="0">
                                          <p:val>
                                            <p:strVal val="#ppt_x"/>
                                          </p:val>
                                        </p:tav>
                                        <p:tav tm="100000">
                                          <p:val>
                                            <p:strVal val="#ppt_x"/>
                                          </p:val>
                                        </p:tav>
                                      </p:tavLst>
                                    </p:anim>
                                    <p:anim calcmode="lin" valueType="num">
                                      <p:cBhvr>
                                        <p:cTn id="99" dur="1000" fill="hold"/>
                                        <p:tgtEl>
                                          <p:spTgt spid="319491">
                                            <p:txEl>
                                              <p:pRg st="15" end="15"/>
                                            </p:txEl>
                                          </p:spTgt>
                                        </p:tgtEl>
                                        <p:attrNameLst>
                                          <p:attrName>ppt_y</p:attrName>
                                        </p:attrNameLst>
                                      </p:cBhvr>
                                      <p:tavLst>
                                        <p:tav tm="0">
                                          <p:val>
                                            <p:strVal val="#ppt_y+.1"/>
                                          </p:val>
                                        </p:tav>
                                        <p:tav tm="100000">
                                          <p:val>
                                            <p:strVal val="#ppt_y"/>
                                          </p:val>
                                        </p:tav>
                                      </p:tavLst>
                                    </p:anim>
                                  </p:childTnLst>
                                </p:cTn>
                              </p:par>
                            </p:childTnLst>
                          </p:cTn>
                        </p:par>
                        <p:par>
                          <p:cTn id="100" fill="hold" nodeType="afterGroup">
                            <p:stCondLst>
                              <p:cond delay="16000"/>
                            </p:stCondLst>
                            <p:childTnLst>
                              <p:par>
                                <p:cTn id="101" presetID="42" presetClass="entr" presetSubtype="0" fill="hold" grpId="0" nodeType="afterEffect">
                                  <p:stCondLst>
                                    <p:cond delay="0"/>
                                  </p:stCondLst>
                                  <p:childTnLst>
                                    <p:set>
                                      <p:cBhvr>
                                        <p:cTn id="102" dur="1" fill="hold">
                                          <p:stCondLst>
                                            <p:cond delay="0"/>
                                          </p:stCondLst>
                                        </p:cTn>
                                        <p:tgtEl>
                                          <p:spTgt spid="319491">
                                            <p:txEl>
                                              <p:pRg st="16" end="16"/>
                                            </p:txEl>
                                          </p:spTgt>
                                        </p:tgtEl>
                                        <p:attrNameLst>
                                          <p:attrName>style.visibility</p:attrName>
                                        </p:attrNameLst>
                                      </p:cBhvr>
                                      <p:to>
                                        <p:strVal val="visible"/>
                                      </p:to>
                                    </p:set>
                                    <p:animEffect transition="in" filter="fade">
                                      <p:cBhvr>
                                        <p:cTn id="103" dur="1000"/>
                                        <p:tgtEl>
                                          <p:spTgt spid="319491">
                                            <p:txEl>
                                              <p:pRg st="16" end="16"/>
                                            </p:txEl>
                                          </p:spTgt>
                                        </p:tgtEl>
                                      </p:cBhvr>
                                    </p:animEffect>
                                    <p:anim calcmode="lin" valueType="num">
                                      <p:cBhvr>
                                        <p:cTn id="104" dur="1000" fill="hold"/>
                                        <p:tgtEl>
                                          <p:spTgt spid="319491">
                                            <p:txEl>
                                              <p:pRg st="16" end="16"/>
                                            </p:txEl>
                                          </p:spTgt>
                                        </p:tgtEl>
                                        <p:attrNameLst>
                                          <p:attrName>ppt_x</p:attrName>
                                        </p:attrNameLst>
                                      </p:cBhvr>
                                      <p:tavLst>
                                        <p:tav tm="0">
                                          <p:val>
                                            <p:strVal val="#ppt_x"/>
                                          </p:val>
                                        </p:tav>
                                        <p:tav tm="100000">
                                          <p:val>
                                            <p:strVal val="#ppt_x"/>
                                          </p:val>
                                        </p:tav>
                                      </p:tavLst>
                                    </p:anim>
                                    <p:anim calcmode="lin" valueType="num">
                                      <p:cBhvr>
                                        <p:cTn id="105" dur="1000" fill="hold"/>
                                        <p:tgtEl>
                                          <p:spTgt spid="319491">
                                            <p:txEl>
                                              <p:pRg st="16" end="16"/>
                                            </p:txEl>
                                          </p:spTgt>
                                        </p:tgtEl>
                                        <p:attrNameLst>
                                          <p:attrName>ppt_y</p:attrName>
                                        </p:attrNameLst>
                                      </p:cBhvr>
                                      <p:tavLst>
                                        <p:tav tm="0">
                                          <p:val>
                                            <p:strVal val="#ppt_y+.1"/>
                                          </p:val>
                                        </p:tav>
                                        <p:tav tm="100000">
                                          <p:val>
                                            <p:strVal val="#ppt_y"/>
                                          </p:val>
                                        </p:tav>
                                      </p:tavLst>
                                    </p:anim>
                                  </p:childTnLst>
                                </p:cTn>
                              </p:par>
                            </p:childTnLst>
                          </p:cTn>
                        </p:par>
                        <p:par>
                          <p:cTn id="106" fill="hold" nodeType="afterGroup">
                            <p:stCondLst>
                              <p:cond delay="17000"/>
                            </p:stCondLst>
                            <p:childTnLst>
                              <p:par>
                                <p:cTn id="107" presetID="42" presetClass="entr" presetSubtype="0" fill="hold" grpId="0" nodeType="afterEffect">
                                  <p:stCondLst>
                                    <p:cond delay="0"/>
                                  </p:stCondLst>
                                  <p:childTnLst>
                                    <p:set>
                                      <p:cBhvr>
                                        <p:cTn id="108" dur="1" fill="hold">
                                          <p:stCondLst>
                                            <p:cond delay="0"/>
                                          </p:stCondLst>
                                        </p:cTn>
                                        <p:tgtEl>
                                          <p:spTgt spid="319491">
                                            <p:txEl>
                                              <p:pRg st="17" end="17"/>
                                            </p:txEl>
                                          </p:spTgt>
                                        </p:tgtEl>
                                        <p:attrNameLst>
                                          <p:attrName>style.visibility</p:attrName>
                                        </p:attrNameLst>
                                      </p:cBhvr>
                                      <p:to>
                                        <p:strVal val="visible"/>
                                      </p:to>
                                    </p:set>
                                    <p:animEffect transition="in" filter="fade">
                                      <p:cBhvr>
                                        <p:cTn id="109" dur="1000"/>
                                        <p:tgtEl>
                                          <p:spTgt spid="319491">
                                            <p:txEl>
                                              <p:pRg st="17" end="17"/>
                                            </p:txEl>
                                          </p:spTgt>
                                        </p:tgtEl>
                                      </p:cBhvr>
                                    </p:animEffect>
                                    <p:anim calcmode="lin" valueType="num">
                                      <p:cBhvr>
                                        <p:cTn id="110" dur="1000" fill="hold"/>
                                        <p:tgtEl>
                                          <p:spTgt spid="319491">
                                            <p:txEl>
                                              <p:pRg st="17" end="17"/>
                                            </p:txEl>
                                          </p:spTgt>
                                        </p:tgtEl>
                                        <p:attrNameLst>
                                          <p:attrName>ppt_x</p:attrName>
                                        </p:attrNameLst>
                                      </p:cBhvr>
                                      <p:tavLst>
                                        <p:tav tm="0">
                                          <p:val>
                                            <p:strVal val="#ppt_x"/>
                                          </p:val>
                                        </p:tav>
                                        <p:tav tm="100000">
                                          <p:val>
                                            <p:strVal val="#ppt_x"/>
                                          </p:val>
                                        </p:tav>
                                      </p:tavLst>
                                    </p:anim>
                                    <p:anim calcmode="lin" valueType="num">
                                      <p:cBhvr>
                                        <p:cTn id="111" dur="1000" fill="hold"/>
                                        <p:tgtEl>
                                          <p:spTgt spid="319491">
                                            <p:txEl>
                                              <p:pRg st="17" end="17"/>
                                            </p:txEl>
                                          </p:spTgt>
                                        </p:tgtEl>
                                        <p:attrNameLst>
                                          <p:attrName>ppt_y</p:attrName>
                                        </p:attrNameLst>
                                      </p:cBhvr>
                                      <p:tavLst>
                                        <p:tav tm="0">
                                          <p:val>
                                            <p:strVal val="#ppt_y+.1"/>
                                          </p:val>
                                        </p:tav>
                                        <p:tav tm="100000">
                                          <p:val>
                                            <p:strVal val="#ppt_y"/>
                                          </p:val>
                                        </p:tav>
                                      </p:tavLst>
                                    </p:anim>
                                  </p:childTnLst>
                                </p:cTn>
                              </p:par>
                            </p:childTnLst>
                          </p:cTn>
                        </p:par>
                        <p:par>
                          <p:cTn id="112" fill="hold" nodeType="afterGroup">
                            <p:stCondLst>
                              <p:cond delay="18000"/>
                            </p:stCondLst>
                            <p:childTnLst>
                              <p:par>
                                <p:cTn id="113" presetID="42" presetClass="entr" presetSubtype="0" fill="hold" grpId="0" nodeType="afterEffect">
                                  <p:stCondLst>
                                    <p:cond delay="0"/>
                                  </p:stCondLst>
                                  <p:childTnLst>
                                    <p:set>
                                      <p:cBhvr>
                                        <p:cTn id="114" dur="1" fill="hold">
                                          <p:stCondLst>
                                            <p:cond delay="0"/>
                                          </p:stCondLst>
                                        </p:cTn>
                                        <p:tgtEl>
                                          <p:spTgt spid="319491">
                                            <p:txEl>
                                              <p:pRg st="18" end="18"/>
                                            </p:txEl>
                                          </p:spTgt>
                                        </p:tgtEl>
                                        <p:attrNameLst>
                                          <p:attrName>style.visibility</p:attrName>
                                        </p:attrNameLst>
                                      </p:cBhvr>
                                      <p:to>
                                        <p:strVal val="visible"/>
                                      </p:to>
                                    </p:set>
                                    <p:animEffect transition="in" filter="fade">
                                      <p:cBhvr>
                                        <p:cTn id="115" dur="1000"/>
                                        <p:tgtEl>
                                          <p:spTgt spid="319491">
                                            <p:txEl>
                                              <p:pRg st="18" end="18"/>
                                            </p:txEl>
                                          </p:spTgt>
                                        </p:tgtEl>
                                      </p:cBhvr>
                                    </p:animEffect>
                                    <p:anim calcmode="lin" valueType="num">
                                      <p:cBhvr>
                                        <p:cTn id="116" dur="1000" fill="hold"/>
                                        <p:tgtEl>
                                          <p:spTgt spid="319491">
                                            <p:txEl>
                                              <p:pRg st="18" end="18"/>
                                            </p:txEl>
                                          </p:spTgt>
                                        </p:tgtEl>
                                        <p:attrNameLst>
                                          <p:attrName>ppt_x</p:attrName>
                                        </p:attrNameLst>
                                      </p:cBhvr>
                                      <p:tavLst>
                                        <p:tav tm="0">
                                          <p:val>
                                            <p:strVal val="#ppt_x"/>
                                          </p:val>
                                        </p:tav>
                                        <p:tav tm="100000">
                                          <p:val>
                                            <p:strVal val="#ppt_x"/>
                                          </p:val>
                                        </p:tav>
                                      </p:tavLst>
                                    </p:anim>
                                    <p:anim calcmode="lin" valueType="num">
                                      <p:cBhvr>
                                        <p:cTn id="117" dur="1000" fill="hold"/>
                                        <p:tgtEl>
                                          <p:spTgt spid="319491">
                                            <p:txEl>
                                              <p:pRg st="18" end="18"/>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9491" grpId="0" build="p"/>
    </p:bldLst>
  </p:timing>
</p:sld>
</file>

<file path=ppt/slides/slide23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20514" name="Group 2"/>
          <p:cNvGraphicFramePr>
            <a:graphicFrameLocks noGrp="1"/>
          </p:cNvGraphicFramePr>
          <p:nvPr>
            <p:ph/>
          </p:nvPr>
        </p:nvGraphicFramePr>
        <p:xfrm>
          <a:off x="457200" y="379413"/>
          <a:ext cx="8229600" cy="5929312"/>
        </p:xfrm>
        <a:graphic>
          <a:graphicData uri="http://schemas.openxmlformats.org/drawingml/2006/table">
            <a:tbl>
              <a:tblPr/>
              <a:tblGrid>
                <a:gridCol w="2743200">
                  <a:extLst>
                    <a:ext uri="{9D8B030D-6E8A-4147-A177-3AD203B41FA5}">
                      <a16:colId xmlns:a16="http://schemas.microsoft.com/office/drawing/2014/main" val="2824326161"/>
                    </a:ext>
                  </a:extLst>
                </a:gridCol>
                <a:gridCol w="2524125">
                  <a:extLst>
                    <a:ext uri="{9D8B030D-6E8A-4147-A177-3AD203B41FA5}">
                      <a16:colId xmlns:a16="http://schemas.microsoft.com/office/drawing/2014/main" val="394826437"/>
                    </a:ext>
                  </a:extLst>
                </a:gridCol>
                <a:gridCol w="2962275">
                  <a:extLst>
                    <a:ext uri="{9D8B030D-6E8A-4147-A177-3AD203B41FA5}">
                      <a16:colId xmlns:a16="http://schemas.microsoft.com/office/drawing/2014/main" val="2102785793"/>
                    </a:ext>
                  </a:extLst>
                </a:gridCol>
              </a:tblGrid>
              <a:tr h="3905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کامپیوتر کاوه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176041273"/>
                  </a:ext>
                </a:extLst>
              </a:tr>
              <a:tr h="3889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سود و زیان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روش هزینه یابی مستقیم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21927553"/>
                  </a:ext>
                </a:extLst>
              </a:tr>
              <a:tr h="3905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دوره منتهی به 29/12/71 (ارقام به هزار ریال)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84824769"/>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7388961"/>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54480356"/>
                  </a:ext>
                </a:extLst>
              </a:tr>
              <a:tr h="3889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 × 500)      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37598467"/>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 × 4000)    3200000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تولید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55535422"/>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3600000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آماده برای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82456327"/>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(800×400) (320000)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اخر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09686711"/>
                  </a:ext>
                </a:extLst>
              </a:tr>
              <a:tr h="3889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ناخالص</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0433883"/>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3690000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 × 4100)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متغیر فروش و اداری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6253256"/>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خالص</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55830344"/>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سربار ثابت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88232905"/>
                  </a:ext>
                </a:extLst>
              </a:tr>
              <a:tr h="3889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7338790"/>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خالص</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477144324"/>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nodeType="afterEffect">
                                  <p:stCondLst>
                                    <p:cond delay="0"/>
                                  </p:stCondLst>
                                  <p:childTnLst>
                                    <p:set>
                                      <p:cBhvr>
                                        <p:cTn id="6" dur="1" fill="hold">
                                          <p:stCondLst>
                                            <p:cond delay="0"/>
                                          </p:stCondLst>
                                        </p:cTn>
                                        <p:tgtEl>
                                          <p:spTgt spid="320514"/>
                                        </p:tgtEl>
                                        <p:attrNameLst>
                                          <p:attrName>style.visibility</p:attrName>
                                        </p:attrNameLst>
                                      </p:cBhvr>
                                      <p:to>
                                        <p:strVal val="visible"/>
                                      </p:to>
                                    </p:set>
                                    <p:anim calcmode="lin" valueType="num">
                                      <p:cBhvr>
                                        <p:cTn id="7" dur="500" decel="50000" fill="hold">
                                          <p:stCondLst>
                                            <p:cond delay="0"/>
                                          </p:stCondLst>
                                        </p:cTn>
                                        <p:tgtEl>
                                          <p:spTgt spid="320514"/>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320514"/>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320514"/>
                                        </p:tgtEl>
                                        <p:attrNameLst>
                                          <p:attrName>ppt_w</p:attrName>
                                        </p:attrNameLst>
                                      </p:cBhvr>
                                      <p:tavLst>
                                        <p:tav tm="0">
                                          <p:val>
                                            <p:strVal val="#ppt_w*.05"/>
                                          </p:val>
                                        </p:tav>
                                        <p:tav tm="100000">
                                          <p:val>
                                            <p:strVal val="#ppt_w"/>
                                          </p:val>
                                        </p:tav>
                                      </p:tavLst>
                                    </p:anim>
                                    <p:anim calcmode="lin" valueType="num">
                                      <p:cBhvr>
                                        <p:cTn id="10" dur="1000" fill="hold"/>
                                        <p:tgtEl>
                                          <p:spTgt spid="320514"/>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320514"/>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320514"/>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320514"/>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3205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21538" name="Group 2"/>
          <p:cNvGraphicFramePr>
            <a:graphicFrameLocks noGrp="1"/>
          </p:cNvGraphicFramePr>
          <p:nvPr>
            <p:ph/>
          </p:nvPr>
        </p:nvGraphicFramePr>
        <p:xfrm>
          <a:off x="457200" y="379413"/>
          <a:ext cx="8229600" cy="6294437"/>
        </p:xfrm>
        <a:graphic>
          <a:graphicData uri="http://schemas.openxmlformats.org/drawingml/2006/table">
            <a:tbl>
              <a:tblPr/>
              <a:tblGrid>
                <a:gridCol w="2743200">
                  <a:extLst>
                    <a:ext uri="{9D8B030D-6E8A-4147-A177-3AD203B41FA5}">
                      <a16:colId xmlns:a16="http://schemas.microsoft.com/office/drawing/2014/main" val="1038115374"/>
                    </a:ext>
                  </a:extLst>
                </a:gridCol>
                <a:gridCol w="2524125">
                  <a:extLst>
                    <a:ext uri="{9D8B030D-6E8A-4147-A177-3AD203B41FA5}">
                      <a16:colId xmlns:a16="http://schemas.microsoft.com/office/drawing/2014/main" val="2835824328"/>
                    </a:ext>
                  </a:extLst>
                </a:gridCol>
                <a:gridCol w="2962275">
                  <a:extLst>
                    <a:ext uri="{9D8B030D-6E8A-4147-A177-3AD203B41FA5}">
                      <a16:colId xmlns:a16="http://schemas.microsoft.com/office/drawing/2014/main" val="3015319245"/>
                    </a:ext>
                  </a:extLst>
                </a:gridCol>
              </a:tblGrid>
              <a:tr h="3905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کامپیوتر کاوه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262477041"/>
                  </a:ext>
                </a:extLst>
              </a:tr>
              <a:tr h="3889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سود و زیان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روش هزینه یابی جذبی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4716725"/>
                  </a:ext>
                </a:extLst>
              </a:tr>
              <a:tr h="3905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دوره منتهی به 29/12/71 (ارقام به هزار ریال)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2747833"/>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5719680"/>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92147697"/>
                  </a:ext>
                </a:extLst>
              </a:tr>
              <a:tr h="3889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 × 500)      440000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 در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33324657"/>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 × 4000)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تولید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4954608"/>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3960000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آماده برای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05631900"/>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(880×400) (352000)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اخر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81924"/>
                  </a:ext>
                </a:extLst>
              </a:tr>
              <a:tr h="3889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48721542"/>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عملیاتی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1893443"/>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3690000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 × 4100)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متغیر فروش و اداری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36721002"/>
                  </a:ext>
                </a:extLst>
              </a:tr>
              <a:tr h="3905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53116805"/>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ویزه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35787124"/>
                  </a:ext>
                </a:extLst>
              </a:tr>
              <a:tr h="3905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نرخ سربار ثابت × تفاوت بین موجودی اول و آخر دوره = اختلاف دو سود </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80 × (400 </a:t>
                      </a:r>
                      <a:r>
                        <a:rPr kumimoji="0" lang="ar-SA" altLang="fa-IR" sz="20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500 ) = 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2327379"/>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321538"/>
                                        </p:tgtEl>
                                        <p:attrNameLst>
                                          <p:attrName>style.visibility</p:attrName>
                                        </p:attrNameLst>
                                      </p:cBhvr>
                                      <p:to>
                                        <p:strVal val="visible"/>
                                      </p:to>
                                    </p:set>
                                    <p:anim calcmode="lin" valueType="num">
                                      <p:cBhvr>
                                        <p:cTn id="7" dur="1000" fill="hold"/>
                                        <p:tgtEl>
                                          <p:spTgt spid="321538"/>
                                        </p:tgtEl>
                                        <p:attrNameLst>
                                          <p:attrName>ppt_w</p:attrName>
                                        </p:attrNameLst>
                                      </p:cBhvr>
                                      <p:tavLst>
                                        <p:tav tm="0">
                                          <p:val>
                                            <p:fltVal val="0"/>
                                          </p:val>
                                        </p:tav>
                                        <p:tav tm="100000">
                                          <p:val>
                                            <p:strVal val="#ppt_w"/>
                                          </p:val>
                                        </p:tav>
                                      </p:tavLst>
                                    </p:anim>
                                    <p:anim calcmode="lin" valueType="num">
                                      <p:cBhvr>
                                        <p:cTn id="8" dur="1000" fill="hold"/>
                                        <p:tgtEl>
                                          <p:spTgt spid="321538"/>
                                        </p:tgtEl>
                                        <p:attrNameLst>
                                          <p:attrName>ppt_h</p:attrName>
                                        </p:attrNameLst>
                                      </p:cBhvr>
                                      <p:tavLst>
                                        <p:tav tm="0">
                                          <p:val>
                                            <p:fltVal val="0"/>
                                          </p:val>
                                        </p:tav>
                                        <p:tav tm="100000">
                                          <p:val>
                                            <p:strVal val="#ppt_h"/>
                                          </p:val>
                                        </p:tav>
                                      </p:tavLst>
                                    </p:anim>
                                    <p:anim calcmode="lin" valueType="num">
                                      <p:cBhvr>
                                        <p:cTn id="9" dur="1000" fill="hold"/>
                                        <p:tgtEl>
                                          <p:spTgt spid="321538"/>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321538"/>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22562" name="Rectangle 2"/>
          <p:cNvSpPr>
            <a:spLocks noGrp="1" noChangeArrowheads="1"/>
          </p:cNvSpPr>
          <p:nvPr>
            <p:ph type="title"/>
          </p:nvPr>
        </p:nvSpPr>
        <p:spPr>
          <a:xfrm>
            <a:off x="457200" y="-100013"/>
            <a:ext cx="8229600" cy="1371601"/>
          </a:xfrm>
        </p:spPr>
        <p:txBody>
          <a:bodyPr/>
          <a:lstStyle/>
          <a:p>
            <a:pPr algn="r"/>
            <a:r>
              <a:rPr lang="fa-IR" altLang="fa-IR" sz="1600">
                <a:cs typeface="B Nasim" panose="00000700000000000000" pitchFamily="2" charset="-78"/>
              </a:rPr>
              <a:t>حل مساله 21-5 :</a:t>
            </a:r>
            <a:endParaRPr lang="en-US" altLang="fa-IR" sz="1600">
              <a:cs typeface="B Nasim" panose="00000700000000000000" pitchFamily="2" charset="-78"/>
            </a:endParaRPr>
          </a:p>
        </p:txBody>
      </p:sp>
      <p:sp>
        <p:nvSpPr>
          <p:cNvPr id="322563" name="Rectangle 3"/>
          <p:cNvSpPr>
            <a:spLocks noGrp="1" noChangeArrowheads="1"/>
          </p:cNvSpPr>
          <p:nvPr>
            <p:ph type="body" idx="1"/>
          </p:nvPr>
        </p:nvSpPr>
        <p:spPr>
          <a:xfrm>
            <a:off x="611188" y="1052513"/>
            <a:ext cx="8075612" cy="5472112"/>
          </a:xfrm>
        </p:spPr>
        <p:txBody>
          <a:bodyPr/>
          <a:lstStyle/>
          <a:p>
            <a:pPr>
              <a:buFont typeface="Wingdings" panose="05000000000000000000" pitchFamily="2" charset="2"/>
              <a:buNone/>
            </a:pPr>
            <a:r>
              <a:rPr lang="fa-IR" altLang="fa-IR" sz="1800">
                <a:effectLst/>
                <a:cs typeface="B Zar" panose="00000400000000000000" pitchFamily="2" charset="-78"/>
              </a:rPr>
              <a:t>                     شرکت مهران</a:t>
            </a:r>
          </a:p>
          <a:p>
            <a:pPr>
              <a:buFont typeface="Wingdings" panose="05000000000000000000" pitchFamily="2" charset="2"/>
              <a:buNone/>
            </a:pPr>
            <a:r>
              <a:rPr lang="fa-IR" altLang="fa-IR" sz="1800" u="sng">
                <a:effectLst/>
                <a:cs typeface="B Zar" panose="00000400000000000000" pitchFamily="2" charset="-78"/>
              </a:rPr>
              <a:t>برای دوره منتهی به 30/11/1370 ( روش جذبی)</a:t>
            </a:r>
          </a:p>
          <a:p>
            <a:pPr>
              <a:buFont typeface="Wingdings" panose="05000000000000000000" pitchFamily="2" charset="2"/>
              <a:buNone/>
            </a:pPr>
            <a:r>
              <a:rPr lang="fa-IR" altLang="fa-IR" sz="1800">
                <a:effectLst/>
                <a:cs typeface="B Zar" panose="00000400000000000000" pitchFamily="2" charset="-78"/>
              </a:rPr>
              <a:t>	فروش                                                                                                                        2400000</a:t>
            </a:r>
          </a:p>
          <a:p>
            <a:pPr>
              <a:buFont typeface="Wingdings" panose="05000000000000000000" pitchFamily="2" charset="2"/>
              <a:buNone/>
            </a:pPr>
            <a:r>
              <a:rPr lang="fa-IR" altLang="fa-IR" sz="1800">
                <a:effectLst/>
                <a:cs typeface="B Zar" panose="00000400000000000000" pitchFamily="2" charset="-78"/>
              </a:rPr>
              <a:t>	بهای تمام شده کالای فروش رفته :                    (16× 100000)                                 (</a:t>
            </a:r>
            <a:r>
              <a:rPr lang="fa-IR" altLang="fa-IR" sz="1800" u="sng">
                <a:effectLst/>
                <a:cs typeface="B Zar" panose="00000400000000000000" pitchFamily="2" charset="-78"/>
              </a:rPr>
              <a:t>1600000</a:t>
            </a:r>
            <a:r>
              <a:rPr lang="fa-IR" altLang="fa-IR" sz="1800">
                <a:effectLst/>
                <a:cs typeface="B Zar" panose="00000400000000000000" pitchFamily="2" charset="-78"/>
              </a:rPr>
              <a:t>)</a:t>
            </a:r>
          </a:p>
          <a:p>
            <a:pPr>
              <a:buFont typeface="Wingdings" panose="05000000000000000000" pitchFamily="2" charset="2"/>
              <a:buNone/>
            </a:pPr>
            <a:r>
              <a:rPr lang="fa-IR" altLang="fa-IR" sz="1800">
                <a:effectLst/>
                <a:cs typeface="B Zar" panose="00000400000000000000" pitchFamily="2" charset="-78"/>
              </a:rPr>
              <a:t>	سود ناویژه – استاندارد                                                                                                800000</a:t>
            </a:r>
          </a:p>
          <a:p>
            <a:pPr>
              <a:buFont typeface="Wingdings" panose="05000000000000000000" pitchFamily="2" charset="2"/>
              <a:buNone/>
            </a:pPr>
            <a:r>
              <a:rPr lang="fa-IR" altLang="fa-IR" sz="1800">
                <a:effectLst/>
                <a:cs typeface="B Zar" panose="00000400000000000000" pitchFamily="2" charset="-78"/>
              </a:rPr>
              <a:t>	انحراف حجم – نامساعد                                                                                               </a:t>
            </a:r>
            <a:r>
              <a:rPr lang="fa-IR" altLang="fa-IR" sz="1800" u="sng">
                <a:effectLst/>
                <a:cs typeface="B Zar" panose="00000400000000000000" pitchFamily="2" charset="-78"/>
              </a:rPr>
              <a:t>20000</a:t>
            </a:r>
          </a:p>
          <a:p>
            <a:pPr>
              <a:buFont typeface="Wingdings" panose="05000000000000000000" pitchFamily="2" charset="2"/>
              <a:buNone/>
            </a:pPr>
            <a:r>
              <a:rPr lang="fa-IR" altLang="fa-IR" sz="1800">
                <a:effectLst/>
                <a:cs typeface="B Zar" panose="00000400000000000000" pitchFamily="2" charset="-78"/>
              </a:rPr>
              <a:t>	سود ویژه تعدیل شده                                                                                                  780000</a:t>
            </a:r>
          </a:p>
          <a:p>
            <a:pPr>
              <a:buFont typeface="Wingdings" panose="05000000000000000000" pitchFamily="2" charset="2"/>
              <a:buNone/>
            </a:pPr>
            <a:r>
              <a:rPr lang="fa-IR" altLang="fa-IR" sz="1800">
                <a:effectLst/>
                <a:cs typeface="B Zar" panose="00000400000000000000" pitchFamily="2" charset="-78"/>
              </a:rPr>
              <a:t>	هزینه های ثابت فروش و اداری                                                                                 (</a:t>
            </a:r>
            <a:r>
              <a:rPr lang="fa-IR" altLang="fa-IR" sz="1800" u="sng">
                <a:effectLst/>
                <a:cs typeface="B Zar" panose="00000400000000000000" pitchFamily="2" charset="-78"/>
              </a:rPr>
              <a:t>400000</a:t>
            </a:r>
            <a:r>
              <a:rPr lang="fa-IR" altLang="fa-IR" sz="1800">
                <a:effectLst/>
                <a:cs typeface="B Zar" panose="00000400000000000000" pitchFamily="2" charset="-78"/>
              </a:rPr>
              <a:t>) </a:t>
            </a:r>
          </a:p>
          <a:p>
            <a:pPr>
              <a:buFont typeface="Wingdings" panose="05000000000000000000" pitchFamily="2" charset="2"/>
              <a:buNone/>
            </a:pPr>
            <a:r>
              <a:rPr lang="fa-IR" altLang="fa-IR" sz="1800">
                <a:effectLst/>
                <a:cs typeface="B Zar" panose="00000400000000000000" pitchFamily="2" charset="-78"/>
              </a:rPr>
              <a:t>	سود  ویژه                                                                                                                  </a:t>
            </a:r>
            <a:r>
              <a:rPr lang="fa-IR" altLang="fa-IR" sz="1800" u="sng">
                <a:effectLst/>
                <a:cs typeface="B Zar" panose="00000400000000000000" pitchFamily="2" charset="-78"/>
              </a:rPr>
              <a:t>380000</a:t>
            </a:r>
          </a:p>
          <a:p>
            <a:pPr>
              <a:buFont typeface="Wingdings" panose="05000000000000000000" pitchFamily="2" charset="2"/>
              <a:buNone/>
            </a:pPr>
            <a:r>
              <a:rPr lang="fa-IR" altLang="fa-IR" sz="1800">
                <a:effectLst/>
                <a:cs typeface="B Zar" panose="00000400000000000000" pitchFamily="2" charset="-78"/>
              </a:rPr>
              <a:t>تعداد فروش                                                                                                               100000 = 24 : 2400000</a:t>
            </a:r>
          </a:p>
          <a:p>
            <a:pPr>
              <a:buFont typeface="Wingdings" panose="05000000000000000000" pitchFamily="2" charset="2"/>
              <a:buNone/>
            </a:pPr>
            <a:r>
              <a:rPr lang="fa-IR" altLang="fa-IR" sz="1800">
                <a:effectLst/>
                <a:cs typeface="B Zar" panose="00000400000000000000" pitchFamily="2" charset="-78"/>
              </a:rPr>
              <a:t>تعداد تولید                                                                                                            145000 = 45000 + 100000</a:t>
            </a:r>
          </a:p>
          <a:p>
            <a:pPr algn="l">
              <a:lnSpc>
                <a:spcPct val="120000"/>
              </a:lnSpc>
              <a:buFont typeface="Wingdings" panose="05000000000000000000" pitchFamily="2" charset="2"/>
              <a:buNone/>
            </a:pPr>
            <a:r>
              <a:rPr lang="fa-IR" altLang="fa-IR" sz="1800">
                <a:effectLst/>
                <a:cs typeface="B Zar" panose="00000400000000000000" pitchFamily="2" charset="-78"/>
              </a:rPr>
              <a:t>نرخ سربار ثابت × ( تفاوت بین تولید و فروش ) = تفاوت بین دو سود </a:t>
            </a:r>
          </a:p>
          <a:p>
            <a:pPr algn="l">
              <a:lnSpc>
                <a:spcPct val="120000"/>
              </a:lnSpc>
              <a:buFont typeface="Wingdings" panose="05000000000000000000" pitchFamily="2" charset="2"/>
              <a:buNone/>
            </a:pPr>
            <a:r>
              <a:rPr lang="fa-IR" altLang="fa-IR" sz="1800">
                <a:effectLst/>
                <a:cs typeface="B Zar" panose="00000400000000000000" pitchFamily="2" charset="-78"/>
              </a:rPr>
              <a:t>4 × 45000 = 180000</a:t>
            </a:r>
          </a:p>
          <a:p>
            <a:pPr>
              <a:lnSpc>
                <a:spcPct val="120000"/>
              </a:lnSpc>
              <a:buFont typeface="Wingdings" panose="05000000000000000000" pitchFamily="2" charset="2"/>
              <a:buNone/>
            </a:pPr>
            <a:r>
              <a:rPr lang="fa-IR" altLang="fa-IR" sz="1800">
                <a:effectLst/>
                <a:cs typeface="B Zar" panose="00000400000000000000" pitchFamily="2" charset="-78"/>
              </a:rPr>
              <a:t>توضیح : چون تولید بیشتر از فروش است لذا سود در روش هزینه یابی مستقیم کمتر از روش هزینه یابی جذبی است . </a:t>
            </a:r>
          </a:p>
          <a:p>
            <a:pPr algn="l">
              <a:lnSpc>
                <a:spcPct val="120000"/>
              </a:lnSpc>
              <a:buFont typeface="Wingdings" panose="05000000000000000000" pitchFamily="2" charset="2"/>
              <a:buNone/>
            </a:pPr>
            <a:r>
              <a:rPr lang="fa-IR" altLang="fa-IR" sz="1800">
                <a:effectLst/>
                <a:cs typeface="B Zar" panose="00000400000000000000" pitchFamily="2" charset="-78"/>
              </a:rPr>
              <a:t>نامساعد    20000 = ( 145000 – 150000) × 4 = انحراف حجم </a:t>
            </a:r>
            <a:endParaRPr lang="en-US" altLang="fa-IR" sz="18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322563">
                                            <p:txEl>
                                              <p:pRg st="0" end="0"/>
                                            </p:txEl>
                                          </p:spTgt>
                                        </p:tgtEl>
                                        <p:attrNameLst>
                                          <p:attrName>style.visibility</p:attrName>
                                        </p:attrNameLst>
                                      </p:cBhvr>
                                      <p:to>
                                        <p:strVal val="visible"/>
                                      </p:to>
                                    </p:set>
                                    <p:animEffect transition="in" filter="fade">
                                      <p:cBhvr>
                                        <p:cTn id="7" dur="1000"/>
                                        <p:tgtEl>
                                          <p:spTgt spid="322563">
                                            <p:txEl>
                                              <p:pRg st="0" end="0"/>
                                            </p:txEl>
                                          </p:spTgt>
                                        </p:tgtEl>
                                      </p:cBhvr>
                                    </p:animEffect>
                                    <p:anim calcmode="lin" valueType="num">
                                      <p:cBhvr>
                                        <p:cTn id="8" dur="1000" fill="hold"/>
                                        <p:tgtEl>
                                          <p:spTgt spid="322563">
                                            <p:txEl>
                                              <p:pRg st="0" end="0"/>
                                            </p:txEl>
                                          </p:spTgt>
                                        </p:tgtEl>
                                        <p:attrNameLst>
                                          <p:attrName>ppt_x</p:attrName>
                                        </p:attrNameLst>
                                      </p:cBhvr>
                                      <p:tavLst>
                                        <p:tav tm="0">
                                          <p:val>
                                            <p:strVal val="#ppt_x"/>
                                          </p:val>
                                        </p:tav>
                                        <p:tav tm="100000">
                                          <p:val>
                                            <p:strVal val="#ppt_x"/>
                                          </p:val>
                                        </p:tav>
                                      </p:tavLst>
                                    </p:anim>
                                    <p:anim calcmode="lin" valueType="num">
                                      <p:cBhvr>
                                        <p:cTn id="9" dur="1000" fill="hold"/>
                                        <p:tgtEl>
                                          <p:spTgt spid="322563">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322563">
                                            <p:txEl>
                                              <p:pRg st="1" end="1"/>
                                            </p:txEl>
                                          </p:spTgt>
                                        </p:tgtEl>
                                        <p:attrNameLst>
                                          <p:attrName>style.visibility</p:attrName>
                                        </p:attrNameLst>
                                      </p:cBhvr>
                                      <p:to>
                                        <p:strVal val="visible"/>
                                      </p:to>
                                    </p:set>
                                    <p:animEffect transition="in" filter="fade">
                                      <p:cBhvr>
                                        <p:cTn id="13" dur="1000"/>
                                        <p:tgtEl>
                                          <p:spTgt spid="322563">
                                            <p:txEl>
                                              <p:pRg st="1" end="1"/>
                                            </p:txEl>
                                          </p:spTgt>
                                        </p:tgtEl>
                                      </p:cBhvr>
                                    </p:animEffect>
                                    <p:anim calcmode="lin" valueType="num">
                                      <p:cBhvr>
                                        <p:cTn id="14" dur="1000" fill="hold"/>
                                        <p:tgtEl>
                                          <p:spTgt spid="322563">
                                            <p:txEl>
                                              <p:pRg st="1" end="1"/>
                                            </p:txEl>
                                          </p:spTgt>
                                        </p:tgtEl>
                                        <p:attrNameLst>
                                          <p:attrName>ppt_x</p:attrName>
                                        </p:attrNameLst>
                                      </p:cBhvr>
                                      <p:tavLst>
                                        <p:tav tm="0">
                                          <p:val>
                                            <p:strVal val="#ppt_x"/>
                                          </p:val>
                                        </p:tav>
                                        <p:tav tm="100000">
                                          <p:val>
                                            <p:strVal val="#ppt_x"/>
                                          </p:val>
                                        </p:tav>
                                      </p:tavLst>
                                    </p:anim>
                                    <p:anim calcmode="lin" valueType="num">
                                      <p:cBhvr>
                                        <p:cTn id="15" dur="1000" fill="hold"/>
                                        <p:tgtEl>
                                          <p:spTgt spid="322563">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2000"/>
                            </p:stCondLst>
                            <p:childTnLst>
                              <p:par>
                                <p:cTn id="17" presetID="42" presetClass="entr" presetSubtype="0" fill="hold" grpId="0" nodeType="afterEffect">
                                  <p:stCondLst>
                                    <p:cond delay="0"/>
                                  </p:stCondLst>
                                  <p:childTnLst>
                                    <p:set>
                                      <p:cBhvr>
                                        <p:cTn id="18" dur="1" fill="hold">
                                          <p:stCondLst>
                                            <p:cond delay="0"/>
                                          </p:stCondLst>
                                        </p:cTn>
                                        <p:tgtEl>
                                          <p:spTgt spid="322563">
                                            <p:txEl>
                                              <p:pRg st="2" end="2"/>
                                            </p:txEl>
                                          </p:spTgt>
                                        </p:tgtEl>
                                        <p:attrNameLst>
                                          <p:attrName>style.visibility</p:attrName>
                                        </p:attrNameLst>
                                      </p:cBhvr>
                                      <p:to>
                                        <p:strVal val="visible"/>
                                      </p:to>
                                    </p:set>
                                    <p:animEffect transition="in" filter="fade">
                                      <p:cBhvr>
                                        <p:cTn id="19" dur="1000"/>
                                        <p:tgtEl>
                                          <p:spTgt spid="322563">
                                            <p:txEl>
                                              <p:pRg st="2" end="2"/>
                                            </p:txEl>
                                          </p:spTgt>
                                        </p:tgtEl>
                                      </p:cBhvr>
                                    </p:animEffect>
                                    <p:anim calcmode="lin" valueType="num">
                                      <p:cBhvr>
                                        <p:cTn id="20" dur="1000" fill="hold"/>
                                        <p:tgtEl>
                                          <p:spTgt spid="322563">
                                            <p:txEl>
                                              <p:pRg st="2" end="2"/>
                                            </p:txEl>
                                          </p:spTgt>
                                        </p:tgtEl>
                                        <p:attrNameLst>
                                          <p:attrName>ppt_x</p:attrName>
                                        </p:attrNameLst>
                                      </p:cBhvr>
                                      <p:tavLst>
                                        <p:tav tm="0">
                                          <p:val>
                                            <p:strVal val="#ppt_x"/>
                                          </p:val>
                                        </p:tav>
                                        <p:tav tm="100000">
                                          <p:val>
                                            <p:strVal val="#ppt_x"/>
                                          </p:val>
                                        </p:tav>
                                      </p:tavLst>
                                    </p:anim>
                                    <p:anim calcmode="lin" valueType="num">
                                      <p:cBhvr>
                                        <p:cTn id="21" dur="1000" fill="hold"/>
                                        <p:tgtEl>
                                          <p:spTgt spid="322563">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3000"/>
                            </p:stCondLst>
                            <p:childTnLst>
                              <p:par>
                                <p:cTn id="23" presetID="42" presetClass="entr" presetSubtype="0" fill="hold" grpId="0" nodeType="afterEffect">
                                  <p:stCondLst>
                                    <p:cond delay="0"/>
                                  </p:stCondLst>
                                  <p:childTnLst>
                                    <p:set>
                                      <p:cBhvr>
                                        <p:cTn id="24" dur="1" fill="hold">
                                          <p:stCondLst>
                                            <p:cond delay="0"/>
                                          </p:stCondLst>
                                        </p:cTn>
                                        <p:tgtEl>
                                          <p:spTgt spid="322563">
                                            <p:txEl>
                                              <p:pRg st="3" end="3"/>
                                            </p:txEl>
                                          </p:spTgt>
                                        </p:tgtEl>
                                        <p:attrNameLst>
                                          <p:attrName>style.visibility</p:attrName>
                                        </p:attrNameLst>
                                      </p:cBhvr>
                                      <p:to>
                                        <p:strVal val="visible"/>
                                      </p:to>
                                    </p:set>
                                    <p:animEffect transition="in" filter="fade">
                                      <p:cBhvr>
                                        <p:cTn id="25" dur="1000"/>
                                        <p:tgtEl>
                                          <p:spTgt spid="322563">
                                            <p:txEl>
                                              <p:pRg st="3" end="3"/>
                                            </p:txEl>
                                          </p:spTgt>
                                        </p:tgtEl>
                                      </p:cBhvr>
                                    </p:animEffect>
                                    <p:anim calcmode="lin" valueType="num">
                                      <p:cBhvr>
                                        <p:cTn id="26" dur="1000" fill="hold"/>
                                        <p:tgtEl>
                                          <p:spTgt spid="322563">
                                            <p:txEl>
                                              <p:pRg st="3" end="3"/>
                                            </p:txEl>
                                          </p:spTgt>
                                        </p:tgtEl>
                                        <p:attrNameLst>
                                          <p:attrName>ppt_x</p:attrName>
                                        </p:attrNameLst>
                                      </p:cBhvr>
                                      <p:tavLst>
                                        <p:tav tm="0">
                                          <p:val>
                                            <p:strVal val="#ppt_x"/>
                                          </p:val>
                                        </p:tav>
                                        <p:tav tm="100000">
                                          <p:val>
                                            <p:strVal val="#ppt_x"/>
                                          </p:val>
                                        </p:tav>
                                      </p:tavLst>
                                    </p:anim>
                                    <p:anim calcmode="lin" valueType="num">
                                      <p:cBhvr>
                                        <p:cTn id="27" dur="1000" fill="hold"/>
                                        <p:tgtEl>
                                          <p:spTgt spid="322563">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4000"/>
                            </p:stCondLst>
                            <p:childTnLst>
                              <p:par>
                                <p:cTn id="29" presetID="42" presetClass="entr" presetSubtype="0" fill="hold" grpId="0" nodeType="afterEffect">
                                  <p:stCondLst>
                                    <p:cond delay="0"/>
                                  </p:stCondLst>
                                  <p:childTnLst>
                                    <p:set>
                                      <p:cBhvr>
                                        <p:cTn id="30" dur="1" fill="hold">
                                          <p:stCondLst>
                                            <p:cond delay="0"/>
                                          </p:stCondLst>
                                        </p:cTn>
                                        <p:tgtEl>
                                          <p:spTgt spid="322563">
                                            <p:txEl>
                                              <p:pRg st="4" end="4"/>
                                            </p:txEl>
                                          </p:spTgt>
                                        </p:tgtEl>
                                        <p:attrNameLst>
                                          <p:attrName>style.visibility</p:attrName>
                                        </p:attrNameLst>
                                      </p:cBhvr>
                                      <p:to>
                                        <p:strVal val="visible"/>
                                      </p:to>
                                    </p:set>
                                    <p:animEffect transition="in" filter="fade">
                                      <p:cBhvr>
                                        <p:cTn id="31" dur="1000"/>
                                        <p:tgtEl>
                                          <p:spTgt spid="322563">
                                            <p:txEl>
                                              <p:pRg st="4" end="4"/>
                                            </p:txEl>
                                          </p:spTgt>
                                        </p:tgtEl>
                                      </p:cBhvr>
                                    </p:animEffect>
                                    <p:anim calcmode="lin" valueType="num">
                                      <p:cBhvr>
                                        <p:cTn id="32" dur="1000" fill="hold"/>
                                        <p:tgtEl>
                                          <p:spTgt spid="322563">
                                            <p:txEl>
                                              <p:pRg st="4" end="4"/>
                                            </p:txEl>
                                          </p:spTgt>
                                        </p:tgtEl>
                                        <p:attrNameLst>
                                          <p:attrName>ppt_x</p:attrName>
                                        </p:attrNameLst>
                                      </p:cBhvr>
                                      <p:tavLst>
                                        <p:tav tm="0">
                                          <p:val>
                                            <p:strVal val="#ppt_x"/>
                                          </p:val>
                                        </p:tav>
                                        <p:tav tm="100000">
                                          <p:val>
                                            <p:strVal val="#ppt_x"/>
                                          </p:val>
                                        </p:tav>
                                      </p:tavLst>
                                    </p:anim>
                                    <p:anim calcmode="lin" valueType="num">
                                      <p:cBhvr>
                                        <p:cTn id="33" dur="1000" fill="hold"/>
                                        <p:tgtEl>
                                          <p:spTgt spid="322563">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5000"/>
                            </p:stCondLst>
                            <p:childTnLst>
                              <p:par>
                                <p:cTn id="35" presetID="42" presetClass="entr" presetSubtype="0" fill="hold" grpId="0" nodeType="afterEffect">
                                  <p:stCondLst>
                                    <p:cond delay="0"/>
                                  </p:stCondLst>
                                  <p:childTnLst>
                                    <p:set>
                                      <p:cBhvr>
                                        <p:cTn id="36" dur="1" fill="hold">
                                          <p:stCondLst>
                                            <p:cond delay="0"/>
                                          </p:stCondLst>
                                        </p:cTn>
                                        <p:tgtEl>
                                          <p:spTgt spid="322563">
                                            <p:txEl>
                                              <p:pRg st="5" end="5"/>
                                            </p:txEl>
                                          </p:spTgt>
                                        </p:tgtEl>
                                        <p:attrNameLst>
                                          <p:attrName>style.visibility</p:attrName>
                                        </p:attrNameLst>
                                      </p:cBhvr>
                                      <p:to>
                                        <p:strVal val="visible"/>
                                      </p:to>
                                    </p:set>
                                    <p:animEffect transition="in" filter="fade">
                                      <p:cBhvr>
                                        <p:cTn id="37" dur="1000"/>
                                        <p:tgtEl>
                                          <p:spTgt spid="322563">
                                            <p:txEl>
                                              <p:pRg st="5" end="5"/>
                                            </p:txEl>
                                          </p:spTgt>
                                        </p:tgtEl>
                                      </p:cBhvr>
                                    </p:animEffect>
                                    <p:anim calcmode="lin" valueType="num">
                                      <p:cBhvr>
                                        <p:cTn id="38" dur="1000" fill="hold"/>
                                        <p:tgtEl>
                                          <p:spTgt spid="322563">
                                            <p:txEl>
                                              <p:pRg st="5" end="5"/>
                                            </p:txEl>
                                          </p:spTgt>
                                        </p:tgtEl>
                                        <p:attrNameLst>
                                          <p:attrName>ppt_x</p:attrName>
                                        </p:attrNameLst>
                                      </p:cBhvr>
                                      <p:tavLst>
                                        <p:tav tm="0">
                                          <p:val>
                                            <p:strVal val="#ppt_x"/>
                                          </p:val>
                                        </p:tav>
                                        <p:tav tm="100000">
                                          <p:val>
                                            <p:strVal val="#ppt_x"/>
                                          </p:val>
                                        </p:tav>
                                      </p:tavLst>
                                    </p:anim>
                                    <p:anim calcmode="lin" valueType="num">
                                      <p:cBhvr>
                                        <p:cTn id="39" dur="1000" fill="hold"/>
                                        <p:tgtEl>
                                          <p:spTgt spid="322563">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6000"/>
                            </p:stCondLst>
                            <p:childTnLst>
                              <p:par>
                                <p:cTn id="41" presetID="42" presetClass="entr" presetSubtype="0" fill="hold" grpId="0" nodeType="afterEffect">
                                  <p:stCondLst>
                                    <p:cond delay="0"/>
                                  </p:stCondLst>
                                  <p:childTnLst>
                                    <p:set>
                                      <p:cBhvr>
                                        <p:cTn id="42" dur="1" fill="hold">
                                          <p:stCondLst>
                                            <p:cond delay="0"/>
                                          </p:stCondLst>
                                        </p:cTn>
                                        <p:tgtEl>
                                          <p:spTgt spid="322563">
                                            <p:txEl>
                                              <p:pRg st="6" end="6"/>
                                            </p:txEl>
                                          </p:spTgt>
                                        </p:tgtEl>
                                        <p:attrNameLst>
                                          <p:attrName>style.visibility</p:attrName>
                                        </p:attrNameLst>
                                      </p:cBhvr>
                                      <p:to>
                                        <p:strVal val="visible"/>
                                      </p:to>
                                    </p:set>
                                    <p:animEffect transition="in" filter="fade">
                                      <p:cBhvr>
                                        <p:cTn id="43" dur="1000"/>
                                        <p:tgtEl>
                                          <p:spTgt spid="322563">
                                            <p:txEl>
                                              <p:pRg st="6" end="6"/>
                                            </p:txEl>
                                          </p:spTgt>
                                        </p:tgtEl>
                                      </p:cBhvr>
                                    </p:animEffect>
                                    <p:anim calcmode="lin" valueType="num">
                                      <p:cBhvr>
                                        <p:cTn id="44" dur="1000" fill="hold"/>
                                        <p:tgtEl>
                                          <p:spTgt spid="322563">
                                            <p:txEl>
                                              <p:pRg st="6" end="6"/>
                                            </p:txEl>
                                          </p:spTgt>
                                        </p:tgtEl>
                                        <p:attrNameLst>
                                          <p:attrName>ppt_x</p:attrName>
                                        </p:attrNameLst>
                                      </p:cBhvr>
                                      <p:tavLst>
                                        <p:tav tm="0">
                                          <p:val>
                                            <p:strVal val="#ppt_x"/>
                                          </p:val>
                                        </p:tav>
                                        <p:tav tm="100000">
                                          <p:val>
                                            <p:strVal val="#ppt_x"/>
                                          </p:val>
                                        </p:tav>
                                      </p:tavLst>
                                    </p:anim>
                                    <p:anim calcmode="lin" valueType="num">
                                      <p:cBhvr>
                                        <p:cTn id="45" dur="1000" fill="hold"/>
                                        <p:tgtEl>
                                          <p:spTgt spid="322563">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7000"/>
                            </p:stCondLst>
                            <p:childTnLst>
                              <p:par>
                                <p:cTn id="47" presetID="42" presetClass="entr" presetSubtype="0" fill="hold" grpId="0" nodeType="afterEffect">
                                  <p:stCondLst>
                                    <p:cond delay="0"/>
                                  </p:stCondLst>
                                  <p:childTnLst>
                                    <p:set>
                                      <p:cBhvr>
                                        <p:cTn id="48" dur="1" fill="hold">
                                          <p:stCondLst>
                                            <p:cond delay="0"/>
                                          </p:stCondLst>
                                        </p:cTn>
                                        <p:tgtEl>
                                          <p:spTgt spid="322563">
                                            <p:txEl>
                                              <p:pRg st="7" end="7"/>
                                            </p:txEl>
                                          </p:spTgt>
                                        </p:tgtEl>
                                        <p:attrNameLst>
                                          <p:attrName>style.visibility</p:attrName>
                                        </p:attrNameLst>
                                      </p:cBhvr>
                                      <p:to>
                                        <p:strVal val="visible"/>
                                      </p:to>
                                    </p:set>
                                    <p:animEffect transition="in" filter="fade">
                                      <p:cBhvr>
                                        <p:cTn id="49" dur="1000"/>
                                        <p:tgtEl>
                                          <p:spTgt spid="322563">
                                            <p:txEl>
                                              <p:pRg st="7" end="7"/>
                                            </p:txEl>
                                          </p:spTgt>
                                        </p:tgtEl>
                                      </p:cBhvr>
                                    </p:animEffect>
                                    <p:anim calcmode="lin" valueType="num">
                                      <p:cBhvr>
                                        <p:cTn id="50" dur="1000" fill="hold"/>
                                        <p:tgtEl>
                                          <p:spTgt spid="322563">
                                            <p:txEl>
                                              <p:pRg st="7" end="7"/>
                                            </p:txEl>
                                          </p:spTgt>
                                        </p:tgtEl>
                                        <p:attrNameLst>
                                          <p:attrName>ppt_x</p:attrName>
                                        </p:attrNameLst>
                                      </p:cBhvr>
                                      <p:tavLst>
                                        <p:tav tm="0">
                                          <p:val>
                                            <p:strVal val="#ppt_x"/>
                                          </p:val>
                                        </p:tav>
                                        <p:tav tm="100000">
                                          <p:val>
                                            <p:strVal val="#ppt_x"/>
                                          </p:val>
                                        </p:tav>
                                      </p:tavLst>
                                    </p:anim>
                                    <p:anim calcmode="lin" valueType="num">
                                      <p:cBhvr>
                                        <p:cTn id="51" dur="1000" fill="hold"/>
                                        <p:tgtEl>
                                          <p:spTgt spid="322563">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8000"/>
                            </p:stCondLst>
                            <p:childTnLst>
                              <p:par>
                                <p:cTn id="53" presetID="42" presetClass="entr" presetSubtype="0" fill="hold" grpId="0" nodeType="afterEffect">
                                  <p:stCondLst>
                                    <p:cond delay="0"/>
                                  </p:stCondLst>
                                  <p:childTnLst>
                                    <p:set>
                                      <p:cBhvr>
                                        <p:cTn id="54" dur="1" fill="hold">
                                          <p:stCondLst>
                                            <p:cond delay="0"/>
                                          </p:stCondLst>
                                        </p:cTn>
                                        <p:tgtEl>
                                          <p:spTgt spid="322563">
                                            <p:txEl>
                                              <p:pRg st="8" end="8"/>
                                            </p:txEl>
                                          </p:spTgt>
                                        </p:tgtEl>
                                        <p:attrNameLst>
                                          <p:attrName>style.visibility</p:attrName>
                                        </p:attrNameLst>
                                      </p:cBhvr>
                                      <p:to>
                                        <p:strVal val="visible"/>
                                      </p:to>
                                    </p:set>
                                    <p:animEffect transition="in" filter="fade">
                                      <p:cBhvr>
                                        <p:cTn id="55" dur="1000"/>
                                        <p:tgtEl>
                                          <p:spTgt spid="322563">
                                            <p:txEl>
                                              <p:pRg st="8" end="8"/>
                                            </p:txEl>
                                          </p:spTgt>
                                        </p:tgtEl>
                                      </p:cBhvr>
                                    </p:animEffect>
                                    <p:anim calcmode="lin" valueType="num">
                                      <p:cBhvr>
                                        <p:cTn id="56" dur="1000" fill="hold"/>
                                        <p:tgtEl>
                                          <p:spTgt spid="322563">
                                            <p:txEl>
                                              <p:pRg st="8" end="8"/>
                                            </p:txEl>
                                          </p:spTgt>
                                        </p:tgtEl>
                                        <p:attrNameLst>
                                          <p:attrName>ppt_x</p:attrName>
                                        </p:attrNameLst>
                                      </p:cBhvr>
                                      <p:tavLst>
                                        <p:tav tm="0">
                                          <p:val>
                                            <p:strVal val="#ppt_x"/>
                                          </p:val>
                                        </p:tav>
                                        <p:tav tm="100000">
                                          <p:val>
                                            <p:strVal val="#ppt_x"/>
                                          </p:val>
                                        </p:tav>
                                      </p:tavLst>
                                    </p:anim>
                                    <p:anim calcmode="lin" valueType="num">
                                      <p:cBhvr>
                                        <p:cTn id="57" dur="1000" fill="hold"/>
                                        <p:tgtEl>
                                          <p:spTgt spid="322563">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9000"/>
                            </p:stCondLst>
                            <p:childTnLst>
                              <p:par>
                                <p:cTn id="59" presetID="42" presetClass="entr" presetSubtype="0" fill="hold" grpId="0" nodeType="afterEffect">
                                  <p:stCondLst>
                                    <p:cond delay="0"/>
                                  </p:stCondLst>
                                  <p:childTnLst>
                                    <p:set>
                                      <p:cBhvr>
                                        <p:cTn id="60" dur="1" fill="hold">
                                          <p:stCondLst>
                                            <p:cond delay="0"/>
                                          </p:stCondLst>
                                        </p:cTn>
                                        <p:tgtEl>
                                          <p:spTgt spid="322563">
                                            <p:txEl>
                                              <p:pRg st="9" end="9"/>
                                            </p:txEl>
                                          </p:spTgt>
                                        </p:tgtEl>
                                        <p:attrNameLst>
                                          <p:attrName>style.visibility</p:attrName>
                                        </p:attrNameLst>
                                      </p:cBhvr>
                                      <p:to>
                                        <p:strVal val="visible"/>
                                      </p:to>
                                    </p:set>
                                    <p:animEffect transition="in" filter="fade">
                                      <p:cBhvr>
                                        <p:cTn id="61" dur="1000"/>
                                        <p:tgtEl>
                                          <p:spTgt spid="322563">
                                            <p:txEl>
                                              <p:pRg st="9" end="9"/>
                                            </p:txEl>
                                          </p:spTgt>
                                        </p:tgtEl>
                                      </p:cBhvr>
                                    </p:animEffect>
                                    <p:anim calcmode="lin" valueType="num">
                                      <p:cBhvr>
                                        <p:cTn id="62" dur="1000" fill="hold"/>
                                        <p:tgtEl>
                                          <p:spTgt spid="322563">
                                            <p:txEl>
                                              <p:pRg st="9" end="9"/>
                                            </p:txEl>
                                          </p:spTgt>
                                        </p:tgtEl>
                                        <p:attrNameLst>
                                          <p:attrName>ppt_x</p:attrName>
                                        </p:attrNameLst>
                                      </p:cBhvr>
                                      <p:tavLst>
                                        <p:tav tm="0">
                                          <p:val>
                                            <p:strVal val="#ppt_x"/>
                                          </p:val>
                                        </p:tav>
                                        <p:tav tm="100000">
                                          <p:val>
                                            <p:strVal val="#ppt_x"/>
                                          </p:val>
                                        </p:tav>
                                      </p:tavLst>
                                    </p:anim>
                                    <p:anim calcmode="lin" valueType="num">
                                      <p:cBhvr>
                                        <p:cTn id="63" dur="1000" fill="hold"/>
                                        <p:tgtEl>
                                          <p:spTgt spid="322563">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0000"/>
                            </p:stCondLst>
                            <p:childTnLst>
                              <p:par>
                                <p:cTn id="65" presetID="42" presetClass="entr" presetSubtype="0" fill="hold" grpId="0" nodeType="afterEffect">
                                  <p:stCondLst>
                                    <p:cond delay="0"/>
                                  </p:stCondLst>
                                  <p:childTnLst>
                                    <p:set>
                                      <p:cBhvr>
                                        <p:cTn id="66" dur="1" fill="hold">
                                          <p:stCondLst>
                                            <p:cond delay="0"/>
                                          </p:stCondLst>
                                        </p:cTn>
                                        <p:tgtEl>
                                          <p:spTgt spid="322563">
                                            <p:txEl>
                                              <p:pRg st="10" end="10"/>
                                            </p:txEl>
                                          </p:spTgt>
                                        </p:tgtEl>
                                        <p:attrNameLst>
                                          <p:attrName>style.visibility</p:attrName>
                                        </p:attrNameLst>
                                      </p:cBhvr>
                                      <p:to>
                                        <p:strVal val="visible"/>
                                      </p:to>
                                    </p:set>
                                    <p:animEffect transition="in" filter="fade">
                                      <p:cBhvr>
                                        <p:cTn id="67" dur="1000"/>
                                        <p:tgtEl>
                                          <p:spTgt spid="322563">
                                            <p:txEl>
                                              <p:pRg st="10" end="10"/>
                                            </p:txEl>
                                          </p:spTgt>
                                        </p:tgtEl>
                                      </p:cBhvr>
                                    </p:animEffect>
                                    <p:anim calcmode="lin" valueType="num">
                                      <p:cBhvr>
                                        <p:cTn id="68" dur="1000" fill="hold"/>
                                        <p:tgtEl>
                                          <p:spTgt spid="322563">
                                            <p:txEl>
                                              <p:pRg st="10" end="10"/>
                                            </p:txEl>
                                          </p:spTgt>
                                        </p:tgtEl>
                                        <p:attrNameLst>
                                          <p:attrName>ppt_x</p:attrName>
                                        </p:attrNameLst>
                                      </p:cBhvr>
                                      <p:tavLst>
                                        <p:tav tm="0">
                                          <p:val>
                                            <p:strVal val="#ppt_x"/>
                                          </p:val>
                                        </p:tav>
                                        <p:tav tm="100000">
                                          <p:val>
                                            <p:strVal val="#ppt_x"/>
                                          </p:val>
                                        </p:tav>
                                      </p:tavLst>
                                    </p:anim>
                                    <p:anim calcmode="lin" valueType="num">
                                      <p:cBhvr>
                                        <p:cTn id="69" dur="1000" fill="hold"/>
                                        <p:tgtEl>
                                          <p:spTgt spid="322563">
                                            <p:txEl>
                                              <p:pRg st="10" end="10"/>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1000"/>
                            </p:stCondLst>
                            <p:childTnLst>
                              <p:par>
                                <p:cTn id="71" presetID="42" presetClass="entr" presetSubtype="0" fill="hold" grpId="0" nodeType="afterEffect">
                                  <p:stCondLst>
                                    <p:cond delay="0"/>
                                  </p:stCondLst>
                                  <p:childTnLst>
                                    <p:set>
                                      <p:cBhvr>
                                        <p:cTn id="72" dur="1" fill="hold">
                                          <p:stCondLst>
                                            <p:cond delay="0"/>
                                          </p:stCondLst>
                                        </p:cTn>
                                        <p:tgtEl>
                                          <p:spTgt spid="322563">
                                            <p:txEl>
                                              <p:pRg st="11" end="11"/>
                                            </p:txEl>
                                          </p:spTgt>
                                        </p:tgtEl>
                                        <p:attrNameLst>
                                          <p:attrName>style.visibility</p:attrName>
                                        </p:attrNameLst>
                                      </p:cBhvr>
                                      <p:to>
                                        <p:strVal val="visible"/>
                                      </p:to>
                                    </p:set>
                                    <p:animEffect transition="in" filter="fade">
                                      <p:cBhvr>
                                        <p:cTn id="73" dur="1000"/>
                                        <p:tgtEl>
                                          <p:spTgt spid="322563">
                                            <p:txEl>
                                              <p:pRg st="11" end="11"/>
                                            </p:txEl>
                                          </p:spTgt>
                                        </p:tgtEl>
                                      </p:cBhvr>
                                    </p:animEffect>
                                    <p:anim calcmode="lin" valueType="num">
                                      <p:cBhvr>
                                        <p:cTn id="74" dur="1000" fill="hold"/>
                                        <p:tgtEl>
                                          <p:spTgt spid="322563">
                                            <p:txEl>
                                              <p:pRg st="11" end="11"/>
                                            </p:txEl>
                                          </p:spTgt>
                                        </p:tgtEl>
                                        <p:attrNameLst>
                                          <p:attrName>ppt_x</p:attrName>
                                        </p:attrNameLst>
                                      </p:cBhvr>
                                      <p:tavLst>
                                        <p:tav tm="0">
                                          <p:val>
                                            <p:strVal val="#ppt_x"/>
                                          </p:val>
                                        </p:tav>
                                        <p:tav tm="100000">
                                          <p:val>
                                            <p:strVal val="#ppt_x"/>
                                          </p:val>
                                        </p:tav>
                                      </p:tavLst>
                                    </p:anim>
                                    <p:anim calcmode="lin" valueType="num">
                                      <p:cBhvr>
                                        <p:cTn id="75" dur="1000" fill="hold"/>
                                        <p:tgtEl>
                                          <p:spTgt spid="322563">
                                            <p:txEl>
                                              <p:pRg st="11" end="11"/>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12000"/>
                            </p:stCondLst>
                            <p:childTnLst>
                              <p:par>
                                <p:cTn id="77" presetID="42" presetClass="entr" presetSubtype="0" fill="hold" grpId="0" nodeType="afterEffect">
                                  <p:stCondLst>
                                    <p:cond delay="0"/>
                                  </p:stCondLst>
                                  <p:childTnLst>
                                    <p:set>
                                      <p:cBhvr>
                                        <p:cTn id="78" dur="1" fill="hold">
                                          <p:stCondLst>
                                            <p:cond delay="0"/>
                                          </p:stCondLst>
                                        </p:cTn>
                                        <p:tgtEl>
                                          <p:spTgt spid="322563">
                                            <p:txEl>
                                              <p:pRg st="12" end="12"/>
                                            </p:txEl>
                                          </p:spTgt>
                                        </p:tgtEl>
                                        <p:attrNameLst>
                                          <p:attrName>style.visibility</p:attrName>
                                        </p:attrNameLst>
                                      </p:cBhvr>
                                      <p:to>
                                        <p:strVal val="visible"/>
                                      </p:to>
                                    </p:set>
                                    <p:animEffect transition="in" filter="fade">
                                      <p:cBhvr>
                                        <p:cTn id="79" dur="1000"/>
                                        <p:tgtEl>
                                          <p:spTgt spid="322563">
                                            <p:txEl>
                                              <p:pRg st="12" end="12"/>
                                            </p:txEl>
                                          </p:spTgt>
                                        </p:tgtEl>
                                      </p:cBhvr>
                                    </p:animEffect>
                                    <p:anim calcmode="lin" valueType="num">
                                      <p:cBhvr>
                                        <p:cTn id="80" dur="1000" fill="hold"/>
                                        <p:tgtEl>
                                          <p:spTgt spid="322563">
                                            <p:txEl>
                                              <p:pRg st="12" end="12"/>
                                            </p:txEl>
                                          </p:spTgt>
                                        </p:tgtEl>
                                        <p:attrNameLst>
                                          <p:attrName>ppt_x</p:attrName>
                                        </p:attrNameLst>
                                      </p:cBhvr>
                                      <p:tavLst>
                                        <p:tav tm="0">
                                          <p:val>
                                            <p:strVal val="#ppt_x"/>
                                          </p:val>
                                        </p:tav>
                                        <p:tav tm="100000">
                                          <p:val>
                                            <p:strVal val="#ppt_x"/>
                                          </p:val>
                                        </p:tav>
                                      </p:tavLst>
                                    </p:anim>
                                    <p:anim calcmode="lin" valueType="num">
                                      <p:cBhvr>
                                        <p:cTn id="81" dur="1000" fill="hold"/>
                                        <p:tgtEl>
                                          <p:spTgt spid="322563">
                                            <p:txEl>
                                              <p:pRg st="12" end="12"/>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13000"/>
                            </p:stCondLst>
                            <p:childTnLst>
                              <p:par>
                                <p:cTn id="83" presetID="42" presetClass="entr" presetSubtype="0" fill="hold" grpId="0" nodeType="afterEffect">
                                  <p:stCondLst>
                                    <p:cond delay="0"/>
                                  </p:stCondLst>
                                  <p:childTnLst>
                                    <p:set>
                                      <p:cBhvr>
                                        <p:cTn id="84" dur="1" fill="hold">
                                          <p:stCondLst>
                                            <p:cond delay="0"/>
                                          </p:stCondLst>
                                        </p:cTn>
                                        <p:tgtEl>
                                          <p:spTgt spid="322563">
                                            <p:txEl>
                                              <p:pRg st="13" end="13"/>
                                            </p:txEl>
                                          </p:spTgt>
                                        </p:tgtEl>
                                        <p:attrNameLst>
                                          <p:attrName>style.visibility</p:attrName>
                                        </p:attrNameLst>
                                      </p:cBhvr>
                                      <p:to>
                                        <p:strVal val="visible"/>
                                      </p:to>
                                    </p:set>
                                    <p:animEffect transition="in" filter="fade">
                                      <p:cBhvr>
                                        <p:cTn id="85" dur="1000"/>
                                        <p:tgtEl>
                                          <p:spTgt spid="322563">
                                            <p:txEl>
                                              <p:pRg st="13" end="13"/>
                                            </p:txEl>
                                          </p:spTgt>
                                        </p:tgtEl>
                                      </p:cBhvr>
                                    </p:animEffect>
                                    <p:anim calcmode="lin" valueType="num">
                                      <p:cBhvr>
                                        <p:cTn id="86" dur="1000" fill="hold"/>
                                        <p:tgtEl>
                                          <p:spTgt spid="322563">
                                            <p:txEl>
                                              <p:pRg st="13" end="13"/>
                                            </p:txEl>
                                          </p:spTgt>
                                        </p:tgtEl>
                                        <p:attrNameLst>
                                          <p:attrName>ppt_x</p:attrName>
                                        </p:attrNameLst>
                                      </p:cBhvr>
                                      <p:tavLst>
                                        <p:tav tm="0">
                                          <p:val>
                                            <p:strVal val="#ppt_x"/>
                                          </p:val>
                                        </p:tav>
                                        <p:tav tm="100000">
                                          <p:val>
                                            <p:strVal val="#ppt_x"/>
                                          </p:val>
                                        </p:tav>
                                      </p:tavLst>
                                    </p:anim>
                                    <p:anim calcmode="lin" valueType="num">
                                      <p:cBhvr>
                                        <p:cTn id="87" dur="1000" fill="hold"/>
                                        <p:tgtEl>
                                          <p:spTgt spid="322563">
                                            <p:txEl>
                                              <p:pRg st="13" end="13"/>
                                            </p:txEl>
                                          </p:spTgt>
                                        </p:tgtEl>
                                        <p:attrNameLst>
                                          <p:attrName>ppt_y</p:attrName>
                                        </p:attrNameLst>
                                      </p:cBhvr>
                                      <p:tavLst>
                                        <p:tav tm="0">
                                          <p:val>
                                            <p:strVal val="#ppt_y+.1"/>
                                          </p:val>
                                        </p:tav>
                                        <p:tav tm="100000">
                                          <p:val>
                                            <p:strVal val="#ppt_y"/>
                                          </p:val>
                                        </p:tav>
                                      </p:tavLst>
                                    </p:anim>
                                  </p:childTnLst>
                                </p:cTn>
                              </p:par>
                            </p:childTnLst>
                          </p:cTn>
                        </p:par>
                        <p:par>
                          <p:cTn id="88" fill="hold" nodeType="afterGroup">
                            <p:stCondLst>
                              <p:cond delay="14000"/>
                            </p:stCondLst>
                            <p:childTnLst>
                              <p:par>
                                <p:cTn id="89" presetID="42" presetClass="entr" presetSubtype="0" fill="hold" grpId="0" nodeType="afterEffect">
                                  <p:stCondLst>
                                    <p:cond delay="0"/>
                                  </p:stCondLst>
                                  <p:childTnLst>
                                    <p:set>
                                      <p:cBhvr>
                                        <p:cTn id="90" dur="1" fill="hold">
                                          <p:stCondLst>
                                            <p:cond delay="0"/>
                                          </p:stCondLst>
                                        </p:cTn>
                                        <p:tgtEl>
                                          <p:spTgt spid="322563">
                                            <p:txEl>
                                              <p:pRg st="14" end="14"/>
                                            </p:txEl>
                                          </p:spTgt>
                                        </p:tgtEl>
                                        <p:attrNameLst>
                                          <p:attrName>style.visibility</p:attrName>
                                        </p:attrNameLst>
                                      </p:cBhvr>
                                      <p:to>
                                        <p:strVal val="visible"/>
                                      </p:to>
                                    </p:set>
                                    <p:animEffect transition="in" filter="fade">
                                      <p:cBhvr>
                                        <p:cTn id="91" dur="1000"/>
                                        <p:tgtEl>
                                          <p:spTgt spid="322563">
                                            <p:txEl>
                                              <p:pRg st="14" end="14"/>
                                            </p:txEl>
                                          </p:spTgt>
                                        </p:tgtEl>
                                      </p:cBhvr>
                                    </p:animEffect>
                                    <p:anim calcmode="lin" valueType="num">
                                      <p:cBhvr>
                                        <p:cTn id="92" dur="1000" fill="hold"/>
                                        <p:tgtEl>
                                          <p:spTgt spid="322563">
                                            <p:txEl>
                                              <p:pRg st="14" end="14"/>
                                            </p:txEl>
                                          </p:spTgt>
                                        </p:tgtEl>
                                        <p:attrNameLst>
                                          <p:attrName>ppt_x</p:attrName>
                                        </p:attrNameLst>
                                      </p:cBhvr>
                                      <p:tavLst>
                                        <p:tav tm="0">
                                          <p:val>
                                            <p:strVal val="#ppt_x"/>
                                          </p:val>
                                        </p:tav>
                                        <p:tav tm="100000">
                                          <p:val>
                                            <p:strVal val="#ppt_x"/>
                                          </p:val>
                                        </p:tav>
                                      </p:tavLst>
                                    </p:anim>
                                    <p:anim calcmode="lin" valueType="num">
                                      <p:cBhvr>
                                        <p:cTn id="93" dur="1000" fill="hold"/>
                                        <p:tgtEl>
                                          <p:spTgt spid="322563">
                                            <p:txEl>
                                              <p:pRg st="14" end="14"/>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2563" grpId="0" build="p"/>
    </p:bldLst>
  </p:timing>
</p:sld>
</file>

<file path=ppt/slides/slide2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43044" name="Group 676"/>
          <p:cNvGraphicFramePr>
            <a:graphicFrameLocks noGrp="1"/>
          </p:cNvGraphicFramePr>
          <p:nvPr>
            <p:ph sz="half" idx="1"/>
          </p:nvPr>
        </p:nvGraphicFramePr>
        <p:xfrm>
          <a:off x="1908175" y="260350"/>
          <a:ext cx="6562725" cy="6270625"/>
        </p:xfrm>
        <a:graphic>
          <a:graphicData uri="http://schemas.openxmlformats.org/drawingml/2006/table">
            <a:tbl>
              <a:tblPr rtl="1"/>
              <a:tblGrid>
                <a:gridCol w="3816350">
                  <a:extLst>
                    <a:ext uri="{9D8B030D-6E8A-4147-A177-3AD203B41FA5}">
                      <a16:colId xmlns:a16="http://schemas.microsoft.com/office/drawing/2014/main" val="4247181393"/>
                    </a:ext>
                  </a:extLst>
                </a:gridCol>
                <a:gridCol w="1511300">
                  <a:extLst>
                    <a:ext uri="{9D8B030D-6E8A-4147-A177-3AD203B41FA5}">
                      <a16:colId xmlns:a16="http://schemas.microsoft.com/office/drawing/2014/main" val="498017750"/>
                    </a:ext>
                  </a:extLst>
                </a:gridCol>
                <a:gridCol w="1235075">
                  <a:extLst>
                    <a:ext uri="{9D8B030D-6E8A-4147-A177-3AD203B41FA5}">
                      <a16:colId xmlns:a16="http://schemas.microsoft.com/office/drawing/2014/main" val="1783087741"/>
                    </a:ext>
                  </a:extLst>
                </a:gridCol>
              </a:tblGrid>
              <a:tr h="1571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62894022"/>
                  </a:ext>
                </a:extLst>
              </a:tr>
              <a:tr h="1460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فروردین ماه دایره (2)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35676476"/>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5999348"/>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مرحله (1)</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78701128"/>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46290559"/>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72737407"/>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19473029"/>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02337100"/>
                  </a:ext>
                </a:extLst>
              </a:tr>
              <a:tr h="239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36990419"/>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32050638"/>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77204860"/>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(پایان فرآیند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06522421"/>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71287130"/>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625</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7102583"/>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59276454"/>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6400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6250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37822995"/>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625÷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4377330"/>
                  </a:ext>
                </a:extLst>
              </a:tr>
              <a:tr h="238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208847623"/>
                  </a:ext>
                </a:extLst>
              </a:tr>
            </a:tbl>
          </a:graphicData>
        </a:graphic>
      </p:graphicFrame>
      <p:graphicFrame>
        <p:nvGraphicFramePr>
          <p:cNvPr id="443046" name="Group 678"/>
          <p:cNvGraphicFramePr>
            <a:graphicFrameLocks noGrp="1"/>
          </p:cNvGraphicFramePr>
          <p:nvPr>
            <p:ph sz="half" idx="2"/>
          </p:nvPr>
        </p:nvGraphicFramePr>
        <p:xfrm>
          <a:off x="890588" y="5084763"/>
          <a:ext cx="801687" cy="1460500"/>
        </p:xfrm>
        <a:graphic>
          <a:graphicData uri="http://schemas.openxmlformats.org/drawingml/2006/table">
            <a:tbl>
              <a:tblPr rtl="1"/>
              <a:tblGrid>
                <a:gridCol w="801687">
                  <a:extLst>
                    <a:ext uri="{9D8B030D-6E8A-4147-A177-3AD203B41FA5}">
                      <a16:colId xmlns:a16="http://schemas.microsoft.com/office/drawing/2014/main" val="749974310"/>
                    </a:ext>
                  </a:extLst>
                </a:gridCol>
              </a:tblGrid>
              <a:tr h="361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8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extLst>
                  <a:ext uri="{0D108BD9-81ED-4DB2-BD59-A6C34878D82A}">
                    <a16:rowId xmlns:a16="http://schemas.microsoft.com/office/drawing/2014/main" val="337467900"/>
                  </a:ext>
                </a:extLst>
              </a:tr>
              <a:tr h="361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12650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1243396472"/>
                  </a:ext>
                </a:extLst>
              </a:tr>
              <a:tr h="3190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extLst>
                  <a:ext uri="{0D108BD9-81ED-4DB2-BD59-A6C34878D82A}">
                    <a16:rowId xmlns:a16="http://schemas.microsoft.com/office/drawing/2014/main" val="2616051475"/>
                  </a:ext>
                </a:extLst>
              </a:tr>
              <a:tr h="361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extLst>
                  <a:ext uri="{0D108BD9-81ED-4DB2-BD59-A6C34878D82A}">
                    <a16:rowId xmlns:a16="http://schemas.microsoft.com/office/drawing/2014/main" val="1722660864"/>
                  </a:ext>
                </a:extLst>
              </a:tr>
            </a:tbl>
          </a:graphicData>
        </a:graphic>
      </p:graphicFrame>
    </p:spTree>
  </p:cSld>
  <p:clrMapOvr>
    <a:masterClrMapping/>
  </p:clrMapOvr>
  <p:transition spd="med">
    <p:wipe dir="d"/>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23588" name="Rectangle 4"/>
          <p:cNvSpPr>
            <a:spLocks noGrp="1" noChangeArrowheads="1"/>
          </p:cNvSpPr>
          <p:nvPr>
            <p:ph type="title"/>
          </p:nvPr>
        </p:nvSpPr>
        <p:spPr>
          <a:xfrm>
            <a:off x="457200" y="188913"/>
            <a:ext cx="8229600" cy="431800"/>
          </a:xfrm>
        </p:spPr>
        <p:txBody>
          <a:bodyPr/>
          <a:lstStyle/>
          <a:p>
            <a:pPr algn="r"/>
            <a:r>
              <a:rPr lang="fa-IR" altLang="fa-IR" sz="1600">
                <a:cs typeface="B Nasim" panose="00000700000000000000" pitchFamily="2" charset="-78"/>
              </a:rPr>
              <a:t>حل مساله 22-5 :</a:t>
            </a:r>
            <a:endParaRPr lang="en-US" altLang="fa-IR" sz="1600">
              <a:cs typeface="B Nasim" panose="00000700000000000000" pitchFamily="2" charset="-78"/>
            </a:endParaRPr>
          </a:p>
        </p:txBody>
      </p:sp>
      <p:graphicFrame>
        <p:nvGraphicFramePr>
          <p:cNvPr id="323762" name="Group 178"/>
          <p:cNvGraphicFramePr>
            <a:graphicFrameLocks noGrp="1"/>
          </p:cNvGraphicFramePr>
          <p:nvPr>
            <p:ph idx="1"/>
          </p:nvPr>
        </p:nvGraphicFramePr>
        <p:xfrm>
          <a:off x="827088" y="620713"/>
          <a:ext cx="7870825" cy="5902325"/>
        </p:xfrm>
        <a:graphic>
          <a:graphicData uri="http://schemas.openxmlformats.org/drawingml/2006/table">
            <a:tbl>
              <a:tblPr rtl="1"/>
              <a:tblGrid>
                <a:gridCol w="3117850">
                  <a:extLst>
                    <a:ext uri="{9D8B030D-6E8A-4147-A177-3AD203B41FA5}">
                      <a16:colId xmlns:a16="http://schemas.microsoft.com/office/drawing/2014/main" val="1321073917"/>
                    </a:ext>
                  </a:extLst>
                </a:gridCol>
                <a:gridCol w="2952750">
                  <a:extLst>
                    <a:ext uri="{9D8B030D-6E8A-4147-A177-3AD203B41FA5}">
                      <a16:colId xmlns:a16="http://schemas.microsoft.com/office/drawing/2014/main" val="2520756263"/>
                    </a:ext>
                  </a:extLst>
                </a:gridCol>
                <a:gridCol w="1800225">
                  <a:extLst>
                    <a:ext uri="{9D8B030D-6E8A-4147-A177-3AD203B41FA5}">
                      <a16:colId xmlns:a16="http://schemas.microsoft.com/office/drawing/2014/main" val="2305220059"/>
                    </a:ext>
                  </a:extLst>
                </a:gridCol>
              </a:tblGrid>
              <a:tr h="2825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زنجان</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65843210"/>
                  </a:ext>
                </a:extLst>
              </a:tr>
              <a:tr h="2825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حساب سود و زیان ( روش مستقیم ) برای سال مالی منتهی به 29/12/1370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970771325"/>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خالص ( 30×20000)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25119347"/>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44733140"/>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اول دوره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 × 2000)               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69410688"/>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طی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 × 20000)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44202576"/>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آماده فروش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06936487"/>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 × 20000)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78223241"/>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12775913"/>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انحرافات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305000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92486494"/>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81009184"/>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38658631"/>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90000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09716748"/>
                  </a:ext>
                </a:extLst>
              </a:tr>
              <a:tr h="284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190000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81849922"/>
                  </a:ext>
                </a:extLst>
              </a:tr>
              <a:tr h="282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105000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41173270"/>
                  </a:ext>
                </a:extLst>
              </a:tr>
              <a:tr h="2825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نامساعد    30000= (20000 – 30000) × 3 = انحراف حجم سال 1370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363258319"/>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3" fill="hold" grpId="0" nodeType="afterEffect">
                                  <p:stCondLst>
                                    <p:cond delay="0"/>
                                  </p:stCondLst>
                                  <p:childTnLst>
                                    <p:set>
                                      <p:cBhvr>
                                        <p:cTn id="6" dur="1" fill="hold">
                                          <p:stCondLst>
                                            <p:cond delay="0"/>
                                          </p:stCondLst>
                                        </p:cTn>
                                        <p:tgtEl>
                                          <p:spTgt spid="323588"/>
                                        </p:tgtEl>
                                        <p:attrNameLst>
                                          <p:attrName>style.visibility</p:attrName>
                                        </p:attrNameLst>
                                      </p:cBhvr>
                                      <p:to>
                                        <p:strVal val="visible"/>
                                      </p:to>
                                    </p:set>
                                    <p:anim calcmode="lin" valueType="num">
                                      <p:cBhvr additive="base">
                                        <p:cTn id="7" dur="1000" fill="hold"/>
                                        <p:tgtEl>
                                          <p:spTgt spid="323588"/>
                                        </p:tgtEl>
                                        <p:attrNameLst>
                                          <p:attrName>ppt_x</p:attrName>
                                        </p:attrNameLst>
                                      </p:cBhvr>
                                      <p:tavLst>
                                        <p:tav tm="0">
                                          <p:val>
                                            <p:strVal val="1+#ppt_w/2"/>
                                          </p:val>
                                        </p:tav>
                                        <p:tav tm="100000">
                                          <p:val>
                                            <p:strVal val="#ppt_x"/>
                                          </p:val>
                                        </p:tav>
                                      </p:tavLst>
                                    </p:anim>
                                    <p:anim calcmode="lin" valueType="num">
                                      <p:cBhvr additive="base">
                                        <p:cTn id="8" dur="1000" fill="hold"/>
                                        <p:tgtEl>
                                          <p:spTgt spid="32358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3588" grpId="0"/>
    </p:bldLst>
  </p:timing>
</p:sld>
</file>

<file path=ppt/slides/slide24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25912" name="Group 280"/>
          <p:cNvGraphicFramePr>
            <a:graphicFrameLocks noGrp="1"/>
          </p:cNvGraphicFramePr>
          <p:nvPr>
            <p:ph/>
          </p:nvPr>
        </p:nvGraphicFramePr>
        <p:xfrm>
          <a:off x="457200" y="220663"/>
          <a:ext cx="8229600" cy="6664325"/>
        </p:xfrm>
        <a:graphic>
          <a:graphicData uri="http://schemas.openxmlformats.org/drawingml/2006/table">
            <a:tbl>
              <a:tblPr rtl="1"/>
              <a:tblGrid>
                <a:gridCol w="3827462">
                  <a:extLst>
                    <a:ext uri="{9D8B030D-6E8A-4147-A177-3AD203B41FA5}">
                      <a16:colId xmlns:a16="http://schemas.microsoft.com/office/drawing/2014/main" val="3177645998"/>
                    </a:ext>
                  </a:extLst>
                </a:gridCol>
                <a:gridCol w="2519363">
                  <a:extLst>
                    <a:ext uri="{9D8B030D-6E8A-4147-A177-3AD203B41FA5}">
                      <a16:colId xmlns:a16="http://schemas.microsoft.com/office/drawing/2014/main" val="1481690497"/>
                    </a:ext>
                  </a:extLst>
                </a:gridCol>
                <a:gridCol w="1882775">
                  <a:extLst>
                    <a:ext uri="{9D8B030D-6E8A-4147-A177-3AD203B41FA5}">
                      <a16:colId xmlns:a16="http://schemas.microsoft.com/office/drawing/2014/main" val="1363245668"/>
                    </a:ext>
                  </a:extLst>
                </a:gridCol>
              </a:tblGrid>
              <a:tr h="2794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6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زنجان</a:t>
                      </a:r>
                    </a:p>
                    <a:p>
                      <a:pPr marL="0" marR="0" lvl="0" indent="0" algn="ctr" defTabSz="914400" rtl="1" eaLnBrk="1" fontAlgn="base" latinLnBrk="0" hangingPunct="1">
                        <a:lnSpc>
                          <a:spcPct val="65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صورتحساب سود و زیان ( روش جذبی) برای سال مالی منتهی به 29/12/1370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10714158"/>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خالص ( 30× 20000)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21431466"/>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10350685"/>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اول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2000)             36000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11674330"/>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طی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20000)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93327576"/>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آ»اده فروش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396000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45214138"/>
                  </a:ext>
                </a:extLst>
              </a:tr>
              <a:tr h="279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2000)            (</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11463455"/>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 استاندارد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43127852"/>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انحرافات هزینه های متغیر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2536298"/>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83024881"/>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 تعدیل شده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395000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664592"/>
                  </a:ext>
                </a:extLst>
              </a:tr>
              <a:tr h="2698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205000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90433154"/>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02295994"/>
                  </a:ext>
                </a:extLst>
              </a:tr>
              <a:tr h="268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105000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68137702"/>
                  </a:ext>
                </a:extLst>
              </a:tr>
              <a:tr h="5143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 تولید هر واحد   18 = 3 ÷ 15                                             نرخ جذب سربار ثابت =  سربار ثابت بودجه ای </a:t>
                      </a:r>
                    </a:p>
                    <a:p>
                      <a:pPr marL="0" marR="0" lvl="0" indent="0" algn="ctr" defTabSz="914400" rtl="1" eaLnBrk="1" fontAlgn="base" latinLnBrk="0" hangingPunct="1">
                        <a:lnSpc>
                          <a:spcPct val="3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ظرفیت عادی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000680853"/>
                  </a:ext>
                </a:extLst>
              </a:tr>
              <a:tr h="5159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نرخ جذب سربار ثابت  =  90000</a:t>
                      </a:r>
                    </a:p>
                    <a:p>
                      <a:pPr marL="0" marR="0" lvl="0" indent="0" algn="ctr" defTabSz="914400" rtl="1" eaLnBrk="1" fontAlgn="base" latinLnBrk="0" hangingPunct="1">
                        <a:lnSpc>
                          <a:spcPct val="4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9686885"/>
                  </a:ext>
                </a:extLst>
              </a:tr>
              <a:tr h="5572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5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توضیح : بعلت اینکه در موجودی ها تغییری بوجود نیامده است ( تعداد تولید =  تعداد فروش) سود در دو روش برابر است .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736895209"/>
                  </a:ext>
                </a:extLst>
              </a:tr>
            </a:tbl>
          </a:graphicData>
        </a:graphic>
      </p:graphicFrame>
      <p:grpSp>
        <p:nvGrpSpPr>
          <p:cNvPr id="325915" name="Group 283"/>
          <p:cNvGrpSpPr>
            <a:grpSpLocks/>
          </p:cNvGrpSpPr>
          <p:nvPr/>
        </p:nvGrpSpPr>
        <p:grpSpPr bwMode="auto">
          <a:xfrm>
            <a:off x="611188" y="5516563"/>
            <a:ext cx="1368425" cy="504825"/>
            <a:chOff x="385" y="3475"/>
            <a:chExt cx="862" cy="318"/>
          </a:xfrm>
        </p:grpSpPr>
        <p:sp>
          <p:nvSpPr>
            <p:cNvPr id="325913" name="Line 281"/>
            <p:cNvSpPr>
              <a:spLocks noChangeShapeType="1"/>
            </p:cNvSpPr>
            <p:nvPr/>
          </p:nvSpPr>
          <p:spPr bwMode="auto">
            <a:xfrm>
              <a:off x="385" y="3475"/>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25914" name="Line 282"/>
            <p:cNvSpPr>
              <a:spLocks noChangeShapeType="1"/>
            </p:cNvSpPr>
            <p:nvPr/>
          </p:nvSpPr>
          <p:spPr bwMode="auto">
            <a:xfrm>
              <a:off x="385" y="3793"/>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28799" name="Group 95"/>
          <p:cNvGraphicFramePr>
            <a:graphicFrameLocks noGrp="1"/>
          </p:cNvGraphicFramePr>
          <p:nvPr>
            <p:ph/>
          </p:nvPr>
        </p:nvGraphicFramePr>
        <p:xfrm>
          <a:off x="684213" y="476250"/>
          <a:ext cx="7859712" cy="5853113"/>
        </p:xfrm>
        <a:graphic>
          <a:graphicData uri="http://schemas.openxmlformats.org/drawingml/2006/table">
            <a:tbl>
              <a:tblPr/>
              <a:tblGrid>
                <a:gridCol w="1512887">
                  <a:extLst>
                    <a:ext uri="{9D8B030D-6E8A-4147-A177-3AD203B41FA5}">
                      <a16:colId xmlns:a16="http://schemas.microsoft.com/office/drawing/2014/main" val="3620218794"/>
                    </a:ext>
                  </a:extLst>
                </a:gridCol>
                <a:gridCol w="1368425">
                  <a:extLst>
                    <a:ext uri="{9D8B030D-6E8A-4147-A177-3AD203B41FA5}">
                      <a16:colId xmlns:a16="http://schemas.microsoft.com/office/drawing/2014/main" val="862080118"/>
                    </a:ext>
                  </a:extLst>
                </a:gridCol>
                <a:gridCol w="1511300">
                  <a:extLst>
                    <a:ext uri="{9D8B030D-6E8A-4147-A177-3AD203B41FA5}">
                      <a16:colId xmlns:a16="http://schemas.microsoft.com/office/drawing/2014/main" val="4149882526"/>
                    </a:ext>
                  </a:extLst>
                </a:gridCol>
                <a:gridCol w="719138">
                  <a:extLst>
                    <a:ext uri="{9D8B030D-6E8A-4147-A177-3AD203B41FA5}">
                      <a16:colId xmlns:a16="http://schemas.microsoft.com/office/drawing/2014/main" val="4022218057"/>
                    </a:ext>
                  </a:extLst>
                </a:gridCol>
                <a:gridCol w="2747962">
                  <a:extLst>
                    <a:ext uri="{9D8B030D-6E8A-4147-A177-3AD203B41FA5}">
                      <a16:colId xmlns:a16="http://schemas.microsoft.com/office/drawing/2014/main" val="3273142021"/>
                    </a:ext>
                  </a:extLst>
                </a:gridCol>
              </a:tblGrid>
              <a:tr h="3651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زنجان</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48198097"/>
                  </a:ext>
                </a:extLst>
              </a:tr>
              <a:tr h="3667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حساب سود و زیان ( روش مستقیم ) برای سال مالی منتهی به 29/12/1371</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552162966"/>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 × 20000)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خالص</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868818349"/>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48594119"/>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 × 2000)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اول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19369787"/>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(15×24000)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طی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44810783"/>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آماده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52835534"/>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 × 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26291841"/>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154695246"/>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304000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انحرافات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909614550"/>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322698491"/>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207943200"/>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تولید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13517517"/>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190000</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525078270"/>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106000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754921075"/>
                  </a:ext>
                </a:extLst>
              </a:tr>
              <a:tr h="3651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نامساعد   18000 = (24000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30000) × 3 = انحراف حجم سال 1371</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46800" marB="4680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036055321"/>
                  </a:ext>
                </a:extLst>
              </a:tr>
            </a:tbl>
          </a:graphicData>
        </a:graphic>
      </p:graphicFrame>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1" presetClass="entr" presetSubtype="0" fill="hold" nodeType="afterEffect">
                                  <p:stCondLst>
                                    <p:cond delay="0"/>
                                  </p:stCondLst>
                                  <p:iterate type="lt">
                                    <p:tmPct val="5000"/>
                                  </p:iterate>
                                  <p:childTnLst>
                                    <p:set>
                                      <p:cBhvr>
                                        <p:cTn id="6" dur="1" fill="hold">
                                          <p:stCondLst>
                                            <p:cond delay="0"/>
                                          </p:stCondLst>
                                        </p:cTn>
                                        <p:tgtEl>
                                          <p:spTgt spid="328799"/>
                                        </p:tgtEl>
                                        <p:attrNameLst>
                                          <p:attrName>style.visibility</p:attrName>
                                        </p:attrNameLst>
                                      </p:cBhvr>
                                      <p:to>
                                        <p:strVal val="visible"/>
                                      </p:to>
                                    </p:set>
                                    <p:anim calcmode="lin" valueType="num">
                                      <p:cBhvr>
                                        <p:cTn id="7" dur="1000" fill="hold"/>
                                        <p:tgtEl>
                                          <p:spTgt spid="328799"/>
                                        </p:tgtEl>
                                        <p:attrNameLst>
                                          <p:attrName>ppt_w</p:attrName>
                                        </p:attrNameLst>
                                      </p:cBhvr>
                                      <p:tavLst>
                                        <p:tav tm="0">
                                          <p:val>
                                            <p:fltVal val="0"/>
                                          </p:val>
                                        </p:tav>
                                        <p:tav tm="100000">
                                          <p:val>
                                            <p:strVal val="#ppt_w"/>
                                          </p:val>
                                        </p:tav>
                                      </p:tavLst>
                                    </p:anim>
                                    <p:anim calcmode="lin" valueType="num">
                                      <p:cBhvr>
                                        <p:cTn id="8" dur="1000" fill="hold"/>
                                        <p:tgtEl>
                                          <p:spTgt spid="328799"/>
                                        </p:tgtEl>
                                        <p:attrNameLst>
                                          <p:attrName>ppt_h</p:attrName>
                                        </p:attrNameLst>
                                      </p:cBhvr>
                                      <p:tavLst>
                                        <p:tav tm="0">
                                          <p:val>
                                            <p:fltVal val="0"/>
                                          </p:val>
                                        </p:tav>
                                        <p:tav tm="100000">
                                          <p:val>
                                            <p:strVal val="#ppt_h"/>
                                          </p:val>
                                        </p:tav>
                                      </p:tavLst>
                                    </p:anim>
                                    <p:anim calcmode="lin" valueType="num">
                                      <p:cBhvr>
                                        <p:cTn id="9" dur="1000" fill="hold"/>
                                        <p:tgtEl>
                                          <p:spTgt spid="328799"/>
                                        </p:tgtEl>
                                        <p:attrNameLst>
                                          <p:attrName>style.rotation</p:attrName>
                                        </p:attrNameLst>
                                      </p:cBhvr>
                                      <p:tavLst>
                                        <p:tav tm="0">
                                          <p:val>
                                            <p:fltVal val="90"/>
                                          </p:val>
                                        </p:tav>
                                        <p:tav tm="100000">
                                          <p:val>
                                            <p:fltVal val="0"/>
                                          </p:val>
                                        </p:tav>
                                      </p:tavLst>
                                    </p:anim>
                                    <p:animEffect transition="in" filter="fade">
                                      <p:cBhvr>
                                        <p:cTn id="10" dur="1000"/>
                                        <p:tgtEl>
                                          <p:spTgt spid="3287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29822" name="Group 94"/>
          <p:cNvGraphicFramePr>
            <a:graphicFrameLocks noGrp="1"/>
          </p:cNvGraphicFramePr>
          <p:nvPr>
            <p:ph/>
          </p:nvPr>
        </p:nvGraphicFramePr>
        <p:xfrm>
          <a:off x="971550" y="333375"/>
          <a:ext cx="7715250" cy="6172200"/>
        </p:xfrm>
        <a:graphic>
          <a:graphicData uri="http://schemas.openxmlformats.org/drawingml/2006/table">
            <a:tbl>
              <a:tblPr/>
              <a:tblGrid>
                <a:gridCol w="1439863">
                  <a:extLst>
                    <a:ext uri="{9D8B030D-6E8A-4147-A177-3AD203B41FA5}">
                      <a16:colId xmlns:a16="http://schemas.microsoft.com/office/drawing/2014/main" val="3920746323"/>
                    </a:ext>
                  </a:extLst>
                </a:gridCol>
                <a:gridCol w="1296987">
                  <a:extLst>
                    <a:ext uri="{9D8B030D-6E8A-4147-A177-3AD203B41FA5}">
                      <a16:colId xmlns:a16="http://schemas.microsoft.com/office/drawing/2014/main" val="441657299"/>
                    </a:ext>
                  </a:extLst>
                </a:gridCol>
                <a:gridCol w="1439863">
                  <a:extLst>
                    <a:ext uri="{9D8B030D-6E8A-4147-A177-3AD203B41FA5}">
                      <a16:colId xmlns:a16="http://schemas.microsoft.com/office/drawing/2014/main" val="2623659591"/>
                    </a:ext>
                  </a:extLst>
                </a:gridCol>
                <a:gridCol w="3538537">
                  <a:extLst>
                    <a:ext uri="{9D8B030D-6E8A-4147-A177-3AD203B41FA5}">
                      <a16:colId xmlns:a16="http://schemas.microsoft.com/office/drawing/2014/main" val="2143222067"/>
                    </a:ext>
                  </a:extLst>
                </a:gridCol>
              </a:tblGrid>
              <a:tr h="2857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زنجان</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422859830"/>
                  </a:ext>
                </a:extLst>
              </a:tr>
              <a:tr h="3444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صورت حساب سود و زیان ( روش جذبی) برای سال مالی منتهی به 29/12/1370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333026553"/>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(30×20000)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خالص</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35375728"/>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36689291"/>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2000)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اول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02321770"/>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432000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24000)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طی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0042269"/>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468000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آماده فروش</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85146885"/>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(108000)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 × 6000)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آخر دوره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91828251"/>
                  </a:ext>
                </a:extLst>
              </a:tr>
              <a:tr h="3190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استاندارد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69698401"/>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انحرافات هزینه متغیر -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25324570"/>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انحراف حجم  - نامساعد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67689505"/>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(382000)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فروش رفته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تعدیل شده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6428758"/>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218000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ناویژه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81395260"/>
                  </a:ext>
                </a:extLst>
              </a:tr>
              <a:tr h="344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ثابت فروش و اداری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50875034"/>
                  </a:ext>
                </a:extLst>
              </a:tr>
              <a:tr h="342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118000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ویژه</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45491489"/>
                  </a:ext>
                </a:extLst>
              </a:tr>
              <a:tr h="688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نرخ استاندارد سربار ثابت × تفاوت بین تولید و فروش = تفاوت بین دو سود </a:t>
                      </a:r>
                    </a:p>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 (20000 </a:t>
                      </a:r>
                      <a:r>
                        <a:rPr kumimoji="0" lang="ar-SA" altLang="fa-IR" sz="1800" b="0" i="0" u="none" strike="noStrike" cap="none" normalizeH="0" baseline="0" smtClean="0">
                          <a:ln>
                            <a:noFill/>
                          </a:ln>
                          <a:solidFill>
                            <a:schemeClr val="tx1"/>
                          </a:solidFill>
                          <a:effectLst/>
                          <a:latin typeface="Arial" panose="020B0604020202020204" pitchFamily="34" charset="0"/>
                          <a:cs typeface="B Zar" panose="00000400000000000000" pitchFamily="2" charset="-78"/>
                        </a:rPr>
                        <a:t>–</a:t>
                      </a: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24000) = 12000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67341171"/>
                  </a:ext>
                </a:extLst>
              </a:tr>
            </a:tbl>
          </a:graphicData>
        </a:graphic>
      </p:graphicFrame>
    </p:spTree>
  </p:cSld>
  <p:clrMapOvr>
    <a:masterClrMapping/>
  </p:clrMapOvr>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30754" name="Rectangle 2"/>
          <p:cNvSpPr>
            <a:spLocks noGrp="1" noChangeArrowheads="1"/>
          </p:cNvSpPr>
          <p:nvPr>
            <p:ph type="title"/>
          </p:nvPr>
        </p:nvSpPr>
        <p:spPr>
          <a:xfrm>
            <a:off x="395288" y="115888"/>
            <a:ext cx="8229600" cy="1143000"/>
          </a:xfrm>
        </p:spPr>
        <p:txBody>
          <a:bodyPr/>
          <a:lstStyle/>
          <a:p>
            <a:pPr algn="r"/>
            <a:r>
              <a:rPr lang="fa-IR" altLang="fa-IR" sz="3200">
                <a:cs typeface="B Titr" panose="00000700000000000000" pitchFamily="2" charset="-78"/>
              </a:rPr>
              <a:t>فصل ششم</a:t>
            </a:r>
            <a:endParaRPr lang="en-US" altLang="fa-IR" sz="3200">
              <a:cs typeface="B Titr" panose="00000700000000000000" pitchFamily="2" charset="-78"/>
            </a:endParaRPr>
          </a:p>
        </p:txBody>
      </p:sp>
      <p:sp>
        <p:nvSpPr>
          <p:cNvPr id="330755" name="Rectangle 3"/>
          <p:cNvSpPr>
            <a:spLocks noGrp="1" noChangeArrowheads="1"/>
          </p:cNvSpPr>
          <p:nvPr>
            <p:ph type="body" idx="1"/>
          </p:nvPr>
        </p:nvSpPr>
        <p:spPr>
          <a:xfrm>
            <a:off x="395288" y="1196975"/>
            <a:ext cx="8424862" cy="4114800"/>
          </a:xfrm>
        </p:spPr>
        <p:txBody>
          <a:bodyPr/>
          <a:lstStyle/>
          <a:p>
            <a:pPr marL="609600" indent="-609600" algn="ctr">
              <a:buFont typeface="Wingdings" panose="05000000000000000000" pitchFamily="2" charset="2"/>
              <a:buNone/>
            </a:pPr>
            <a:r>
              <a:rPr lang="fa-IR" altLang="fa-IR" b="1">
                <a:solidFill>
                  <a:schemeClr val="folHlink"/>
                </a:solidFill>
                <a:latin typeface="Arial" panose="020B0604020202020204" pitchFamily="34" charset="0"/>
                <a:cs typeface="B Esfehan" panose="00000700000000000000" pitchFamily="2" charset="-78"/>
              </a:rPr>
              <a:t>« تجریه و تحلیل هزینه </a:t>
            </a:r>
            <a:r>
              <a:rPr lang="ar-SA" altLang="fa-IR" b="1">
                <a:solidFill>
                  <a:schemeClr val="folHlink"/>
                </a:solidFill>
                <a:latin typeface="Arial" panose="020B0604020202020204" pitchFamily="34" charset="0"/>
                <a:cs typeface="B Esfehan" panose="00000700000000000000" pitchFamily="2" charset="-78"/>
              </a:rPr>
              <a:t>–</a:t>
            </a:r>
            <a:r>
              <a:rPr lang="fa-IR" altLang="fa-IR" b="1">
                <a:solidFill>
                  <a:schemeClr val="folHlink"/>
                </a:solidFill>
                <a:cs typeface="B Esfehan" panose="00000700000000000000" pitchFamily="2" charset="-78"/>
              </a:rPr>
              <a:t> حجم </a:t>
            </a:r>
            <a:r>
              <a:rPr lang="ar-SA" altLang="fa-IR" b="1">
                <a:solidFill>
                  <a:schemeClr val="folHlink"/>
                </a:solidFill>
                <a:latin typeface="Arial" panose="020B0604020202020204" pitchFamily="34" charset="0"/>
                <a:cs typeface="B Esfehan" panose="00000700000000000000" pitchFamily="2" charset="-78"/>
              </a:rPr>
              <a:t>–</a:t>
            </a:r>
            <a:r>
              <a:rPr lang="fa-IR" altLang="fa-IR" b="1">
                <a:solidFill>
                  <a:schemeClr val="folHlink"/>
                </a:solidFill>
                <a:cs typeface="B Esfehan" panose="00000700000000000000" pitchFamily="2" charset="-78"/>
              </a:rPr>
              <a:t> سود »</a:t>
            </a:r>
          </a:p>
          <a:p>
            <a:pPr marL="609600" indent="-609600">
              <a:buFont typeface="Wingdings" panose="05000000000000000000" pitchFamily="2" charset="2"/>
              <a:buNone/>
            </a:pPr>
            <a:endParaRPr lang="fa-IR" altLang="fa-IR" b="1">
              <a:solidFill>
                <a:schemeClr val="folHlink"/>
              </a:solidFill>
              <a:cs typeface="B Esfehan" panose="00000700000000000000" pitchFamily="2" charset="-78"/>
            </a:endParaRPr>
          </a:p>
          <a:p>
            <a:pPr marL="609600" indent="-609600">
              <a:buFont typeface="Wingdings" panose="05000000000000000000" pitchFamily="2" charset="2"/>
              <a:buNone/>
            </a:pPr>
            <a:r>
              <a:rPr lang="fa-IR" altLang="fa-IR">
                <a:effectLst/>
                <a:cs typeface="B Zar" panose="00000400000000000000" pitchFamily="2" charset="-78"/>
              </a:rPr>
              <a:t>هدفهای فراگیری آشنایی با :</a:t>
            </a:r>
          </a:p>
          <a:p>
            <a:pPr marL="609600" indent="-609600">
              <a:lnSpc>
                <a:spcPct val="190000"/>
              </a:lnSpc>
              <a:buFont typeface="Wingdings" panose="05000000000000000000" pitchFamily="2" charset="2"/>
              <a:buAutoNum type="arabicPeriod"/>
            </a:pPr>
            <a:r>
              <a:rPr lang="fa-IR" altLang="fa-IR" sz="3000">
                <a:effectLst/>
                <a:cs typeface="B Zar" panose="00000400000000000000" pitchFamily="2" charset="-78"/>
              </a:rPr>
              <a:t> تجزیه و تحلیل هزینه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حجم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سود در موسسات تک محصولی</a:t>
            </a:r>
          </a:p>
          <a:p>
            <a:pPr marL="609600" indent="-609600">
              <a:lnSpc>
                <a:spcPct val="150000"/>
              </a:lnSpc>
              <a:buFont typeface="Wingdings" panose="05000000000000000000" pitchFamily="2" charset="2"/>
              <a:buAutoNum type="arabicPeriod"/>
            </a:pPr>
            <a:r>
              <a:rPr lang="fa-IR" altLang="fa-IR" sz="3000">
                <a:effectLst/>
                <a:cs typeface="B Zar" panose="00000400000000000000" pitchFamily="2" charset="-78"/>
              </a:rPr>
              <a:t> تجریه و تحلیل هزینه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حجم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سود در موسسات چند محصولی</a:t>
            </a:r>
          </a:p>
          <a:p>
            <a:pPr marL="609600" indent="-609600">
              <a:lnSpc>
                <a:spcPct val="150000"/>
              </a:lnSpc>
              <a:buFont typeface="Wingdings" panose="05000000000000000000" pitchFamily="2" charset="2"/>
              <a:buAutoNum type="arabicPeriod"/>
            </a:pPr>
            <a:r>
              <a:rPr lang="fa-IR" altLang="fa-IR" sz="3000">
                <a:effectLst/>
                <a:cs typeface="B Zar" panose="00000400000000000000" pitchFamily="2" charset="-78"/>
              </a:rPr>
              <a:t> فرضیات اساسی تجزیه و تحلیل هزینه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حجم </a:t>
            </a:r>
            <a:r>
              <a:rPr lang="ar-SA" altLang="fa-IR" sz="3000">
                <a:effectLst/>
                <a:latin typeface="Arial" panose="020B0604020202020204" pitchFamily="34" charset="0"/>
                <a:cs typeface="B Zar" panose="00000400000000000000" pitchFamily="2" charset="-78"/>
              </a:rPr>
              <a:t>–</a:t>
            </a:r>
            <a:r>
              <a:rPr lang="fa-IR" altLang="fa-IR" sz="3000">
                <a:effectLst/>
                <a:cs typeface="B Zar" panose="00000400000000000000" pitchFamily="2" charset="-78"/>
              </a:rPr>
              <a:t> سود</a:t>
            </a:r>
          </a:p>
          <a:p>
            <a:pPr marL="609600" indent="-609600">
              <a:lnSpc>
                <a:spcPct val="150000"/>
              </a:lnSpc>
              <a:buFont typeface="Wingdings" panose="05000000000000000000" pitchFamily="2" charset="2"/>
              <a:buAutoNum type="arabicPeriod"/>
            </a:pPr>
            <a:r>
              <a:rPr lang="fa-IR" altLang="fa-IR" sz="3000">
                <a:effectLst/>
                <a:cs typeface="B Zar" panose="00000400000000000000" pitchFamily="2" charset="-78"/>
              </a:rPr>
              <a:t> حاشیه ایمنی</a:t>
            </a:r>
            <a:endParaRPr lang="en-US" altLang="fa-IR" sz="30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330754"/>
                                        </p:tgtEl>
                                        <p:attrNameLst>
                                          <p:attrName>style.visibility</p:attrName>
                                        </p:attrNameLst>
                                      </p:cBhvr>
                                      <p:to>
                                        <p:strVal val="visible"/>
                                      </p:to>
                                    </p:set>
                                    <p:animEffect transition="in" filter="fade">
                                      <p:cBhvr>
                                        <p:cTn id="7" dur="1000"/>
                                        <p:tgtEl>
                                          <p:spTgt spid="330754"/>
                                        </p:tgtEl>
                                      </p:cBhvr>
                                    </p:animEffect>
                                    <p:anim calcmode="lin" valueType="num">
                                      <p:cBhvr>
                                        <p:cTn id="8" dur="1000" fill="hold"/>
                                        <p:tgtEl>
                                          <p:spTgt spid="330754"/>
                                        </p:tgtEl>
                                        <p:attrNameLst>
                                          <p:attrName>ppt_x</p:attrName>
                                        </p:attrNameLst>
                                      </p:cBhvr>
                                      <p:tavLst>
                                        <p:tav tm="0">
                                          <p:val>
                                            <p:strVal val="#ppt_x-.1"/>
                                          </p:val>
                                        </p:tav>
                                        <p:tav tm="100000">
                                          <p:val>
                                            <p:strVal val="#ppt_x"/>
                                          </p:val>
                                        </p:tav>
                                      </p:tavLst>
                                    </p:anim>
                                    <p:anim calcmode="lin" valueType="num">
                                      <p:cBhvr>
                                        <p:cTn id="9" dur="1000" fill="hold"/>
                                        <p:tgtEl>
                                          <p:spTgt spid="330754"/>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1500"/>
                            </p:stCondLst>
                            <p:childTnLst>
                              <p:par>
                                <p:cTn id="11" presetID="40" presetClass="entr" presetSubtype="0" fill="hold" nodeType="afterEffect">
                                  <p:stCondLst>
                                    <p:cond delay="0"/>
                                  </p:stCondLst>
                                  <p:iterate type="lt">
                                    <p:tmPct val="10000"/>
                                  </p:iterate>
                                  <p:childTnLst>
                                    <p:set>
                                      <p:cBhvr>
                                        <p:cTn id="12" dur="1" fill="hold">
                                          <p:stCondLst>
                                            <p:cond delay="0"/>
                                          </p:stCondLst>
                                        </p:cTn>
                                        <p:tgtEl>
                                          <p:spTgt spid="330755">
                                            <p:txEl>
                                              <p:pRg st="0" end="0"/>
                                            </p:txEl>
                                          </p:spTgt>
                                        </p:tgtEl>
                                        <p:attrNameLst>
                                          <p:attrName>style.visibility</p:attrName>
                                        </p:attrNameLst>
                                      </p:cBhvr>
                                      <p:to>
                                        <p:strVal val="visible"/>
                                      </p:to>
                                    </p:set>
                                    <p:animEffect transition="in" filter="fade">
                                      <p:cBhvr>
                                        <p:cTn id="13" dur="500"/>
                                        <p:tgtEl>
                                          <p:spTgt spid="330755">
                                            <p:txEl>
                                              <p:pRg st="0" end="0"/>
                                            </p:txEl>
                                          </p:spTgt>
                                        </p:tgtEl>
                                      </p:cBhvr>
                                    </p:animEffect>
                                    <p:anim calcmode="lin" valueType="num">
                                      <p:cBhvr>
                                        <p:cTn id="14" dur="500" fill="hold"/>
                                        <p:tgtEl>
                                          <p:spTgt spid="330755">
                                            <p:txEl>
                                              <p:pRg st="0" end="0"/>
                                            </p:txEl>
                                          </p:spTgt>
                                        </p:tgtEl>
                                        <p:attrNameLst>
                                          <p:attrName>ppt_x</p:attrName>
                                        </p:attrNameLst>
                                      </p:cBhvr>
                                      <p:tavLst>
                                        <p:tav tm="0">
                                          <p:val>
                                            <p:strVal val="#ppt_x-.1"/>
                                          </p:val>
                                        </p:tav>
                                        <p:tav tm="100000">
                                          <p:val>
                                            <p:strVal val="#ppt_x"/>
                                          </p:val>
                                        </p:tav>
                                      </p:tavLst>
                                    </p:anim>
                                    <p:anim calcmode="lin" valueType="num">
                                      <p:cBhvr>
                                        <p:cTn id="15" dur="500" fill="hold"/>
                                        <p:tgtEl>
                                          <p:spTgt spid="330755">
                                            <p:txEl>
                                              <p:pRg st="0" end="0"/>
                                            </p:txEl>
                                          </p:spTgt>
                                        </p:tgtEl>
                                        <p:attrNameLst>
                                          <p:attrName>ppt_y</p:attrName>
                                        </p:attrNameLst>
                                      </p:cBhvr>
                                      <p:tavLst>
                                        <p:tav tm="0">
                                          <p:val>
                                            <p:strVal val="#ppt_y"/>
                                          </p:val>
                                        </p:tav>
                                        <p:tav tm="100000">
                                          <p:val>
                                            <p:strVal val="#ppt_y"/>
                                          </p:val>
                                        </p:tav>
                                      </p:tavLst>
                                    </p:anim>
                                  </p:childTnLst>
                                </p:cTn>
                              </p:par>
                            </p:childTnLst>
                          </p:cTn>
                        </p:par>
                        <p:par>
                          <p:cTn id="16" fill="hold" nodeType="afterGroup">
                            <p:stCondLst>
                              <p:cond delay="3250"/>
                            </p:stCondLst>
                            <p:childTnLst>
                              <p:par>
                                <p:cTn id="17" presetID="31" presetClass="entr" presetSubtype="0" fill="hold" nodeType="afterEffect">
                                  <p:stCondLst>
                                    <p:cond delay="0"/>
                                  </p:stCondLst>
                                  <p:iterate type="lt">
                                    <p:tmPct val="5000"/>
                                  </p:iterate>
                                  <p:childTnLst>
                                    <p:set>
                                      <p:cBhvr>
                                        <p:cTn id="18" dur="1" fill="hold">
                                          <p:stCondLst>
                                            <p:cond delay="0"/>
                                          </p:stCondLst>
                                        </p:cTn>
                                        <p:tgtEl>
                                          <p:spTgt spid="330755">
                                            <p:txEl>
                                              <p:pRg st="2" end="2"/>
                                            </p:txEl>
                                          </p:spTgt>
                                        </p:tgtEl>
                                        <p:attrNameLst>
                                          <p:attrName>style.visibility</p:attrName>
                                        </p:attrNameLst>
                                      </p:cBhvr>
                                      <p:to>
                                        <p:strVal val="visible"/>
                                      </p:to>
                                    </p:set>
                                    <p:anim calcmode="lin" valueType="num">
                                      <p:cBhvr>
                                        <p:cTn id="19" dur="1000" fill="hold"/>
                                        <p:tgtEl>
                                          <p:spTgt spid="330755">
                                            <p:txEl>
                                              <p:pRg st="2" end="2"/>
                                            </p:txEl>
                                          </p:spTgt>
                                        </p:tgtEl>
                                        <p:attrNameLst>
                                          <p:attrName>ppt_w</p:attrName>
                                        </p:attrNameLst>
                                      </p:cBhvr>
                                      <p:tavLst>
                                        <p:tav tm="0">
                                          <p:val>
                                            <p:fltVal val="0"/>
                                          </p:val>
                                        </p:tav>
                                        <p:tav tm="100000">
                                          <p:val>
                                            <p:strVal val="#ppt_w"/>
                                          </p:val>
                                        </p:tav>
                                      </p:tavLst>
                                    </p:anim>
                                    <p:anim calcmode="lin" valueType="num">
                                      <p:cBhvr>
                                        <p:cTn id="20" dur="1000" fill="hold"/>
                                        <p:tgtEl>
                                          <p:spTgt spid="330755">
                                            <p:txEl>
                                              <p:pRg st="2" end="2"/>
                                            </p:txEl>
                                          </p:spTgt>
                                        </p:tgtEl>
                                        <p:attrNameLst>
                                          <p:attrName>ppt_h</p:attrName>
                                        </p:attrNameLst>
                                      </p:cBhvr>
                                      <p:tavLst>
                                        <p:tav tm="0">
                                          <p:val>
                                            <p:fltVal val="0"/>
                                          </p:val>
                                        </p:tav>
                                        <p:tav tm="100000">
                                          <p:val>
                                            <p:strVal val="#ppt_h"/>
                                          </p:val>
                                        </p:tav>
                                      </p:tavLst>
                                    </p:anim>
                                    <p:anim calcmode="lin" valueType="num">
                                      <p:cBhvr>
                                        <p:cTn id="21" dur="1000" fill="hold"/>
                                        <p:tgtEl>
                                          <p:spTgt spid="330755">
                                            <p:txEl>
                                              <p:pRg st="2" end="2"/>
                                            </p:txEl>
                                          </p:spTgt>
                                        </p:tgtEl>
                                        <p:attrNameLst>
                                          <p:attrName>style.rotation</p:attrName>
                                        </p:attrNameLst>
                                      </p:cBhvr>
                                      <p:tavLst>
                                        <p:tav tm="0">
                                          <p:val>
                                            <p:fltVal val="90"/>
                                          </p:val>
                                        </p:tav>
                                        <p:tav tm="100000">
                                          <p:val>
                                            <p:fltVal val="0"/>
                                          </p:val>
                                        </p:tav>
                                      </p:tavLst>
                                    </p:anim>
                                    <p:animEffect transition="in" filter="fade">
                                      <p:cBhvr>
                                        <p:cTn id="22" dur="1000"/>
                                        <p:tgtEl>
                                          <p:spTgt spid="330755">
                                            <p:txEl>
                                              <p:pRg st="2" end="2"/>
                                            </p:txEl>
                                          </p:spTgt>
                                        </p:tgtEl>
                                      </p:cBhvr>
                                    </p:animEffect>
                                  </p:childTnLst>
                                </p:cTn>
                              </p:par>
                            </p:childTnLst>
                          </p:cTn>
                        </p:par>
                        <p:par>
                          <p:cTn id="23" fill="hold" nodeType="afterGroup">
                            <p:stCondLst>
                              <p:cond delay="5300"/>
                            </p:stCondLst>
                            <p:childTnLst>
                              <p:par>
                                <p:cTn id="24" presetID="31" presetClass="entr" presetSubtype="0" fill="hold" nodeType="afterEffect">
                                  <p:stCondLst>
                                    <p:cond delay="0"/>
                                  </p:stCondLst>
                                  <p:iterate type="lt">
                                    <p:tmPct val="5000"/>
                                  </p:iterate>
                                  <p:childTnLst>
                                    <p:set>
                                      <p:cBhvr>
                                        <p:cTn id="25" dur="1" fill="hold">
                                          <p:stCondLst>
                                            <p:cond delay="0"/>
                                          </p:stCondLst>
                                        </p:cTn>
                                        <p:tgtEl>
                                          <p:spTgt spid="330755">
                                            <p:txEl>
                                              <p:pRg st="3" end="3"/>
                                            </p:txEl>
                                          </p:spTgt>
                                        </p:tgtEl>
                                        <p:attrNameLst>
                                          <p:attrName>style.visibility</p:attrName>
                                        </p:attrNameLst>
                                      </p:cBhvr>
                                      <p:to>
                                        <p:strVal val="visible"/>
                                      </p:to>
                                    </p:set>
                                    <p:anim calcmode="lin" valueType="num">
                                      <p:cBhvr>
                                        <p:cTn id="26" dur="1000" fill="hold"/>
                                        <p:tgtEl>
                                          <p:spTgt spid="330755">
                                            <p:txEl>
                                              <p:pRg st="3" end="3"/>
                                            </p:txEl>
                                          </p:spTgt>
                                        </p:tgtEl>
                                        <p:attrNameLst>
                                          <p:attrName>ppt_w</p:attrName>
                                        </p:attrNameLst>
                                      </p:cBhvr>
                                      <p:tavLst>
                                        <p:tav tm="0">
                                          <p:val>
                                            <p:fltVal val="0"/>
                                          </p:val>
                                        </p:tav>
                                        <p:tav tm="100000">
                                          <p:val>
                                            <p:strVal val="#ppt_w"/>
                                          </p:val>
                                        </p:tav>
                                      </p:tavLst>
                                    </p:anim>
                                    <p:anim calcmode="lin" valueType="num">
                                      <p:cBhvr>
                                        <p:cTn id="27" dur="1000" fill="hold"/>
                                        <p:tgtEl>
                                          <p:spTgt spid="330755">
                                            <p:txEl>
                                              <p:pRg st="3" end="3"/>
                                            </p:txEl>
                                          </p:spTgt>
                                        </p:tgtEl>
                                        <p:attrNameLst>
                                          <p:attrName>ppt_h</p:attrName>
                                        </p:attrNameLst>
                                      </p:cBhvr>
                                      <p:tavLst>
                                        <p:tav tm="0">
                                          <p:val>
                                            <p:fltVal val="0"/>
                                          </p:val>
                                        </p:tav>
                                        <p:tav tm="100000">
                                          <p:val>
                                            <p:strVal val="#ppt_h"/>
                                          </p:val>
                                        </p:tav>
                                      </p:tavLst>
                                    </p:anim>
                                    <p:anim calcmode="lin" valueType="num">
                                      <p:cBhvr>
                                        <p:cTn id="28" dur="1000" fill="hold"/>
                                        <p:tgtEl>
                                          <p:spTgt spid="330755">
                                            <p:txEl>
                                              <p:pRg st="3" end="3"/>
                                            </p:txEl>
                                          </p:spTgt>
                                        </p:tgtEl>
                                        <p:attrNameLst>
                                          <p:attrName>style.rotation</p:attrName>
                                        </p:attrNameLst>
                                      </p:cBhvr>
                                      <p:tavLst>
                                        <p:tav tm="0">
                                          <p:val>
                                            <p:fltVal val="90"/>
                                          </p:val>
                                        </p:tav>
                                        <p:tav tm="100000">
                                          <p:val>
                                            <p:fltVal val="0"/>
                                          </p:val>
                                        </p:tav>
                                      </p:tavLst>
                                    </p:anim>
                                    <p:animEffect transition="in" filter="fade">
                                      <p:cBhvr>
                                        <p:cTn id="29" dur="1000"/>
                                        <p:tgtEl>
                                          <p:spTgt spid="330755">
                                            <p:txEl>
                                              <p:pRg st="3" end="3"/>
                                            </p:txEl>
                                          </p:spTgt>
                                        </p:tgtEl>
                                      </p:cBhvr>
                                    </p:animEffect>
                                  </p:childTnLst>
                                </p:cTn>
                              </p:par>
                            </p:childTnLst>
                          </p:cTn>
                        </p:par>
                        <p:par>
                          <p:cTn id="30" fill="hold" nodeType="afterGroup">
                            <p:stCondLst>
                              <p:cond delay="8250"/>
                            </p:stCondLst>
                            <p:childTnLst>
                              <p:par>
                                <p:cTn id="31" presetID="31" presetClass="entr" presetSubtype="0" fill="hold" nodeType="afterEffect">
                                  <p:stCondLst>
                                    <p:cond delay="0"/>
                                  </p:stCondLst>
                                  <p:iterate type="lt">
                                    <p:tmPct val="5000"/>
                                  </p:iterate>
                                  <p:childTnLst>
                                    <p:set>
                                      <p:cBhvr>
                                        <p:cTn id="32" dur="1" fill="hold">
                                          <p:stCondLst>
                                            <p:cond delay="0"/>
                                          </p:stCondLst>
                                        </p:cTn>
                                        <p:tgtEl>
                                          <p:spTgt spid="330755">
                                            <p:txEl>
                                              <p:pRg st="4" end="4"/>
                                            </p:txEl>
                                          </p:spTgt>
                                        </p:tgtEl>
                                        <p:attrNameLst>
                                          <p:attrName>style.visibility</p:attrName>
                                        </p:attrNameLst>
                                      </p:cBhvr>
                                      <p:to>
                                        <p:strVal val="visible"/>
                                      </p:to>
                                    </p:set>
                                    <p:anim calcmode="lin" valueType="num">
                                      <p:cBhvr>
                                        <p:cTn id="33" dur="1000" fill="hold"/>
                                        <p:tgtEl>
                                          <p:spTgt spid="330755">
                                            <p:txEl>
                                              <p:pRg st="4" end="4"/>
                                            </p:txEl>
                                          </p:spTgt>
                                        </p:tgtEl>
                                        <p:attrNameLst>
                                          <p:attrName>ppt_w</p:attrName>
                                        </p:attrNameLst>
                                      </p:cBhvr>
                                      <p:tavLst>
                                        <p:tav tm="0">
                                          <p:val>
                                            <p:fltVal val="0"/>
                                          </p:val>
                                        </p:tav>
                                        <p:tav tm="100000">
                                          <p:val>
                                            <p:strVal val="#ppt_w"/>
                                          </p:val>
                                        </p:tav>
                                      </p:tavLst>
                                    </p:anim>
                                    <p:anim calcmode="lin" valueType="num">
                                      <p:cBhvr>
                                        <p:cTn id="34" dur="1000" fill="hold"/>
                                        <p:tgtEl>
                                          <p:spTgt spid="330755">
                                            <p:txEl>
                                              <p:pRg st="4" end="4"/>
                                            </p:txEl>
                                          </p:spTgt>
                                        </p:tgtEl>
                                        <p:attrNameLst>
                                          <p:attrName>ppt_h</p:attrName>
                                        </p:attrNameLst>
                                      </p:cBhvr>
                                      <p:tavLst>
                                        <p:tav tm="0">
                                          <p:val>
                                            <p:fltVal val="0"/>
                                          </p:val>
                                        </p:tav>
                                        <p:tav tm="100000">
                                          <p:val>
                                            <p:strVal val="#ppt_h"/>
                                          </p:val>
                                        </p:tav>
                                      </p:tavLst>
                                    </p:anim>
                                    <p:anim calcmode="lin" valueType="num">
                                      <p:cBhvr>
                                        <p:cTn id="35" dur="1000" fill="hold"/>
                                        <p:tgtEl>
                                          <p:spTgt spid="330755">
                                            <p:txEl>
                                              <p:pRg st="4" end="4"/>
                                            </p:txEl>
                                          </p:spTgt>
                                        </p:tgtEl>
                                        <p:attrNameLst>
                                          <p:attrName>style.rotation</p:attrName>
                                        </p:attrNameLst>
                                      </p:cBhvr>
                                      <p:tavLst>
                                        <p:tav tm="0">
                                          <p:val>
                                            <p:fltVal val="90"/>
                                          </p:val>
                                        </p:tav>
                                        <p:tav tm="100000">
                                          <p:val>
                                            <p:fltVal val="0"/>
                                          </p:val>
                                        </p:tav>
                                      </p:tavLst>
                                    </p:anim>
                                    <p:animEffect transition="in" filter="fade">
                                      <p:cBhvr>
                                        <p:cTn id="36" dur="1000"/>
                                        <p:tgtEl>
                                          <p:spTgt spid="330755">
                                            <p:txEl>
                                              <p:pRg st="4" end="4"/>
                                            </p:txEl>
                                          </p:spTgt>
                                        </p:tgtEl>
                                      </p:cBhvr>
                                    </p:animEffect>
                                  </p:childTnLst>
                                </p:cTn>
                              </p:par>
                            </p:childTnLst>
                          </p:cTn>
                        </p:par>
                        <p:par>
                          <p:cTn id="37" fill="hold" nodeType="afterGroup">
                            <p:stCondLst>
                              <p:cond delay="11250"/>
                            </p:stCondLst>
                            <p:childTnLst>
                              <p:par>
                                <p:cTn id="38" presetID="31" presetClass="entr" presetSubtype="0" fill="hold" nodeType="afterEffect">
                                  <p:stCondLst>
                                    <p:cond delay="0"/>
                                  </p:stCondLst>
                                  <p:iterate type="lt">
                                    <p:tmPct val="5000"/>
                                  </p:iterate>
                                  <p:childTnLst>
                                    <p:set>
                                      <p:cBhvr>
                                        <p:cTn id="39" dur="1" fill="hold">
                                          <p:stCondLst>
                                            <p:cond delay="0"/>
                                          </p:stCondLst>
                                        </p:cTn>
                                        <p:tgtEl>
                                          <p:spTgt spid="330755">
                                            <p:txEl>
                                              <p:pRg st="5" end="5"/>
                                            </p:txEl>
                                          </p:spTgt>
                                        </p:tgtEl>
                                        <p:attrNameLst>
                                          <p:attrName>style.visibility</p:attrName>
                                        </p:attrNameLst>
                                      </p:cBhvr>
                                      <p:to>
                                        <p:strVal val="visible"/>
                                      </p:to>
                                    </p:set>
                                    <p:anim calcmode="lin" valueType="num">
                                      <p:cBhvr>
                                        <p:cTn id="40" dur="1000" fill="hold"/>
                                        <p:tgtEl>
                                          <p:spTgt spid="330755">
                                            <p:txEl>
                                              <p:pRg st="5" end="5"/>
                                            </p:txEl>
                                          </p:spTgt>
                                        </p:tgtEl>
                                        <p:attrNameLst>
                                          <p:attrName>ppt_w</p:attrName>
                                        </p:attrNameLst>
                                      </p:cBhvr>
                                      <p:tavLst>
                                        <p:tav tm="0">
                                          <p:val>
                                            <p:fltVal val="0"/>
                                          </p:val>
                                        </p:tav>
                                        <p:tav tm="100000">
                                          <p:val>
                                            <p:strVal val="#ppt_w"/>
                                          </p:val>
                                        </p:tav>
                                      </p:tavLst>
                                    </p:anim>
                                    <p:anim calcmode="lin" valueType="num">
                                      <p:cBhvr>
                                        <p:cTn id="41" dur="1000" fill="hold"/>
                                        <p:tgtEl>
                                          <p:spTgt spid="330755">
                                            <p:txEl>
                                              <p:pRg st="5" end="5"/>
                                            </p:txEl>
                                          </p:spTgt>
                                        </p:tgtEl>
                                        <p:attrNameLst>
                                          <p:attrName>ppt_h</p:attrName>
                                        </p:attrNameLst>
                                      </p:cBhvr>
                                      <p:tavLst>
                                        <p:tav tm="0">
                                          <p:val>
                                            <p:fltVal val="0"/>
                                          </p:val>
                                        </p:tav>
                                        <p:tav tm="100000">
                                          <p:val>
                                            <p:strVal val="#ppt_h"/>
                                          </p:val>
                                        </p:tav>
                                      </p:tavLst>
                                    </p:anim>
                                    <p:anim calcmode="lin" valueType="num">
                                      <p:cBhvr>
                                        <p:cTn id="42" dur="1000" fill="hold"/>
                                        <p:tgtEl>
                                          <p:spTgt spid="330755">
                                            <p:txEl>
                                              <p:pRg st="5" end="5"/>
                                            </p:txEl>
                                          </p:spTgt>
                                        </p:tgtEl>
                                        <p:attrNameLst>
                                          <p:attrName>style.rotation</p:attrName>
                                        </p:attrNameLst>
                                      </p:cBhvr>
                                      <p:tavLst>
                                        <p:tav tm="0">
                                          <p:val>
                                            <p:fltVal val="90"/>
                                          </p:val>
                                        </p:tav>
                                        <p:tav tm="100000">
                                          <p:val>
                                            <p:fltVal val="0"/>
                                          </p:val>
                                        </p:tav>
                                      </p:tavLst>
                                    </p:anim>
                                    <p:animEffect transition="in" filter="fade">
                                      <p:cBhvr>
                                        <p:cTn id="43" dur="1000"/>
                                        <p:tgtEl>
                                          <p:spTgt spid="330755">
                                            <p:txEl>
                                              <p:pRg st="5" end="5"/>
                                            </p:txEl>
                                          </p:spTgt>
                                        </p:tgtEl>
                                      </p:cBhvr>
                                    </p:animEffect>
                                  </p:childTnLst>
                                </p:cTn>
                              </p:par>
                            </p:childTnLst>
                          </p:cTn>
                        </p:par>
                        <p:par>
                          <p:cTn id="44" fill="hold" nodeType="afterGroup">
                            <p:stCondLst>
                              <p:cond delay="13950"/>
                            </p:stCondLst>
                            <p:childTnLst>
                              <p:par>
                                <p:cTn id="45" presetID="31" presetClass="entr" presetSubtype="0" fill="hold" nodeType="afterEffect">
                                  <p:stCondLst>
                                    <p:cond delay="0"/>
                                  </p:stCondLst>
                                  <p:iterate type="lt">
                                    <p:tmPct val="5000"/>
                                  </p:iterate>
                                  <p:childTnLst>
                                    <p:set>
                                      <p:cBhvr>
                                        <p:cTn id="46" dur="1" fill="hold">
                                          <p:stCondLst>
                                            <p:cond delay="0"/>
                                          </p:stCondLst>
                                        </p:cTn>
                                        <p:tgtEl>
                                          <p:spTgt spid="330755">
                                            <p:txEl>
                                              <p:pRg st="6" end="6"/>
                                            </p:txEl>
                                          </p:spTgt>
                                        </p:tgtEl>
                                        <p:attrNameLst>
                                          <p:attrName>style.visibility</p:attrName>
                                        </p:attrNameLst>
                                      </p:cBhvr>
                                      <p:to>
                                        <p:strVal val="visible"/>
                                      </p:to>
                                    </p:set>
                                    <p:anim calcmode="lin" valueType="num">
                                      <p:cBhvr>
                                        <p:cTn id="47" dur="1000" fill="hold"/>
                                        <p:tgtEl>
                                          <p:spTgt spid="330755">
                                            <p:txEl>
                                              <p:pRg st="6" end="6"/>
                                            </p:txEl>
                                          </p:spTgt>
                                        </p:tgtEl>
                                        <p:attrNameLst>
                                          <p:attrName>ppt_w</p:attrName>
                                        </p:attrNameLst>
                                      </p:cBhvr>
                                      <p:tavLst>
                                        <p:tav tm="0">
                                          <p:val>
                                            <p:fltVal val="0"/>
                                          </p:val>
                                        </p:tav>
                                        <p:tav tm="100000">
                                          <p:val>
                                            <p:strVal val="#ppt_w"/>
                                          </p:val>
                                        </p:tav>
                                      </p:tavLst>
                                    </p:anim>
                                    <p:anim calcmode="lin" valueType="num">
                                      <p:cBhvr>
                                        <p:cTn id="48" dur="1000" fill="hold"/>
                                        <p:tgtEl>
                                          <p:spTgt spid="330755">
                                            <p:txEl>
                                              <p:pRg st="6" end="6"/>
                                            </p:txEl>
                                          </p:spTgt>
                                        </p:tgtEl>
                                        <p:attrNameLst>
                                          <p:attrName>ppt_h</p:attrName>
                                        </p:attrNameLst>
                                      </p:cBhvr>
                                      <p:tavLst>
                                        <p:tav tm="0">
                                          <p:val>
                                            <p:fltVal val="0"/>
                                          </p:val>
                                        </p:tav>
                                        <p:tav tm="100000">
                                          <p:val>
                                            <p:strVal val="#ppt_h"/>
                                          </p:val>
                                        </p:tav>
                                      </p:tavLst>
                                    </p:anim>
                                    <p:anim calcmode="lin" valueType="num">
                                      <p:cBhvr>
                                        <p:cTn id="49" dur="1000" fill="hold"/>
                                        <p:tgtEl>
                                          <p:spTgt spid="330755">
                                            <p:txEl>
                                              <p:pRg st="6" end="6"/>
                                            </p:txEl>
                                          </p:spTgt>
                                        </p:tgtEl>
                                        <p:attrNameLst>
                                          <p:attrName>style.rotation</p:attrName>
                                        </p:attrNameLst>
                                      </p:cBhvr>
                                      <p:tavLst>
                                        <p:tav tm="0">
                                          <p:val>
                                            <p:fltVal val="90"/>
                                          </p:val>
                                        </p:tav>
                                        <p:tav tm="100000">
                                          <p:val>
                                            <p:fltVal val="0"/>
                                          </p:val>
                                        </p:tav>
                                      </p:tavLst>
                                    </p:anim>
                                    <p:animEffect transition="in" filter="fade">
                                      <p:cBhvr>
                                        <p:cTn id="50" dur="1000"/>
                                        <p:tgtEl>
                                          <p:spTgt spid="330755">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0754" grpId="0"/>
    </p:bldLst>
  </p:timing>
</p:sld>
</file>

<file path=ppt/slides/slide24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1778" name="Rectangle 2"/>
          <p:cNvSpPr>
            <a:spLocks noGrp="1" noChangeArrowheads="1"/>
          </p:cNvSpPr>
          <p:nvPr>
            <p:ph type="body" idx="1"/>
          </p:nvPr>
        </p:nvSpPr>
        <p:spPr>
          <a:xfrm>
            <a:off x="457200" y="404813"/>
            <a:ext cx="8229600" cy="5761037"/>
          </a:xfrm>
        </p:spPr>
        <p:txBody>
          <a:bodyPr/>
          <a:lstStyle/>
          <a:p>
            <a:pPr>
              <a:lnSpc>
                <a:spcPct val="150000"/>
              </a:lnSpc>
              <a:buFont typeface="Wingdings" panose="05000000000000000000" pitchFamily="2" charset="2"/>
              <a:buNone/>
            </a:pPr>
            <a:r>
              <a:rPr lang="fa-IR" altLang="fa-IR" sz="2000" u="sng">
                <a:effectLst/>
                <a:cs typeface="B Zar" panose="00000400000000000000" pitchFamily="2" charset="-78"/>
              </a:rPr>
              <a:t>تجزیه و تحلیل هزینه </a:t>
            </a:r>
            <a:r>
              <a:rPr lang="ar-SA" altLang="fa-IR" sz="2000" u="sng">
                <a:effectLst/>
                <a:latin typeface="Arial" panose="020B0604020202020204" pitchFamily="34" charset="0"/>
                <a:cs typeface="B Zar" panose="00000400000000000000" pitchFamily="2" charset="-78"/>
              </a:rPr>
              <a:t>–</a:t>
            </a:r>
            <a:r>
              <a:rPr lang="fa-IR" altLang="fa-IR" sz="2000" u="sng">
                <a:effectLst/>
                <a:cs typeface="B Zar" panose="00000400000000000000" pitchFamily="2" charset="-78"/>
              </a:rPr>
              <a:t> حجم </a:t>
            </a:r>
            <a:r>
              <a:rPr lang="ar-SA" altLang="fa-IR" sz="2000" u="sng">
                <a:effectLst/>
                <a:latin typeface="Arial" panose="020B0604020202020204" pitchFamily="34" charset="0"/>
                <a:cs typeface="B Zar" panose="00000400000000000000" pitchFamily="2" charset="-78"/>
              </a:rPr>
              <a:t>–</a:t>
            </a:r>
            <a:r>
              <a:rPr lang="fa-IR" altLang="fa-IR" sz="2000" u="sng">
                <a:effectLst/>
                <a:cs typeface="B Zar" panose="00000400000000000000" pitchFamily="2" charset="-78"/>
              </a:rPr>
              <a:t> سود در موسسات تک محصولی</a:t>
            </a:r>
          </a:p>
          <a:p>
            <a:pPr>
              <a:lnSpc>
                <a:spcPct val="150000"/>
              </a:lnSpc>
              <a:buFont typeface="Wingdings" panose="05000000000000000000" pitchFamily="2" charset="2"/>
              <a:buNone/>
            </a:pPr>
            <a:r>
              <a:rPr lang="fa-IR" altLang="fa-IR" sz="2000">
                <a:effectLst/>
                <a:cs typeface="B Zar" panose="00000400000000000000" pitchFamily="2" charset="-78"/>
              </a:rPr>
              <a:t>در تجزیه و تحلیل هزینه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حجم </a:t>
            </a:r>
            <a:r>
              <a:rPr lang="ar-SA" altLang="fa-IR" sz="2000">
                <a:effectLst/>
                <a:latin typeface="Arial" panose="020B0604020202020204" pitchFamily="34" charset="0"/>
                <a:cs typeface="B Zar" panose="00000400000000000000" pitchFamily="2" charset="-78"/>
              </a:rPr>
              <a:t>–</a:t>
            </a:r>
            <a:r>
              <a:rPr lang="fa-IR" altLang="fa-IR" sz="2000">
                <a:effectLst/>
                <a:cs typeface="B Zar" panose="00000400000000000000" pitchFamily="2" charset="-78"/>
              </a:rPr>
              <a:t> سود ، اثر تغییرات قیمت فروش ، هزینه متغیر ، هزینه ثابت ، حجم تولید بر سود واحد تجاری بررسی می شود . در این بررسی می توان از نقطه سر بسر استفاده نمود . نقطه سربسر سطحی از فعالیت ( تولید و فروش کالا) را نشان می دهد که در آن سطح ، درآمد حاصل از فروش کالا با جمع هزینه ها برابر است و بنابراین سود و یا زیانی وجود نخواهد داشت . بنابراین می توان نوشت :</a:t>
            </a:r>
          </a:p>
          <a:p>
            <a:pPr algn="ctr">
              <a:lnSpc>
                <a:spcPct val="150000"/>
              </a:lnSpc>
              <a:buFont typeface="Wingdings" panose="05000000000000000000" pitchFamily="2" charset="2"/>
              <a:buNone/>
            </a:pPr>
            <a:r>
              <a:rPr lang="fa-IR" altLang="fa-IR" sz="2000">
                <a:effectLst/>
                <a:cs typeface="B Zar" panose="00000400000000000000" pitchFamily="2" charset="-78"/>
              </a:rPr>
              <a:t>هزینه ثابت + هزینه متغیر = درآمد حاصل از فروش</a:t>
            </a:r>
          </a:p>
          <a:p>
            <a:pPr>
              <a:lnSpc>
                <a:spcPct val="150000"/>
              </a:lnSpc>
              <a:buFont typeface="Wingdings" panose="05000000000000000000" pitchFamily="2" charset="2"/>
              <a:buNone/>
            </a:pPr>
            <a:r>
              <a:rPr lang="fa-IR" altLang="fa-IR" sz="2000">
                <a:effectLst/>
                <a:cs typeface="B Zar" panose="00000400000000000000" pitchFamily="2" charset="-78"/>
              </a:rPr>
              <a:t>در صورتی که یک شرکت تک محصولی ، </a:t>
            </a:r>
            <a:r>
              <a:rPr lang="en-US" altLang="fa-IR" sz="1800">
                <a:effectLst/>
                <a:cs typeface="B Zar" panose="00000400000000000000" pitchFamily="2" charset="-78"/>
              </a:rPr>
              <a:t>p</a:t>
            </a:r>
            <a:r>
              <a:rPr lang="fa-IR" altLang="fa-IR" sz="2000">
                <a:effectLst/>
                <a:cs typeface="B Zar" panose="00000400000000000000" pitchFamily="2" charset="-78"/>
              </a:rPr>
              <a:t> قیمت فروش هر واحد کالا ، </a:t>
            </a:r>
            <a:r>
              <a:rPr lang="en-US" altLang="fa-IR" sz="1800">
                <a:effectLst/>
                <a:cs typeface="B Zar" panose="00000400000000000000" pitchFamily="2" charset="-78"/>
              </a:rPr>
              <a:t>V</a:t>
            </a:r>
            <a:r>
              <a:rPr lang="fa-IR" altLang="fa-IR" sz="2000">
                <a:effectLst/>
                <a:cs typeface="B Zar" panose="00000400000000000000" pitchFamily="2" charset="-78"/>
              </a:rPr>
              <a:t> هزینه متغیر هر واحد کالا ، </a:t>
            </a:r>
            <a:r>
              <a:rPr lang="en-US" altLang="fa-IR" sz="1800">
                <a:effectLst/>
                <a:cs typeface="B Zar" panose="00000400000000000000" pitchFamily="2" charset="-78"/>
              </a:rPr>
              <a:t>F</a:t>
            </a:r>
            <a:r>
              <a:rPr lang="fa-IR" altLang="fa-IR" sz="2000">
                <a:effectLst/>
                <a:cs typeface="B Zar" panose="00000400000000000000" pitchFamily="2" charset="-78"/>
              </a:rPr>
              <a:t> هزینه های ثابت و </a:t>
            </a:r>
            <a:r>
              <a:rPr lang="en-US" altLang="fa-IR" sz="1800">
                <a:effectLst/>
                <a:cs typeface="B Zar" panose="00000400000000000000" pitchFamily="2" charset="-78"/>
              </a:rPr>
              <a:t>Q</a:t>
            </a:r>
            <a:r>
              <a:rPr lang="fa-IR" altLang="fa-IR" sz="2000">
                <a:effectLst/>
                <a:cs typeface="B Zar" panose="00000400000000000000" pitchFamily="2" charset="-78"/>
              </a:rPr>
              <a:t> مقدار کالای تولید شده و فروخته شده باشد ، می توان نوشت :</a:t>
            </a:r>
          </a:p>
          <a:p>
            <a:pPr algn="l">
              <a:lnSpc>
                <a:spcPct val="150000"/>
              </a:lnSpc>
              <a:buFont typeface="Wingdings" panose="05000000000000000000" pitchFamily="2" charset="2"/>
              <a:buNone/>
            </a:pPr>
            <a:r>
              <a:rPr lang="en-US" altLang="fa-IR" sz="1800">
                <a:effectLst/>
                <a:cs typeface="B Zar" panose="00000400000000000000" pitchFamily="2" charset="-78"/>
              </a:rPr>
              <a:t>(P.Q) = (V.Q) + F               P.Q </a:t>
            </a:r>
            <a:r>
              <a:rPr lang="en-US" altLang="fa-IR" sz="1800">
                <a:effectLst/>
                <a:latin typeface="Arial" panose="020B0604020202020204" pitchFamily="34" charset="0"/>
                <a:cs typeface="B Zar" panose="00000400000000000000" pitchFamily="2" charset="-78"/>
              </a:rPr>
              <a:t>–</a:t>
            </a:r>
            <a:r>
              <a:rPr lang="en-US" altLang="fa-IR" sz="1800">
                <a:effectLst/>
                <a:cs typeface="B Zar" panose="00000400000000000000" pitchFamily="2" charset="-78"/>
              </a:rPr>
              <a:t> V.Q = F</a:t>
            </a:r>
          </a:p>
          <a:p>
            <a:pPr algn="l">
              <a:lnSpc>
                <a:spcPct val="150000"/>
              </a:lnSpc>
              <a:buFont typeface="Wingdings" panose="05000000000000000000" pitchFamily="2" charset="2"/>
              <a:buNone/>
            </a:pPr>
            <a:r>
              <a:rPr lang="fa-IR" altLang="fa-IR" sz="2000">
                <a:effectLst/>
                <a:cs typeface="B Zar" panose="00000400000000000000" pitchFamily="2" charset="-78"/>
              </a:rPr>
              <a:t>   </a:t>
            </a:r>
            <a:r>
              <a:rPr lang="fa-IR" altLang="fa-IR" sz="2000" u="sng">
                <a:effectLst/>
                <a:cs typeface="B Zar" panose="00000400000000000000" pitchFamily="2" charset="-78"/>
              </a:rPr>
              <a:t>                    هزینه ثابت                             </a:t>
            </a:r>
            <a:r>
              <a:rPr lang="fa-IR" altLang="fa-IR" sz="2000">
                <a:effectLst/>
                <a:cs typeface="B Zar" panose="00000400000000000000" pitchFamily="2" charset="-78"/>
              </a:rPr>
              <a:t>      </a:t>
            </a:r>
            <a:r>
              <a:rPr lang="en-US" altLang="fa-IR" sz="1800">
                <a:effectLst/>
                <a:cs typeface="B Zar" panose="00000400000000000000" pitchFamily="2" charset="-78"/>
              </a:rPr>
              <a:t>Q(P-V) = F                         Q </a:t>
            </a:r>
            <a:r>
              <a:rPr lang="en-US" altLang="fa-IR" sz="1800" baseline="-25000">
                <a:effectLst/>
                <a:cs typeface="B Zar" panose="00000400000000000000" pitchFamily="2" charset="-78"/>
              </a:rPr>
              <a:t>=</a:t>
            </a:r>
            <a:r>
              <a:rPr lang="en-US" altLang="fa-IR" sz="1800">
                <a:effectLst/>
                <a:cs typeface="B Zar" panose="00000400000000000000" pitchFamily="2" charset="-78"/>
              </a:rPr>
              <a:t>  </a:t>
            </a:r>
            <a:r>
              <a:rPr lang="en-US" altLang="fa-IR" sz="1800" u="sng">
                <a:effectLst/>
                <a:cs typeface="B Zar" panose="00000400000000000000" pitchFamily="2" charset="-78"/>
              </a:rPr>
              <a:t>  F</a:t>
            </a:r>
            <a:r>
              <a:rPr lang="en-US" altLang="fa-IR" sz="2000" u="sng">
                <a:effectLst/>
                <a:cs typeface="B Zar" panose="00000400000000000000" pitchFamily="2" charset="-78"/>
              </a:rPr>
              <a:t>   </a:t>
            </a:r>
            <a:r>
              <a:rPr lang="en-US" altLang="fa-IR" sz="2000">
                <a:effectLst/>
                <a:cs typeface="B Zar" panose="00000400000000000000" pitchFamily="2" charset="-78"/>
              </a:rPr>
              <a:t> </a:t>
            </a:r>
            <a:r>
              <a:rPr lang="en-US" altLang="fa-IR" sz="2000" baseline="-25000">
                <a:effectLst/>
                <a:cs typeface="B Zar" panose="00000400000000000000" pitchFamily="2" charset="-78"/>
              </a:rPr>
              <a:t>=</a:t>
            </a:r>
          </a:p>
          <a:p>
            <a:pPr>
              <a:lnSpc>
                <a:spcPct val="70000"/>
              </a:lnSpc>
              <a:buFont typeface="Wingdings" panose="05000000000000000000" pitchFamily="2" charset="2"/>
              <a:buNone/>
            </a:pPr>
            <a:r>
              <a:rPr lang="fa-IR" altLang="fa-IR" sz="2000">
                <a:effectLst/>
                <a:cs typeface="B Zar" panose="00000400000000000000" pitchFamily="2" charset="-78"/>
              </a:rPr>
              <a:t>             متغیر هر واحد – قیمت فروش هر واحد           </a:t>
            </a:r>
            <a:r>
              <a:rPr lang="en-US" altLang="fa-IR" sz="1800">
                <a:effectLst/>
                <a:cs typeface="B Zar" panose="00000400000000000000" pitchFamily="2" charset="-78"/>
              </a:rPr>
              <a:t>P-V</a:t>
            </a:r>
            <a:r>
              <a:rPr lang="en-US" altLang="fa-IR" sz="2000">
                <a:effectLst/>
                <a:cs typeface="B Zar" panose="00000400000000000000" pitchFamily="2" charset="-78"/>
              </a:rPr>
              <a:t>  </a:t>
            </a:r>
          </a:p>
        </p:txBody>
      </p:sp>
    </p:spTree>
  </p:cSld>
  <p:clrMapOvr>
    <a:masterClrMapping/>
  </p:clrMapOvr>
  <p:transition spd="med">
    <p:checke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31778">
                                            <p:txEl>
                                              <p:pRg st="6" end="6"/>
                                            </p:txEl>
                                          </p:spTgt>
                                        </p:tgtEl>
                                        <p:attrNameLst>
                                          <p:attrName>style.visibility</p:attrName>
                                        </p:attrNameLst>
                                      </p:cBhvr>
                                      <p:to>
                                        <p:strVal val="visible"/>
                                      </p:to>
                                    </p:set>
                                    <p:anim calcmode="lin" valueType="num">
                                      <p:cBhvr additive="base">
                                        <p:cTn id="7" dur="1000" fill="hold">
                                          <p:stCondLst>
                                            <p:cond delay="0"/>
                                          </p:stCondLst>
                                        </p:cTn>
                                        <p:tgtEl>
                                          <p:spTgt spid="331778">
                                            <p:txEl>
                                              <p:pRg st="6" end="6"/>
                                            </p:txEl>
                                          </p:spTgt>
                                        </p:tgtEl>
                                        <p:attrNameLst>
                                          <p:attrName>ppt_x</p:attrName>
                                        </p:attrNameLst>
                                      </p:cBhvr>
                                      <p:tavLst>
                                        <p:tav tm="0">
                                          <p:val>
                                            <p:strVal val="#ppt_x"/>
                                          </p:val>
                                        </p:tav>
                                        <p:tav tm="100000">
                                          <p:val>
                                            <p:strVal val="#ppt_x"/>
                                          </p:val>
                                        </p:tav>
                                      </p:tavLst>
                                    </p:anim>
                                    <p:anim calcmode="lin" valueType="num">
                                      <p:cBhvr additive="base">
                                        <p:cTn id="8" dur="1000" fill="hold">
                                          <p:stCondLst>
                                            <p:cond delay="0"/>
                                          </p:stCondLst>
                                        </p:cTn>
                                        <p:tgtEl>
                                          <p:spTgt spid="331778">
                                            <p:txEl>
                                              <p:pRg st="6" end="6"/>
                                            </p:txEl>
                                          </p:spTgt>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1000"/>
                            </p:stCondLst>
                            <p:childTnLst>
                              <p:par>
                                <p:cTn id="10" presetID="2" presetClass="entr" presetSubtype="1" fill="hold" grpId="0" nodeType="afterEffect">
                                  <p:stCondLst>
                                    <p:cond delay="0"/>
                                  </p:stCondLst>
                                  <p:childTnLst>
                                    <p:set>
                                      <p:cBhvr>
                                        <p:cTn id="11" dur="1" fill="hold">
                                          <p:stCondLst>
                                            <p:cond delay="0"/>
                                          </p:stCondLst>
                                        </p:cTn>
                                        <p:tgtEl>
                                          <p:spTgt spid="331778">
                                            <p:txEl>
                                              <p:pRg st="5" end="5"/>
                                            </p:txEl>
                                          </p:spTgt>
                                        </p:tgtEl>
                                        <p:attrNameLst>
                                          <p:attrName>style.visibility</p:attrName>
                                        </p:attrNameLst>
                                      </p:cBhvr>
                                      <p:to>
                                        <p:strVal val="visible"/>
                                      </p:to>
                                    </p:set>
                                    <p:anim calcmode="lin" valueType="num">
                                      <p:cBhvr additive="base">
                                        <p:cTn id="12" dur="1000" fill="hold">
                                          <p:stCondLst>
                                            <p:cond delay="0"/>
                                          </p:stCondLst>
                                        </p:cTn>
                                        <p:tgtEl>
                                          <p:spTgt spid="331778">
                                            <p:txEl>
                                              <p:pRg st="5" end="5"/>
                                            </p:txEl>
                                          </p:spTgt>
                                        </p:tgtEl>
                                        <p:attrNameLst>
                                          <p:attrName>ppt_x</p:attrName>
                                        </p:attrNameLst>
                                      </p:cBhvr>
                                      <p:tavLst>
                                        <p:tav tm="0">
                                          <p:val>
                                            <p:strVal val="#ppt_x"/>
                                          </p:val>
                                        </p:tav>
                                        <p:tav tm="100000">
                                          <p:val>
                                            <p:strVal val="#ppt_x"/>
                                          </p:val>
                                        </p:tav>
                                      </p:tavLst>
                                    </p:anim>
                                    <p:anim calcmode="lin" valueType="num">
                                      <p:cBhvr additive="base">
                                        <p:cTn id="13" dur="1000" fill="hold">
                                          <p:stCondLst>
                                            <p:cond delay="0"/>
                                          </p:stCondLst>
                                        </p:cTn>
                                        <p:tgtEl>
                                          <p:spTgt spid="331778">
                                            <p:txEl>
                                              <p:pRg st="5" end="5"/>
                                            </p:txEl>
                                          </p:spTgt>
                                        </p:tgtEl>
                                        <p:attrNameLst>
                                          <p:attrName>ppt_y</p:attrName>
                                        </p:attrNameLst>
                                      </p:cBhvr>
                                      <p:tavLst>
                                        <p:tav tm="0">
                                          <p:val>
                                            <p:strVal val="0-#ppt_h/2"/>
                                          </p:val>
                                        </p:tav>
                                        <p:tav tm="100000">
                                          <p:val>
                                            <p:strVal val="#ppt_y"/>
                                          </p:val>
                                        </p:tav>
                                      </p:tavLst>
                                    </p:anim>
                                  </p:childTnLst>
                                </p:cTn>
                              </p:par>
                            </p:childTnLst>
                          </p:cTn>
                        </p:par>
                        <p:par>
                          <p:cTn id="14" fill="hold" nodeType="afterGroup">
                            <p:stCondLst>
                              <p:cond delay="2000"/>
                            </p:stCondLst>
                            <p:childTnLst>
                              <p:par>
                                <p:cTn id="15" presetID="2" presetClass="entr" presetSubtype="1" fill="hold" grpId="0" nodeType="afterEffect">
                                  <p:stCondLst>
                                    <p:cond delay="0"/>
                                  </p:stCondLst>
                                  <p:childTnLst>
                                    <p:set>
                                      <p:cBhvr>
                                        <p:cTn id="16" dur="1" fill="hold">
                                          <p:stCondLst>
                                            <p:cond delay="0"/>
                                          </p:stCondLst>
                                        </p:cTn>
                                        <p:tgtEl>
                                          <p:spTgt spid="331778">
                                            <p:txEl>
                                              <p:pRg st="4" end="4"/>
                                            </p:txEl>
                                          </p:spTgt>
                                        </p:tgtEl>
                                        <p:attrNameLst>
                                          <p:attrName>style.visibility</p:attrName>
                                        </p:attrNameLst>
                                      </p:cBhvr>
                                      <p:to>
                                        <p:strVal val="visible"/>
                                      </p:to>
                                    </p:set>
                                    <p:anim calcmode="lin" valueType="num">
                                      <p:cBhvr additive="base">
                                        <p:cTn id="17" dur="1000" fill="hold">
                                          <p:stCondLst>
                                            <p:cond delay="0"/>
                                          </p:stCondLst>
                                        </p:cTn>
                                        <p:tgtEl>
                                          <p:spTgt spid="331778">
                                            <p:txEl>
                                              <p:pRg st="4" end="4"/>
                                            </p:txEl>
                                          </p:spTgt>
                                        </p:tgtEl>
                                        <p:attrNameLst>
                                          <p:attrName>ppt_x</p:attrName>
                                        </p:attrNameLst>
                                      </p:cBhvr>
                                      <p:tavLst>
                                        <p:tav tm="0">
                                          <p:val>
                                            <p:strVal val="#ppt_x"/>
                                          </p:val>
                                        </p:tav>
                                        <p:tav tm="100000">
                                          <p:val>
                                            <p:strVal val="#ppt_x"/>
                                          </p:val>
                                        </p:tav>
                                      </p:tavLst>
                                    </p:anim>
                                    <p:anim calcmode="lin" valueType="num">
                                      <p:cBhvr additive="base">
                                        <p:cTn id="18" dur="1000" fill="hold">
                                          <p:stCondLst>
                                            <p:cond delay="0"/>
                                          </p:stCondLst>
                                        </p:cTn>
                                        <p:tgtEl>
                                          <p:spTgt spid="331778">
                                            <p:txEl>
                                              <p:pRg st="4" end="4"/>
                                            </p:txEl>
                                          </p:spTgt>
                                        </p:tgtEl>
                                        <p:attrNameLst>
                                          <p:attrName>ppt_y</p:attrName>
                                        </p:attrNameLst>
                                      </p:cBhvr>
                                      <p:tavLst>
                                        <p:tav tm="0">
                                          <p:val>
                                            <p:strVal val="0-#ppt_h/2"/>
                                          </p:val>
                                        </p:tav>
                                        <p:tav tm="100000">
                                          <p:val>
                                            <p:strVal val="#ppt_y"/>
                                          </p:val>
                                        </p:tav>
                                      </p:tavLst>
                                    </p:anim>
                                  </p:childTnLst>
                                </p:cTn>
                              </p:par>
                            </p:childTnLst>
                          </p:cTn>
                        </p:par>
                        <p:par>
                          <p:cTn id="19" fill="hold" nodeType="afterGroup">
                            <p:stCondLst>
                              <p:cond delay="3000"/>
                            </p:stCondLst>
                            <p:childTnLst>
                              <p:par>
                                <p:cTn id="20" presetID="2" presetClass="entr" presetSubtype="1" fill="hold" grpId="0" nodeType="afterEffect">
                                  <p:stCondLst>
                                    <p:cond delay="0"/>
                                  </p:stCondLst>
                                  <p:childTnLst>
                                    <p:set>
                                      <p:cBhvr>
                                        <p:cTn id="21" dur="1" fill="hold">
                                          <p:stCondLst>
                                            <p:cond delay="0"/>
                                          </p:stCondLst>
                                        </p:cTn>
                                        <p:tgtEl>
                                          <p:spTgt spid="331778">
                                            <p:txEl>
                                              <p:pRg st="3" end="3"/>
                                            </p:txEl>
                                          </p:spTgt>
                                        </p:tgtEl>
                                        <p:attrNameLst>
                                          <p:attrName>style.visibility</p:attrName>
                                        </p:attrNameLst>
                                      </p:cBhvr>
                                      <p:to>
                                        <p:strVal val="visible"/>
                                      </p:to>
                                    </p:set>
                                    <p:anim calcmode="lin" valueType="num">
                                      <p:cBhvr additive="base">
                                        <p:cTn id="22" dur="1000" fill="hold">
                                          <p:stCondLst>
                                            <p:cond delay="0"/>
                                          </p:stCondLst>
                                        </p:cTn>
                                        <p:tgtEl>
                                          <p:spTgt spid="331778">
                                            <p:txEl>
                                              <p:pRg st="3" end="3"/>
                                            </p:txEl>
                                          </p:spTgt>
                                        </p:tgtEl>
                                        <p:attrNameLst>
                                          <p:attrName>ppt_x</p:attrName>
                                        </p:attrNameLst>
                                      </p:cBhvr>
                                      <p:tavLst>
                                        <p:tav tm="0">
                                          <p:val>
                                            <p:strVal val="#ppt_x"/>
                                          </p:val>
                                        </p:tav>
                                        <p:tav tm="100000">
                                          <p:val>
                                            <p:strVal val="#ppt_x"/>
                                          </p:val>
                                        </p:tav>
                                      </p:tavLst>
                                    </p:anim>
                                    <p:anim calcmode="lin" valueType="num">
                                      <p:cBhvr additive="base">
                                        <p:cTn id="23" dur="1000" fill="hold">
                                          <p:stCondLst>
                                            <p:cond delay="0"/>
                                          </p:stCondLst>
                                        </p:cTn>
                                        <p:tgtEl>
                                          <p:spTgt spid="331778">
                                            <p:txEl>
                                              <p:pRg st="3" end="3"/>
                                            </p:txEl>
                                          </p:spTgt>
                                        </p:tgtEl>
                                        <p:attrNameLst>
                                          <p:attrName>ppt_y</p:attrName>
                                        </p:attrNameLst>
                                      </p:cBhvr>
                                      <p:tavLst>
                                        <p:tav tm="0">
                                          <p:val>
                                            <p:strVal val="0-#ppt_h/2"/>
                                          </p:val>
                                        </p:tav>
                                        <p:tav tm="100000">
                                          <p:val>
                                            <p:strVal val="#ppt_y"/>
                                          </p:val>
                                        </p:tav>
                                      </p:tavLst>
                                    </p:anim>
                                  </p:childTnLst>
                                </p:cTn>
                              </p:par>
                            </p:childTnLst>
                          </p:cTn>
                        </p:par>
                        <p:par>
                          <p:cTn id="24" fill="hold" nodeType="afterGroup">
                            <p:stCondLst>
                              <p:cond delay="4000"/>
                            </p:stCondLst>
                            <p:childTnLst>
                              <p:par>
                                <p:cTn id="25" presetID="2" presetClass="entr" presetSubtype="1" fill="hold" grpId="0" nodeType="afterEffect">
                                  <p:stCondLst>
                                    <p:cond delay="0"/>
                                  </p:stCondLst>
                                  <p:childTnLst>
                                    <p:set>
                                      <p:cBhvr>
                                        <p:cTn id="26" dur="1" fill="hold">
                                          <p:stCondLst>
                                            <p:cond delay="0"/>
                                          </p:stCondLst>
                                        </p:cTn>
                                        <p:tgtEl>
                                          <p:spTgt spid="331778">
                                            <p:txEl>
                                              <p:pRg st="2" end="2"/>
                                            </p:txEl>
                                          </p:spTgt>
                                        </p:tgtEl>
                                        <p:attrNameLst>
                                          <p:attrName>style.visibility</p:attrName>
                                        </p:attrNameLst>
                                      </p:cBhvr>
                                      <p:to>
                                        <p:strVal val="visible"/>
                                      </p:to>
                                    </p:set>
                                    <p:anim calcmode="lin" valueType="num">
                                      <p:cBhvr additive="base">
                                        <p:cTn id="27" dur="1000" fill="hold">
                                          <p:stCondLst>
                                            <p:cond delay="0"/>
                                          </p:stCondLst>
                                        </p:cTn>
                                        <p:tgtEl>
                                          <p:spTgt spid="331778">
                                            <p:txEl>
                                              <p:pRg st="2" end="2"/>
                                            </p:txEl>
                                          </p:spTgt>
                                        </p:tgtEl>
                                        <p:attrNameLst>
                                          <p:attrName>ppt_x</p:attrName>
                                        </p:attrNameLst>
                                      </p:cBhvr>
                                      <p:tavLst>
                                        <p:tav tm="0">
                                          <p:val>
                                            <p:strVal val="#ppt_x"/>
                                          </p:val>
                                        </p:tav>
                                        <p:tav tm="100000">
                                          <p:val>
                                            <p:strVal val="#ppt_x"/>
                                          </p:val>
                                        </p:tav>
                                      </p:tavLst>
                                    </p:anim>
                                    <p:anim calcmode="lin" valueType="num">
                                      <p:cBhvr additive="base">
                                        <p:cTn id="28" dur="1000" fill="hold">
                                          <p:stCondLst>
                                            <p:cond delay="0"/>
                                          </p:stCondLst>
                                        </p:cTn>
                                        <p:tgtEl>
                                          <p:spTgt spid="331778">
                                            <p:txEl>
                                              <p:pRg st="2" end="2"/>
                                            </p:txEl>
                                          </p:spTgt>
                                        </p:tgtEl>
                                        <p:attrNameLst>
                                          <p:attrName>ppt_y</p:attrName>
                                        </p:attrNameLst>
                                      </p:cBhvr>
                                      <p:tavLst>
                                        <p:tav tm="0">
                                          <p:val>
                                            <p:strVal val="0-#ppt_h/2"/>
                                          </p:val>
                                        </p:tav>
                                        <p:tav tm="100000">
                                          <p:val>
                                            <p:strVal val="#ppt_y"/>
                                          </p:val>
                                        </p:tav>
                                      </p:tavLst>
                                    </p:anim>
                                  </p:childTnLst>
                                </p:cTn>
                              </p:par>
                            </p:childTnLst>
                          </p:cTn>
                        </p:par>
                        <p:par>
                          <p:cTn id="29" fill="hold" nodeType="afterGroup">
                            <p:stCondLst>
                              <p:cond delay="5000"/>
                            </p:stCondLst>
                            <p:childTnLst>
                              <p:par>
                                <p:cTn id="30" presetID="2" presetClass="entr" presetSubtype="1" fill="hold" grpId="0" nodeType="afterEffect">
                                  <p:stCondLst>
                                    <p:cond delay="0"/>
                                  </p:stCondLst>
                                  <p:childTnLst>
                                    <p:set>
                                      <p:cBhvr>
                                        <p:cTn id="31" dur="1" fill="hold">
                                          <p:stCondLst>
                                            <p:cond delay="0"/>
                                          </p:stCondLst>
                                        </p:cTn>
                                        <p:tgtEl>
                                          <p:spTgt spid="331778">
                                            <p:txEl>
                                              <p:pRg st="1" end="1"/>
                                            </p:txEl>
                                          </p:spTgt>
                                        </p:tgtEl>
                                        <p:attrNameLst>
                                          <p:attrName>style.visibility</p:attrName>
                                        </p:attrNameLst>
                                      </p:cBhvr>
                                      <p:to>
                                        <p:strVal val="visible"/>
                                      </p:to>
                                    </p:set>
                                    <p:anim calcmode="lin" valueType="num">
                                      <p:cBhvr additive="base">
                                        <p:cTn id="32" dur="1000" fill="hold">
                                          <p:stCondLst>
                                            <p:cond delay="0"/>
                                          </p:stCondLst>
                                        </p:cTn>
                                        <p:tgtEl>
                                          <p:spTgt spid="331778">
                                            <p:txEl>
                                              <p:pRg st="1" end="1"/>
                                            </p:txEl>
                                          </p:spTgt>
                                        </p:tgtEl>
                                        <p:attrNameLst>
                                          <p:attrName>ppt_x</p:attrName>
                                        </p:attrNameLst>
                                      </p:cBhvr>
                                      <p:tavLst>
                                        <p:tav tm="0">
                                          <p:val>
                                            <p:strVal val="#ppt_x"/>
                                          </p:val>
                                        </p:tav>
                                        <p:tav tm="100000">
                                          <p:val>
                                            <p:strVal val="#ppt_x"/>
                                          </p:val>
                                        </p:tav>
                                      </p:tavLst>
                                    </p:anim>
                                    <p:anim calcmode="lin" valueType="num">
                                      <p:cBhvr additive="base">
                                        <p:cTn id="33" dur="1000" fill="hold">
                                          <p:stCondLst>
                                            <p:cond delay="0"/>
                                          </p:stCondLst>
                                        </p:cTn>
                                        <p:tgtEl>
                                          <p:spTgt spid="331778">
                                            <p:txEl>
                                              <p:pRg st="1" end="1"/>
                                            </p:txEl>
                                          </p:spTgt>
                                        </p:tgtEl>
                                        <p:attrNameLst>
                                          <p:attrName>ppt_y</p:attrName>
                                        </p:attrNameLst>
                                      </p:cBhvr>
                                      <p:tavLst>
                                        <p:tav tm="0">
                                          <p:val>
                                            <p:strVal val="0-#ppt_h/2"/>
                                          </p:val>
                                        </p:tav>
                                        <p:tav tm="100000">
                                          <p:val>
                                            <p:strVal val="#ppt_y"/>
                                          </p:val>
                                        </p:tav>
                                      </p:tavLst>
                                    </p:anim>
                                  </p:childTnLst>
                                </p:cTn>
                              </p:par>
                            </p:childTnLst>
                          </p:cTn>
                        </p:par>
                        <p:par>
                          <p:cTn id="34" fill="hold" nodeType="afterGroup">
                            <p:stCondLst>
                              <p:cond delay="6000"/>
                            </p:stCondLst>
                            <p:childTnLst>
                              <p:par>
                                <p:cTn id="35" presetID="2" presetClass="entr" presetSubtype="1" fill="hold" grpId="0" nodeType="afterEffect">
                                  <p:stCondLst>
                                    <p:cond delay="0"/>
                                  </p:stCondLst>
                                  <p:childTnLst>
                                    <p:set>
                                      <p:cBhvr>
                                        <p:cTn id="36" dur="1" fill="hold">
                                          <p:stCondLst>
                                            <p:cond delay="0"/>
                                          </p:stCondLst>
                                        </p:cTn>
                                        <p:tgtEl>
                                          <p:spTgt spid="331778">
                                            <p:txEl>
                                              <p:pRg st="0" end="0"/>
                                            </p:txEl>
                                          </p:spTgt>
                                        </p:tgtEl>
                                        <p:attrNameLst>
                                          <p:attrName>style.visibility</p:attrName>
                                        </p:attrNameLst>
                                      </p:cBhvr>
                                      <p:to>
                                        <p:strVal val="visible"/>
                                      </p:to>
                                    </p:set>
                                    <p:anim calcmode="lin" valueType="num">
                                      <p:cBhvr additive="base">
                                        <p:cTn id="37" dur="1000" fill="hold">
                                          <p:stCondLst>
                                            <p:cond delay="0"/>
                                          </p:stCondLst>
                                        </p:cTn>
                                        <p:tgtEl>
                                          <p:spTgt spid="331778">
                                            <p:txEl>
                                              <p:pRg st="0" end="0"/>
                                            </p:txEl>
                                          </p:spTgt>
                                        </p:tgtEl>
                                        <p:attrNameLst>
                                          <p:attrName>ppt_x</p:attrName>
                                        </p:attrNameLst>
                                      </p:cBhvr>
                                      <p:tavLst>
                                        <p:tav tm="0">
                                          <p:val>
                                            <p:strVal val="#ppt_x"/>
                                          </p:val>
                                        </p:tav>
                                        <p:tav tm="100000">
                                          <p:val>
                                            <p:strVal val="#ppt_x"/>
                                          </p:val>
                                        </p:tav>
                                      </p:tavLst>
                                    </p:anim>
                                    <p:anim calcmode="lin" valueType="num">
                                      <p:cBhvr additive="base">
                                        <p:cTn id="38" dur="1000" fill="hold">
                                          <p:stCondLst>
                                            <p:cond delay="0"/>
                                          </p:stCondLst>
                                        </p:cTn>
                                        <p:tgtEl>
                                          <p:spTgt spid="331778">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778" grpId="0" build="p" rev="1"/>
    </p:bldLst>
  </p:timing>
</p:sld>
</file>

<file path=ppt/slides/slide24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2803" name="Rectangle 3"/>
          <p:cNvSpPr>
            <a:spLocks noGrp="1" noChangeArrowheads="1"/>
          </p:cNvSpPr>
          <p:nvPr>
            <p:ph type="body" idx="1"/>
          </p:nvPr>
        </p:nvSpPr>
        <p:spPr>
          <a:xfrm>
            <a:off x="457200" y="333375"/>
            <a:ext cx="8229600" cy="6264275"/>
          </a:xfrm>
        </p:spPr>
        <p:txBody>
          <a:bodyPr/>
          <a:lstStyle/>
          <a:p>
            <a:pPr>
              <a:lnSpc>
                <a:spcPct val="150000"/>
              </a:lnSpc>
              <a:buFont typeface="Wingdings" panose="05000000000000000000" pitchFamily="2" charset="2"/>
              <a:buNone/>
            </a:pPr>
            <a:r>
              <a:rPr lang="fa-IR" altLang="fa-IR" sz="1800">
                <a:effectLst/>
                <a:cs typeface="B Zar" panose="00000400000000000000" pitchFamily="2" charset="-78"/>
              </a:rPr>
              <a:t>قیمت فروش هر واحد منهای هزینه متغیر هر واحد حاشیه سود هر واحد را نشان می دهد بنابراین می توان نوشت :</a:t>
            </a:r>
          </a:p>
          <a:p>
            <a:pPr algn="l">
              <a:lnSpc>
                <a:spcPct val="150000"/>
              </a:lnSpc>
              <a:buFont typeface="Wingdings" panose="05000000000000000000" pitchFamily="2" charset="2"/>
              <a:buNone/>
            </a:pPr>
            <a:r>
              <a:rPr lang="fa-IR" altLang="fa-IR" sz="1800">
                <a:effectLst/>
                <a:cs typeface="B Zar" panose="00000400000000000000" pitchFamily="2" charset="-78"/>
              </a:rPr>
              <a:t> </a:t>
            </a:r>
            <a:r>
              <a:rPr lang="en-US" altLang="fa-IR" sz="1800">
                <a:effectLst/>
                <a:cs typeface="B Zar" panose="00000400000000000000" pitchFamily="2" charset="-78"/>
              </a:rPr>
              <a:t>   F</a:t>
            </a:r>
            <a:r>
              <a:rPr lang="fa-IR" altLang="fa-IR" sz="1800">
                <a:effectLst/>
                <a:cs typeface="B Zar" panose="00000400000000000000" pitchFamily="2" charset="-78"/>
              </a:rPr>
              <a:t> =     هزینه های ثابت      = </a:t>
            </a:r>
            <a:r>
              <a:rPr lang="en-US" altLang="fa-IR" sz="1800">
                <a:effectLst/>
                <a:cs typeface="B Zar" panose="00000400000000000000" pitchFamily="2" charset="-78"/>
              </a:rPr>
              <a:t>Q </a:t>
            </a:r>
            <a:endParaRPr lang="fa-IR" altLang="fa-IR" sz="1800">
              <a:effectLst/>
              <a:cs typeface="B Zar" panose="00000400000000000000" pitchFamily="2" charset="-78"/>
            </a:endParaRPr>
          </a:p>
          <a:p>
            <a:pPr>
              <a:lnSpc>
                <a:spcPct val="70000"/>
              </a:lnSpc>
              <a:buFont typeface="Wingdings" panose="05000000000000000000" pitchFamily="2" charset="2"/>
              <a:buNone/>
            </a:pPr>
            <a:r>
              <a:rPr lang="fa-IR" altLang="fa-IR" sz="1800">
                <a:effectLst/>
                <a:cs typeface="B Zar" panose="00000400000000000000" pitchFamily="2" charset="-78"/>
              </a:rPr>
              <a:t>  		                                                                                                        </a:t>
            </a:r>
            <a:r>
              <a:rPr lang="en-US" altLang="fa-IR" sz="1800">
                <a:effectLst/>
                <a:cs typeface="B Zar" panose="00000400000000000000" pitchFamily="2" charset="-78"/>
              </a:rPr>
              <a:t>C.M</a:t>
            </a:r>
            <a:r>
              <a:rPr lang="fa-IR" altLang="fa-IR" sz="1800">
                <a:effectLst/>
                <a:cs typeface="B Zar" panose="00000400000000000000" pitchFamily="2" charset="-78"/>
              </a:rPr>
              <a:t>      حاشیه سود هر واحد</a:t>
            </a:r>
          </a:p>
          <a:p>
            <a:pPr>
              <a:lnSpc>
                <a:spcPct val="150000"/>
              </a:lnSpc>
              <a:buFont typeface="Wingdings" panose="05000000000000000000" pitchFamily="2" charset="2"/>
              <a:buNone/>
            </a:pPr>
            <a:r>
              <a:rPr lang="fa-IR" altLang="fa-IR" sz="1800">
                <a:effectLst/>
                <a:cs typeface="B Zar" panose="00000400000000000000" pitchFamily="2" charset="-78"/>
              </a:rPr>
              <a:t>از فرمول فوق تعداد تولید و فروش در نقطه سربسر را بدست می آوریم در صورتی که بخواهیم مبلغ فروش در نقطه سربسر را بدست آوریم از نسبت ( درصد) حشایه سود به فروش </a:t>
            </a:r>
            <a:r>
              <a:rPr lang="en-US" altLang="fa-IR" sz="1800">
                <a:effectLst/>
                <a:cs typeface="B Zar" panose="00000400000000000000" pitchFamily="2" charset="-78"/>
              </a:rPr>
              <a:t>(%C.m)</a:t>
            </a:r>
            <a:r>
              <a:rPr lang="fa-IR" altLang="fa-IR" sz="1800">
                <a:effectLst/>
                <a:cs typeface="B Zar" panose="00000400000000000000" pitchFamily="2" charset="-78"/>
              </a:rPr>
              <a:t> بجای </a:t>
            </a:r>
            <a:r>
              <a:rPr lang="en-US" altLang="fa-IR" sz="1800">
                <a:effectLst/>
                <a:cs typeface="B Zar" panose="00000400000000000000" pitchFamily="2" charset="-78"/>
              </a:rPr>
              <a:t>C.m</a:t>
            </a:r>
            <a:r>
              <a:rPr lang="fa-IR" altLang="fa-IR" sz="1800">
                <a:effectLst/>
                <a:cs typeface="B Zar" panose="00000400000000000000" pitchFamily="2" charset="-78"/>
              </a:rPr>
              <a:t> استفاده می کنیم . و در صورتی که بخواهیم میزان تولید و فروش کالا را با فرض سود ثابتی مشخص کنیم میزان سود را به صورت کسر اضافه می نمائیم : </a:t>
            </a:r>
          </a:p>
          <a:p>
            <a:pPr algn="l">
              <a:lnSpc>
                <a:spcPct val="150000"/>
              </a:lnSpc>
              <a:buFont typeface="Wingdings" panose="05000000000000000000" pitchFamily="2" charset="2"/>
              <a:buNone/>
            </a:pPr>
            <a:r>
              <a:rPr lang="fa-IR" altLang="fa-IR" sz="1800">
                <a:effectLst/>
                <a:cs typeface="B Zar" panose="00000400000000000000" pitchFamily="2" charset="-78"/>
              </a:rPr>
              <a:t>به ترتیب زیر :                                                               				                     سود ثابت + </a:t>
            </a:r>
            <a:r>
              <a:rPr lang="en-US" altLang="fa-IR" sz="1800">
                <a:effectLst/>
                <a:cs typeface="B Zar" panose="00000400000000000000" pitchFamily="2" charset="-78"/>
              </a:rPr>
              <a:t>F</a:t>
            </a:r>
            <a:r>
              <a:rPr lang="fa-IR" altLang="fa-IR" sz="1800">
                <a:effectLst/>
                <a:cs typeface="B Zar" panose="00000400000000000000" pitchFamily="2" charset="-78"/>
              </a:rPr>
              <a:t> </a:t>
            </a:r>
            <a:r>
              <a:rPr lang="fa-IR" altLang="fa-IR" sz="2400" baseline="-25000">
                <a:effectLst/>
                <a:cs typeface="B Zar" panose="00000400000000000000" pitchFamily="2" charset="-78"/>
              </a:rPr>
              <a:t>= </a:t>
            </a:r>
            <a:r>
              <a:rPr lang="en-US" altLang="fa-IR" sz="2400" baseline="-25000">
                <a:effectLst/>
                <a:cs typeface="B Zar" panose="00000400000000000000" pitchFamily="2" charset="-78"/>
              </a:rPr>
              <a:t>Q</a:t>
            </a:r>
            <a:endParaRPr lang="fa-IR" altLang="fa-IR" sz="2400" baseline="-25000">
              <a:effectLst/>
              <a:cs typeface="B Zar" panose="00000400000000000000" pitchFamily="2" charset="-78"/>
            </a:endParaRPr>
          </a:p>
          <a:p>
            <a:pPr algn="ctr">
              <a:lnSpc>
                <a:spcPct val="70000"/>
              </a:lnSpc>
              <a:buFont typeface="Wingdings" panose="05000000000000000000" pitchFamily="2" charset="2"/>
              <a:buNone/>
            </a:pPr>
            <a:r>
              <a:rPr lang="fa-IR" altLang="fa-IR" sz="1800">
                <a:effectLst/>
                <a:cs typeface="B Zar" panose="00000400000000000000" pitchFamily="2" charset="-78"/>
              </a:rPr>
              <a:t> 					                                                                     </a:t>
            </a:r>
            <a:r>
              <a:rPr lang="en-US" altLang="fa-IR" sz="1800">
                <a:effectLst/>
                <a:cs typeface="B Zar" panose="00000400000000000000" pitchFamily="2" charset="-78"/>
              </a:rPr>
              <a:t>C.M	</a:t>
            </a:r>
          </a:p>
          <a:p>
            <a:pPr>
              <a:lnSpc>
                <a:spcPct val="150000"/>
              </a:lnSpc>
              <a:buFont typeface="Wingdings" panose="05000000000000000000" pitchFamily="2" charset="2"/>
              <a:buNone/>
            </a:pPr>
            <a:r>
              <a:rPr lang="fa-IR" altLang="fa-IR" sz="1800">
                <a:effectLst/>
                <a:cs typeface="B Zar" panose="00000400000000000000" pitchFamily="2" charset="-78"/>
              </a:rPr>
              <a:t>اما در صورتی که سود مورد نظر متغیر باشد و بصورت درصدی از فروش و یا سود هر واحد مطرح شود از فرمول زیر استفاده می کنیم : </a:t>
            </a:r>
          </a:p>
          <a:p>
            <a:pPr algn="l">
              <a:lnSpc>
                <a:spcPct val="150000"/>
              </a:lnSpc>
              <a:buFont typeface="Wingdings" panose="05000000000000000000" pitchFamily="2" charset="2"/>
              <a:buNone/>
            </a:pPr>
            <a:r>
              <a:rPr lang="fa-IR" altLang="fa-IR" sz="1800">
                <a:effectLst/>
                <a:cs typeface="B Zar" panose="00000400000000000000" pitchFamily="2" charset="-78"/>
              </a:rPr>
              <a:t>                                                      </a:t>
            </a:r>
            <a:r>
              <a:rPr lang="en-US" altLang="fa-IR" sz="2400" baseline="30000">
                <a:effectLst/>
                <a:cs typeface="B Zar" panose="00000400000000000000" pitchFamily="2" charset="-78"/>
              </a:rPr>
              <a:t>F</a:t>
            </a:r>
            <a:r>
              <a:rPr lang="fa-IR" altLang="fa-IR" sz="1800">
                <a:effectLst/>
                <a:cs typeface="B Zar" panose="00000400000000000000" pitchFamily="2" charset="-78"/>
              </a:rPr>
              <a:t>                = </a:t>
            </a:r>
            <a:r>
              <a:rPr lang="en-US" altLang="fa-IR" sz="1800">
                <a:effectLst/>
                <a:cs typeface="B Zar" panose="00000400000000000000" pitchFamily="2" charset="-78"/>
              </a:rPr>
              <a:t>          Q </a:t>
            </a:r>
            <a:r>
              <a:rPr lang="fa-IR" altLang="fa-IR" sz="1800">
                <a:effectLst/>
                <a:cs typeface="B Zar" panose="00000400000000000000" pitchFamily="2" charset="-78"/>
              </a:rPr>
              <a:t>     یا                            </a:t>
            </a:r>
            <a:r>
              <a:rPr lang="en-US" altLang="fa-IR" sz="2400" baseline="30000">
                <a:effectLst/>
                <a:cs typeface="B Zar" panose="00000400000000000000" pitchFamily="2" charset="-78"/>
              </a:rPr>
              <a:t>F</a:t>
            </a:r>
            <a:r>
              <a:rPr lang="fa-IR" altLang="fa-IR" sz="2400" baseline="30000">
                <a:effectLst/>
                <a:cs typeface="B Zar" panose="00000400000000000000" pitchFamily="2" charset="-78"/>
              </a:rPr>
              <a:t> </a:t>
            </a:r>
            <a:r>
              <a:rPr lang="fa-IR" altLang="fa-IR" sz="1800">
                <a:effectLst/>
                <a:cs typeface="B Zar" panose="00000400000000000000" pitchFamily="2" charset="-78"/>
              </a:rPr>
              <a:t>               = </a:t>
            </a:r>
            <a:r>
              <a:rPr lang="en-US" altLang="fa-IR" sz="1800">
                <a:effectLst/>
                <a:cs typeface="B Zar" panose="00000400000000000000" pitchFamily="2" charset="-78"/>
              </a:rPr>
              <a:t>Q</a:t>
            </a:r>
          </a:p>
          <a:p>
            <a:pPr algn="ctr">
              <a:lnSpc>
                <a:spcPct val="70000"/>
              </a:lnSpc>
              <a:buFont typeface="Wingdings" panose="05000000000000000000" pitchFamily="2" charset="2"/>
              <a:buNone/>
            </a:pPr>
            <a:r>
              <a:rPr lang="fa-IR" altLang="fa-IR" sz="1800">
                <a:effectLst/>
                <a:cs typeface="B Zar" panose="00000400000000000000" pitchFamily="2" charset="-78"/>
              </a:rPr>
              <a:t>                                                    درصد سود - </a:t>
            </a:r>
            <a:r>
              <a:rPr lang="en-US" altLang="fa-IR" sz="1800">
                <a:effectLst/>
                <a:cs typeface="B Zar" panose="00000400000000000000" pitchFamily="2" charset="-78"/>
              </a:rPr>
              <a:t>%C.m</a:t>
            </a:r>
            <a:r>
              <a:rPr lang="fa-IR" altLang="fa-IR" sz="1800">
                <a:effectLst/>
                <a:cs typeface="B Zar" panose="00000400000000000000" pitchFamily="2" charset="-78"/>
              </a:rPr>
              <a:t>                                          سود هر واحد – </a:t>
            </a:r>
            <a:r>
              <a:rPr lang="en-US" altLang="fa-IR" sz="1800">
                <a:effectLst/>
                <a:cs typeface="B Zar" panose="00000400000000000000" pitchFamily="2" charset="-78"/>
              </a:rPr>
              <a:t>C.m</a:t>
            </a:r>
          </a:p>
          <a:p>
            <a:pPr>
              <a:lnSpc>
                <a:spcPct val="150000"/>
              </a:lnSpc>
              <a:buFont typeface="Wingdings" panose="05000000000000000000" pitchFamily="2" charset="2"/>
              <a:buNone/>
            </a:pPr>
            <a:endParaRPr lang="en-US" altLang="fa-IR" sz="2400">
              <a:effectLst/>
            </a:endParaRPr>
          </a:p>
        </p:txBody>
      </p:sp>
      <p:grpSp>
        <p:nvGrpSpPr>
          <p:cNvPr id="332814" name="Group 14"/>
          <p:cNvGrpSpPr>
            <a:grpSpLocks/>
          </p:cNvGrpSpPr>
          <p:nvPr/>
        </p:nvGrpSpPr>
        <p:grpSpPr bwMode="auto">
          <a:xfrm>
            <a:off x="900113" y="1196975"/>
            <a:ext cx="5040312" cy="4392613"/>
            <a:chOff x="567" y="754"/>
            <a:chExt cx="3175" cy="2767"/>
          </a:xfrm>
        </p:grpSpPr>
        <p:sp>
          <p:nvSpPr>
            <p:cNvPr id="332804" name="Line 4"/>
            <p:cNvSpPr>
              <a:spLocks noChangeShapeType="1"/>
            </p:cNvSpPr>
            <p:nvPr/>
          </p:nvSpPr>
          <p:spPr bwMode="auto">
            <a:xfrm>
              <a:off x="748" y="754"/>
              <a:ext cx="77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2805" name="Line 5"/>
            <p:cNvSpPr>
              <a:spLocks noChangeShapeType="1"/>
            </p:cNvSpPr>
            <p:nvPr/>
          </p:nvSpPr>
          <p:spPr bwMode="auto">
            <a:xfrm>
              <a:off x="2790" y="3521"/>
              <a:ext cx="9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2806" name="Line 6"/>
            <p:cNvSpPr>
              <a:spLocks noChangeShapeType="1"/>
            </p:cNvSpPr>
            <p:nvPr/>
          </p:nvSpPr>
          <p:spPr bwMode="auto">
            <a:xfrm>
              <a:off x="657" y="3521"/>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2809" name="Line 9"/>
            <p:cNvSpPr>
              <a:spLocks noChangeShapeType="1"/>
            </p:cNvSpPr>
            <p:nvPr/>
          </p:nvSpPr>
          <p:spPr bwMode="auto">
            <a:xfrm>
              <a:off x="567" y="2523"/>
              <a:ext cx="5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2811" name="Line 11"/>
            <p:cNvSpPr>
              <a:spLocks noChangeShapeType="1"/>
            </p:cNvSpPr>
            <p:nvPr/>
          </p:nvSpPr>
          <p:spPr bwMode="auto">
            <a:xfrm>
              <a:off x="1700" y="754"/>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checke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fill="hold" nodeType="afterEffect">
                                  <p:stCondLst>
                                    <p:cond delay="0"/>
                                  </p:stCondLst>
                                  <p:childTnLst>
                                    <p:set>
                                      <p:cBhvr>
                                        <p:cTn id="6" dur="1" fill="hold">
                                          <p:stCondLst>
                                            <p:cond delay="0"/>
                                          </p:stCondLst>
                                        </p:cTn>
                                        <p:tgtEl>
                                          <p:spTgt spid="332814"/>
                                        </p:tgtEl>
                                        <p:attrNameLst>
                                          <p:attrName>style.visibility</p:attrName>
                                        </p:attrNameLst>
                                      </p:cBhvr>
                                      <p:to>
                                        <p:strVal val="visible"/>
                                      </p:to>
                                    </p:set>
                                    <p:anim calcmode="lin" valueType="num">
                                      <p:cBhvr additive="base">
                                        <p:cTn id="7" dur="1000" fill="hold"/>
                                        <p:tgtEl>
                                          <p:spTgt spid="332814"/>
                                        </p:tgtEl>
                                        <p:attrNameLst>
                                          <p:attrName>ppt_x</p:attrName>
                                        </p:attrNameLst>
                                      </p:cBhvr>
                                      <p:tavLst>
                                        <p:tav tm="0">
                                          <p:val>
                                            <p:strVal val="1+#ppt_w/2"/>
                                          </p:val>
                                        </p:tav>
                                        <p:tav tm="100000">
                                          <p:val>
                                            <p:strVal val="#ppt_x"/>
                                          </p:val>
                                        </p:tav>
                                      </p:tavLst>
                                    </p:anim>
                                    <p:anim calcmode="lin" valueType="num">
                                      <p:cBhvr additive="base">
                                        <p:cTn id="8" dur="1000" fill="hold"/>
                                        <p:tgtEl>
                                          <p:spTgt spid="332814"/>
                                        </p:tgtEl>
                                        <p:attrNameLst>
                                          <p:attrName>ppt_y</p:attrName>
                                        </p:attrNameLst>
                                      </p:cBhvr>
                                      <p:tavLst>
                                        <p:tav tm="0">
                                          <p:val>
                                            <p:strVal val="1+#ppt_h/2"/>
                                          </p:val>
                                        </p:tav>
                                        <p:tav tm="100000">
                                          <p:val>
                                            <p:strVal val="#ppt_y"/>
                                          </p:val>
                                        </p:tav>
                                      </p:tavLst>
                                    </p:anim>
                                  </p:childTnLst>
                                </p:cTn>
                              </p:par>
                            </p:childTnLst>
                          </p:cTn>
                        </p:par>
                        <p:par>
                          <p:cTn id="9" fill="hold" nodeType="afterGroup">
                            <p:stCondLst>
                              <p:cond delay="1000"/>
                            </p:stCondLst>
                            <p:childTnLst>
                              <p:par>
                                <p:cTn id="10" presetID="2" presetClass="entr" presetSubtype="1" fill="hold" grpId="0" nodeType="afterEffect">
                                  <p:stCondLst>
                                    <p:cond delay="0"/>
                                  </p:stCondLst>
                                  <p:childTnLst>
                                    <p:set>
                                      <p:cBhvr>
                                        <p:cTn id="11" dur="1" fill="hold">
                                          <p:stCondLst>
                                            <p:cond delay="0"/>
                                          </p:stCondLst>
                                        </p:cTn>
                                        <p:tgtEl>
                                          <p:spTgt spid="332803">
                                            <p:txEl>
                                              <p:pRg st="8" end="8"/>
                                            </p:txEl>
                                          </p:spTgt>
                                        </p:tgtEl>
                                        <p:attrNameLst>
                                          <p:attrName>style.visibility</p:attrName>
                                        </p:attrNameLst>
                                      </p:cBhvr>
                                      <p:to>
                                        <p:strVal val="visible"/>
                                      </p:to>
                                    </p:set>
                                    <p:anim calcmode="lin" valueType="num">
                                      <p:cBhvr additive="base">
                                        <p:cTn id="12" dur="1000" fill="hold">
                                          <p:stCondLst>
                                            <p:cond delay="0"/>
                                          </p:stCondLst>
                                        </p:cTn>
                                        <p:tgtEl>
                                          <p:spTgt spid="332803">
                                            <p:txEl>
                                              <p:pRg st="8" end="8"/>
                                            </p:txEl>
                                          </p:spTgt>
                                        </p:tgtEl>
                                        <p:attrNameLst>
                                          <p:attrName>ppt_x</p:attrName>
                                        </p:attrNameLst>
                                      </p:cBhvr>
                                      <p:tavLst>
                                        <p:tav tm="0">
                                          <p:val>
                                            <p:strVal val="#ppt_x"/>
                                          </p:val>
                                        </p:tav>
                                        <p:tav tm="100000">
                                          <p:val>
                                            <p:strVal val="#ppt_x"/>
                                          </p:val>
                                        </p:tav>
                                      </p:tavLst>
                                    </p:anim>
                                    <p:anim calcmode="lin" valueType="num">
                                      <p:cBhvr additive="base">
                                        <p:cTn id="13" dur="1000" fill="hold">
                                          <p:stCondLst>
                                            <p:cond delay="0"/>
                                          </p:stCondLst>
                                        </p:cTn>
                                        <p:tgtEl>
                                          <p:spTgt spid="332803">
                                            <p:txEl>
                                              <p:pRg st="8" end="8"/>
                                            </p:txEl>
                                          </p:spTgt>
                                        </p:tgtEl>
                                        <p:attrNameLst>
                                          <p:attrName>ppt_y</p:attrName>
                                        </p:attrNameLst>
                                      </p:cBhvr>
                                      <p:tavLst>
                                        <p:tav tm="0">
                                          <p:val>
                                            <p:strVal val="0-#ppt_h/2"/>
                                          </p:val>
                                        </p:tav>
                                        <p:tav tm="100000">
                                          <p:val>
                                            <p:strVal val="#ppt_y"/>
                                          </p:val>
                                        </p:tav>
                                      </p:tavLst>
                                    </p:anim>
                                  </p:childTnLst>
                                </p:cTn>
                              </p:par>
                            </p:childTnLst>
                          </p:cTn>
                        </p:par>
                        <p:par>
                          <p:cTn id="14" fill="hold" nodeType="afterGroup">
                            <p:stCondLst>
                              <p:cond delay="2000"/>
                            </p:stCondLst>
                            <p:childTnLst>
                              <p:par>
                                <p:cTn id="15" presetID="2" presetClass="entr" presetSubtype="1" fill="hold" grpId="0" nodeType="afterEffect">
                                  <p:stCondLst>
                                    <p:cond delay="0"/>
                                  </p:stCondLst>
                                  <p:childTnLst>
                                    <p:set>
                                      <p:cBhvr>
                                        <p:cTn id="16" dur="1" fill="hold">
                                          <p:stCondLst>
                                            <p:cond delay="0"/>
                                          </p:stCondLst>
                                        </p:cTn>
                                        <p:tgtEl>
                                          <p:spTgt spid="332803">
                                            <p:txEl>
                                              <p:pRg st="7" end="7"/>
                                            </p:txEl>
                                          </p:spTgt>
                                        </p:tgtEl>
                                        <p:attrNameLst>
                                          <p:attrName>style.visibility</p:attrName>
                                        </p:attrNameLst>
                                      </p:cBhvr>
                                      <p:to>
                                        <p:strVal val="visible"/>
                                      </p:to>
                                    </p:set>
                                    <p:anim calcmode="lin" valueType="num">
                                      <p:cBhvr additive="base">
                                        <p:cTn id="17" dur="1000" fill="hold">
                                          <p:stCondLst>
                                            <p:cond delay="0"/>
                                          </p:stCondLst>
                                        </p:cTn>
                                        <p:tgtEl>
                                          <p:spTgt spid="332803">
                                            <p:txEl>
                                              <p:pRg st="7" end="7"/>
                                            </p:txEl>
                                          </p:spTgt>
                                        </p:tgtEl>
                                        <p:attrNameLst>
                                          <p:attrName>ppt_x</p:attrName>
                                        </p:attrNameLst>
                                      </p:cBhvr>
                                      <p:tavLst>
                                        <p:tav tm="0">
                                          <p:val>
                                            <p:strVal val="#ppt_x"/>
                                          </p:val>
                                        </p:tav>
                                        <p:tav tm="100000">
                                          <p:val>
                                            <p:strVal val="#ppt_x"/>
                                          </p:val>
                                        </p:tav>
                                      </p:tavLst>
                                    </p:anim>
                                    <p:anim calcmode="lin" valueType="num">
                                      <p:cBhvr additive="base">
                                        <p:cTn id="18" dur="1000" fill="hold">
                                          <p:stCondLst>
                                            <p:cond delay="0"/>
                                          </p:stCondLst>
                                        </p:cTn>
                                        <p:tgtEl>
                                          <p:spTgt spid="332803">
                                            <p:txEl>
                                              <p:pRg st="7" end="7"/>
                                            </p:txEl>
                                          </p:spTgt>
                                        </p:tgtEl>
                                        <p:attrNameLst>
                                          <p:attrName>ppt_y</p:attrName>
                                        </p:attrNameLst>
                                      </p:cBhvr>
                                      <p:tavLst>
                                        <p:tav tm="0">
                                          <p:val>
                                            <p:strVal val="0-#ppt_h/2"/>
                                          </p:val>
                                        </p:tav>
                                        <p:tav tm="100000">
                                          <p:val>
                                            <p:strVal val="#ppt_y"/>
                                          </p:val>
                                        </p:tav>
                                      </p:tavLst>
                                    </p:anim>
                                  </p:childTnLst>
                                </p:cTn>
                              </p:par>
                            </p:childTnLst>
                          </p:cTn>
                        </p:par>
                        <p:par>
                          <p:cTn id="19" fill="hold" nodeType="afterGroup">
                            <p:stCondLst>
                              <p:cond delay="3000"/>
                            </p:stCondLst>
                            <p:childTnLst>
                              <p:par>
                                <p:cTn id="20" presetID="2" presetClass="entr" presetSubtype="1" fill="hold" grpId="0" nodeType="afterEffect">
                                  <p:stCondLst>
                                    <p:cond delay="0"/>
                                  </p:stCondLst>
                                  <p:childTnLst>
                                    <p:set>
                                      <p:cBhvr>
                                        <p:cTn id="21" dur="1" fill="hold">
                                          <p:stCondLst>
                                            <p:cond delay="0"/>
                                          </p:stCondLst>
                                        </p:cTn>
                                        <p:tgtEl>
                                          <p:spTgt spid="332803">
                                            <p:txEl>
                                              <p:pRg st="6" end="6"/>
                                            </p:txEl>
                                          </p:spTgt>
                                        </p:tgtEl>
                                        <p:attrNameLst>
                                          <p:attrName>style.visibility</p:attrName>
                                        </p:attrNameLst>
                                      </p:cBhvr>
                                      <p:to>
                                        <p:strVal val="visible"/>
                                      </p:to>
                                    </p:set>
                                    <p:anim calcmode="lin" valueType="num">
                                      <p:cBhvr additive="base">
                                        <p:cTn id="22" dur="1000" fill="hold">
                                          <p:stCondLst>
                                            <p:cond delay="0"/>
                                          </p:stCondLst>
                                        </p:cTn>
                                        <p:tgtEl>
                                          <p:spTgt spid="332803">
                                            <p:txEl>
                                              <p:pRg st="6" end="6"/>
                                            </p:txEl>
                                          </p:spTgt>
                                        </p:tgtEl>
                                        <p:attrNameLst>
                                          <p:attrName>ppt_x</p:attrName>
                                        </p:attrNameLst>
                                      </p:cBhvr>
                                      <p:tavLst>
                                        <p:tav tm="0">
                                          <p:val>
                                            <p:strVal val="#ppt_x"/>
                                          </p:val>
                                        </p:tav>
                                        <p:tav tm="100000">
                                          <p:val>
                                            <p:strVal val="#ppt_x"/>
                                          </p:val>
                                        </p:tav>
                                      </p:tavLst>
                                    </p:anim>
                                    <p:anim calcmode="lin" valueType="num">
                                      <p:cBhvr additive="base">
                                        <p:cTn id="23" dur="1000" fill="hold">
                                          <p:stCondLst>
                                            <p:cond delay="0"/>
                                          </p:stCondLst>
                                        </p:cTn>
                                        <p:tgtEl>
                                          <p:spTgt spid="332803">
                                            <p:txEl>
                                              <p:pRg st="6" end="6"/>
                                            </p:txEl>
                                          </p:spTgt>
                                        </p:tgtEl>
                                        <p:attrNameLst>
                                          <p:attrName>ppt_y</p:attrName>
                                        </p:attrNameLst>
                                      </p:cBhvr>
                                      <p:tavLst>
                                        <p:tav tm="0">
                                          <p:val>
                                            <p:strVal val="0-#ppt_h/2"/>
                                          </p:val>
                                        </p:tav>
                                        <p:tav tm="100000">
                                          <p:val>
                                            <p:strVal val="#ppt_y"/>
                                          </p:val>
                                        </p:tav>
                                      </p:tavLst>
                                    </p:anim>
                                  </p:childTnLst>
                                </p:cTn>
                              </p:par>
                            </p:childTnLst>
                          </p:cTn>
                        </p:par>
                        <p:par>
                          <p:cTn id="24" fill="hold" nodeType="afterGroup">
                            <p:stCondLst>
                              <p:cond delay="4000"/>
                            </p:stCondLst>
                            <p:childTnLst>
                              <p:par>
                                <p:cTn id="25" presetID="2" presetClass="entr" presetSubtype="1" fill="hold" grpId="0" nodeType="afterEffect">
                                  <p:stCondLst>
                                    <p:cond delay="0"/>
                                  </p:stCondLst>
                                  <p:childTnLst>
                                    <p:set>
                                      <p:cBhvr>
                                        <p:cTn id="26" dur="1" fill="hold">
                                          <p:stCondLst>
                                            <p:cond delay="0"/>
                                          </p:stCondLst>
                                        </p:cTn>
                                        <p:tgtEl>
                                          <p:spTgt spid="332803">
                                            <p:txEl>
                                              <p:pRg st="5" end="5"/>
                                            </p:txEl>
                                          </p:spTgt>
                                        </p:tgtEl>
                                        <p:attrNameLst>
                                          <p:attrName>style.visibility</p:attrName>
                                        </p:attrNameLst>
                                      </p:cBhvr>
                                      <p:to>
                                        <p:strVal val="visible"/>
                                      </p:to>
                                    </p:set>
                                    <p:anim calcmode="lin" valueType="num">
                                      <p:cBhvr additive="base">
                                        <p:cTn id="27" dur="1000" fill="hold">
                                          <p:stCondLst>
                                            <p:cond delay="0"/>
                                          </p:stCondLst>
                                        </p:cTn>
                                        <p:tgtEl>
                                          <p:spTgt spid="332803">
                                            <p:txEl>
                                              <p:pRg st="5" end="5"/>
                                            </p:txEl>
                                          </p:spTgt>
                                        </p:tgtEl>
                                        <p:attrNameLst>
                                          <p:attrName>ppt_x</p:attrName>
                                        </p:attrNameLst>
                                      </p:cBhvr>
                                      <p:tavLst>
                                        <p:tav tm="0">
                                          <p:val>
                                            <p:strVal val="#ppt_x"/>
                                          </p:val>
                                        </p:tav>
                                        <p:tav tm="100000">
                                          <p:val>
                                            <p:strVal val="#ppt_x"/>
                                          </p:val>
                                        </p:tav>
                                      </p:tavLst>
                                    </p:anim>
                                    <p:anim calcmode="lin" valueType="num">
                                      <p:cBhvr additive="base">
                                        <p:cTn id="28" dur="1000" fill="hold">
                                          <p:stCondLst>
                                            <p:cond delay="0"/>
                                          </p:stCondLst>
                                        </p:cTn>
                                        <p:tgtEl>
                                          <p:spTgt spid="332803">
                                            <p:txEl>
                                              <p:pRg st="5" end="5"/>
                                            </p:txEl>
                                          </p:spTgt>
                                        </p:tgtEl>
                                        <p:attrNameLst>
                                          <p:attrName>ppt_y</p:attrName>
                                        </p:attrNameLst>
                                      </p:cBhvr>
                                      <p:tavLst>
                                        <p:tav tm="0">
                                          <p:val>
                                            <p:strVal val="0-#ppt_h/2"/>
                                          </p:val>
                                        </p:tav>
                                        <p:tav tm="100000">
                                          <p:val>
                                            <p:strVal val="#ppt_y"/>
                                          </p:val>
                                        </p:tav>
                                      </p:tavLst>
                                    </p:anim>
                                  </p:childTnLst>
                                </p:cTn>
                              </p:par>
                            </p:childTnLst>
                          </p:cTn>
                        </p:par>
                        <p:par>
                          <p:cTn id="29" fill="hold" nodeType="afterGroup">
                            <p:stCondLst>
                              <p:cond delay="5000"/>
                            </p:stCondLst>
                            <p:childTnLst>
                              <p:par>
                                <p:cTn id="30" presetID="2" presetClass="entr" presetSubtype="1" fill="hold" grpId="0" nodeType="afterEffect">
                                  <p:stCondLst>
                                    <p:cond delay="0"/>
                                  </p:stCondLst>
                                  <p:childTnLst>
                                    <p:set>
                                      <p:cBhvr>
                                        <p:cTn id="31" dur="1" fill="hold">
                                          <p:stCondLst>
                                            <p:cond delay="0"/>
                                          </p:stCondLst>
                                        </p:cTn>
                                        <p:tgtEl>
                                          <p:spTgt spid="332803">
                                            <p:txEl>
                                              <p:pRg st="4" end="4"/>
                                            </p:txEl>
                                          </p:spTgt>
                                        </p:tgtEl>
                                        <p:attrNameLst>
                                          <p:attrName>style.visibility</p:attrName>
                                        </p:attrNameLst>
                                      </p:cBhvr>
                                      <p:to>
                                        <p:strVal val="visible"/>
                                      </p:to>
                                    </p:set>
                                    <p:anim calcmode="lin" valueType="num">
                                      <p:cBhvr additive="base">
                                        <p:cTn id="32" dur="1000" fill="hold">
                                          <p:stCondLst>
                                            <p:cond delay="0"/>
                                          </p:stCondLst>
                                        </p:cTn>
                                        <p:tgtEl>
                                          <p:spTgt spid="332803">
                                            <p:txEl>
                                              <p:pRg st="4" end="4"/>
                                            </p:txEl>
                                          </p:spTgt>
                                        </p:tgtEl>
                                        <p:attrNameLst>
                                          <p:attrName>ppt_x</p:attrName>
                                        </p:attrNameLst>
                                      </p:cBhvr>
                                      <p:tavLst>
                                        <p:tav tm="0">
                                          <p:val>
                                            <p:strVal val="#ppt_x"/>
                                          </p:val>
                                        </p:tav>
                                        <p:tav tm="100000">
                                          <p:val>
                                            <p:strVal val="#ppt_x"/>
                                          </p:val>
                                        </p:tav>
                                      </p:tavLst>
                                    </p:anim>
                                    <p:anim calcmode="lin" valueType="num">
                                      <p:cBhvr additive="base">
                                        <p:cTn id="33" dur="1000" fill="hold">
                                          <p:stCondLst>
                                            <p:cond delay="0"/>
                                          </p:stCondLst>
                                        </p:cTn>
                                        <p:tgtEl>
                                          <p:spTgt spid="332803">
                                            <p:txEl>
                                              <p:pRg st="4" end="4"/>
                                            </p:txEl>
                                          </p:spTgt>
                                        </p:tgtEl>
                                        <p:attrNameLst>
                                          <p:attrName>ppt_y</p:attrName>
                                        </p:attrNameLst>
                                      </p:cBhvr>
                                      <p:tavLst>
                                        <p:tav tm="0">
                                          <p:val>
                                            <p:strVal val="0-#ppt_h/2"/>
                                          </p:val>
                                        </p:tav>
                                        <p:tav tm="100000">
                                          <p:val>
                                            <p:strVal val="#ppt_y"/>
                                          </p:val>
                                        </p:tav>
                                      </p:tavLst>
                                    </p:anim>
                                  </p:childTnLst>
                                </p:cTn>
                              </p:par>
                            </p:childTnLst>
                          </p:cTn>
                        </p:par>
                        <p:par>
                          <p:cTn id="34" fill="hold" nodeType="afterGroup">
                            <p:stCondLst>
                              <p:cond delay="6000"/>
                            </p:stCondLst>
                            <p:childTnLst>
                              <p:par>
                                <p:cTn id="35" presetID="2" presetClass="entr" presetSubtype="1" fill="hold" grpId="0" nodeType="afterEffect">
                                  <p:stCondLst>
                                    <p:cond delay="0"/>
                                  </p:stCondLst>
                                  <p:childTnLst>
                                    <p:set>
                                      <p:cBhvr>
                                        <p:cTn id="36" dur="1" fill="hold">
                                          <p:stCondLst>
                                            <p:cond delay="0"/>
                                          </p:stCondLst>
                                        </p:cTn>
                                        <p:tgtEl>
                                          <p:spTgt spid="332803">
                                            <p:txEl>
                                              <p:pRg st="3" end="3"/>
                                            </p:txEl>
                                          </p:spTgt>
                                        </p:tgtEl>
                                        <p:attrNameLst>
                                          <p:attrName>style.visibility</p:attrName>
                                        </p:attrNameLst>
                                      </p:cBhvr>
                                      <p:to>
                                        <p:strVal val="visible"/>
                                      </p:to>
                                    </p:set>
                                    <p:anim calcmode="lin" valueType="num">
                                      <p:cBhvr additive="base">
                                        <p:cTn id="37" dur="1000" fill="hold">
                                          <p:stCondLst>
                                            <p:cond delay="0"/>
                                          </p:stCondLst>
                                        </p:cTn>
                                        <p:tgtEl>
                                          <p:spTgt spid="332803">
                                            <p:txEl>
                                              <p:pRg st="3" end="3"/>
                                            </p:txEl>
                                          </p:spTgt>
                                        </p:tgtEl>
                                        <p:attrNameLst>
                                          <p:attrName>ppt_x</p:attrName>
                                        </p:attrNameLst>
                                      </p:cBhvr>
                                      <p:tavLst>
                                        <p:tav tm="0">
                                          <p:val>
                                            <p:strVal val="#ppt_x"/>
                                          </p:val>
                                        </p:tav>
                                        <p:tav tm="100000">
                                          <p:val>
                                            <p:strVal val="#ppt_x"/>
                                          </p:val>
                                        </p:tav>
                                      </p:tavLst>
                                    </p:anim>
                                    <p:anim calcmode="lin" valueType="num">
                                      <p:cBhvr additive="base">
                                        <p:cTn id="38" dur="1000" fill="hold">
                                          <p:stCondLst>
                                            <p:cond delay="0"/>
                                          </p:stCondLst>
                                        </p:cTn>
                                        <p:tgtEl>
                                          <p:spTgt spid="332803">
                                            <p:txEl>
                                              <p:pRg st="3" end="3"/>
                                            </p:txEl>
                                          </p:spTgt>
                                        </p:tgtEl>
                                        <p:attrNameLst>
                                          <p:attrName>ppt_y</p:attrName>
                                        </p:attrNameLst>
                                      </p:cBhvr>
                                      <p:tavLst>
                                        <p:tav tm="0">
                                          <p:val>
                                            <p:strVal val="0-#ppt_h/2"/>
                                          </p:val>
                                        </p:tav>
                                        <p:tav tm="100000">
                                          <p:val>
                                            <p:strVal val="#ppt_y"/>
                                          </p:val>
                                        </p:tav>
                                      </p:tavLst>
                                    </p:anim>
                                  </p:childTnLst>
                                </p:cTn>
                              </p:par>
                            </p:childTnLst>
                          </p:cTn>
                        </p:par>
                        <p:par>
                          <p:cTn id="39" fill="hold" nodeType="afterGroup">
                            <p:stCondLst>
                              <p:cond delay="7000"/>
                            </p:stCondLst>
                            <p:childTnLst>
                              <p:par>
                                <p:cTn id="40" presetID="2" presetClass="entr" presetSubtype="1" fill="hold" grpId="0" nodeType="afterEffect">
                                  <p:stCondLst>
                                    <p:cond delay="0"/>
                                  </p:stCondLst>
                                  <p:childTnLst>
                                    <p:set>
                                      <p:cBhvr>
                                        <p:cTn id="41" dur="1" fill="hold">
                                          <p:stCondLst>
                                            <p:cond delay="0"/>
                                          </p:stCondLst>
                                        </p:cTn>
                                        <p:tgtEl>
                                          <p:spTgt spid="332803">
                                            <p:txEl>
                                              <p:pRg st="2" end="2"/>
                                            </p:txEl>
                                          </p:spTgt>
                                        </p:tgtEl>
                                        <p:attrNameLst>
                                          <p:attrName>style.visibility</p:attrName>
                                        </p:attrNameLst>
                                      </p:cBhvr>
                                      <p:to>
                                        <p:strVal val="visible"/>
                                      </p:to>
                                    </p:set>
                                    <p:anim calcmode="lin" valueType="num">
                                      <p:cBhvr additive="base">
                                        <p:cTn id="42" dur="1000" fill="hold">
                                          <p:stCondLst>
                                            <p:cond delay="0"/>
                                          </p:stCondLst>
                                        </p:cTn>
                                        <p:tgtEl>
                                          <p:spTgt spid="332803">
                                            <p:txEl>
                                              <p:pRg st="2" end="2"/>
                                            </p:txEl>
                                          </p:spTgt>
                                        </p:tgtEl>
                                        <p:attrNameLst>
                                          <p:attrName>ppt_x</p:attrName>
                                        </p:attrNameLst>
                                      </p:cBhvr>
                                      <p:tavLst>
                                        <p:tav tm="0">
                                          <p:val>
                                            <p:strVal val="#ppt_x"/>
                                          </p:val>
                                        </p:tav>
                                        <p:tav tm="100000">
                                          <p:val>
                                            <p:strVal val="#ppt_x"/>
                                          </p:val>
                                        </p:tav>
                                      </p:tavLst>
                                    </p:anim>
                                    <p:anim calcmode="lin" valueType="num">
                                      <p:cBhvr additive="base">
                                        <p:cTn id="43" dur="1000" fill="hold">
                                          <p:stCondLst>
                                            <p:cond delay="0"/>
                                          </p:stCondLst>
                                        </p:cTn>
                                        <p:tgtEl>
                                          <p:spTgt spid="332803">
                                            <p:txEl>
                                              <p:pRg st="2" end="2"/>
                                            </p:txEl>
                                          </p:spTgt>
                                        </p:tgtEl>
                                        <p:attrNameLst>
                                          <p:attrName>ppt_y</p:attrName>
                                        </p:attrNameLst>
                                      </p:cBhvr>
                                      <p:tavLst>
                                        <p:tav tm="0">
                                          <p:val>
                                            <p:strVal val="0-#ppt_h/2"/>
                                          </p:val>
                                        </p:tav>
                                        <p:tav tm="100000">
                                          <p:val>
                                            <p:strVal val="#ppt_y"/>
                                          </p:val>
                                        </p:tav>
                                      </p:tavLst>
                                    </p:anim>
                                  </p:childTnLst>
                                </p:cTn>
                              </p:par>
                            </p:childTnLst>
                          </p:cTn>
                        </p:par>
                        <p:par>
                          <p:cTn id="44" fill="hold" nodeType="afterGroup">
                            <p:stCondLst>
                              <p:cond delay="8000"/>
                            </p:stCondLst>
                            <p:childTnLst>
                              <p:par>
                                <p:cTn id="45" presetID="2" presetClass="entr" presetSubtype="1" fill="hold" grpId="0" nodeType="afterEffect">
                                  <p:stCondLst>
                                    <p:cond delay="0"/>
                                  </p:stCondLst>
                                  <p:childTnLst>
                                    <p:set>
                                      <p:cBhvr>
                                        <p:cTn id="46" dur="1" fill="hold">
                                          <p:stCondLst>
                                            <p:cond delay="0"/>
                                          </p:stCondLst>
                                        </p:cTn>
                                        <p:tgtEl>
                                          <p:spTgt spid="332803">
                                            <p:txEl>
                                              <p:pRg st="1" end="1"/>
                                            </p:txEl>
                                          </p:spTgt>
                                        </p:tgtEl>
                                        <p:attrNameLst>
                                          <p:attrName>style.visibility</p:attrName>
                                        </p:attrNameLst>
                                      </p:cBhvr>
                                      <p:to>
                                        <p:strVal val="visible"/>
                                      </p:to>
                                    </p:set>
                                    <p:anim calcmode="lin" valueType="num">
                                      <p:cBhvr additive="base">
                                        <p:cTn id="47" dur="1000" fill="hold">
                                          <p:stCondLst>
                                            <p:cond delay="0"/>
                                          </p:stCondLst>
                                        </p:cTn>
                                        <p:tgtEl>
                                          <p:spTgt spid="332803">
                                            <p:txEl>
                                              <p:pRg st="1" end="1"/>
                                            </p:txEl>
                                          </p:spTgt>
                                        </p:tgtEl>
                                        <p:attrNameLst>
                                          <p:attrName>ppt_x</p:attrName>
                                        </p:attrNameLst>
                                      </p:cBhvr>
                                      <p:tavLst>
                                        <p:tav tm="0">
                                          <p:val>
                                            <p:strVal val="#ppt_x"/>
                                          </p:val>
                                        </p:tav>
                                        <p:tav tm="100000">
                                          <p:val>
                                            <p:strVal val="#ppt_x"/>
                                          </p:val>
                                        </p:tav>
                                      </p:tavLst>
                                    </p:anim>
                                    <p:anim calcmode="lin" valueType="num">
                                      <p:cBhvr additive="base">
                                        <p:cTn id="48" dur="1000" fill="hold">
                                          <p:stCondLst>
                                            <p:cond delay="0"/>
                                          </p:stCondLst>
                                        </p:cTn>
                                        <p:tgtEl>
                                          <p:spTgt spid="332803">
                                            <p:txEl>
                                              <p:pRg st="1" end="1"/>
                                            </p:txEl>
                                          </p:spTgt>
                                        </p:tgtEl>
                                        <p:attrNameLst>
                                          <p:attrName>ppt_y</p:attrName>
                                        </p:attrNameLst>
                                      </p:cBhvr>
                                      <p:tavLst>
                                        <p:tav tm="0">
                                          <p:val>
                                            <p:strVal val="0-#ppt_h/2"/>
                                          </p:val>
                                        </p:tav>
                                        <p:tav tm="100000">
                                          <p:val>
                                            <p:strVal val="#ppt_y"/>
                                          </p:val>
                                        </p:tav>
                                      </p:tavLst>
                                    </p:anim>
                                  </p:childTnLst>
                                </p:cTn>
                              </p:par>
                            </p:childTnLst>
                          </p:cTn>
                        </p:par>
                        <p:par>
                          <p:cTn id="49" fill="hold" nodeType="afterGroup">
                            <p:stCondLst>
                              <p:cond delay="9000"/>
                            </p:stCondLst>
                            <p:childTnLst>
                              <p:par>
                                <p:cTn id="50" presetID="2" presetClass="entr" presetSubtype="1" fill="hold" grpId="0" nodeType="afterEffect">
                                  <p:stCondLst>
                                    <p:cond delay="0"/>
                                  </p:stCondLst>
                                  <p:childTnLst>
                                    <p:set>
                                      <p:cBhvr>
                                        <p:cTn id="51" dur="1" fill="hold">
                                          <p:stCondLst>
                                            <p:cond delay="0"/>
                                          </p:stCondLst>
                                        </p:cTn>
                                        <p:tgtEl>
                                          <p:spTgt spid="332803">
                                            <p:txEl>
                                              <p:pRg st="0" end="0"/>
                                            </p:txEl>
                                          </p:spTgt>
                                        </p:tgtEl>
                                        <p:attrNameLst>
                                          <p:attrName>style.visibility</p:attrName>
                                        </p:attrNameLst>
                                      </p:cBhvr>
                                      <p:to>
                                        <p:strVal val="visible"/>
                                      </p:to>
                                    </p:set>
                                    <p:anim calcmode="lin" valueType="num">
                                      <p:cBhvr additive="base">
                                        <p:cTn id="52" dur="1000" fill="hold">
                                          <p:stCondLst>
                                            <p:cond delay="0"/>
                                          </p:stCondLst>
                                        </p:cTn>
                                        <p:tgtEl>
                                          <p:spTgt spid="332803">
                                            <p:txEl>
                                              <p:pRg st="0" end="0"/>
                                            </p:txEl>
                                          </p:spTgt>
                                        </p:tgtEl>
                                        <p:attrNameLst>
                                          <p:attrName>ppt_x</p:attrName>
                                        </p:attrNameLst>
                                      </p:cBhvr>
                                      <p:tavLst>
                                        <p:tav tm="0">
                                          <p:val>
                                            <p:strVal val="#ppt_x"/>
                                          </p:val>
                                        </p:tav>
                                        <p:tav tm="100000">
                                          <p:val>
                                            <p:strVal val="#ppt_x"/>
                                          </p:val>
                                        </p:tav>
                                      </p:tavLst>
                                    </p:anim>
                                    <p:anim calcmode="lin" valueType="num">
                                      <p:cBhvr additive="base">
                                        <p:cTn id="53" dur="1000" fill="hold">
                                          <p:stCondLst>
                                            <p:cond delay="0"/>
                                          </p:stCondLst>
                                        </p:cTn>
                                        <p:tgtEl>
                                          <p:spTgt spid="332803">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2803" grpId="0" build="p" rev="1"/>
    </p:bldLst>
  </p:timing>
</p:sld>
</file>

<file path=ppt/slides/slide24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3827" name="Rectangle 3"/>
          <p:cNvSpPr>
            <a:spLocks noGrp="1" noChangeArrowheads="1"/>
          </p:cNvSpPr>
          <p:nvPr>
            <p:ph type="body" idx="1"/>
          </p:nvPr>
        </p:nvSpPr>
        <p:spPr>
          <a:xfrm>
            <a:off x="457200" y="260350"/>
            <a:ext cx="8229600" cy="6597650"/>
          </a:xfrm>
        </p:spPr>
        <p:txBody>
          <a:bodyPr/>
          <a:lstStyle/>
          <a:p>
            <a:pPr>
              <a:lnSpc>
                <a:spcPct val="110000"/>
              </a:lnSpc>
              <a:buFont typeface="Wingdings" panose="05000000000000000000" pitchFamily="2" charset="2"/>
              <a:buNone/>
            </a:pPr>
            <a:r>
              <a:rPr lang="fa-IR" altLang="fa-IR" sz="2100" u="sng">
                <a:effectLst/>
                <a:cs typeface="B Zar" panose="00000400000000000000" pitchFamily="2" charset="-78"/>
              </a:rPr>
              <a:t>تجزیه و تحلیل هزینه – حجم – سود در موسسات چند محصولی :</a:t>
            </a:r>
          </a:p>
          <a:p>
            <a:pPr>
              <a:lnSpc>
                <a:spcPct val="110000"/>
              </a:lnSpc>
              <a:buFont typeface="Wingdings" panose="05000000000000000000" pitchFamily="2" charset="2"/>
              <a:buNone/>
            </a:pPr>
            <a:r>
              <a:rPr lang="fa-IR" altLang="fa-IR" sz="2000">
                <a:effectLst/>
                <a:cs typeface="B Zar" panose="00000400000000000000" pitchFamily="2" charset="-78"/>
              </a:rPr>
              <a:t>در شرکت هایی که چند نوع محصول تولید می کنند  ، لازم است ترکیب فروش محصولات ثابت باشد . با فرض ثابت بودن ترکیب فروش محصولات ، میانگین موزون حاشیه سود هر واحد و یا میانگین موزون درصد حاشیه سود محاسبه می شود و در فرمول نقطه سربسر قرار می گیرد . پس از محاسبه نقطه سربسر بطور کلی ، رقم محاسبه شده در ترکیب فروش محصولات ضرب شده ، نقطه سربسر هر یک از محصولات مشخص می شود . </a:t>
            </a:r>
          </a:p>
          <a:p>
            <a:pPr>
              <a:lnSpc>
                <a:spcPct val="110000"/>
              </a:lnSpc>
              <a:buFont typeface="Wingdings" panose="05000000000000000000" pitchFamily="2" charset="2"/>
              <a:buNone/>
            </a:pPr>
            <a:endParaRPr lang="fa-IR" altLang="fa-IR" sz="2000">
              <a:effectLst/>
              <a:cs typeface="B Zar" panose="00000400000000000000" pitchFamily="2" charset="-78"/>
            </a:endParaRPr>
          </a:p>
          <a:p>
            <a:pPr>
              <a:lnSpc>
                <a:spcPct val="110000"/>
              </a:lnSpc>
              <a:buFont typeface="Wingdings" panose="05000000000000000000" pitchFamily="2" charset="2"/>
              <a:buNone/>
            </a:pPr>
            <a:r>
              <a:rPr lang="fa-IR" altLang="fa-IR" sz="2100" u="sng">
                <a:effectLst/>
                <a:cs typeface="B Zar" panose="00000400000000000000" pitchFamily="2" charset="-78"/>
              </a:rPr>
              <a:t>فرضیات اساسی تجزیه و تحلیل هزینه – حجم – سود </a:t>
            </a:r>
          </a:p>
          <a:p>
            <a:pPr>
              <a:lnSpc>
                <a:spcPct val="110000"/>
              </a:lnSpc>
              <a:buFont typeface="Wingdings" panose="05000000000000000000" pitchFamily="2" charset="2"/>
              <a:buNone/>
            </a:pPr>
            <a:r>
              <a:rPr lang="fa-IR" altLang="fa-IR" sz="2000">
                <a:effectLst/>
                <a:cs typeface="B Zar" panose="00000400000000000000" pitchFamily="2" charset="-78"/>
              </a:rPr>
              <a:t>فرضیات اساسی تجزیه و تحلیل هزینه – حجم – سود عبارتند از : </a:t>
            </a:r>
          </a:p>
          <a:p>
            <a:pPr>
              <a:lnSpc>
                <a:spcPct val="110000"/>
              </a:lnSpc>
              <a:buFont typeface="Wingdings" panose="05000000000000000000" pitchFamily="2" charset="2"/>
              <a:buNone/>
            </a:pPr>
            <a:r>
              <a:rPr lang="fa-IR" altLang="fa-IR" sz="2000">
                <a:effectLst/>
                <a:cs typeface="B Zar" panose="00000400000000000000" pitchFamily="2" charset="-78"/>
              </a:rPr>
              <a:t>1- هزینه متغیر ، قیمت فروش و حاشیه سود هر واحد ثابت است .</a:t>
            </a:r>
          </a:p>
          <a:p>
            <a:pPr>
              <a:lnSpc>
                <a:spcPct val="110000"/>
              </a:lnSpc>
              <a:buFont typeface="Wingdings" panose="05000000000000000000" pitchFamily="2" charset="2"/>
              <a:buNone/>
            </a:pPr>
            <a:r>
              <a:rPr lang="fa-IR" altLang="fa-IR" sz="2000">
                <a:effectLst/>
                <a:cs typeface="B Zar" panose="00000400000000000000" pitchFamily="2" charset="-78"/>
              </a:rPr>
              <a:t>2- هزینه های ثابت در دامنه مربوط ثابت هستند .</a:t>
            </a:r>
          </a:p>
          <a:p>
            <a:pPr>
              <a:lnSpc>
                <a:spcPct val="110000"/>
              </a:lnSpc>
              <a:buFont typeface="Wingdings" panose="05000000000000000000" pitchFamily="2" charset="2"/>
              <a:buNone/>
            </a:pPr>
            <a:r>
              <a:rPr lang="fa-IR" altLang="fa-IR" sz="2000">
                <a:effectLst/>
                <a:cs typeface="B Zar" panose="00000400000000000000" pitchFamily="2" charset="-78"/>
              </a:rPr>
              <a:t>3- هزینه های نیمه متغیر را می توان در دو بخش ثابت و متغیر تقسیم نمود . </a:t>
            </a:r>
          </a:p>
          <a:p>
            <a:pPr>
              <a:lnSpc>
                <a:spcPct val="110000"/>
              </a:lnSpc>
              <a:buFont typeface="Wingdings" panose="05000000000000000000" pitchFamily="2" charset="2"/>
              <a:buNone/>
            </a:pPr>
            <a:r>
              <a:rPr lang="fa-IR" altLang="fa-IR" sz="2000">
                <a:effectLst/>
                <a:cs typeface="B Zar" panose="00000400000000000000" pitchFamily="2" charset="-78"/>
              </a:rPr>
              <a:t>4- میزان تولید با میزان فروش دوره مالی برابر است </a:t>
            </a:r>
          </a:p>
          <a:p>
            <a:pPr>
              <a:lnSpc>
                <a:spcPct val="110000"/>
              </a:lnSpc>
              <a:buFont typeface="Wingdings" panose="05000000000000000000" pitchFamily="2" charset="2"/>
              <a:buNone/>
            </a:pPr>
            <a:r>
              <a:rPr lang="fa-IR" altLang="fa-IR" sz="2000">
                <a:effectLst/>
                <a:cs typeface="B Zar" panose="00000400000000000000" pitchFamily="2" charset="-78"/>
              </a:rPr>
              <a:t>5- در طی دوره مالی ، ظرفیت اضافی وجود ندارد .</a:t>
            </a:r>
          </a:p>
          <a:p>
            <a:pPr>
              <a:lnSpc>
                <a:spcPct val="110000"/>
              </a:lnSpc>
              <a:buFont typeface="Wingdings" panose="05000000000000000000" pitchFamily="2" charset="2"/>
              <a:buNone/>
            </a:pPr>
            <a:r>
              <a:rPr lang="fa-IR" altLang="fa-IR" sz="2000">
                <a:effectLst/>
                <a:cs typeface="B Zar" panose="00000400000000000000" pitchFamily="2" charset="-78"/>
              </a:rPr>
              <a:t>6- در یک شرکت چند محصولی ، ترکیب فروش محصولات ثابت است .</a:t>
            </a:r>
          </a:p>
          <a:p>
            <a:pPr>
              <a:lnSpc>
                <a:spcPct val="110000"/>
              </a:lnSpc>
              <a:buFont typeface="Wingdings" panose="05000000000000000000" pitchFamily="2" charset="2"/>
              <a:buNone/>
            </a:pPr>
            <a:r>
              <a:rPr lang="fa-IR" altLang="fa-IR" sz="2000">
                <a:effectLst/>
                <a:cs typeface="B Zar" panose="00000400000000000000" pitchFamily="2" charset="-78"/>
              </a:rPr>
              <a:t>7- تکنولوژی تولید در دوره مورد نظر تغییر نخواهد کرد . </a:t>
            </a:r>
            <a:endParaRPr lang="en-US" altLang="fa-IR" sz="2000">
              <a:effectLst/>
              <a:cs typeface="B Zar" panose="00000400000000000000" pitchFamily="2" charset="-78"/>
            </a:endParaRPr>
          </a:p>
        </p:txBody>
      </p:sp>
    </p:spTree>
  </p:cSld>
  <p:clrMapOvr>
    <a:masterClrMapping/>
  </p:clrMapOvr>
  <p:transition spd="med">
    <p:checke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33827">
                                            <p:txEl>
                                              <p:pRg st="11" end="11"/>
                                            </p:txEl>
                                          </p:spTgt>
                                        </p:tgtEl>
                                        <p:attrNameLst>
                                          <p:attrName>style.visibility</p:attrName>
                                        </p:attrNameLst>
                                      </p:cBhvr>
                                      <p:to>
                                        <p:strVal val="visible"/>
                                      </p:to>
                                    </p:set>
                                    <p:anim calcmode="lin" valueType="num">
                                      <p:cBhvr additive="base">
                                        <p:cTn id="7" dur="1000" fill="hold">
                                          <p:stCondLst>
                                            <p:cond delay="0"/>
                                          </p:stCondLst>
                                        </p:cTn>
                                        <p:tgtEl>
                                          <p:spTgt spid="333827">
                                            <p:txEl>
                                              <p:pRg st="11" end="11"/>
                                            </p:txEl>
                                          </p:spTgt>
                                        </p:tgtEl>
                                        <p:attrNameLst>
                                          <p:attrName>ppt_x</p:attrName>
                                        </p:attrNameLst>
                                      </p:cBhvr>
                                      <p:tavLst>
                                        <p:tav tm="0">
                                          <p:val>
                                            <p:strVal val="#ppt_x"/>
                                          </p:val>
                                        </p:tav>
                                        <p:tav tm="100000">
                                          <p:val>
                                            <p:strVal val="#ppt_x"/>
                                          </p:val>
                                        </p:tav>
                                      </p:tavLst>
                                    </p:anim>
                                    <p:anim calcmode="lin" valueType="num">
                                      <p:cBhvr additive="base">
                                        <p:cTn id="8" dur="1000" fill="hold">
                                          <p:stCondLst>
                                            <p:cond delay="0"/>
                                          </p:stCondLst>
                                        </p:cTn>
                                        <p:tgtEl>
                                          <p:spTgt spid="333827">
                                            <p:txEl>
                                              <p:pRg st="11" end="11"/>
                                            </p:txEl>
                                          </p:spTgt>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1000"/>
                            </p:stCondLst>
                            <p:childTnLst>
                              <p:par>
                                <p:cTn id="10" presetID="2" presetClass="entr" presetSubtype="1" fill="hold" grpId="0" nodeType="afterEffect">
                                  <p:stCondLst>
                                    <p:cond delay="0"/>
                                  </p:stCondLst>
                                  <p:childTnLst>
                                    <p:set>
                                      <p:cBhvr>
                                        <p:cTn id="11" dur="1" fill="hold">
                                          <p:stCondLst>
                                            <p:cond delay="0"/>
                                          </p:stCondLst>
                                        </p:cTn>
                                        <p:tgtEl>
                                          <p:spTgt spid="333827">
                                            <p:txEl>
                                              <p:pRg st="10" end="10"/>
                                            </p:txEl>
                                          </p:spTgt>
                                        </p:tgtEl>
                                        <p:attrNameLst>
                                          <p:attrName>style.visibility</p:attrName>
                                        </p:attrNameLst>
                                      </p:cBhvr>
                                      <p:to>
                                        <p:strVal val="visible"/>
                                      </p:to>
                                    </p:set>
                                    <p:anim calcmode="lin" valueType="num">
                                      <p:cBhvr additive="base">
                                        <p:cTn id="12" dur="1000" fill="hold">
                                          <p:stCondLst>
                                            <p:cond delay="0"/>
                                          </p:stCondLst>
                                        </p:cTn>
                                        <p:tgtEl>
                                          <p:spTgt spid="333827">
                                            <p:txEl>
                                              <p:pRg st="10" end="10"/>
                                            </p:txEl>
                                          </p:spTgt>
                                        </p:tgtEl>
                                        <p:attrNameLst>
                                          <p:attrName>ppt_x</p:attrName>
                                        </p:attrNameLst>
                                      </p:cBhvr>
                                      <p:tavLst>
                                        <p:tav tm="0">
                                          <p:val>
                                            <p:strVal val="#ppt_x"/>
                                          </p:val>
                                        </p:tav>
                                        <p:tav tm="100000">
                                          <p:val>
                                            <p:strVal val="#ppt_x"/>
                                          </p:val>
                                        </p:tav>
                                      </p:tavLst>
                                    </p:anim>
                                    <p:anim calcmode="lin" valueType="num">
                                      <p:cBhvr additive="base">
                                        <p:cTn id="13" dur="1000" fill="hold">
                                          <p:stCondLst>
                                            <p:cond delay="0"/>
                                          </p:stCondLst>
                                        </p:cTn>
                                        <p:tgtEl>
                                          <p:spTgt spid="333827">
                                            <p:txEl>
                                              <p:pRg st="10" end="10"/>
                                            </p:txEl>
                                          </p:spTgt>
                                        </p:tgtEl>
                                        <p:attrNameLst>
                                          <p:attrName>ppt_y</p:attrName>
                                        </p:attrNameLst>
                                      </p:cBhvr>
                                      <p:tavLst>
                                        <p:tav tm="0">
                                          <p:val>
                                            <p:strVal val="0-#ppt_h/2"/>
                                          </p:val>
                                        </p:tav>
                                        <p:tav tm="100000">
                                          <p:val>
                                            <p:strVal val="#ppt_y"/>
                                          </p:val>
                                        </p:tav>
                                      </p:tavLst>
                                    </p:anim>
                                  </p:childTnLst>
                                </p:cTn>
                              </p:par>
                            </p:childTnLst>
                          </p:cTn>
                        </p:par>
                        <p:par>
                          <p:cTn id="14" fill="hold" nodeType="afterGroup">
                            <p:stCondLst>
                              <p:cond delay="2000"/>
                            </p:stCondLst>
                            <p:childTnLst>
                              <p:par>
                                <p:cTn id="15" presetID="2" presetClass="entr" presetSubtype="1" fill="hold" grpId="0" nodeType="afterEffect">
                                  <p:stCondLst>
                                    <p:cond delay="0"/>
                                  </p:stCondLst>
                                  <p:childTnLst>
                                    <p:set>
                                      <p:cBhvr>
                                        <p:cTn id="16" dur="1" fill="hold">
                                          <p:stCondLst>
                                            <p:cond delay="0"/>
                                          </p:stCondLst>
                                        </p:cTn>
                                        <p:tgtEl>
                                          <p:spTgt spid="333827">
                                            <p:txEl>
                                              <p:pRg st="9" end="9"/>
                                            </p:txEl>
                                          </p:spTgt>
                                        </p:tgtEl>
                                        <p:attrNameLst>
                                          <p:attrName>style.visibility</p:attrName>
                                        </p:attrNameLst>
                                      </p:cBhvr>
                                      <p:to>
                                        <p:strVal val="visible"/>
                                      </p:to>
                                    </p:set>
                                    <p:anim calcmode="lin" valueType="num">
                                      <p:cBhvr additive="base">
                                        <p:cTn id="17" dur="1000" fill="hold">
                                          <p:stCondLst>
                                            <p:cond delay="0"/>
                                          </p:stCondLst>
                                        </p:cTn>
                                        <p:tgtEl>
                                          <p:spTgt spid="333827">
                                            <p:txEl>
                                              <p:pRg st="9" end="9"/>
                                            </p:txEl>
                                          </p:spTgt>
                                        </p:tgtEl>
                                        <p:attrNameLst>
                                          <p:attrName>ppt_x</p:attrName>
                                        </p:attrNameLst>
                                      </p:cBhvr>
                                      <p:tavLst>
                                        <p:tav tm="0">
                                          <p:val>
                                            <p:strVal val="#ppt_x"/>
                                          </p:val>
                                        </p:tav>
                                        <p:tav tm="100000">
                                          <p:val>
                                            <p:strVal val="#ppt_x"/>
                                          </p:val>
                                        </p:tav>
                                      </p:tavLst>
                                    </p:anim>
                                    <p:anim calcmode="lin" valueType="num">
                                      <p:cBhvr additive="base">
                                        <p:cTn id="18" dur="1000" fill="hold">
                                          <p:stCondLst>
                                            <p:cond delay="0"/>
                                          </p:stCondLst>
                                        </p:cTn>
                                        <p:tgtEl>
                                          <p:spTgt spid="333827">
                                            <p:txEl>
                                              <p:pRg st="9" end="9"/>
                                            </p:txEl>
                                          </p:spTgt>
                                        </p:tgtEl>
                                        <p:attrNameLst>
                                          <p:attrName>ppt_y</p:attrName>
                                        </p:attrNameLst>
                                      </p:cBhvr>
                                      <p:tavLst>
                                        <p:tav tm="0">
                                          <p:val>
                                            <p:strVal val="0-#ppt_h/2"/>
                                          </p:val>
                                        </p:tav>
                                        <p:tav tm="100000">
                                          <p:val>
                                            <p:strVal val="#ppt_y"/>
                                          </p:val>
                                        </p:tav>
                                      </p:tavLst>
                                    </p:anim>
                                  </p:childTnLst>
                                </p:cTn>
                              </p:par>
                            </p:childTnLst>
                          </p:cTn>
                        </p:par>
                        <p:par>
                          <p:cTn id="19" fill="hold" nodeType="afterGroup">
                            <p:stCondLst>
                              <p:cond delay="3000"/>
                            </p:stCondLst>
                            <p:childTnLst>
                              <p:par>
                                <p:cTn id="20" presetID="2" presetClass="entr" presetSubtype="1" fill="hold" grpId="0" nodeType="afterEffect">
                                  <p:stCondLst>
                                    <p:cond delay="0"/>
                                  </p:stCondLst>
                                  <p:childTnLst>
                                    <p:set>
                                      <p:cBhvr>
                                        <p:cTn id="21" dur="1" fill="hold">
                                          <p:stCondLst>
                                            <p:cond delay="0"/>
                                          </p:stCondLst>
                                        </p:cTn>
                                        <p:tgtEl>
                                          <p:spTgt spid="333827">
                                            <p:txEl>
                                              <p:pRg st="8" end="8"/>
                                            </p:txEl>
                                          </p:spTgt>
                                        </p:tgtEl>
                                        <p:attrNameLst>
                                          <p:attrName>style.visibility</p:attrName>
                                        </p:attrNameLst>
                                      </p:cBhvr>
                                      <p:to>
                                        <p:strVal val="visible"/>
                                      </p:to>
                                    </p:set>
                                    <p:anim calcmode="lin" valueType="num">
                                      <p:cBhvr additive="base">
                                        <p:cTn id="22" dur="1000" fill="hold">
                                          <p:stCondLst>
                                            <p:cond delay="0"/>
                                          </p:stCondLst>
                                        </p:cTn>
                                        <p:tgtEl>
                                          <p:spTgt spid="333827">
                                            <p:txEl>
                                              <p:pRg st="8" end="8"/>
                                            </p:txEl>
                                          </p:spTgt>
                                        </p:tgtEl>
                                        <p:attrNameLst>
                                          <p:attrName>ppt_x</p:attrName>
                                        </p:attrNameLst>
                                      </p:cBhvr>
                                      <p:tavLst>
                                        <p:tav tm="0">
                                          <p:val>
                                            <p:strVal val="#ppt_x"/>
                                          </p:val>
                                        </p:tav>
                                        <p:tav tm="100000">
                                          <p:val>
                                            <p:strVal val="#ppt_x"/>
                                          </p:val>
                                        </p:tav>
                                      </p:tavLst>
                                    </p:anim>
                                    <p:anim calcmode="lin" valueType="num">
                                      <p:cBhvr additive="base">
                                        <p:cTn id="23" dur="1000" fill="hold">
                                          <p:stCondLst>
                                            <p:cond delay="0"/>
                                          </p:stCondLst>
                                        </p:cTn>
                                        <p:tgtEl>
                                          <p:spTgt spid="333827">
                                            <p:txEl>
                                              <p:pRg st="8" end="8"/>
                                            </p:txEl>
                                          </p:spTgt>
                                        </p:tgtEl>
                                        <p:attrNameLst>
                                          <p:attrName>ppt_y</p:attrName>
                                        </p:attrNameLst>
                                      </p:cBhvr>
                                      <p:tavLst>
                                        <p:tav tm="0">
                                          <p:val>
                                            <p:strVal val="0-#ppt_h/2"/>
                                          </p:val>
                                        </p:tav>
                                        <p:tav tm="100000">
                                          <p:val>
                                            <p:strVal val="#ppt_y"/>
                                          </p:val>
                                        </p:tav>
                                      </p:tavLst>
                                    </p:anim>
                                  </p:childTnLst>
                                </p:cTn>
                              </p:par>
                            </p:childTnLst>
                          </p:cTn>
                        </p:par>
                        <p:par>
                          <p:cTn id="24" fill="hold" nodeType="afterGroup">
                            <p:stCondLst>
                              <p:cond delay="4000"/>
                            </p:stCondLst>
                            <p:childTnLst>
                              <p:par>
                                <p:cTn id="25" presetID="2" presetClass="entr" presetSubtype="1" fill="hold" grpId="0" nodeType="afterEffect">
                                  <p:stCondLst>
                                    <p:cond delay="0"/>
                                  </p:stCondLst>
                                  <p:childTnLst>
                                    <p:set>
                                      <p:cBhvr>
                                        <p:cTn id="26" dur="1" fill="hold">
                                          <p:stCondLst>
                                            <p:cond delay="0"/>
                                          </p:stCondLst>
                                        </p:cTn>
                                        <p:tgtEl>
                                          <p:spTgt spid="333827">
                                            <p:txEl>
                                              <p:pRg st="7" end="7"/>
                                            </p:txEl>
                                          </p:spTgt>
                                        </p:tgtEl>
                                        <p:attrNameLst>
                                          <p:attrName>style.visibility</p:attrName>
                                        </p:attrNameLst>
                                      </p:cBhvr>
                                      <p:to>
                                        <p:strVal val="visible"/>
                                      </p:to>
                                    </p:set>
                                    <p:anim calcmode="lin" valueType="num">
                                      <p:cBhvr additive="base">
                                        <p:cTn id="27" dur="1000" fill="hold">
                                          <p:stCondLst>
                                            <p:cond delay="0"/>
                                          </p:stCondLst>
                                        </p:cTn>
                                        <p:tgtEl>
                                          <p:spTgt spid="333827">
                                            <p:txEl>
                                              <p:pRg st="7" end="7"/>
                                            </p:txEl>
                                          </p:spTgt>
                                        </p:tgtEl>
                                        <p:attrNameLst>
                                          <p:attrName>ppt_x</p:attrName>
                                        </p:attrNameLst>
                                      </p:cBhvr>
                                      <p:tavLst>
                                        <p:tav tm="0">
                                          <p:val>
                                            <p:strVal val="#ppt_x"/>
                                          </p:val>
                                        </p:tav>
                                        <p:tav tm="100000">
                                          <p:val>
                                            <p:strVal val="#ppt_x"/>
                                          </p:val>
                                        </p:tav>
                                      </p:tavLst>
                                    </p:anim>
                                    <p:anim calcmode="lin" valueType="num">
                                      <p:cBhvr additive="base">
                                        <p:cTn id="28" dur="1000" fill="hold">
                                          <p:stCondLst>
                                            <p:cond delay="0"/>
                                          </p:stCondLst>
                                        </p:cTn>
                                        <p:tgtEl>
                                          <p:spTgt spid="333827">
                                            <p:txEl>
                                              <p:pRg st="7" end="7"/>
                                            </p:txEl>
                                          </p:spTgt>
                                        </p:tgtEl>
                                        <p:attrNameLst>
                                          <p:attrName>ppt_y</p:attrName>
                                        </p:attrNameLst>
                                      </p:cBhvr>
                                      <p:tavLst>
                                        <p:tav tm="0">
                                          <p:val>
                                            <p:strVal val="0-#ppt_h/2"/>
                                          </p:val>
                                        </p:tav>
                                        <p:tav tm="100000">
                                          <p:val>
                                            <p:strVal val="#ppt_y"/>
                                          </p:val>
                                        </p:tav>
                                      </p:tavLst>
                                    </p:anim>
                                  </p:childTnLst>
                                </p:cTn>
                              </p:par>
                            </p:childTnLst>
                          </p:cTn>
                        </p:par>
                        <p:par>
                          <p:cTn id="29" fill="hold" nodeType="afterGroup">
                            <p:stCondLst>
                              <p:cond delay="5000"/>
                            </p:stCondLst>
                            <p:childTnLst>
                              <p:par>
                                <p:cTn id="30" presetID="2" presetClass="entr" presetSubtype="1" fill="hold" grpId="0" nodeType="afterEffect">
                                  <p:stCondLst>
                                    <p:cond delay="0"/>
                                  </p:stCondLst>
                                  <p:childTnLst>
                                    <p:set>
                                      <p:cBhvr>
                                        <p:cTn id="31" dur="1" fill="hold">
                                          <p:stCondLst>
                                            <p:cond delay="0"/>
                                          </p:stCondLst>
                                        </p:cTn>
                                        <p:tgtEl>
                                          <p:spTgt spid="333827">
                                            <p:txEl>
                                              <p:pRg st="6" end="6"/>
                                            </p:txEl>
                                          </p:spTgt>
                                        </p:tgtEl>
                                        <p:attrNameLst>
                                          <p:attrName>style.visibility</p:attrName>
                                        </p:attrNameLst>
                                      </p:cBhvr>
                                      <p:to>
                                        <p:strVal val="visible"/>
                                      </p:to>
                                    </p:set>
                                    <p:anim calcmode="lin" valueType="num">
                                      <p:cBhvr additive="base">
                                        <p:cTn id="32" dur="1000" fill="hold">
                                          <p:stCondLst>
                                            <p:cond delay="0"/>
                                          </p:stCondLst>
                                        </p:cTn>
                                        <p:tgtEl>
                                          <p:spTgt spid="333827">
                                            <p:txEl>
                                              <p:pRg st="6" end="6"/>
                                            </p:txEl>
                                          </p:spTgt>
                                        </p:tgtEl>
                                        <p:attrNameLst>
                                          <p:attrName>ppt_x</p:attrName>
                                        </p:attrNameLst>
                                      </p:cBhvr>
                                      <p:tavLst>
                                        <p:tav tm="0">
                                          <p:val>
                                            <p:strVal val="#ppt_x"/>
                                          </p:val>
                                        </p:tav>
                                        <p:tav tm="100000">
                                          <p:val>
                                            <p:strVal val="#ppt_x"/>
                                          </p:val>
                                        </p:tav>
                                      </p:tavLst>
                                    </p:anim>
                                    <p:anim calcmode="lin" valueType="num">
                                      <p:cBhvr additive="base">
                                        <p:cTn id="33" dur="1000" fill="hold">
                                          <p:stCondLst>
                                            <p:cond delay="0"/>
                                          </p:stCondLst>
                                        </p:cTn>
                                        <p:tgtEl>
                                          <p:spTgt spid="333827">
                                            <p:txEl>
                                              <p:pRg st="6" end="6"/>
                                            </p:txEl>
                                          </p:spTgt>
                                        </p:tgtEl>
                                        <p:attrNameLst>
                                          <p:attrName>ppt_y</p:attrName>
                                        </p:attrNameLst>
                                      </p:cBhvr>
                                      <p:tavLst>
                                        <p:tav tm="0">
                                          <p:val>
                                            <p:strVal val="0-#ppt_h/2"/>
                                          </p:val>
                                        </p:tav>
                                        <p:tav tm="100000">
                                          <p:val>
                                            <p:strVal val="#ppt_y"/>
                                          </p:val>
                                        </p:tav>
                                      </p:tavLst>
                                    </p:anim>
                                  </p:childTnLst>
                                </p:cTn>
                              </p:par>
                            </p:childTnLst>
                          </p:cTn>
                        </p:par>
                        <p:par>
                          <p:cTn id="34" fill="hold" nodeType="afterGroup">
                            <p:stCondLst>
                              <p:cond delay="6000"/>
                            </p:stCondLst>
                            <p:childTnLst>
                              <p:par>
                                <p:cTn id="35" presetID="2" presetClass="entr" presetSubtype="1" fill="hold" grpId="0" nodeType="afterEffect">
                                  <p:stCondLst>
                                    <p:cond delay="0"/>
                                  </p:stCondLst>
                                  <p:childTnLst>
                                    <p:set>
                                      <p:cBhvr>
                                        <p:cTn id="36" dur="1" fill="hold">
                                          <p:stCondLst>
                                            <p:cond delay="0"/>
                                          </p:stCondLst>
                                        </p:cTn>
                                        <p:tgtEl>
                                          <p:spTgt spid="333827">
                                            <p:txEl>
                                              <p:pRg st="5" end="5"/>
                                            </p:txEl>
                                          </p:spTgt>
                                        </p:tgtEl>
                                        <p:attrNameLst>
                                          <p:attrName>style.visibility</p:attrName>
                                        </p:attrNameLst>
                                      </p:cBhvr>
                                      <p:to>
                                        <p:strVal val="visible"/>
                                      </p:to>
                                    </p:set>
                                    <p:anim calcmode="lin" valueType="num">
                                      <p:cBhvr additive="base">
                                        <p:cTn id="37" dur="1000" fill="hold">
                                          <p:stCondLst>
                                            <p:cond delay="0"/>
                                          </p:stCondLst>
                                        </p:cTn>
                                        <p:tgtEl>
                                          <p:spTgt spid="333827">
                                            <p:txEl>
                                              <p:pRg st="5" end="5"/>
                                            </p:txEl>
                                          </p:spTgt>
                                        </p:tgtEl>
                                        <p:attrNameLst>
                                          <p:attrName>ppt_x</p:attrName>
                                        </p:attrNameLst>
                                      </p:cBhvr>
                                      <p:tavLst>
                                        <p:tav tm="0">
                                          <p:val>
                                            <p:strVal val="#ppt_x"/>
                                          </p:val>
                                        </p:tav>
                                        <p:tav tm="100000">
                                          <p:val>
                                            <p:strVal val="#ppt_x"/>
                                          </p:val>
                                        </p:tav>
                                      </p:tavLst>
                                    </p:anim>
                                    <p:anim calcmode="lin" valueType="num">
                                      <p:cBhvr additive="base">
                                        <p:cTn id="38" dur="1000" fill="hold">
                                          <p:stCondLst>
                                            <p:cond delay="0"/>
                                          </p:stCondLst>
                                        </p:cTn>
                                        <p:tgtEl>
                                          <p:spTgt spid="333827">
                                            <p:txEl>
                                              <p:pRg st="5" end="5"/>
                                            </p:txEl>
                                          </p:spTgt>
                                        </p:tgtEl>
                                        <p:attrNameLst>
                                          <p:attrName>ppt_y</p:attrName>
                                        </p:attrNameLst>
                                      </p:cBhvr>
                                      <p:tavLst>
                                        <p:tav tm="0">
                                          <p:val>
                                            <p:strVal val="0-#ppt_h/2"/>
                                          </p:val>
                                        </p:tav>
                                        <p:tav tm="100000">
                                          <p:val>
                                            <p:strVal val="#ppt_y"/>
                                          </p:val>
                                        </p:tav>
                                      </p:tavLst>
                                    </p:anim>
                                  </p:childTnLst>
                                </p:cTn>
                              </p:par>
                            </p:childTnLst>
                          </p:cTn>
                        </p:par>
                        <p:par>
                          <p:cTn id="39" fill="hold" nodeType="afterGroup">
                            <p:stCondLst>
                              <p:cond delay="7000"/>
                            </p:stCondLst>
                            <p:childTnLst>
                              <p:par>
                                <p:cTn id="40" presetID="2" presetClass="entr" presetSubtype="1" fill="hold" grpId="0" nodeType="afterEffect">
                                  <p:stCondLst>
                                    <p:cond delay="0"/>
                                  </p:stCondLst>
                                  <p:childTnLst>
                                    <p:set>
                                      <p:cBhvr>
                                        <p:cTn id="41" dur="1" fill="hold">
                                          <p:stCondLst>
                                            <p:cond delay="0"/>
                                          </p:stCondLst>
                                        </p:cTn>
                                        <p:tgtEl>
                                          <p:spTgt spid="333827">
                                            <p:txEl>
                                              <p:pRg st="4" end="4"/>
                                            </p:txEl>
                                          </p:spTgt>
                                        </p:tgtEl>
                                        <p:attrNameLst>
                                          <p:attrName>style.visibility</p:attrName>
                                        </p:attrNameLst>
                                      </p:cBhvr>
                                      <p:to>
                                        <p:strVal val="visible"/>
                                      </p:to>
                                    </p:set>
                                    <p:anim calcmode="lin" valueType="num">
                                      <p:cBhvr additive="base">
                                        <p:cTn id="42" dur="1000" fill="hold">
                                          <p:stCondLst>
                                            <p:cond delay="0"/>
                                          </p:stCondLst>
                                        </p:cTn>
                                        <p:tgtEl>
                                          <p:spTgt spid="333827">
                                            <p:txEl>
                                              <p:pRg st="4" end="4"/>
                                            </p:txEl>
                                          </p:spTgt>
                                        </p:tgtEl>
                                        <p:attrNameLst>
                                          <p:attrName>ppt_x</p:attrName>
                                        </p:attrNameLst>
                                      </p:cBhvr>
                                      <p:tavLst>
                                        <p:tav tm="0">
                                          <p:val>
                                            <p:strVal val="#ppt_x"/>
                                          </p:val>
                                        </p:tav>
                                        <p:tav tm="100000">
                                          <p:val>
                                            <p:strVal val="#ppt_x"/>
                                          </p:val>
                                        </p:tav>
                                      </p:tavLst>
                                    </p:anim>
                                    <p:anim calcmode="lin" valueType="num">
                                      <p:cBhvr additive="base">
                                        <p:cTn id="43" dur="1000" fill="hold">
                                          <p:stCondLst>
                                            <p:cond delay="0"/>
                                          </p:stCondLst>
                                        </p:cTn>
                                        <p:tgtEl>
                                          <p:spTgt spid="333827">
                                            <p:txEl>
                                              <p:pRg st="4" end="4"/>
                                            </p:txEl>
                                          </p:spTgt>
                                        </p:tgtEl>
                                        <p:attrNameLst>
                                          <p:attrName>ppt_y</p:attrName>
                                        </p:attrNameLst>
                                      </p:cBhvr>
                                      <p:tavLst>
                                        <p:tav tm="0">
                                          <p:val>
                                            <p:strVal val="0-#ppt_h/2"/>
                                          </p:val>
                                        </p:tav>
                                        <p:tav tm="100000">
                                          <p:val>
                                            <p:strVal val="#ppt_y"/>
                                          </p:val>
                                        </p:tav>
                                      </p:tavLst>
                                    </p:anim>
                                  </p:childTnLst>
                                </p:cTn>
                              </p:par>
                            </p:childTnLst>
                          </p:cTn>
                        </p:par>
                        <p:par>
                          <p:cTn id="44" fill="hold" nodeType="afterGroup">
                            <p:stCondLst>
                              <p:cond delay="8000"/>
                            </p:stCondLst>
                            <p:childTnLst>
                              <p:par>
                                <p:cTn id="45" presetID="2" presetClass="entr" presetSubtype="1" fill="hold" grpId="0" nodeType="afterEffect">
                                  <p:stCondLst>
                                    <p:cond delay="0"/>
                                  </p:stCondLst>
                                  <p:childTnLst>
                                    <p:set>
                                      <p:cBhvr>
                                        <p:cTn id="46" dur="1" fill="hold">
                                          <p:stCondLst>
                                            <p:cond delay="0"/>
                                          </p:stCondLst>
                                        </p:cTn>
                                        <p:tgtEl>
                                          <p:spTgt spid="333827">
                                            <p:txEl>
                                              <p:pRg st="3" end="3"/>
                                            </p:txEl>
                                          </p:spTgt>
                                        </p:tgtEl>
                                        <p:attrNameLst>
                                          <p:attrName>style.visibility</p:attrName>
                                        </p:attrNameLst>
                                      </p:cBhvr>
                                      <p:to>
                                        <p:strVal val="visible"/>
                                      </p:to>
                                    </p:set>
                                    <p:anim calcmode="lin" valueType="num">
                                      <p:cBhvr additive="base">
                                        <p:cTn id="47" dur="1000" fill="hold">
                                          <p:stCondLst>
                                            <p:cond delay="0"/>
                                          </p:stCondLst>
                                        </p:cTn>
                                        <p:tgtEl>
                                          <p:spTgt spid="333827">
                                            <p:txEl>
                                              <p:pRg st="3" end="3"/>
                                            </p:txEl>
                                          </p:spTgt>
                                        </p:tgtEl>
                                        <p:attrNameLst>
                                          <p:attrName>ppt_x</p:attrName>
                                        </p:attrNameLst>
                                      </p:cBhvr>
                                      <p:tavLst>
                                        <p:tav tm="0">
                                          <p:val>
                                            <p:strVal val="#ppt_x"/>
                                          </p:val>
                                        </p:tav>
                                        <p:tav tm="100000">
                                          <p:val>
                                            <p:strVal val="#ppt_x"/>
                                          </p:val>
                                        </p:tav>
                                      </p:tavLst>
                                    </p:anim>
                                    <p:anim calcmode="lin" valueType="num">
                                      <p:cBhvr additive="base">
                                        <p:cTn id="48" dur="1000" fill="hold">
                                          <p:stCondLst>
                                            <p:cond delay="0"/>
                                          </p:stCondLst>
                                        </p:cTn>
                                        <p:tgtEl>
                                          <p:spTgt spid="333827">
                                            <p:txEl>
                                              <p:pRg st="3" end="3"/>
                                            </p:txEl>
                                          </p:spTgt>
                                        </p:tgtEl>
                                        <p:attrNameLst>
                                          <p:attrName>ppt_y</p:attrName>
                                        </p:attrNameLst>
                                      </p:cBhvr>
                                      <p:tavLst>
                                        <p:tav tm="0">
                                          <p:val>
                                            <p:strVal val="0-#ppt_h/2"/>
                                          </p:val>
                                        </p:tav>
                                        <p:tav tm="100000">
                                          <p:val>
                                            <p:strVal val="#ppt_y"/>
                                          </p:val>
                                        </p:tav>
                                      </p:tavLst>
                                    </p:anim>
                                  </p:childTnLst>
                                </p:cTn>
                              </p:par>
                            </p:childTnLst>
                          </p:cTn>
                        </p:par>
                        <p:par>
                          <p:cTn id="49" fill="hold" nodeType="afterGroup">
                            <p:stCondLst>
                              <p:cond delay="9000"/>
                            </p:stCondLst>
                            <p:childTnLst>
                              <p:par>
                                <p:cTn id="50" presetID="2" presetClass="entr" presetSubtype="1" fill="hold" grpId="0" nodeType="afterEffect">
                                  <p:stCondLst>
                                    <p:cond delay="0"/>
                                  </p:stCondLst>
                                  <p:childTnLst>
                                    <p:set>
                                      <p:cBhvr>
                                        <p:cTn id="51" dur="1" fill="hold">
                                          <p:stCondLst>
                                            <p:cond delay="0"/>
                                          </p:stCondLst>
                                        </p:cTn>
                                        <p:tgtEl>
                                          <p:spTgt spid="333827">
                                            <p:txEl>
                                              <p:pRg st="1" end="1"/>
                                            </p:txEl>
                                          </p:spTgt>
                                        </p:tgtEl>
                                        <p:attrNameLst>
                                          <p:attrName>style.visibility</p:attrName>
                                        </p:attrNameLst>
                                      </p:cBhvr>
                                      <p:to>
                                        <p:strVal val="visible"/>
                                      </p:to>
                                    </p:set>
                                    <p:anim calcmode="lin" valueType="num">
                                      <p:cBhvr additive="base">
                                        <p:cTn id="52" dur="1000" fill="hold">
                                          <p:stCondLst>
                                            <p:cond delay="0"/>
                                          </p:stCondLst>
                                        </p:cTn>
                                        <p:tgtEl>
                                          <p:spTgt spid="333827">
                                            <p:txEl>
                                              <p:pRg st="1" end="1"/>
                                            </p:txEl>
                                          </p:spTgt>
                                        </p:tgtEl>
                                        <p:attrNameLst>
                                          <p:attrName>ppt_x</p:attrName>
                                        </p:attrNameLst>
                                      </p:cBhvr>
                                      <p:tavLst>
                                        <p:tav tm="0">
                                          <p:val>
                                            <p:strVal val="#ppt_x"/>
                                          </p:val>
                                        </p:tav>
                                        <p:tav tm="100000">
                                          <p:val>
                                            <p:strVal val="#ppt_x"/>
                                          </p:val>
                                        </p:tav>
                                      </p:tavLst>
                                    </p:anim>
                                    <p:anim calcmode="lin" valueType="num">
                                      <p:cBhvr additive="base">
                                        <p:cTn id="53" dur="1000" fill="hold">
                                          <p:stCondLst>
                                            <p:cond delay="0"/>
                                          </p:stCondLst>
                                        </p:cTn>
                                        <p:tgtEl>
                                          <p:spTgt spid="333827">
                                            <p:txEl>
                                              <p:pRg st="1" end="1"/>
                                            </p:txEl>
                                          </p:spTgt>
                                        </p:tgtEl>
                                        <p:attrNameLst>
                                          <p:attrName>ppt_y</p:attrName>
                                        </p:attrNameLst>
                                      </p:cBhvr>
                                      <p:tavLst>
                                        <p:tav tm="0">
                                          <p:val>
                                            <p:strVal val="0-#ppt_h/2"/>
                                          </p:val>
                                        </p:tav>
                                        <p:tav tm="100000">
                                          <p:val>
                                            <p:strVal val="#ppt_y"/>
                                          </p:val>
                                        </p:tav>
                                      </p:tavLst>
                                    </p:anim>
                                  </p:childTnLst>
                                </p:cTn>
                              </p:par>
                            </p:childTnLst>
                          </p:cTn>
                        </p:par>
                        <p:par>
                          <p:cTn id="54" fill="hold" nodeType="afterGroup">
                            <p:stCondLst>
                              <p:cond delay="10000"/>
                            </p:stCondLst>
                            <p:childTnLst>
                              <p:par>
                                <p:cTn id="55" presetID="2" presetClass="entr" presetSubtype="1" fill="hold" grpId="0" nodeType="afterEffect">
                                  <p:stCondLst>
                                    <p:cond delay="0"/>
                                  </p:stCondLst>
                                  <p:childTnLst>
                                    <p:set>
                                      <p:cBhvr>
                                        <p:cTn id="56" dur="1" fill="hold">
                                          <p:stCondLst>
                                            <p:cond delay="0"/>
                                          </p:stCondLst>
                                        </p:cTn>
                                        <p:tgtEl>
                                          <p:spTgt spid="333827">
                                            <p:txEl>
                                              <p:pRg st="0" end="0"/>
                                            </p:txEl>
                                          </p:spTgt>
                                        </p:tgtEl>
                                        <p:attrNameLst>
                                          <p:attrName>style.visibility</p:attrName>
                                        </p:attrNameLst>
                                      </p:cBhvr>
                                      <p:to>
                                        <p:strVal val="visible"/>
                                      </p:to>
                                    </p:set>
                                    <p:anim calcmode="lin" valueType="num">
                                      <p:cBhvr additive="base">
                                        <p:cTn id="57" dur="1000" fill="hold">
                                          <p:stCondLst>
                                            <p:cond delay="0"/>
                                          </p:stCondLst>
                                        </p:cTn>
                                        <p:tgtEl>
                                          <p:spTgt spid="333827">
                                            <p:txEl>
                                              <p:pRg st="0" end="0"/>
                                            </p:txEl>
                                          </p:spTgt>
                                        </p:tgtEl>
                                        <p:attrNameLst>
                                          <p:attrName>ppt_x</p:attrName>
                                        </p:attrNameLst>
                                      </p:cBhvr>
                                      <p:tavLst>
                                        <p:tav tm="0">
                                          <p:val>
                                            <p:strVal val="#ppt_x"/>
                                          </p:val>
                                        </p:tav>
                                        <p:tav tm="100000">
                                          <p:val>
                                            <p:strVal val="#ppt_x"/>
                                          </p:val>
                                        </p:tav>
                                      </p:tavLst>
                                    </p:anim>
                                    <p:anim calcmode="lin" valueType="num">
                                      <p:cBhvr additive="base">
                                        <p:cTn id="58" dur="1000" fill="hold">
                                          <p:stCondLst>
                                            <p:cond delay="0"/>
                                          </p:stCondLst>
                                        </p:cTn>
                                        <p:tgtEl>
                                          <p:spTgt spid="33382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3827" grpId="0" build="p" rev="1"/>
    </p:bldLst>
  </p:timing>
</p:sld>
</file>

<file path=ppt/slides/slide24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4851" name="Rectangle 3"/>
          <p:cNvSpPr>
            <a:spLocks noGrp="1" noChangeArrowheads="1"/>
          </p:cNvSpPr>
          <p:nvPr>
            <p:ph type="body" idx="1"/>
          </p:nvPr>
        </p:nvSpPr>
        <p:spPr>
          <a:xfrm>
            <a:off x="250825" y="260350"/>
            <a:ext cx="8435975" cy="6264275"/>
          </a:xfrm>
        </p:spPr>
        <p:txBody>
          <a:bodyPr/>
          <a:lstStyle/>
          <a:p>
            <a:pPr>
              <a:lnSpc>
                <a:spcPct val="90000"/>
              </a:lnSpc>
              <a:buFont typeface="Wingdings" panose="05000000000000000000" pitchFamily="2" charset="2"/>
              <a:buNone/>
            </a:pPr>
            <a:r>
              <a:rPr lang="fa-IR" altLang="fa-IR" sz="2100" u="sng">
                <a:effectLst/>
                <a:cs typeface="B Zar" panose="00000400000000000000" pitchFamily="2" charset="-78"/>
              </a:rPr>
              <a:t>حاشیه ایمنی </a:t>
            </a:r>
          </a:p>
          <a:p>
            <a:pPr>
              <a:lnSpc>
                <a:spcPct val="130000"/>
              </a:lnSpc>
              <a:buFont typeface="Wingdings" panose="05000000000000000000" pitchFamily="2" charset="2"/>
              <a:buNone/>
            </a:pPr>
            <a:r>
              <a:rPr lang="fa-IR" altLang="fa-IR" sz="2000">
                <a:effectLst/>
                <a:cs typeface="B Zar" panose="00000400000000000000" pitchFamily="2" charset="-78"/>
              </a:rPr>
              <a:t>حاشیه ایمنی تفاوت بین فروش بودجه شده و یا واقعی یک یک شرکت از فروش در نقطه سر به سر است . حاشیه ایمنی نشان می دهد  که رقم فروش را تا چه حد می توان کاهش داد ، قبل از اینکه شرکت به نقطه سربسر برسد . بعبارت دیگر ، حاشیه ایمنی زنگ اخباری است که مدیران را از نزدیک شدن به نقطه سربسر و یا پائین تر از آن آگاه می سازد . حاشیه ایمنی را می توان در قالب تعداد ، مبلغ ریال و یا در صد به صورت زیر بیان نمود :</a:t>
            </a:r>
          </a:p>
          <a:p>
            <a:pPr algn="l">
              <a:lnSpc>
                <a:spcPct val="130000"/>
              </a:lnSpc>
              <a:buFont typeface="Wingdings" panose="05000000000000000000" pitchFamily="2" charset="2"/>
              <a:buNone/>
            </a:pPr>
            <a:r>
              <a:rPr lang="fa-IR" altLang="fa-IR" sz="2000">
                <a:effectLst/>
                <a:cs typeface="B Zar" panose="00000400000000000000" pitchFamily="2" charset="-78"/>
              </a:rPr>
              <a:t>تعداد فروش در نقطه سربسر – تعداد فروش واقعی و یا بودجه شده = حاشیه ایمنی از نظر تعداد </a:t>
            </a:r>
          </a:p>
          <a:p>
            <a:pPr algn="l">
              <a:lnSpc>
                <a:spcPct val="130000"/>
              </a:lnSpc>
              <a:buFont typeface="Wingdings" panose="05000000000000000000" pitchFamily="2" charset="2"/>
              <a:buNone/>
            </a:pPr>
            <a:r>
              <a:rPr lang="fa-IR" altLang="fa-IR" sz="2000">
                <a:effectLst/>
                <a:cs typeface="B Zar" panose="00000400000000000000" pitchFamily="2" charset="-78"/>
              </a:rPr>
              <a:t>مبلغ فروش در نقطه سربسر – مبلغ فروش واقعی و یا بودجه شده = حاشیه ایمنی از نظر مبلغ</a:t>
            </a:r>
          </a:p>
          <a:p>
            <a:pPr algn="l">
              <a:lnSpc>
                <a:spcPct val="90000"/>
              </a:lnSpc>
              <a:buFont typeface="Wingdings" panose="05000000000000000000" pitchFamily="2" charset="2"/>
              <a:buNone/>
            </a:pPr>
            <a:endParaRPr lang="fa-IR" altLang="fa-IR" sz="2000">
              <a:effectLst/>
              <a:cs typeface="B Zar" panose="00000400000000000000" pitchFamily="2" charset="-78"/>
            </a:endParaRPr>
          </a:p>
          <a:p>
            <a:pPr algn="ctr">
              <a:lnSpc>
                <a:spcPct val="50000"/>
              </a:lnSpc>
              <a:buFont typeface="Wingdings" panose="05000000000000000000" pitchFamily="2" charset="2"/>
              <a:buNone/>
            </a:pPr>
            <a:r>
              <a:rPr lang="fa-IR" altLang="fa-IR" sz="2000">
                <a:effectLst/>
                <a:cs typeface="B Zar" panose="00000400000000000000" pitchFamily="2" charset="-78"/>
              </a:rPr>
              <a:t>                                                   حاشیه ایمنی از نظر مبلغ</a:t>
            </a:r>
          </a:p>
          <a:p>
            <a:pPr algn="l">
              <a:lnSpc>
                <a:spcPct val="50000"/>
              </a:lnSpc>
              <a:buFont typeface="Wingdings" panose="05000000000000000000" pitchFamily="2" charset="2"/>
              <a:buNone/>
            </a:pPr>
            <a:r>
              <a:rPr lang="fa-IR" altLang="fa-IR" sz="2000">
                <a:effectLst/>
                <a:cs typeface="B Zar" panose="00000400000000000000" pitchFamily="2" charset="-78"/>
              </a:rPr>
              <a:t>= درصد حاشیه ایمنی</a:t>
            </a:r>
          </a:p>
          <a:p>
            <a:pPr algn="ctr">
              <a:lnSpc>
                <a:spcPct val="50000"/>
              </a:lnSpc>
              <a:buFont typeface="Wingdings" panose="05000000000000000000" pitchFamily="2" charset="2"/>
              <a:buNone/>
            </a:pPr>
            <a:r>
              <a:rPr lang="fa-IR" altLang="fa-IR" sz="2000">
                <a:effectLst/>
                <a:cs typeface="B Zar" panose="00000400000000000000" pitchFamily="2" charset="-78"/>
              </a:rPr>
              <a:t>                                                  مبلغ واقعی فروش و یا بودجه شده</a:t>
            </a:r>
          </a:p>
          <a:p>
            <a:pPr>
              <a:lnSpc>
                <a:spcPct val="90000"/>
              </a:lnSpc>
              <a:buFont typeface="Wingdings" panose="05000000000000000000" pitchFamily="2" charset="2"/>
              <a:buNone/>
            </a:pPr>
            <a:endParaRPr lang="fa-IR" altLang="fa-IR" sz="2000">
              <a:effectLst/>
              <a:cs typeface="B Zar" panose="00000400000000000000" pitchFamily="2" charset="-78"/>
            </a:endParaRPr>
          </a:p>
          <a:p>
            <a:pPr algn="l">
              <a:lnSpc>
                <a:spcPct val="90000"/>
              </a:lnSpc>
              <a:buFont typeface="Wingdings" panose="05000000000000000000" pitchFamily="2" charset="2"/>
              <a:buNone/>
            </a:pPr>
            <a:r>
              <a:rPr lang="fa-IR" altLang="fa-IR" sz="2000">
                <a:effectLst/>
                <a:cs typeface="B Zar" panose="00000400000000000000" pitchFamily="2" charset="-78"/>
              </a:rPr>
              <a:t>مبلغ فروش واقعی × درصد حاشیه سود × درصد حاشیه ایمنی =  سود واقعی</a:t>
            </a:r>
          </a:p>
          <a:p>
            <a:pPr algn="l">
              <a:lnSpc>
                <a:spcPct val="90000"/>
              </a:lnSpc>
              <a:buFont typeface="Wingdings" panose="05000000000000000000" pitchFamily="2" charset="2"/>
              <a:buNone/>
            </a:pPr>
            <a:endParaRPr lang="fa-IR" altLang="fa-IR" sz="2000">
              <a:effectLst/>
              <a:cs typeface="B Zar" panose="00000400000000000000" pitchFamily="2" charset="-78"/>
            </a:endParaRPr>
          </a:p>
          <a:p>
            <a:pPr algn="ctr">
              <a:lnSpc>
                <a:spcPct val="40000"/>
              </a:lnSpc>
              <a:buFont typeface="Wingdings" panose="05000000000000000000" pitchFamily="2" charset="2"/>
              <a:buNone/>
            </a:pPr>
            <a:r>
              <a:rPr lang="fa-IR" altLang="fa-IR" sz="2000">
                <a:effectLst/>
                <a:cs typeface="B Zar" panose="00000400000000000000" pitchFamily="2" charset="-78"/>
              </a:rPr>
              <a:t>                                                                        سود واقعی</a:t>
            </a:r>
          </a:p>
          <a:p>
            <a:pPr algn="l">
              <a:lnSpc>
                <a:spcPct val="40000"/>
              </a:lnSpc>
              <a:buFont typeface="Wingdings" panose="05000000000000000000" pitchFamily="2" charset="2"/>
              <a:buNone/>
            </a:pPr>
            <a:r>
              <a:rPr lang="fa-IR" altLang="fa-IR" sz="2000">
                <a:effectLst/>
                <a:cs typeface="B Zar" panose="00000400000000000000" pitchFamily="2" charset="-78"/>
              </a:rPr>
              <a:t>= درصد حاشیه ایمنی</a:t>
            </a:r>
          </a:p>
          <a:p>
            <a:pPr algn="ctr">
              <a:lnSpc>
                <a:spcPct val="40000"/>
              </a:lnSpc>
              <a:buFont typeface="Wingdings" panose="05000000000000000000" pitchFamily="2" charset="2"/>
              <a:buNone/>
            </a:pPr>
            <a:r>
              <a:rPr lang="fa-IR" altLang="fa-IR" sz="2000">
                <a:effectLst/>
                <a:cs typeface="B Zar" panose="00000400000000000000" pitchFamily="2" charset="-78"/>
              </a:rPr>
              <a:t>                                                                        حاشیه سود واقعی</a:t>
            </a:r>
          </a:p>
          <a:p>
            <a:pPr>
              <a:lnSpc>
                <a:spcPct val="90000"/>
              </a:lnSpc>
              <a:buFont typeface="Wingdings" panose="05000000000000000000" pitchFamily="2" charset="2"/>
              <a:buNone/>
            </a:pPr>
            <a:endParaRPr lang="en-US" altLang="fa-IR" sz="2000">
              <a:effectLst/>
              <a:cs typeface="B Zar" panose="00000400000000000000" pitchFamily="2" charset="-78"/>
            </a:endParaRPr>
          </a:p>
        </p:txBody>
      </p:sp>
      <p:grpSp>
        <p:nvGrpSpPr>
          <p:cNvPr id="334854" name="Group 6"/>
          <p:cNvGrpSpPr>
            <a:grpSpLocks/>
          </p:cNvGrpSpPr>
          <p:nvPr/>
        </p:nvGrpSpPr>
        <p:grpSpPr bwMode="auto">
          <a:xfrm>
            <a:off x="2052638" y="4221163"/>
            <a:ext cx="2447925" cy="1584325"/>
            <a:chOff x="1247" y="2251"/>
            <a:chExt cx="1542" cy="998"/>
          </a:xfrm>
        </p:grpSpPr>
        <p:sp>
          <p:nvSpPr>
            <p:cNvPr id="334852" name="Line 4"/>
            <p:cNvSpPr>
              <a:spLocks noChangeShapeType="1"/>
            </p:cNvSpPr>
            <p:nvPr/>
          </p:nvSpPr>
          <p:spPr bwMode="auto">
            <a:xfrm>
              <a:off x="1292" y="2251"/>
              <a:ext cx="14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4853" name="Line 5"/>
            <p:cNvSpPr>
              <a:spLocks noChangeShapeType="1"/>
            </p:cNvSpPr>
            <p:nvPr/>
          </p:nvSpPr>
          <p:spPr bwMode="auto">
            <a:xfrm>
              <a:off x="1247" y="3249"/>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checke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34851">
                                            <p:txEl>
                                              <p:pRg st="13" end="13"/>
                                            </p:txEl>
                                          </p:spTgt>
                                        </p:tgtEl>
                                        <p:attrNameLst>
                                          <p:attrName>style.visibility</p:attrName>
                                        </p:attrNameLst>
                                      </p:cBhvr>
                                      <p:to>
                                        <p:strVal val="visible"/>
                                      </p:to>
                                    </p:set>
                                    <p:anim calcmode="lin" valueType="num">
                                      <p:cBhvr additive="base">
                                        <p:cTn id="7" dur="1000" fill="hold">
                                          <p:stCondLst>
                                            <p:cond delay="0"/>
                                          </p:stCondLst>
                                        </p:cTn>
                                        <p:tgtEl>
                                          <p:spTgt spid="334851">
                                            <p:txEl>
                                              <p:pRg st="13" end="13"/>
                                            </p:txEl>
                                          </p:spTgt>
                                        </p:tgtEl>
                                        <p:attrNameLst>
                                          <p:attrName>ppt_x</p:attrName>
                                        </p:attrNameLst>
                                      </p:cBhvr>
                                      <p:tavLst>
                                        <p:tav tm="0">
                                          <p:val>
                                            <p:strVal val="#ppt_x"/>
                                          </p:val>
                                        </p:tav>
                                        <p:tav tm="100000">
                                          <p:val>
                                            <p:strVal val="#ppt_x"/>
                                          </p:val>
                                        </p:tav>
                                      </p:tavLst>
                                    </p:anim>
                                    <p:anim calcmode="lin" valueType="num">
                                      <p:cBhvr additive="base">
                                        <p:cTn id="8" dur="1000" fill="hold">
                                          <p:stCondLst>
                                            <p:cond delay="0"/>
                                          </p:stCondLst>
                                        </p:cTn>
                                        <p:tgtEl>
                                          <p:spTgt spid="334851">
                                            <p:txEl>
                                              <p:pRg st="13" end="13"/>
                                            </p:txEl>
                                          </p:spTgt>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1000"/>
                            </p:stCondLst>
                            <p:childTnLst>
                              <p:par>
                                <p:cTn id="10" presetID="2" presetClass="entr" presetSubtype="1" fill="hold" grpId="0" nodeType="afterEffect">
                                  <p:stCondLst>
                                    <p:cond delay="0"/>
                                  </p:stCondLst>
                                  <p:childTnLst>
                                    <p:set>
                                      <p:cBhvr>
                                        <p:cTn id="11" dur="1" fill="hold">
                                          <p:stCondLst>
                                            <p:cond delay="0"/>
                                          </p:stCondLst>
                                        </p:cTn>
                                        <p:tgtEl>
                                          <p:spTgt spid="334851">
                                            <p:txEl>
                                              <p:pRg st="12" end="12"/>
                                            </p:txEl>
                                          </p:spTgt>
                                        </p:tgtEl>
                                        <p:attrNameLst>
                                          <p:attrName>style.visibility</p:attrName>
                                        </p:attrNameLst>
                                      </p:cBhvr>
                                      <p:to>
                                        <p:strVal val="visible"/>
                                      </p:to>
                                    </p:set>
                                    <p:anim calcmode="lin" valueType="num">
                                      <p:cBhvr additive="base">
                                        <p:cTn id="12" dur="1000" fill="hold">
                                          <p:stCondLst>
                                            <p:cond delay="0"/>
                                          </p:stCondLst>
                                        </p:cTn>
                                        <p:tgtEl>
                                          <p:spTgt spid="334851">
                                            <p:txEl>
                                              <p:pRg st="12" end="12"/>
                                            </p:txEl>
                                          </p:spTgt>
                                        </p:tgtEl>
                                        <p:attrNameLst>
                                          <p:attrName>ppt_x</p:attrName>
                                        </p:attrNameLst>
                                      </p:cBhvr>
                                      <p:tavLst>
                                        <p:tav tm="0">
                                          <p:val>
                                            <p:strVal val="#ppt_x"/>
                                          </p:val>
                                        </p:tav>
                                        <p:tav tm="100000">
                                          <p:val>
                                            <p:strVal val="#ppt_x"/>
                                          </p:val>
                                        </p:tav>
                                      </p:tavLst>
                                    </p:anim>
                                    <p:anim calcmode="lin" valueType="num">
                                      <p:cBhvr additive="base">
                                        <p:cTn id="13" dur="1000" fill="hold">
                                          <p:stCondLst>
                                            <p:cond delay="0"/>
                                          </p:stCondLst>
                                        </p:cTn>
                                        <p:tgtEl>
                                          <p:spTgt spid="334851">
                                            <p:txEl>
                                              <p:pRg st="12" end="12"/>
                                            </p:txEl>
                                          </p:spTgt>
                                        </p:tgtEl>
                                        <p:attrNameLst>
                                          <p:attrName>ppt_y</p:attrName>
                                        </p:attrNameLst>
                                      </p:cBhvr>
                                      <p:tavLst>
                                        <p:tav tm="0">
                                          <p:val>
                                            <p:strVal val="0-#ppt_h/2"/>
                                          </p:val>
                                        </p:tav>
                                        <p:tav tm="100000">
                                          <p:val>
                                            <p:strVal val="#ppt_y"/>
                                          </p:val>
                                        </p:tav>
                                      </p:tavLst>
                                    </p:anim>
                                  </p:childTnLst>
                                </p:cTn>
                              </p:par>
                            </p:childTnLst>
                          </p:cTn>
                        </p:par>
                        <p:par>
                          <p:cTn id="14" fill="hold" nodeType="afterGroup">
                            <p:stCondLst>
                              <p:cond delay="2000"/>
                            </p:stCondLst>
                            <p:childTnLst>
                              <p:par>
                                <p:cTn id="15" presetID="2" presetClass="entr" presetSubtype="1" fill="hold" grpId="0" nodeType="afterEffect">
                                  <p:stCondLst>
                                    <p:cond delay="0"/>
                                  </p:stCondLst>
                                  <p:childTnLst>
                                    <p:set>
                                      <p:cBhvr>
                                        <p:cTn id="16" dur="1" fill="hold">
                                          <p:stCondLst>
                                            <p:cond delay="0"/>
                                          </p:stCondLst>
                                        </p:cTn>
                                        <p:tgtEl>
                                          <p:spTgt spid="334851">
                                            <p:txEl>
                                              <p:pRg st="11" end="11"/>
                                            </p:txEl>
                                          </p:spTgt>
                                        </p:tgtEl>
                                        <p:attrNameLst>
                                          <p:attrName>style.visibility</p:attrName>
                                        </p:attrNameLst>
                                      </p:cBhvr>
                                      <p:to>
                                        <p:strVal val="visible"/>
                                      </p:to>
                                    </p:set>
                                    <p:anim calcmode="lin" valueType="num">
                                      <p:cBhvr additive="base">
                                        <p:cTn id="17" dur="1000" fill="hold">
                                          <p:stCondLst>
                                            <p:cond delay="0"/>
                                          </p:stCondLst>
                                        </p:cTn>
                                        <p:tgtEl>
                                          <p:spTgt spid="334851">
                                            <p:txEl>
                                              <p:pRg st="11" end="11"/>
                                            </p:txEl>
                                          </p:spTgt>
                                        </p:tgtEl>
                                        <p:attrNameLst>
                                          <p:attrName>ppt_x</p:attrName>
                                        </p:attrNameLst>
                                      </p:cBhvr>
                                      <p:tavLst>
                                        <p:tav tm="0">
                                          <p:val>
                                            <p:strVal val="#ppt_x"/>
                                          </p:val>
                                        </p:tav>
                                        <p:tav tm="100000">
                                          <p:val>
                                            <p:strVal val="#ppt_x"/>
                                          </p:val>
                                        </p:tav>
                                      </p:tavLst>
                                    </p:anim>
                                    <p:anim calcmode="lin" valueType="num">
                                      <p:cBhvr additive="base">
                                        <p:cTn id="18" dur="1000" fill="hold">
                                          <p:stCondLst>
                                            <p:cond delay="0"/>
                                          </p:stCondLst>
                                        </p:cTn>
                                        <p:tgtEl>
                                          <p:spTgt spid="334851">
                                            <p:txEl>
                                              <p:pRg st="11" end="11"/>
                                            </p:txEl>
                                          </p:spTgt>
                                        </p:tgtEl>
                                        <p:attrNameLst>
                                          <p:attrName>ppt_y</p:attrName>
                                        </p:attrNameLst>
                                      </p:cBhvr>
                                      <p:tavLst>
                                        <p:tav tm="0">
                                          <p:val>
                                            <p:strVal val="0-#ppt_h/2"/>
                                          </p:val>
                                        </p:tav>
                                        <p:tav tm="100000">
                                          <p:val>
                                            <p:strVal val="#ppt_y"/>
                                          </p:val>
                                        </p:tav>
                                      </p:tavLst>
                                    </p:anim>
                                  </p:childTnLst>
                                </p:cTn>
                              </p:par>
                            </p:childTnLst>
                          </p:cTn>
                        </p:par>
                        <p:par>
                          <p:cTn id="19" fill="hold" nodeType="afterGroup">
                            <p:stCondLst>
                              <p:cond delay="3000"/>
                            </p:stCondLst>
                            <p:childTnLst>
                              <p:par>
                                <p:cTn id="20" presetID="2" presetClass="entr" presetSubtype="1" fill="hold" grpId="0" nodeType="afterEffect">
                                  <p:stCondLst>
                                    <p:cond delay="0"/>
                                  </p:stCondLst>
                                  <p:childTnLst>
                                    <p:set>
                                      <p:cBhvr>
                                        <p:cTn id="21" dur="1" fill="hold">
                                          <p:stCondLst>
                                            <p:cond delay="0"/>
                                          </p:stCondLst>
                                        </p:cTn>
                                        <p:tgtEl>
                                          <p:spTgt spid="334851">
                                            <p:txEl>
                                              <p:pRg st="9" end="9"/>
                                            </p:txEl>
                                          </p:spTgt>
                                        </p:tgtEl>
                                        <p:attrNameLst>
                                          <p:attrName>style.visibility</p:attrName>
                                        </p:attrNameLst>
                                      </p:cBhvr>
                                      <p:to>
                                        <p:strVal val="visible"/>
                                      </p:to>
                                    </p:set>
                                    <p:anim calcmode="lin" valueType="num">
                                      <p:cBhvr additive="base">
                                        <p:cTn id="22" dur="1000" fill="hold">
                                          <p:stCondLst>
                                            <p:cond delay="0"/>
                                          </p:stCondLst>
                                        </p:cTn>
                                        <p:tgtEl>
                                          <p:spTgt spid="334851">
                                            <p:txEl>
                                              <p:pRg st="9" end="9"/>
                                            </p:txEl>
                                          </p:spTgt>
                                        </p:tgtEl>
                                        <p:attrNameLst>
                                          <p:attrName>ppt_x</p:attrName>
                                        </p:attrNameLst>
                                      </p:cBhvr>
                                      <p:tavLst>
                                        <p:tav tm="0">
                                          <p:val>
                                            <p:strVal val="#ppt_x"/>
                                          </p:val>
                                        </p:tav>
                                        <p:tav tm="100000">
                                          <p:val>
                                            <p:strVal val="#ppt_x"/>
                                          </p:val>
                                        </p:tav>
                                      </p:tavLst>
                                    </p:anim>
                                    <p:anim calcmode="lin" valueType="num">
                                      <p:cBhvr additive="base">
                                        <p:cTn id="23" dur="1000" fill="hold">
                                          <p:stCondLst>
                                            <p:cond delay="0"/>
                                          </p:stCondLst>
                                        </p:cTn>
                                        <p:tgtEl>
                                          <p:spTgt spid="334851">
                                            <p:txEl>
                                              <p:pRg st="9" end="9"/>
                                            </p:txEl>
                                          </p:spTgt>
                                        </p:tgtEl>
                                        <p:attrNameLst>
                                          <p:attrName>ppt_y</p:attrName>
                                        </p:attrNameLst>
                                      </p:cBhvr>
                                      <p:tavLst>
                                        <p:tav tm="0">
                                          <p:val>
                                            <p:strVal val="0-#ppt_h/2"/>
                                          </p:val>
                                        </p:tav>
                                        <p:tav tm="100000">
                                          <p:val>
                                            <p:strVal val="#ppt_y"/>
                                          </p:val>
                                        </p:tav>
                                      </p:tavLst>
                                    </p:anim>
                                  </p:childTnLst>
                                </p:cTn>
                              </p:par>
                            </p:childTnLst>
                          </p:cTn>
                        </p:par>
                        <p:par>
                          <p:cTn id="24" fill="hold" nodeType="afterGroup">
                            <p:stCondLst>
                              <p:cond delay="4000"/>
                            </p:stCondLst>
                            <p:childTnLst>
                              <p:par>
                                <p:cTn id="25" presetID="2" presetClass="entr" presetSubtype="1" fill="hold" grpId="0" nodeType="afterEffect">
                                  <p:stCondLst>
                                    <p:cond delay="0"/>
                                  </p:stCondLst>
                                  <p:childTnLst>
                                    <p:set>
                                      <p:cBhvr>
                                        <p:cTn id="26" dur="1" fill="hold">
                                          <p:stCondLst>
                                            <p:cond delay="0"/>
                                          </p:stCondLst>
                                        </p:cTn>
                                        <p:tgtEl>
                                          <p:spTgt spid="334851">
                                            <p:txEl>
                                              <p:pRg st="7" end="7"/>
                                            </p:txEl>
                                          </p:spTgt>
                                        </p:tgtEl>
                                        <p:attrNameLst>
                                          <p:attrName>style.visibility</p:attrName>
                                        </p:attrNameLst>
                                      </p:cBhvr>
                                      <p:to>
                                        <p:strVal val="visible"/>
                                      </p:to>
                                    </p:set>
                                    <p:anim calcmode="lin" valueType="num">
                                      <p:cBhvr additive="base">
                                        <p:cTn id="27" dur="1000" fill="hold">
                                          <p:stCondLst>
                                            <p:cond delay="0"/>
                                          </p:stCondLst>
                                        </p:cTn>
                                        <p:tgtEl>
                                          <p:spTgt spid="334851">
                                            <p:txEl>
                                              <p:pRg st="7" end="7"/>
                                            </p:txEl>
                                          </p:spTgt>
                                        </p:tgtEl>
                                        <p:attrNameLst>
                                          <p:attrName>ppt_x</p:attrName>
                                        </p:attrNameLst>
                                      </p:cBhvr>
                                      <p:tavLst>
                                        <p:tav tm="0">
                                          <p:val>
                                            <p:strVal val="#ppt_x"/>
                                          </p:val>
                                        </p:tav>
                                        <p:tav tm="100000">
                                          <p:val>
                                            <p:strVal val="#ppt_x"/>
                                          </p:val>
                                        </p:tav>
                                      </p:tavLst>
                                    </p:anim>
                                    <p:anim calcmode="lin" valueType="num">
                                      <p:cBhvr additive="base">
                                        <p:cTn id="28" dur="1000" fill="hold">
                                          <p:stCondLst>
                                            <p:cond delay="0"/>
                                          </p:stCondLst>
                                        </p:cTn>
                                        <p:tgtEl>
                                          <p:spTgt spid="334851">
                                            <p:txEl>
                                              <p:pRg st="7" end="7"/>
                                            </p:txEl>
                                          </p:spTgt>
                                        </p:tgtEl>
                                        <p:attrNameLst>
                                          <p:attrName>ppt_y</p:attrName>
                                        </p:attrNameLst>
                                      </p:cBhvr>
                                      <p:tavLst>
                                        <p:tav tm="0">
                                          <p:val>
                                            <p:strVal val="0-#ppt_h/2"/>
                                          </p:val>
                                        </p:tav>
                                        <p:tav tm="100000">
                                          <p:val>
                                            <p:strVal val="#ppt_y"/>
                                          </p:val>
                                        </p:tav>
                                      </p:tavLst>
                                    </p:anim>
                                  </p:childTnLst>
                                </p:cTn>
                              </p:par>
                            </p:childTnLst>
                          </p:cTn>
                        </p:par>
                        <p:par>
                          <p:cTn id="29" fill="hold" nodeType="afterGroup">
                            <p:stCondLst>
                              <p:cond delay="5000"/>
                            </p:stCondLst>
                            <p:childTnLst>
                              <p:par>
                                <p:cTn id="30" presetID="2" presetClass="entr" presetSubtype="1" fill="hold" grpId="0" nodeType="afterEffect">
                                  <p:stCondLst>
                                    <p:cond delay="0"/>
                                  </p:stCondLst>
                                  <p:childTnLst>
                                    <p:set>
                                      <p:cBhvr>
                                        <p:cTn id="31" dur="1" fill="hold">
                                          <p:stCondLst>
                                            <p:cond delay="0"/>
                                          </p:stCondLst>
                                        </p:cTn>
                                        <p:tgtEl>
                                          <p:spTgt spid="334851">
                                            <p:txEl>
                                              <p:pRg st="6" end="6"/>
                                            </p:txEl>
                                          </p:spTgt>
                                        </p:tgtEl>
                                        <p:attrNameLst>
                                          <p:attrName>style.visibility</p:attrName>
                                        </p:attrNameLst>
                                      </p:cBhvr>
                                      <p:to>
                                        <p:strVal val="visible"/>
                                      </p:to>
                                    </p:set>
                                    <p:anim calcmode="lin" valueType="num">
                                      <p:cBhvr additive="base">
                                        <p:cTn id="32" dur="1000" fill="hold">
                                          <p:stCondLst>
                                            <p:cond delay="0"/>
                                          </p:stCondLst>
                                        </p:cTn>
                                        <p:tgtEl>
                                          <p:spTgt spid="334851">
                                            <p:txEl>
                                              <p:pRg st="6" end="6"/>
                                            </p:txEl>
                                          </p:spTgt>
                                        </p:tgtEl>
                                        <p:attrNameLst>
                                          <p:attrName>ppt_x</p:attrName>
                                        </p:attrNameLst>
                                      </p:cBhvr>
                                      <p:tavLst>
                                        <p:tav tm="0">
                                          <p:val>
                                            <p:strVal val="#ppt_x"/>
                                          </p:val>
                                        </p:tav>
                                        <p:tav tm="100000">
                                          <p:val>
                                            <p:strVal val="#ppt_x"/>
                                          </p:val>
                                        </p:tav>
                                      </p:tavLst>
                                    </p:anim>
                                    <p:anim calcmode="lin" valueType="num">
                                      <p:cBhvr additive="base">
                                        <p:cTn id="33" dur="1000" fill="hold">
                                          <p:stCondLst>
                                            <p:cond delay="0"/>
                                          </p:stCondLst>
                                        </p:cTn>
                                        <p:tgtEl>
                                          <p:spTgt spid="334851">
                                            <p:txEl>
                                              <p:pRg st="6" end="6"/>
                                            </p:txEl>
                                          </p:spTgt>
                                        </p:tgtEl>
                                        <p:attrNameLst>
                                          <p:attrName>ppt_y</p:attrName>
                                        </p:attrNameLst>
                                      </p:cBhvr>
                                      <p:tavLst>
                                        <p:tav tm="0">
                                          <p:val>
                                            <p:strVal val="0-#ppt_h/2"/>
                                          </p:val>
                                        </p:tav>
                                        <p:tav tm="100000">
                                          <p:val>
                                            <p:strVal val="#ppt_y"/>
                                          </p:val>
                                        </p:tav>
                                      </p:tavLst>
                                    </p:anim>
                                  </p:childTnLst>
                                </p:cTn>
                              </p:par>
                            </p:childTnLst>
                          </p:cTn>
                        </p:par>
                        <p:par>
                          <p:cTn id="34" fill="hold" nodeType="afterGroup">
                            <p:stCondLst>
                              <p:cond delay="6000"/>
                            </p:stCondLst>
                            <p:childTnLst>
                              <p:par>
                                <p:cTn id="35" presetID="2" presetClass="entr" presetSubtype="1" fill="hold" grpId="0" nodeType="afterEffect">
                                  <p:stCondLst>
                                    <p:cond delay="0"/>
                                  </p:stCondLst>
                                  <p:childTnLst>
                                    <p:set>
                                      <p:cBhvr>
                                        <p:cTn id="36" dur="1" fill="hold">
                                          <p:stCondLst>
                                            <p:cond delay="0"/>
                                          </p:stCondLst>
                                        </p:cTn>
                                        <p:tgtEl>
                                          <p:spTgt spid="334851">
                                            <p:txEl>
                                              <p:pRg st="5" end="5"/>
                                            </p:txEl>
                                          </p:spTgt>
                                        </p:tgtEl>
                                        <p:attrNameLst>
                                          <p:attrName>style.visibility</p:attrName>
                                        </p:attrNameLst>
                                      </p:cBhvr>
                                      <p:to>
                                        <p:strVal val="visible"/>
                                      </p:to>
                                    </p:set>
                                    <p:anim calcmode="lin" valueType="num">
                                      <p:cBhvr additive="base">
                                        <p:cTn id="37" dur="1000" fill="hold">
                                          <p:stCondLst>
                                            <p:cond delay="0"/>
                                          </p:stCondLst>
                                        </p:cTn>
                                        <p:tgtEl>
                                          <p:spTgt spid="334851">
                                            <p:txEl>
                                              <p:pRg st="5" end="5"/>
                                            </p:txEl>
                                          </p:spTgt>
                                        </p:tgtEl>
                                        <p:attrNameLst>
                                          <p:attrName>ppt_x</p:attrName>
                                        </p:attrNameLst>
                                      </p:cBhvr>
                                      <p:tavLst>
                                        <p:tav tm="0">
                                          <p:val>
                                            <p:strVal val="#ppt_x"/>
                                          </p:val>
                                        </p:tav>
                                        <p:tav tm="100000">
                                          <p:val>
                                            <p:strVal val="#ppt_x"/>
                                          </p:val>
                                        </p:tav>
                                      </p:tavLst>
                                    </p:anim>
                                    <p:anim calcmode="lin" valueType="num">
                                      <p:cBhvr additive="base">
                                        <p:cTn id="38" dur="1000" fill="hold">
                                          <p:stCondLst>
                                            <p:cond delay="0"/>
                                          </p:stCondLst>
                                        </p:cTn>
                                        <p:tgtEl>
                                          <p:spTgt spid="334851">
                                            <p:txEl>
                                              <p:pRg st="5" end="5"/>
                                            </p:txEl>
                                          </p:spTgt>
                                        </p:tgtEl>
                                        <p:attrNameLst>
                                          <p:attrName>ppt_y</p:attrName>
                                        </p:attrNameLst>
                                      </p:cBhvr>
                                      <p:tavLst>
                                        <p:tav tm="0">
                                          <p:val>
                                            <p:strVal val="0-#ppt_h/2"/>
                                          </p:val>
                                        </p:tav>
                                        <p:tav tm="100000">
                                          <p:val>
                                            <p:strVal val="#ppt_y"/>
                                          </p:val>
                                        </p:tav>
                                      </p:tavLst>
                                    </p:anim>
                                  </p:childTnLst>
                                </p:cTn>
                              </p:par>
                            </p:childTnLst>
                          </p:cTn>
                        </p:par>
                        <p:par>
                          <p:cTn id="39" fill="hold" nodeType="afterGroup">
                            <p:stCondLst>
                              <p:cond delay="7000"/>
                            </p:stCondLst>
                            <p:childTnLst>
                              <p:par>
                                <p:cTn id="40" presetID="2" presetClass="entr" presetSubtype="1" fill="hold" grpId="0" nodeType="afterEffect">
                                  <p:stCondLst>
                                    <p:cond delay="0"/>
                                  </p:stCondLst>
                                  <p:childTnLst>
                                    <p:set>
                                      <p:cBhvr>
                                        <p:cTn id="41" dur="1" fill="hold">
                                          <p:stCondLst>
                                            <p:cond delay="0"/>
                                          </p:stCondLst>
                                        </p:cTn>
                                        <p:tgtEl>
                                          <p:spTgt spid="334851">
                                            <p:txEl>
                                              <p:pRg st="3" end="3"/>
                                            </p:txEl>
                                          </p:spTgt>
                                        </p:tgtEl>
                                        <p:attrNameLst>
                                          <p:attrName>style.visibility</p:attrName>
                                        </p:attrNameLst>
                                      </p:cBhvr>
                                      <p:to>
                                        <p:strVal val="visible"/>
                                      </p:to>
                                    </p:set>
                                    <p:anim calcmode="lin" valueType="num">
                                      <p:cBhvr additive="base">
                                        <p:cTn id="42" dur="1000" fill="hold">
                                          <p:stCondLst>
                                            <p:cond delay="0"/>
                                          </p:stCondLst>
                                        </p:cTn>
                                        <p:tgtEl>
                                          <p:spTgt spid="334851">
                                            <p:txEl>
                                              <p:pRg st="3" end="3"/>
                                            </p:txEl>
                                          </p:spTgt>
                                        </p:tgtEl>
                                        <p:attrNameLst>
                                          <p:attrName>ppt_x</p:attrName>
                                        </p:attrNameLst>
                                      </p:cBhvr>
                                      <p:tavLst>
                                        <p:tav tm="0">
                                          <p:val>
                                            <p:strVal val="#ppt_x"/>
                                          </p:val>
                                        </p:tav>
                                        <p:tav tm="100000">
                                          <p:val>
                                            <p:strVal val="#ppt_x"/>
                                          </p:val>
                                        </p:tav>
                                      </p:tavLst>
                                    </p:anim>
                                    <p:anim calcmode="lin" valueType="num">
                                      <p:cBhvr additive="base">
                                        <p:cTn id="43" dur="1000" fill="hold">
                                          <p:stCondLst>
                                            <p:cond delay="0"/>
                                          </p:stCondLst>
                                        </p:cTn>
                                        <p:tgtEl>
                                          <p:spTgt spid="334851">
                                            <p:txEl>
                                              <p:pRg st="3" end="3"/>
                                            </p:txEl>
                                          </p:spTgt>
                                        </p:tgtEl>
                                        <p:attrNameLst>
                                          <p:attrName>ppt_y</p:attrName>
                                        </p:attrNameLst>
                                      </p:cBhvr>
                                      <p:tavLst>
                                        <p:tav tm="0">
                                          <p:val>
                                            <p:strVal val="0-#ppt_h/2"/>
                                          </p:val>
                                        </p:tav>
                                        <p:tav tm="100000">
                                          <p:val>
                                            <p:strVal val="#ppt_y"/>
                                          </p:val>
                                        </p:tav>
                                      </p:tavLst>
                                    </p:anim>
                                  </p:childTnLst>
                                </p:cTn>
                              </p:par>
                            </p:childTnLst>
                          </p:cTn>
                        </p:par>
                        <p:par>
                          <p:cTn id="44" fill="hold" nodeType="afterGroup">
                            <p:stCondLst>
                              <p:cond delay="8000"/>
                            </p:stCondLst>
                            <p:childTnLst>
                              <p:par>
                                <p:cTn id="45" presetID="2" presetClass="entr" presetSubtype="1" fill="hold" grpId="0" nodeType="afterEffect">
                                  <p:stCondLst>
                                    <p:cond delay="0"/>
                                  </p:stCondLst>
                                  <p:childTnLst>
                                    <p:set>
                                      <p:cBhvr>
                                        <p:cTn id="46" dur="1" fill="hold">
                                          <p:stCondLst>
                                            <p:cond delay="0"/>
                                          </p:stCondLst>
                                        </p:cTn>
                                        <p:tgtEl>
                                          <p:spTgt spid="334851">
                                            <p:txEl>
                                              <p:pRg st="2" end="2"/>
                                            </p:txEl>
                                          </p:spTgt>
                                        </p:tgtEl>
                                        <p:attrNameLst>
                                          <p:attrName>style.visibility</p:attrName>
                                        </p:attrNameLst>
                                      </p:cBhvr>
                                      <p:to>
                                        <p:strVal val="visible"/>
                                      </p:to>
                                    </p:set>
                                    <p:anim calcmode="lin" valueType="num">
                                      <p:cBhvr additive="base">
                                        <p:cTn id="47" dur="1000" fill="hold">
                                          <p:stCondLst>
                                            <p:cond delay="0"/>
                                          </p:stCondLst>
                                        </p:cTn>
                                        <p:tgtEl>
                                          <p:spTgt spid="334851">
                                            <p:txEl>
                                              <p:pRg st="2" end="2"/>
                                            </p:txEl>
                                          </p:spTgt>
                                        </p:tgtEl>
                                        <p:attrNameLst>
                                          <p:attrName>ppt_x</p:attrName>
                                        </p:attrNameLst>
                                      </p:cBhvr>
                                      <p:tavLst>
                                        <p:tav tm="0">
                                          <p:val>
                                            <p:strVal val="#ppt_x"/>
                                          </p:val>
                                        </p:tav>
                                        <p:tav tm="100000">
                                          <p:val>
                                            <p:strVal val="#ppt_x"/>
                                          </p:val>
                                        </p:tav>
                                      </p:tavLst>
                                    </p:anim>
                                    <p:anim calcmode="lin" valueType="num">
                                      <p:cBhvr additive="base">
                                        <p:cTn id="48" dur="1000" fill="hold">
                                          <p:stCondLst>
                                            <p:cond delay="0"/>
                                          </p:stCondLst>
                                        </p:cTn>
                                        <p:tgtEl>
                                          <p:spTgt spid="334851">
                                            <p:txEl>
                                              <p:pRg st="2" end="2"/>
                                            </p:txEl>
                                          </p:spTgt>
                                        </p:tgtEl>
                                        <p:attrNameLst>
                                          <p:attrName>ppt_y</p:attrName>
                                        </p:attrNameLst>
                                      </p:cBhvr>
                                      <p:tavLst>
                                        <p:tav tm="0">
                                          <p:val>
                                            <p:strVal val="0-#ppt_h/2"/>
                                          </p:val>
                                        </p:tav>
                                        <p:tav tm="100000">
                                          <p:val>
                                            <p:strVal val="#ppt_y"/>
                                          </p:val>
                                        </p:tav>
                                      </p:tavLst>
                                    </p:anim>
                                  </p:childTnLst>
                                </p:cTn>
                              </p:par>
                            </p:childTnLst>
                          </p:cTn>
                        </p:par>
                        <p:par>
                          <p:cTn id="49" fill="hold" nodeType="afterGroup">
                            <p:stCondLst>
                              <p:cond delay="9000"/>
                            </p:stCondLst>
                            <p:childTnLst>
                              <p:par>
                                <p:cTn id="50" presetID="2" presetClass="entr" presetSubtype="1" fill="hold" grpId="0" nodeType="afterEffect">
                                  <p:stCondLst>
                                    <p:cond delay="0"/>
                                  </p:stCondLst>
                                  <p:childTnLst>
                                    <p:set>
                                      <p:cBhvr>
                                        <p:cTn id="51" dur="1" fill="hold">
                                          <p:stCondLst>
                                            <p:cond delay="0"/>
                                          </p:stCondLst>
                                        </p:cTn>
                                        <p:tgtEl>
                                          <p:spTgt spid="334851">
                                            <p:txEl>
                                              <p:pRg st="1" end="1"/>
                                            </p:txEl>
                                          </p:spTgt>
                                        </p:tgtEl>
                                        <p:attrNameLst>
                                          <p:attrName>style.visibility</p:attrName>
                                        </p:attrNameLst>
                                      </p:cBhvr>
                                      <p:to>
                                        <p:strVal val="visible"/>
                                      </p:to>
                                    </p:set>
                                    <p:anim calcmode="lin" valueType="num">
                                      <p:cBhvr additive="base">
                                        <p:cTn id="52" dur="1000" fill="hold">
                                          <p:stCondLst>
                                            <p:cond delay="0"/>
                                          </p:stCondLst>
                                        </p:cTn>
                                        <p:tgtEl>
                                          <p:spTgt spid="334851">
                                            <p:txEl>
                                              <p:pRg st="1" end="1"/>
                                            </p:txEl>
                                          </p:spTgt>
                                        </p:tgtEl>
                                        <p:attrNameLst>
                                          <p:attrName>ppt_x</p:attrName>
                                        </p:attrNameLst>
                                      </p:cBhvr>
                                      <p:tavLst>
                                        <p:tav tm="0">
                                          <p:val>
                                            <p:strVal val="#ppt_x"/>
                                          </p:val>
                                        </p:tav>
                                        <p:tav tm="100000">
                                          <p:val>
                                            <p:strVal val="#ppt_x"/>
                                          </p:val>
                                        </p:tav>
                                      </p:tavLst>
                                    </p:anim>
                                    <p:anim calcmode="lin" valueType="num">
                                      <p:cBhvr additive="base">
                                        <p:cTn id="53" dur="1000" fill="hold">
                                          <p:stCondLst>
                                            <p:cond delay="0"/>
                                          </p:stCondLst>
                                        </p:cTn>
                                        <p:tgtEl>
                                          <p:spTgt spid="334851">
                                            <p:txEl>
                                              <p:pRg st="1" end="1"/>
                                            </p:txEl>
                                          </p:spTgt>
                                        </p:tgtEl>
                                        <p:attrNameLst>
                                          <p:attrName>ppt_y</p:attrName>
                                        </p:attrNameLst>
                                      </p:cBhvr>
                                      <p:tavLst>
                                        <p:tav tm="0">
                                          <p:val>
                                            <p:strVal val="0-#ppt_h/2"/>
                                          </p:val>
                                        </p:tav>
                                        <p:tav tm="100000">
                                          <p:val>
                                            <p:strVal val="#ppt_y"/>
                                          </p:val>
                                        </p:tav>
                                      </p:tavLst>
                                    </p:anim>
                                  </p:childTnLst>
                                </p:cTn>
                              </p:par>
                            </p:childTnLst>
                          </p:cTn>
                        </p:par>
                        <p:par>
                          <p:cTn id="54" fill="hold" nodeType="afterGroup">
                            <p:stCondLst>
                              <p:cond delay="10000"/>
                            </p:stCondLst>
                            <p:childTnLst>
                              <p:par>
                                <p:cTn id="55" presetID="2" presetClass="entr" presetSubtype="1" fill="hold" grpId="0" nodeType="afterEffect">
                                  <p:stCondLst>
                                    <p:cond delay="0"/>
                                  </p:stCondLst>
                                  <p:childTnLst>
                                    <p:set>
                                      <p:cBhvr>
                                        <p:cTn id="56" dur="1" fill="hold">
                                          <p:stCondLst>
                                            <p:cond delay="0"/>
                                          </p:stCondLst>
                                        </p:cTn>
                                        <p:tgtEl>
                                          <p:spTgt spid="334851">
                                            <p:txEl>
                                              <p:pRg st="0" end="0"/>
                                            </p:txEl>
                                          </p:spTgt>
                                        </p:tgtEl>
                                        <p:attrNameLst>
                                          <p:attrName>style.visibility</p:attrName>
                                        </p:attrNameLst>
                                      </p:cBhvr>
                                      <p:to>
                                        <p:strVal val="visible"/>
                                      </p:to>
                                    </p:set>
                                    <p:anim calcmode="lin" valueType="num">
                                      <p:cBhvr additive="base">
                                        <p:cTn id="57" dur="1000" fill="hold">
                                          <p:stCondLst>
                                            <p:cond delay="0"/>
                                          </p:stCondLst>
                                        </p:cTn>
                                        <p:tgtEl>
                                          <p:spTgt spid="334851">
                                            <p:txEl>
                                              <p:pRg st="0" end="0"/>
                                            </p:txEl>
                                          </p:spTgt>
                                        </p:tgtEl>
                                        <p:attrNameLst>
                                          <p:attrName>ppt_x</p:attrName>
                                        </p:attrNameLst>
                                      </p:cBhvr>
                                      <p:tavLst>
                                        <p:tav tm="0">
                                          <p:val>
                                            <p:strVal val="#ppt_x"/>
                                          </p:val>
                                        </p:tav>
                                        <p:tav tm="100000">
                                          <p:val>
                                            <p:strVal val="#ppt_x"/>
                                          </p:val>
                                        </p:tav>
                                      </p:tavLst>
                                    </p:anim>
                                    <p:anim calcmode="lin" valueType="num">
                                      <p:cBhvr additive="base">
                                        <p:cTn id="58" dur="1000" fill="hold">
                                          <p:stCondLst>
                                            <p:cond delay="0"/>
                                          </p:stCondLst>
                                        </p:cTn>
                                        <p:tgtEl>
                                          <p:spTgt spid="334851">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851" grpId="0" build="p" rev="1"/>
    </p:bldLst>
  </p:timing>
</p:sld>
</file>

<file path=ppt/slides/slide249.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651268" name="Rectangle 4"/>
          <p:cNvSpPr>
            <a:spLocks noChangeArrowheads="1"/>
          </p:cNvSpPr>
          <p:nvPr/>
        </p:nvSpPr>
        <p:spPr bwMode="auto">
          <a:xfrm>
            <a:off x="519113" y="1460500"/>
            <a:ext cx="8229600" cy="29765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ششم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651268"/>
                                        </p:tgtEl>
                                        <p:attrNameLst>
                                          <p:attrName>style.visibility</p:attrName>
                                        </p:attrNameLst>
                                      </p:cBhvr>
                                      <p:to>
                                        <p:strVal val="visible"/>
                                      </p:to>
                                    </p:set>
                                    <p:animEffect transition="in" filter="fade">
                                      <p:cBhvr>
                                        <p:cTn id="7" dur="2000"/>
                                        <p:tgtEl>
                                          <p:spTgt spid="651268"/>
                                        </p:tgtEl>
                                      </p:cBhvr>
                                    </p:animEffect>
                                    <p:anim calcmode="lin" valueType="num">
                                      <p:cBhvr>
                                        <p:cTn id="8" dur="2000" fill="hold"/>
                                        <p:tgtEl>
                                          <p:spTgt spid="651268"/>
                                        </p:tgtEl>
                                        <p:attrNameLst>
                                          <p:attrName>ppt_w</p:attrName>
                                        </p:attrNameLst>
                                      </p:cBhvr>
                                      <p:tavLst>
                                        <p:tav tm="0" fmla="#ppt_w*sin(2.5*pi*$)">
                                          <p:val>
                                            <p:fltVal val="0"/>
                                          </p:val>
                                        </p:tav>
                                        <p:tav tm="100000">
                                          <p:val>
                                            <p:fltVal val="1"/>
                                          </p:val>
                                        </p:tav>
                                      </p:tavLst>
                                    </p:anim>
                                    <p:anim calcmode="lin" valueType="num">
                                      <p:cBhvr>
                                        <p:cTn id="9" dur="2000" fill="hold"/>
                                        <p:tgtEl>
                                          <p:spTgt spid="651268"/>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400"/>
                            </p:stCondLst>
                            <p:childTnLst>
                              <p:par>
                                <p:cTn id="11" presetID="8" presetClass="emph" presetSubtype="0" fill="hold" grpId="1" nodeType="afterEffect">
                                  <p:stCondLst>
                                    <p:cond delay="0"/>
                                  </p:stCondLst>
                                  <p:iterate type="lt">
                                    <p:tmPct val="0"/>
                                  </p:iterate>
                                  <p:childTnLst>
                                    <p:animRot by="21600000">
                                      <p:cBhvr>
                                        <p:cTn id="12" dur="2000" fill="hold"/>
                                        <p:tgtEl>
                                          <p:spTgt spid="651268"/>
                                        </p:tgtEl>
                                        <p:attrNameLst>
                                          <p:attrName>r</p:attrName>
                                        </p:attrNameLst>
                                      </p:cBhvr>
                                    </p:animRot>
                                  </p:childTnLst>
                                </p:cTn>
                              </p:par>
                            </p:childTnLst>
                          </p:cTn>
                        </p:par>
                        <p:par>
                          <p:cTn id="13" fill="hold" nodeType="afterGroup">
                            <p:stCondLst>
                              <p:cond delay="7400"/>
                            </p:stCondLst>
                            <p:childTnLst>
                              <p:par>
                                <p:cTn id="14" presetID="41" presetClass="exit" presetSubtype="0" fill="hold" grpId="2" nodeType="afterEffect">
                                  <p:stCondLst>
                                    <p:cond delay="0"/>
                                  </p:stCondLst>
                                  <p:iterate type="lt">
                                    <p:tmPct val="10000"/>
                                  </p:iterate>
                                  <p:childTnLst>
                                    <p:anim calcmode="lin" valueType="num">
                                      <p:cBhvr>
                                        <p:cTn id="15" dur="500"/>
                                        <p:tgtEl>
                                          <p:spTgt spid="651268"/>
                                        </p:tgtEl>
                                        <p:attrNameLst>
                                          <p:attrName>ppt_x</p:attrName>
                                        </p:attrNameLst>
                                      </p:cBhvr>
                                      <p:tavLst>
                                        <p:tav tm="0">
                                          <p:val>
                                            <p:strVal val="ppt_x"/>
                                          </p:val>
                                        </p:tav>
                                        <p:tav tm="50000">
                                          <p:val>
                                            <p:strVal val="ppt_x+.1"/>
                                          </p:val>
                                        </p:tav>
                                        <p:tav tm="100000">
                                          <p:val>
                                            <p:strVal val="ppt_x"/>
                                          </p:val>
                                        </p:tav>
                                      </p:tavLst>
                                    </p:anim>
                                    <p:anim calcmode="lin" valueType="num">
                                      <p:cBhvr>
                                        <p:cTn id="16" dur="500"/>
                                        <p:tgtEl>
                                          <p:spTgt spid="651268"/>
                                        </p:tgtEl>
                                        <p:attrNameLst>
                                          <p:attrName>ppt_y</p:attrName>
                                        </p:attrNameLst>
                                      </p:cBhvr>
                                      <p:tavLst>
                                        <p:tav tm="0">
                                          <p:val>
                                            <p:strVal val="ppt_y"/>
                                          </p:val>
                                        </p:tav>
                                        <p:tav tm="100000">
                                          <p:val>
                                            <p:strVal val="ppt_y"/>
                                          </p:val>
                                        </p:tav>
                                      </p:tavLst>
                                    </p:anim>
                                    <p:anim calcmode="lin" valueType="num">
                                      <p:cBhvr>
                                        <p:cTn id="17" dur="500"/>
                                        <p:tgtEl>
                                          <p:spTgt spid="651268"/>
                                        </p:tgtEl>
                                        <p:attrNameLst>
                                          <p:attrName>ppt_h</p:attrName>
                                        </p:attrNameLst>
                                      </p:cBhvr>
                                      <p:tavLst>
                                        <p:tav tm="0">
                                          <p:val>
                                            <p:strVal val="ppt_h"/>
                                          </p:val>
                                        </p:tav>
                                        <p:tav tm="50000">
                                          <p:val>
                                            <p:strVal val="ppt_h+.01"/>
                                          </p:val>
                                        </p:tav>
                                        <p:tav tm="100000">
                                          <p:val>
                                            <p:strVal val="ppt_h/10"/>
                                          </p:val>
                                        </p:tav>
                                      </p:tavLst>
                                    </p:anim>
                                    <p:anim calcmode="lin" valueType="num">
                                      <p:cBhvr>
                                        <p:cTn id="18" dur="500"/>
                                        <p:tgtEl>
                                          <p:spTgt spid="651268"/>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500" tmFilter="0,0; .5, 0; 1, 1"/>
                                        <p:tgtEl>
                                          <p:spTgt spid="651268"/>
                                        </p:tgtEl>
                                      </p:cBhvr>
                                    </p:animEffect>
                                    <p:set>
                                      <p:cBhvr>
                                        <p:cTn id="20" dur="1" fill="hold">
                                          <p:stCondLst>
                                            <p:cond delay="499"/>
                                          </p:stCondLst>
                                        </p:cTn>
                                        <p:tgtEl>
                                          <p:spTgt spid="65126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1268" grpId="0"/>
      <p:bldP spid="651268" grpId="1"/>
      <p:bldP spid="651268" grpId="2"/>
    </p:bldLst>
  </p:timing>
</p:sld>
</file>

<file path=ppt/slides/slide2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44712" name="Group 296"/>
          <p:cNvGraphicFramePr>
            <a:graphicFrameLocks noGrp="1"/>
          </p:cNvGraphicFramePr>
          <p:nvPr>
            <p:ph/>
          </p:nvPr>
        </p:nvGraphicFramePr>
        <p:xfrm>
          <a:off x="519113" y="333375"/>
          <a:ext cx="8229600" cy="6264275"/>
        </p:xfrm>
        <a:graphic>
          <a:graphicData uri="http://schemas.openxmlformats.org/drawingml/2006/table">
            <a:tbl>
              <a:tblPr rtl="1"/>
              <a:tblGrid>
                <a:gridCol w="4906963">
                  <a:extLst>
                    <a:ext uri="{9D8B030D-6E8A-4147-A177-3AD203B41FA5}">
                      <a16:colId xmlns:a16="http://schemas.microsoft.com/office/drawing/2014/main" val="2435188023"/>
                    </a:ext>
                  </a:extLst>
                </a:gridCol>
                <a:gridCol w="1152525">
                  <a:extLst>
                    <a:ext uri="{9D8B030D-6E8A-4147-A177-3AD203B41FA5}">
                      <a16:colId xmlns:a16="http://schemas.microsoft.com/office/drawing/2014/main" val="4236793054"/>
                    </a:ext>
                  </a:extLst>
                </a:gridCol>
                <a:gridCol w="1079500">
                  <a:extLst>
                    <a:ext uri="{9D8B030D-6E8A-4147-A177-3AD203B41FA5}">
                      <a16:colId xmlns:a16="http://schemas.microsoft.com/office/drawing/2014/main" val="1564061030"/>
                    </a:ext>
                  </a:extLst>
                </a:gridCol>
                <a:gridCol w="1090612">
                  <a:extLst>
                    <a:ext uri="{9D8B030D-6E8A-4147-A177-3AD203B41FA5}">
                      <a16:colId xmlns:a16="http://schemas.microsoft.com/office/drawing/2014/main" val="3140237228"/>
                    </a:ext>
                  </a:extLst>
                </a:gridCol>
              </a:tblGrid>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990055934"/>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3342266"/>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های انتقالی (8×500)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85211656"/>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های تبدیل (10×500)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46756719"/>
                  </a:ext>
                </a:extLst>
              </a:tr>
              <a:tr h="369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8217745"/>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ضایعات عادی در پایان فرآیند تولید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48608089"/>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(8×50) و (10×50)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38413862"/>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بهای تمام شده کالای تکمیل شده و انتقال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00068935"/>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57440967"/>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های انتقالی (8×200)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0220439"/>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های تبدیل (10×50)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52683874"/>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 بهای تمام شده کالای در جریان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10153730"/>
                  </a:ext>
                </a:extLst>
              </a:tr>
              <a:tr h="369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ضایعات غیر عادی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17596248"/>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انتقالی (8×50)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62818877"/>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هزینه تبدیل (10×25)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55833723"/>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66213703"/>
                  </a:ext>
                </a:extLst>
              </a:tr>
              <a:tr h="368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جمع هزینه های تخصیص یافته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12650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074015361"/>
                  </a:ext>
                </a:extLst>
              </a:tr>
            </a:tbl>
          </a:graphicData>
        </a:graphic>
      </p:graphicFrame>
      <p:grpSp>
        <p:nvGrpSpPr>
          <p:cNvPr id="444715" name="Group 299"/>
          <p:cNvGrpSpPr>
            <a:grpSpLocks/>
          </p:cNvGrpSpPr>
          <p:nvPr/>
        </p:nvGrpSpPr>
        <p:grpSpPr bwMode="auto">
          <a:xfrm>
            <a:off x="1908175" y="6165850"/>
            <a:ext cx="1655763" cy="0"/>
            <a:chOff x="1202" y="3884"/>
            <a:chExt cx="1043" cy="0"/>
          </a:xfrm>
        </p:grpSpPr>
        <p:sp>
          <p:nvSpPr>
            <p:cNvPr id="444713" name="Line 297"/>
            <p:cNvSpPr>
              <a:spLocks noChangeShapeType="1"/>
            </p:cNvSpPr>
            <p:nvPr/>
          </p:nvSpPr>
          <p:spPr bwMode="auto">
            <a:xfrm>
              <a:off x="1202" y="3884"/>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444714" name="Line 298"/>
            <p:cNvSpPr>
              <a:spLocks noChangeShapeType="1"/>
            </p:cNvSpPr>
            <p:nvPr/>
          </p:nvSpPr>
          <p:spPr bwMode="auto">
            <a:xfrm>
              <a:off x="1882" y="3884"/>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5874" name="Rectangle 2"/>
          <p:cNvSpPr>
            <a:spLocks noGrp="1" noChangeArrowheads="1"/>
          </p:cNvSpPr>
          <p:nvPr>
            <p:ph type="title"/>
          </p:nvPr>
        </p:nvSpPr>
        <p:spPr>
          <a:xfrm>
            <a:off x="663575" y="333375"/>
            <a:ext cx="8229600" cy="744538"/>
          </a:xfrm>
        </p:spPr>
        <p:txBody>
          <a:bodyPr/>
          <a:lstStyle/>
          <a:p>
            <a:pPr algn="r"/>
            <a:r>
              <a:rPr lang="fa-IR" altLang="fa-IR" sz="1800">
                <a:effectLst/>
                <a:cs typeface="B Nasim" panose="00000700000000000000" pitchFamily="2" charset="-78"/>
              </a:rPr>
              <a:t>حل مساله (1-6) (صفحه 375):</a:t>
            </a:r>
            <a:br>
              <a:rPr lang="fa-IR" altLang="fa-IR" sz="1800">
                <a:effectLst/>
                <a:cs typeface="B Nasim" panose="00000700000000000000" pitchFamily="2" charset="-78"/>
              </a:rPr>
            </a:br>
            <a:endParaRPr lang="en-US" altLang="fa-IR" sz="1800">
              <a:effectLst/>
              <a:cs typeface="B Nasim" panose="00000700000000000000" pitchFamily="2" charset="-78"/>
            </a:endParaRPr>
          </a:p>
        </p:txBody>
      </p:sp>
      <p:sp>
        <p:nvSpPr>
          <p:cNvPr id="335875" name="Rectangle 3"/>
          <p:cNvSpPr>
            <a:spLocks noGrp="1" noChangeArrowheads="1"/>
          </p:cNvSpPr>
          <p:nvPr>
            <p:ph type="body" idx="1"/>
          </p:nvPr>
        </p:nvSpPr>
        <p:spPr>
          <a:xfrm>
            <a:off x="323850" y="908050"/>
            <a:ext cx="8497888" cy="4857750"/>
          </a:xfrm>
        </p:spPr>
        <p:txBody>
          <a:bodyPr/>
          <a:lstStyle/>
          <a:p>
            <a:pPr algn="l">
              <a:lnSpc>
                <a:spcPct val="130000"/>
              </a:lnSpc>
              <a:buFont typeface="Wingdings" panose="05000000000000000000" pitchFamily="2" charset="2"/>
              <a:buNone/>
            </a:pPr>
            <a:r>
              <a:rPr lang="fa-IR" altLang="fa-IR" sz="2400">
                <a:effectLst/>
                <a:cs typeface="B Zar" panose="00000400000000000000" pitchFamily="2" charset="-78"/>
              </a:rPr>
              <a:t>15 = 5 – 20 =</a:t>
            </a:r>
            <a:r>
              <a:rPr lang="fa-IR" altLang="fa-IR" sz="2000">
                <a:effectLst/>
                <a:cs typeface="B Zar" panose="00000400000000000000" pitchFamily="2" charset="-78"/>
              </a:rPr>
              <a:t> </a:t>
            </a:r>
            <a:r>
              <a:rPr lang="en-US" altLang="fa-IR" sz="2000">
                <a:effectLst/>
                <a:cs typeface="B Zar" panose="00000400000000000000" pitchFamily="2" charset="-78"/>
              </a:rPr>
              <a:t>C.M</a:t>
            </a:r>
            <a:r>
              <a:rPr lang="fa-IR" altLang="fa-IR" sz="2400">
                <a:effectLst/>
                <a:cs typeface="B Zar" panose="00000400000000000000" pitchFamily="2" charset="-78"/>
              </a:rPr>
              <a:t> = حاشیه سود هر واحد</a:t>
            </a:r>
          </a:p>
          <a:p>
            <a:pPr algn="l">
              <a:lnSpc>
                <a:spcPct val="80000"/>
              </a:lnSpc>
              <a:buFont typeface="Wingdings" panose="05000000000000000000" pitchFamily="2" charset="2"/>
              <a:buNone/>
            </a:pPr>
            <a:r>
              <a:rPr lang="fa-IR" altLang="fa-IR" sz="2400">
                <a:effectLst/>
                <a:cs typeface="B Zar" panose="00000400000000000000" pitchFamily="2" charset="-78"/>
              </a:rPr>
              <a:t>140000 = 20× 7000 = </a:t>
            </a:r>
            <a:r>
              <a:rPr lang="en-US" altLang="fa-IR" sz="2000">
                <a:effectLst/>
                <a:cs typeface="B Zar" panose="00000400000000000000" pitchFamily="2" charset="-78"/>
              </a:rPr>
              <a:t>P.Q</a:t>
            </a:r>
            <a:r>
              <a:rPr lang="fa-IR" altLang="fa-IR" sz="2400">
                <a:effectLst/>
                <a:cs typeface="B Zar" panose="00000400000000000000" pitchFamily="2" charset="-78"/>
              </a:rPr>
              <a:t>              7000 = 105000 </a:t>
            </a:r>
            <a:r>
              <a:rPr lang="fa-IR" altLang="fa-IR" sz="2400" baseline="-25000">
                <a:effectLst/>
                <a:cs typeface="B Zar" panose="00000400000000000000" pitchFamily="2" charset="-78"/>
              </a:rPr>
              <a:t>=</a:t>
            </a:r>
            <a:r>
              <a:rPr lang="fa-IR" altLang="fa-IR" sz="2400">
                <a:effectLst/>
                <a:cs typeface="B Zar" panose="00000400000000000000" pitchFamily="2" charset="-78"/>
              </a:rPr>
              <a:t> </a:t>
            </a:r>
            <a:r>
              <a:rPr lang="en-US" altLang="fa-IR" sz="2000">
                <a:effectLst/>
                <a:cs typeface="B Zar" panose="00000400000000000000" pitchFamily="2" charset="-78"/>
              </a:rPr>
              <a:t>Q</a:t>
            </a:r>
            <a:r>
              <a:rPr lang="fa-IR" altLang="fa-IR" sz="2400">
                <a:effectLst/>
                <a:cs typeface="B Zar" panose="00000400000000000000" pitchFamily="2" charset="-78"/>
              </a:rPr>
              <a:t> ، تولید و فروش نقطه سربسر  </a:t>
            </a:r>
          </a:p>
          <a:p>
            <a:pPr algn="ctr">
              <a:lnSpc>
                <a:spcPct val="40000"/>
              </a:lnSpc>
              <a:buFont typeface="Wingdings" panose="05000000000000000000" pitchFamily="2" charset="2"/>
              <a:buNone/>
            </a:pPr>
            <a:r>
              <a:rPr lang="fa-IR" altLang="fa-IR" sz="2400">
                <a:effectLst/>
                <a:cs typeface="B Zar" panose="00000400000000000000" pitchFamily="2" charset="-78"/>
              </a:rPr>
              <a:t>                             15 </a:t>
            </a:r>
          </a:p>
          <a:p>
            <a:pPr>
              <a:lnSpc>
                <a:spcPct val="80000"/>
              </a:lnSpc>
              <a:buFont typeface="Wingdings" panose="05000000000000000000" pitchFamily="2" charset="2"/>
              <a:buNone/>
            </a:pPr>
            <a:endParaRPr lang="fa-IR" altLang="fa-IR" sz="2400">
              <a:effectLst/>
              <a:cs typeface="B Nasim" panose="00000700000000000000" pitchFamily="2" charset="-78"/>
            </a:endParaRPr>
          </a:p>
          <a:p>
            <a:pPr>
              <a:lnSpc>
                <a:spcPct val="80000"/>
              </a:lnSpc>
              <a:buFont typeface="Wingdings" panose="05000000000000000000" pitchFamily="2" charset="2"/>
              <a:buNone/>
            </a:pPr>
            <a:r>
              <a:rPr lang="fa-IR" altLang="fa-IR" sz="1800">
                <a:solidFill>
                  <a:schemeClr val="folHlink"/>
                </a:solidFill>
                <a:effectLst/>
                <a:cs typeface="B Nasim" panose="00000700000000000000" pitchFamily="2" charset="-78"/>
              </a:rPr>
              <a:t>حل مساله (2-6)</a:t>
            </a:r>
          </a:p>
          <a:p>
            <a:pPr>
              <a:lnSpc>
                <a:spcPct val="80000"/>
              </a:lnSpc>
              <a:buFont typeface="Wingdings" panose="05000000000000000000" pitchFamily="2" charset="2"/>
              <a:buNone/>
            </a:pPr>
            <a:endParaRPr lang="fa-IR" altLang="fa-IR" sz="1800">
              <a:solidFill>
                <a:schemeClr val="folHlink"/>
              </a:solidFill>
              <a:effectLst/>
              <a:cs typeface="B Nasim" panose="00000700000000000000" pitchFamily="2" charset="-78"/>
            </a:endParaRPr>
          </a:p>
          <a:p>
            <a:pPr algn="l">
              <a:lnSpc>
                <a:spcPct val="80000"/>
              </a:lnSpc>
              <a:buFont typeface="Wingdings" panose="05000000000000000000" pitchFamily="2" charset="2"/>
              <a:buNone/>
            </a:pPr>
            <a:r>
              <a:rPr lang="fa-IR" altLang="fa-IR" sz="2400">
                <a:effectLst/>
                <a:cs typeface="B Zar" panose="00000400000000000000" pitchFamily="2" charset="-78"/>
              </a:rPr>
              <a:t>40%    </a:t>
            </a:r>
            <a:r>
              <a:rPr lang="en-US" altLang="fa-IR" sz="2000">
                <a:effectLst/>
                <a:cs typeface="B Zar" panose="00000400000000000000" pitchFamily="2" charset="-78"/>
              </a:rPr>
              <a:t>%</a:t>
            </a:r>
            <a:r>
              <a:rPr lang="en-US" altLang="fa-IR" sz="1800">
                <a:effectLst/>
                <a:cs typeface="B Zar" panose="00000400000000000000" pitchFamily="2" charset="-78"/>
              </a:rPr>
              <a:t>C.M</a:t>
            </a:r>
            <a:r>
              <a:rPr lang="fa-IR" altLang="fa-IR" sz="2400">
                <a:effectLst/>
                <a:cs typeface="B Zar" panose="00000400000000000000" pitchFamily="2" charset="-78"/>
              </a:rPr>
              <a:t> = 60% - 1                    60% = </a:t>
            </a:r>
            <a:r>
              <a:rPr lang="en-US" altLang="fa-IR" sz="2000">
                <a:effectLst/>
                <a:cs typeface="B Zar" panose="00000400000000000000" pitchFamily="2" charset="-78"/>
              </a:rPr>
              <a:t>%</a:t>
            </a:r>
            <a:r>
              <a:rPr lang="en-US" altLang="fa-IR" sz="1800">
                <a:effectLst/>
                <a:cs typeface="B Zar" panose="00000400000000000000" pitchFamily="2" charset="-78"/>
              </a:rPr>
              <a:t>V</a:t>
            </a:r>
            <a:r>
              <a:rPr lang="fa-IR" altLang="fa-IR" sz="2400">
                <a:effectLst/>
                <a:cs typeface="B Zar" panose="00000400000000000000" pitchFamily="2" charset="-78"/>
              </a:rPr>
              <a:t> = درصد هزینه متغیر</a:t>
            </a:r>
          </a:p>
          <a:p>
            <a:pPr algn="l">
              <a:lnSpc>
                <a:spcPct val="80000"/>
              </a:lnSpc>
              <a:buFont typeface="Wingdings" panose="05000000000000000000" pitchFamily="2" charset="2"/>
              <a:buNone/>
            </a:pPr>
            <a:r>
              <a:rPr lang="fa-IR" altLang="fa-IR" sz="2400">
                <a:effectLst/>
                <a:cs typeface="B Zar" panose="00000400000000000000" pitchFamily="2" charset="-78"/>
              </a:rPr>
              <a:t>20000 = </a:t>
            </a:r>
            <a:r>
              <a:rPr lang="en-US" altLang="fa-IR" sz="1800">
                <a:effectLst/>
                <a:cs typeface="B Zar" panose="00000400000000000000" pitchFamily="2" charset="-78"/>
              </a:rPr>
              <a:t>Q</a:t>
            </a:r>
            <a:r>
              <a:rPr lang="fa-IR" altLang="fa-IR" sz="2400">
                <a:effectLst/>
                <a:cs typeface="B Zar" panose="00000400000000000000" pitchFamily="2" charset="-78"/>
              </a:rPr>
              <a:t>            2500000 = </a:t>
            </a:r>
            <a:r>
              <a:rPr lang="en-US" altLang="fa-IR" sz="1800">
                <a:effectLst/>
                <a:cs typeface="B Zar" panose="00000400000000000000" pitchFamily="2" charset="-78"/>
              </a:rPr>
              <a:t>P.Q</a:t>
            </a:r>
            <a:r>
              <a:rPr lang="fa-IR" altLang="fa-IR" sz="2400">
                <a:effectLst/>
                <a:cs typeface="B Zar" panose="00000400000000000000" pitchFamily="2" charset="-78"/>
              </a:rPr>
              <a:t>               200000 = 800000 - </a:t>
            </a:r>
            <a:r>
              <a:rPr lang="en-US" altLang="fa-IR" sz="1800">
                <a:effectLst/>
                <a:cs typeface="B Zar" panose="00000400000000000000" pitchFamily="2" charset="-78"/>
              </a:rPr>
              <a:t>(P)</a:t>
            </a:r>
            <a:r>
              <a:rPr lang="fa-IR" altLang="fa-IR" sz="2400">
                <a:effectLst/>
                <a:cs typeface="B Zar" panose="00000400000000000000" pitchFamily="2" charset="-78"/>
              </a:rPr>
              <a:t> 40%</a:t>
            </a:r>
          </a:p>
          <a:p>
            <a:pPr algn="l">
              <a:lnSpc>
                <a:spcPct val="80000"/>
              </a:lnSpc>
              <a:buFont typeface="Wingdings" panose="05000000000000000000" pitchFamily="2" charset="2"/>
              <a:buNone/>
            </a:pPr>
            <a:r>
              <a:rPr lang="fa-IR" altLang="fa-IR" sz="2400">
                <a:effectLst/>
                <a:cs typeface="B Zar" panose="00000400000000000000" pitchFamily="2" charset="-78"/>
              </a:rPr>
              <a:t>125 = 2500000 </a:t>
            </a:r>
            <a:r>
              <a:rPr lang="fa-IR" altLang="fa-IR" sz="2400" baseline="-25000">
                <a:effectLst/>
                <a:cs typeface="B Zar" panose="00000400000000000000" pitchFamily="2" charset="-78"/>
              </a:rPr>
              <a:t>=</a:t>
            </a:r>
            <a:r>
              <a:rPr lang="fa-IR" altLang="fa-IR" sz="2400">
                <a:effectLst/>
                <a:cs typeface="B Zar" panose="00000400000000000000" pitchFamily="2" charset="-78"/>
              </a:rPr>
              <a:t> </a:t>
            </a:r>
            <a:r>
              <a:rPr lang="en-US" altLang="fa-IR" sz="1800">
                <a:effectLst/>
                <a:cs typeface="B Zar" panose="00000400000000000000" pitchFamily="2" charset="-78"/>
              </a:rPr>
              <a:t>P</a:t>
            </a:r>
            <a:r>
              <a:rPr lang="fa-IR" altLang="fa-IR" sz="2400">
                <a:effectLst/>
                <a:cs typeface="B Zar" panose="00000400000000000000" pitchFamily="2" charset="-78"/>
              </a:rPr>
              <a:t> = بهای فروش هر واحد</a:t>
            </a:r>
          </a:p>
          <a:p>
            <a:pPr algn="ctr">
              <a:lnSpc>
                <a:spcPct val="40000"/>
              </a:lnSpc>
              <a:buFont typeface="Wingdings" panose="05000000000000000000" pitchFamily="2" charset="2"/>
              <a:buNone/>
            </a:pPr>
            <a:r>
              <a:rPr lang="fa-IR" altLang="fa-IR" sz="2400">
                <a:effectLst/>
                <a:cs typeface="B Zar" panose="00000400000000000000" pitchFamily="2" charset="-78"/>
              </a:rPr>
              <a:t>                                          20000</a:t>
            </a:r>
          </a:p>
          <a:p>
            <a:pPr algn="l">
              <a:lnSpc>
                <a:spcPct val="120000"/>
              </a:lnSpc>
              <a:buFont typeface="Wingdings" panose="05000000000000000000" pitchFamily="2" charset="2"/>
              <a:buNone/>
            </a:pPr>
            <a:r>
              <a:rPr lang="fa-IR" altLang="fa-IR" sz="2400">
                <a:effectLst/>
                <a:cs typeface="B Zar" panose="00000400000000000000" pitchFamily="2" charset="-78"/>
              </a:rPr>
              <a:t>2500000 </a:t>
            </a:r>
            <a:r>
              <a:rPr lang="fa-IR" altLang="fa-IR" sz="2400" baseline="-25000">
                <a:effectLst/>
                <a:cs typeface="B Zar" panose="00000400000000000000" pitchFamily="2" charset="-78"/>
              </a:rPr>
              <a:t>=</a:t>
            </a:r>
            <a:r>
              <a:rPr lang="fa-IR" altLang="fa-IR" sz="2400">
                <a:effectLst/>
                <a:cs typeface="B Zar" panose="00000400000000000000" pitchFamily="2" charset="-78"/>
              </a:rPr>
              <a:t> 200000 + 800000 </a:t>
            </a:r>
            <a:r>
              <a:rPr lang="fa-IR" altLang="fa-IR" sz="2400" baseline="-25000">
                <a:effectLst/>
                <a:cs typeface="B Zar" panose="00000400000000000000" pitchFamily="2" charset="-78"/>
              </a:rPr>
              <a:t>= </a:t>
            </a:r>
            <a:r>
              <a:rPr lang="fa-IR" altLang="fa-IR" sz="2400">
                <a:effectLst/>
                <a:cs typeface="B Zar" panose="00000400000000000000" pitchFamily="2" charset="-78"/>
              </a:rPr>
              <a:t> </a:t>
            </a:r>
            <a:r>
              <a:rPr lang="en-US" altLang="fa-IR" sz="1800">
                <a:effectLst/>
                <a:cs typeface="B Zar" panose="00000400000000000000" pitchFamily="2" charset="-78"/>
              </a:rPr>
              <a:t>P.Q</a:t>
            </a:r>
            <a:r>
              <a:rPr lang="fa-IR" altLang="fa-IR" sz="2400">
                <a:effectLst/>
                <a:cs typeface="B Zar" panose="00000400000000000000" pitchFamily="2" charset="-78"/>
              </a:rPr>
              <a:t> </a:t>
            </a:r>
          </a:p>
          <a:p>
            <a:pPr algn="ctr">
              <a:lnSpc>
                <a:spcPct val="50000"/>
              </a:lnSpc>
              <a:buFont typeface="Wingdings" panose="05000000000000000000" pitchFamily="2" charset="2"/>
              <a:buNone/>
            </a:pPr>
            <a:r>
              <a:rPr lang="fa-IR" altLang="fa-IR" sz="2400">
                <a:effectLst/>
                <a:cs typeface="B Zar" panose="00000400000000000000" pitchFamily="2" charset="-78"/>
              </a:rPr>
              <a:t>                                                                                        40%</a:t>
            </a:r>
          </a:p>
          <a:p>
            <a:pPr algn="l">
              <a:lnSpc>
                <a:spcPct val="140000"/>
              </a:lnSpc>
              <a:buFont typeface="Wingdings" panose="05000000000000000000" pitchFamily="2" charset="2"/>
              <a:buNone/>
            </a:pPr>
            <a:r>
              <a:rPr lang="fa-IR" altLang="fa-IR" sz="2400">
                <a:effectLst/>
                <a:cs typeface="B Zar" panose="00000400000000000000" pitchFamily="2" charset="-78"/>
              </a:rPr>
              <a:t>125 = </a:t>
            </a:r>
            <a:r>
              <a:rPr lang="en-US" altLang="fa-IR" sz="1800">
                <a:effectLst/>
                <a:cs typeface="B Zar" panose="00000400000000000000" pitchFamily="2" charset="-78"/>
              </a:rPr>
              <a:t>P</a:t>
            </a:r>
            <a:r>
              <a:rPr lang="fa-IR" altLang="fa-IR" sz="2400">
                <a:effectLst/>
                <a:cs typeface="B Zar" panose="00000400000000000000" pitchFamily="2" charset="-78"/>
              </a:rPr>
              <a:t>               2500000 = </a:t>
            </a:r>
            <a:r>
              <a:rPr lang="en-US" altLang="fa-IR" sz="1800">
                <a:effectLst/>
                <a:cs typeface="B Zar" panose="00000400000000000000" pitchFamily="2" charset="-78"/>
              </a:rPr>
              <a:t>P</a:t>
            </a:r>
            <a:r>
              <a:rPr lang="fa-IR" altLang="fa-IR" sz="2400">
                <a:effectLst/>
                <a:cs typeface="B Zar" panose="00000400000000000000" pitchFamily="2" charset="-78"/>
              </a:rPr>
              <a:t> 20000</a:t>
            </a:r>
            <a:endParaRPr lang="en-US" altLang="fa-IR" sz="2400">
              <a:effectLst/>
              <a:cs typeface="B Zar" panose="00000400000000000000" pitchFamily="2" charset="-78"/>
            </a:endParaRPr>
          </a:p>
        </p:txBody>
      </p:sp>
      <p:grpSp>
        <p:nvGrpSpPr>
          <p:cNvPr id="335882" name="Group 10"/>
          <p:cNvGrpSpPr>
            <a:grpSpLocks/>
          </p:cNvGrpSpPr>
          <p:nvPr/>
        </p:nvGrpSpPr>
        <p:grpSpPr bwMode="auto">
          <a:xfrm>
            <a:off x="1116013" y="1700213"/>
            <a:ext cx="2951162" cy="3600450"/>
            <a:chOff x="703" y="1071"/>
            <a:chExt cx="1859" cy="2268"/>
          </a:xfrm>
        </p:grpSpPr>
        <p:sp>
          <p:nvSpPr>
            <p:cNvPr id="335876" name="Line 4"/>
            <p:cNvSpPr>
              <a:spLocks noChangeShapeType="1"/>
            </p:cNvSpPr>
            <p:nvPr/>
          </p:nvSpPr>
          <p:spPr bwMode="auto">
            <a:xfrm>
              <a:off x="2109" y="1071"/>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5877" name="Line 5"/>
            <p:cNvSpPr>
              <a:spLocks noChangeShapeType="1"/>
            </p:cNvSpPr>
            <p:nvPr/>
          </p:nvSpPr>
          <p:spPr bwMode="auto">
            <a:xfrm>
              <a:off x="1837" y="2523"/>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5878" name="Line 6"/>
            <p:cNvSpPr>
              <a:spLocks noChangeShapeType="1"/>
            </p:cNvSpPr>
            <p:nvPr/>
          </p:nvSpPr>
          <p:spPr bwMode="auto">
            <a:xfrm>
              <a:off x="703" y="2931"/>
              <a:ext cx="99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5879" name="Line 7"/>
            <p:cNvSpPr>
              <a:spLocks noChangeShapeType="1"/>
            </p:cNvSpPr>
            <p:nvPr/>
          </p:nvSpPr>
          <p:spPr bwMode="auto">
            <a:xfrm>
              <a:off x="2155" y="2205"/>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5880" name="Line 8"/>
            <p:cNvSpPr>
              <a:spLocks noChangeShapeType="1"/>
            </p:cNvSpPr>
            <p:nvPr/>
          </p:nvSpPr>
          <p:spPr bwMode="auto">
            <a:xfrm>
              <a:off x="1701" y="3339"/>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iterate type="lt">
                                    <p:tmPct val="10000"/>
                                  </p:iterate>
                                  <p:childTnLst>
                                    <p:set>
                                      <p:cBhvr>
                                        <p:cTn id="6" dur="1" fill="hold">
                                          <p:stCondLst>
                                            <p:cond delay="0"/>
                                          </p:stCondLst>
                                        </p:cTn>
                                        <p:tgtEl>
                                          <p:spTgt spid="335875">
                                            <p:txEl>
                                              <p:pRg st="0" end="0"/>
                                            </p:txEl>
                                          </p:spTgt>
                                        </p:tgtEl>
                                        <p:attrNameLst>
                                          <p:attrName>style.visibility</p:attrName>
                                        </p:attrNameLst>
                                      </p:cBhvr>
                                      <p:to>
                                        <p:strVal val="visible"/>
                                      </p:to>
                                    </p:set>
                                    <p:animEffect transition="in" filter="fade">
                                      <p:cBhvr>
                                        <p:cTn id="7" dur="500"/>
                                        <p:tgtEl>
                                          <p:spTgt spid="335875">
                                            <p:txEl>
                                              <p:pRg st="0" end="0"/>
                                            </p:txEl>
                                          </p:spTgt>
                                        </p:tgtEl>
                                      </p:cBhvr>
                                    </p:animEffect>
                                    <p:anim calcmode="lin" valueType="num">
                                      <p:cBhvr>
                                        <p:cTn id="8" dur="500" fill="hold"/>
                                        <p:tgtEl>
                                          <p:spTgt spid="335875">
                                            <p:txEl>
                                              <p:pRg st="0" end="0"/>
                                            </p:txEl>
                                          </p:spTgt>
                                        </p:tgtEl>
                                        <p:attrNameLst>
                                          <p:attrName>ppt_x</p:attrName>
                                        </p:attrNameLst>
                                      </p:cBhvr>
                                      <p:tavLst>
                                        <p:tav tm="0">
                                          <p:val>
                                            <p:strVal val="#ppt_x"/>
                                          </p:val>
                                        </p:tav>
                                        <p:tav tm="100000">
                                          <p:val>
                                            <p:strVal val="#ppt_x"/>
                                          </p:val>
                                        </p:tav>
                                      </p:tavLst>
                                    </p:anim>
                                    <p:anim calcmode="lin" valueType="num">
                                      <p:cBhvr>
                                        <p:cTn id="9" dur="500" fill="hold"/>
                                        <p:tgtEl>
                                          <p:spTgt spid="335875">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1750"/>
                            </p:stCondLst>
                            <p:childTnLst>
                              <p:par>
                                <p:cTn id="11" presetID="47" presetClass="entr" presetSubtype="0" fill="hold" grpId="0" nodeType="afterEffect">
                                  <p:stCondLst>
                                    <p:cond delay="0"/>
                                  </p:stCondLst>
                                  <p:iterate type="lt">
                                    <p:tmPct val="10000"/>
                                  </p:iterate>
                                  <p:childTnLst>
                                    <p:set>
                                      <p:cBhvr>
                                        <p:cTn id="12" dur="1" fill="hold">
                                          <p:stCondLst>
                                            <p:cond delay="0"/>
                                          </p:stCondLst>
                                        </p:cTn>
                                        <p:tgtEl>
                                          <p:spTgt spid="335875">
                                            <p:txEl>
                                              <p:pRg st="1" end="1"/>
                                            </p:txEl>
                                          </p:spTgt>
                                        </p:tgtEl>
                                        <p:attrNameLst>
                                          <p:attrName>style.visibility</p:attrName>
                                        </p:attrNameLst>
                                      </p:cBhvr>
                                      <p:to>
                                        <p:strVal val="visible"/>
                                      </p:to>
                                    </p:set>
                                    <p:animEffect transition="in" filter="fade">
                                      <p:cBhvr>
                                        <p:cTn id="13" dur="500"/>
                                        <p:tgtEl>
                                          <p:spTgt spid="335875">
                                            <p:txEl>
                                              <p:pRg st="1" end="1"/>
                                            </p:txEl>
                                          </p:spTgt>
                                        </p:tgtEl>
                                      </p:cBhvr>
                                    </p:animEffect>
                                    <p:anim calcmode="lin" valueType="num">
                                      <p:cBhvr>
                                        <p:cTn id="14" dur="500" fill="hold"/>
                                        <p:tgtEl>
                                          <p:spTgt spid="335875">
                                            <p:txEl>
                                              <p:pRg st="1" end="1"/>
                                            </p:txEl>
                                          </p:spTgt>
                                        </p:tgtEl>
                                        <p:attrNameLst>
                                          <p:attrName>ppt_x</p:attrName>
                                        </p:attrNameLst>
                                      </p:cBhvr>
                                      <p:tavLst>
                                        <p:tav tm="0">
                                          <p:val>
                                            <p:strVal val="#ppt_x"/>
                                          </p:val>
                                        </p:tav>
                                        <p:tav tm="100000">
                                          <p:val>
                                            <p:strVal val="#ppt_x"/>
                                          </p:val>
                                        </p:tav>
                                      </p:tavLst>
                                    </p:anim>
                                    <p:anim calcmode="lin" valueType="num">
                                      <p:cBhvr>
                                        <p:cTn id="15" dur="500" fill="hold"/>
                                        <p:tgtEl>
                                          <p:spTgt spid="335875">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4750"/>
                            </p:stCondLst>
                            <p:childTnLst>
                              <p:par>
                                <p:cTn id="17" presetID="47" presetClass="entr" presetSubtype="0" fill="hold" grpId="0" nodeType="afterEffect">
                                  <p:stCondLst>
                                    <p:cond delay="0"/>
                                  </p:stCondLst>
                                  <p:iterate type="lt">
                                    <p:tmPct val="10000"/>
                                  </p:iterate>
                                  <p:childTnLst>
                                    <p:set>
                                      <p:cBhvr>
                                        <p:cTn id="18" dur="1" fill="hold">
                                          <p:stCondLst>
                                            <p:cond delay="0"/>
                                          </p:stCondLst>
                                        </p:cTn>
                                        <p:tgtEl>
                                          <p:spTgt spid="335875">
                                            <p:txEl>
                                              <p:pRg st="2" end="2"/>
                                            </p:txEl>
                                          </p:spTgt>
                                        </p:tgtEl>
                                        <p:attrNameLst>
                                          <p:attrName>style.visibility</p:attrName>
                                        </p:attrNameLst>
                                      </p:cBhvr>
                                      <p:to>
                                        <p:strVal val="visible"/>
                                      </p:to>
                                    </p:set>
                                    <p:animEffect transition="in" filter="fade">
                                      <p:cBhvr>
                                        <p:cTn id="19" dur="500"/>
                                        <p:tgtEl>
                                          <p:spTgt spid="335875">
                                            <p:txEl>
                                              <p:pRg st="2" end="2"/>
                                            </p:txEl>
                                          </p:spTgt>
                                        </p:tgtEl>
                                      </p:cBhvr>
                                    </p:animEffect>
                                    <p:anim calcmode="lin" valueType="num">
                                      <p:cBhvr>
                                        <p:cTn id="20" dur="500" fill="hold"/>
                                        <p:tgtEl>
                                          <p:spTgt spid="335875">
                                            <p:txEl>
                                              <p:pRg st="2" end="2"/>
                                            </p:txEl>
                                          </p:spTgt>
                                        </p:tgtEl>
                                        <p:attrNameLst>
                                          <p:attrName>ppt_x</p:attrName>
                                        </p:attrNameLst>
                                      </p:cBhvr>
                                      <p:tavLst>
                                        <p:tav tm="0">
                                          <p:val>
                                            <p:strVal val="#ppt_x"/>
                                          </p:val>
                                        </p:tav>
                                        <p:tav tm="100000">
                                          <p:val>
                                            <p:strVal val="#ppt_x"/>
                                          </p:val>
                                        </p:tav>
                                      </p:tavLst>
                                    </p:anim>
                                    <p:anim calcmode="lin" valueType="num">
                                      <p:cBhvr>
                                        <p:cTn id="21" dur="500" fill="hold"/>
                                        <p:tgtEl>
                                          <p:spTgt spid="335875">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5300"/>
                            </p:stCondLst>
                            <p:childTnLst>
                              <p:par>
                                <p:cTn id="23" presetID="47" presetClass="entr" presetSubtype="0" fill="hold" grpId="0" nodeType="afterEffect">
                                  <p:stCondLst>
                                    <p:cond delay="0"/>
                                  </p:stCondLst>
                                  <p:iterate type="lt">
                                    <p:tmPct val="10000"/>
                                  </p:iterate>
                                  <p:childTnLst>
                                    <p:set>
                                      <p:cBhvr>
                                        <p:cTn id="24" dur="1" fill="hold">
                                          <p:stCondLst>
                                            <p:cond delay="0"/>
                                          </p:stCondLst>
                                        </p:cTn>
                                        <p:tgtEl>
                                          <p:spTgt spid="335875">
                                            <p:txEl>
                                              <p:pRg st="4" end="4"/>
                                            </p:txEl>
                                          </p:spTgt>
                                        </p:tgtEl>
                                        <p:attrNameLst>
                                          <p:attrName>style.visibility</p:attrName>
                                        </p:attrNameLst>
                                      </p:cBhvr>
                                      <p:to>
                                        <p:strVal val="visible"/>
                                      </p:to>
                                    </p:set>
                                    <p:animEffect transition="in" filter="fade">
                                      <p:cBhvr>
                                        <p:cTn id="25" dur="500"/>
                                        <p:tgtEl>
                                          <p:spTgt spid="335875">
                                            <p:txEl>
                                              <p:pRg st="4" end="4"/>
                                            </p:txEl>
                                          </p:spTgt>
                                        </p:tgtEl>
                                      </p:cBhvr>
                                    </p:animEffect>
                                    <p:anim calcmode="lin" valueType="num">
                                      <p:cBhvr>
                                        <p:cTn id="26" dur="500" fill="hold"/>
                                        <p:tgtEl>
                                          <p:spTgt spid="335875">
                                            <p:txEl>
                                              <p:pRg st="4" end="4"/>
                                            </p:txEl>
                                          </p:spTgt>
                                        </p:tgtEl>
                                        <p:attrNameLst>
                                          <p:attrName>ppt_x</p:attrName>
                                        </p:attrNameLst>
                                      </p:cBhvr>
                                      <p:tavLst>
                                        <p:tav tm="0">
                                          <p:val>
                                            <p:strVal val="#ppt_x"/>
                                          </p:val>
                                        </p:tav>
                                        <p:tav tm="100000">
                                          <p:val>
                                            <p:strVal val="#ppt_x"/>
                                          </p:val>
                                        </p:tav>
                                      </p:tavLst>
                                    </p:anim>
                                    <p:anim calcmode="lin" valueType="num">
                                      <p:cBhvr>
                                        <p:cTn id="27" dur="500" fill="hold"/>
                                        <p:tgtEl>
                                          <p:spTgt spid="335875">
                                            <p:txEl>
                                              <p:pRg st="4" end="4"/>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6350"/>
                            </p:stCondLst>
                            <p:childTnLst>
                              <p:par>
                                <p:cTn id="29" presetID="47" presetClass="entr" presetSubtype="0" fill="hold" grpId="0" nodeType="afterEffect">
                                  <p:stCondLst>
                                    <p:cond delay="0"/>
                                  </p:stCondLst>
                                  <p:iterate type="lt">
                                    <p:tmPct val="10000"/>
                                  </p:iterate>
                                  <p:childTnLst>
                                    <p:set>
                                      <p:cBhvr>
                                        <p:cTn id="30" dur="1" fill="hold">
                                          <p:stCondLst>
                                            <p:cond delay="0"/>
                                          </p:stCondLst>
                                        </p:cTn>
                                        <p:tgtEl>
                                          <p:spTgt spid="335875">
                                            <p:txEl>
                                              <p:pRg st="6" end="6"/>
                                            </p:txEl>
                                          </p:spTgt>
                                        </p:tgtEl>
                                        <p:attrNameLst>
                                          <p:attrName>style.visibility</p:attrName>
                                        </p:attrNameLst>
                                      </p:cBhvr>
                                      <p:to>
                                        <p:strVal val="visible"/>
                                      </p:to>
                                    </p:set>
                                    <p:animEffect transition="in" filter="fade">
                                      <p:cBhvr>
                                        <p:cTn id="31" dur="500"/>
                                        <p:tgtEl>
                                          <p:spTgt spid="335875">
                                            <p:txEl>
                                              <p:pRg st="6" end="6"/>
                                            </p:txEl>
                                          </p:spTgt>
                                        </p:tgtEl>
                                      </p:cBhvr>
                                    </p:animEffect>
                                    <p:anim calcmode="lin" valueType="num">
                                      <p:cBhvr>
                                        <p:cTn id="32" dur="500" fill="hold"/>
                                        <p:tgtEl>
                                          <p:spTgt spid="335875">
                                            <p:txEl>
                                              <p:pRg st="6" end="6"/>
                                            </p:txEl>
                                          </p:spTgt>
                                        </p:tgtEl>
                                        <p:attrNameLst>
                                          <p:attrName>ppt_x</p:attrName>
                                        </p:attrNameLst>
                                      </p:cBhvr>
                                      <p:tavLst>
                                        <p:tav tm="0">
                                          <p:val>
                                            <p:strVal val="#ppt_x"/>
                                          </p:val>
                                        </p:tav>
                                        <p:tav tm="100000">
                                          <p:val>
                                            <p:strVal val="#ppt_x"/>
                                          </p:val>
                                        </p:tav>
                                      </p:tavLst>
                                    </p:anim>
                                    <p:anim calcmode="lin" valueType="num">
                                      <p:cBhvr>
                                        <p:cTn id="33" dur="500" fill="hold"/>
                                        <p:tgtEl>
                                          <p:spTgt spid="335875">
                                            <p:txEl>
                                              <p:pRg st="6" end="6"/>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8500"/>
                            </p:stCondLst>
                            <p:childTnLst>
                              <p:par>
                                <p:cTn id="35" presetID="47" presetClass="entr" presetSubtype="0" fill="hold" grpId="0" nodeType="afterEffect">
                                  <p:stCondLst>
                                    <p:cond delay="0"/>
                                  </p:stCondLst>
                                  <p:iterate type="lt">
                                    <p:tmPct val="10000"/>
                                  </p:iterate>
                                  <p:childTnLst>
                                    <p:set>
                                      <p:cBhvr>
                                        <p:cTn id="36" dur="1" fill="hold">
                                          <p:stCondLst>
                                            <p:cond delay="0"/>
                                          </p:stCondLst>
                                        </p:cTn>
                                        <p:tgtEl>
                                          <p:spTgt spid="335875">
                                            <p:txEl>
                                              <p:pRg st="7" end="7"/>
                                            </p:txEl>
                                          </p:spTgt>
                                        </p:tgtEl>
                                        <p:attrNameLst>
                                          <p:attrName>style.visibility</p:attrName>
                                        </p:attrNameLst>
                                      </p:cBhvr>
                                      <p:to>
                                        <p:strVal val="visible"/>
                                      </p:to>
                                    </p:set>
                                    <p:animEffect transition="in" filter="fade">
                                      <p:cBhvr>
                                        <p:cTn id="37" dur="500"/>
                                        <p:tgtEl>
                                          <p:spTgt spid="335875">
                                            <p:txEl>
                                              <p:pRg st="7" end="7"/>
                                            </p:txEl>
                                          </p:spTgt>
                                        </p:tgtEl>
                                      </p:cBhvr>
                                    </p:animEffect>
                                    <p:anim calcmode="lin" valueType="num">
                                      <p:cBhvr>
                                        <p:cTn id="38" dur="500" fill="hold"/>
                                        <p:tgtEl>
                                          <p:spTgt spid="335875">
                                            <p:txEl>
                                              <p:pRg st="7" end="7"/>
                                            </p:txEl>
                                          </p:spTgt>
                                        </p:tgtEl>
                                        <p:attrNameLst>
                                          <p:attrName>ppt_x</p:attrName>
                                        </p:attrNameLst>
                                      </p:cBhvr>
                                      <p:tavLst>
                                        <p:tav tm="0">
                                          <p:val>
                                            <p:strVal val="#ppt_x"/>
                                          </p:val>
                                        </p:tav>
                                        <p:tav tm="100000">
                                          <p:val>
                                            <p:strVal val="#ppt_x"/>
                                          </p:val>
                                        </p:tav>
                                      </p:tavLst>
                                    </p:anim>
                                    <p:anim calcmode="lin" valueType="num">
                                      <p:cBhvr>
                                        <p:cTn id="39" dur="500" fill="hold"/>
                                        <p:tgtEl>
                                          <p:spTgt spid="335875">
                                            <p:txEl>
                                              <p:pRg st="7" end="7"/>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10850"/>
                            </p:stCondLst>
                            <p:childTnLst>
                              <p:par>
                                <p:cTn id="41" presetID="47" presetClass="entr" presetSubtype="0" fill="hold" grpId="0" nodeType="afterEffect">
                                  <p:stCondLst>
                                    <p:cond delay="0"/>
                                  </p:stCondLst>
                                  <p:iterate type="lt">
                                    <p:tmPct val="10000"/>
                                  </p:iterate>
                                  <p:childTnLst>
                                    <p:set>
                                      <p:cBhvr>
                                        <p:cTn id="42" dur="1" fill="hold">
                                          <p:stCondLst>
                                            <p:cond delay="0"/>
                                          </p:stCondLst>
                                        </p:cTn>
                                        <p:tgtEl>
                                          <p:spTgt spid="335875">
                                            <p:txEl>
                                              <p:pRg st="8" end="8"/>
                                            </p:txEl>
                                          </p:spTgt>
                                        </p:tgtEl>
                                        <p:attrNameLst>
                                          <p:attrName>style.visibility</p:attrName>
                                        </p:attrNameLst>
                                      </p:cBhvr>
                                      <p:to>
                                        <p:strVal val="visible"/>
                                      </p:to>
                                    </p:set>
                                    <p:animEffect transition="in" filter="fade">
                                      <p:cBhvr>
                                        <p:cTn id="43" dur="500"/>
                                        <p:tgtEl>
                                          <p:spTgt spid="335875">
                                            <p:txEl>
                                              <p:pRg st="8" end="8"/>
                                            </p:txEl>
                                          </p:spTgt>
                                        </p:tgtEl>
                                      </p:cBhvr>
                                    </p:animEffect>
                                    <p:anim calcmode="lin" valueType="num">
                                      <p:cBhvr>
                                        <p:cTn id="44" dur="500" fill="hold"/>
                                        <p:tgtEl>
                                          <p:spTgt spid="335875">
                                            <p:txEl>
                                              <p:pRg st="8" end="8"/>
                                            </p:txEl>
                                          </p:spTgt>
                                        </p:tgtEl>
                                        <p:attrNameLst>
                                          <p:attrName>ppt_x</p:attrName>
                                        </p:attrNameLst>
                                      </p:cBhvr>
                                      <p:tavLst>
                                        <p:tav tm="0">
                                          <p:val>
                                            <p:strVal val="#ppt_x"/>
                                          </p:val>
                                        </p:tav>
                                        <p:tav tm="100000">
                                          <p:val>
                                            <p:strVal val="#ppt_x"/>
                                          </p:val>
                                        </p:tav>
                                      </p:tavLst>
                                    </p:anim>
                                    <p:anim calcmode="lin" valueType="num">
                                      <p:cBhvr>
                                        <p:cTn id="45" dur="500" fill="hold"/>
                                        <p:tgtEl>
                                          <p:spTgt spid="335875">
                                            <p:txEl>
                                              <p:pRg st="8" end="8"/>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12700"/>
                            </p:stCondLst>
                            <p:childTnLst>
                              <p:par>
                                <p:cTn id="47" presetID="47" presetClass="entr" presetSubtype="0" fill="hold" grpId="0" nodeType="afterEffect">
                                  <p:stCondLst>
                                    <p:cond delay="0"/>
                                  </p:stCondLst>
                                  <p:iterate type="lt">
                                    <p:tmPct val="10000"/>
                                  </p:iterate>
                                  <p:childTnLst>
                                    <p:set>
                                      <p:cBhvr>
                                        <p:cTn id="48" dur="1" fill="hold">
                                          <p:stCondLst>
                                            <p:cond delay="0"/>
                                          </p:stCondLst>
                                        </p:cTn>
                                        <p:tgtEl>
                                          <p:spTgt spid="335875">
                                            <p:txEl>
                                              <p:pRg st="9" end="9"/>
                                            </p:txEl>
                                          </p:spTgt>
                                        </p:tgtEl>
                                        <p:attrNameLst>
                                          <p:attrName>style.visibility</p:attrName>
                                        </p:attrNameLst>
                                      </p:cBhvr>
                                      <p:to>
                                        <p:strVal val="visible"/>
                                      </p:to>
                                    </p:set>
                                    <p:animEffect transition="in" filter="fade">
                                      <p:cBhvr>
                                        <p:cTn id="49" dur="500"/>
                                        <p:tgtEl>
                                          <p:spTgt spid="335875">
                                            <p:txEl>
                                              <p:pRg st="9" end="9"/>
                                            </p:txEl>
                                          </p:spTgt>
                                        </p:tgtEl>
                                      </p:cBhvr>
                                    </p:animEffect>
                                    <p:anim calcmode="lin" valueType="num">
                                      <p:cBhvr>
                                        <p:cTn id="50" dur="500" fill="hold"/>
                                        <p:tgtEl>
                                          <p:spTgt spid="335875">
                                            <p:txEl>
                                              <p:pRg st="9" end="9"/>
                                            </p:txEl>
                                          </p:spTgt>
                                        </p:tgtEl>
                                        <p:attrNameLst>
                                          <p:attrName>ppt_x</p:attrName>
                                        </p:attrNameLst>
                                      </p:cBhvr>
                                      <p:tavLst>
                                        <p:tav tm="0">
                                          <p:val>
                                            <p:strVal val="#ppt_x"/>
                                          </p:val>
                                        </p:tav>
                                        <p:tav tm="100000">
                                          <p:val>
                                            <p:strVal val="#ppt_x"/>
                                          </p:val>
                                        </p:tav>
                                      </p:tavLst>
                                    </p:anim>
                                    <p:anim calcmode="lin" valueType="num">
                                      <p:cBhvr>
                                        <p:cTn id="51" dur="500" fill="hold"/>
                                        <p:tgtEl>
                                          <p:spTgt spid="335875">
                                            <p:txEl>
                                              <p:pRg st="9" end="9"/>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13400"/>
                            </p:stCondLst>
                            <p:childTnLst>
                              <p:par>
                                <p:cTn id="53" presetID="47" presetClass="entr" presetSubtype="0" fill="hold" grpId="0" nodeType="afterEffect">
                                  <p:stCondLst>
                                    <p:cond delay="0"/>
                                  </p:stCondLst>
                                  <p:iterate type="lt">
                                    <p:tmPct val="10000"/>
                                  </p:iterate>
                                  <p:childTnLst>
                                    <p:set>
                                      <p:cBhvr>
                                        <p:cTn id="54" dur="1" fill="hold">
                                          <p:stCondLst>
                                            <p:cond delay="0"/>
                                          </p:stCondLst>
                                        </p:cTn>
                                        <p:tgtEl>
                                          <p:spTgt spid="335875">
                                            <p:txEl>
                                              <p:pRg st="10" end="10"/>
                                            </p:txEl>
                                          </p:spTgt>
                                        </p:tgtEl>
                                        <p:attrNameLst>
                                          <p:attrName>style.visibility</p:attrName>
                                        </p:attrNameLst>
                                      </p:cBhvr>
                                      <p:to>
                                        <p:strVal val="visible"/>
                                      </p:to>
                                    </p:set>
                                    <p:animEffect transition="in" filter="fade">
                                      <p:cBhvr>
                                        <p:cTn id="55" dur="500"/>
                                        <p:tgtEl>
                                          <p:spTgt spid="335875">
                                            <p:txEl>
                                              <p:pRg st="10" end="10"/>
                                            </p:txEl>
                                          </p:spTgt>
                                        </p:tgtEl>
                                      </p:cBhvr>
                                    </p:animEffect>
                                    <p:anim calcmode="lin" valueType="num">
                                      <p:cBhvr>
                                        <p:cTn id="56" dur="500" fill="hold"/>
                                        <p:tgtEl>
                                          <p:spTgt spid="335875">
                                            <p:txEl>
                                              <p:pRg st="10" end="10"/>
                                            </p:txEl>
                                          </p:spTgt>
                                        </p:tgtEl>
                                        <p:attrNameLst>
                                          <p:attrName>ppt_x</p:attrName>
                                        </p:attrNameLst>
                                      </p:cBhvr>
                                      <p:tavLst>
                                        <p:tav tm="0">
                                          <p:val>
                                            <p:strVal val="#ppt_x"/>
                                          </p:val>
                                        </p:tav>
                                        <p:tav tm="100000">
                                          <p:val>
                                            <p:strVal val="#ppt_x"/>
                                          </p:val>
                                        </p:tav>
                                      </p:tavLst>
                                    </p:anim>
                                    <p:anim calcmode="lin" valueType="num">
                                      <p:cBhvr>
                                        <p:cTn id="57" dur="500" fill="hold"/>
                                        <p:tgtEl>
                                          <p:spTgt spid="335875">
                                            <p:txEl>
                                              <p:pRg st="10" end="10"/>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15100"/>
                            </p:stCondLst>
                            <p:childTnLst>
                              <p:par>
                                <p:cTn id="59" presetID="47" presetClass="entr" presetSubtype="0" fill="hold" grpId="0" nodeType="afterEffect">
                                  <p:stCondLst>
                                    <p:cond delay="0"/>
                                  </p:stCondLst>
                                  <p:iterate type="lt">
                                    <p:tmPct val="10000"/>
                                  </p:iterate>
                                  <p:childTnLst>
                                    <p:set>
                                      <p:cBhvr>
                                        <p:cTn id="60" dur="1" fill="hold">
                                          <p:stCondLst>
                                            <p:cond delay="0"/>
                                          </p:stCondLst>
                                        </p:cTn>
                                        <p:tgtEl>
                                          <p:spTgt spid="335875">
                                            <p:txEl>
                                              <p:pRg st="11" end="11"/>
                                            </p:txEl>
                                          </p:spTgt>
                                        </p:tgtEl>
                                        <p:attrNameLst>
                                          <p:attrName>style.visibility</p:attrName>
                                        </p:attrNameLst>
                                      </p:cBhvr>
                                      <p:to>
                                        <p:strVal val="visible"/>
                                      </p:to>
                                    </p:set>
                                    <p:animEffect transition="in" filter="fade">
                                      <p:cBhvr>
                                        <p:cTn id="61" dur="500"/>
                                        <p:tgtEl>
                                          <p:spTgt spid="335875">
                                            <p:txEl>
                                              <p:pRg st="11" end="11"/>
                                            </p:txEl>
                                          </p:spTgt>
                                        </p:tgtEl>
                                      </p:cBhvr>
                                    </p:animEffect>
                                    <p:anim calcmode="lin" valueType="num">
                                      <p:cBhvr>
                                        <p:cTn id="62" dur="500" fill="hold"/>
                                        <p:tgtEl>
                                          <p:spTgt spid="335875">
                                            <p:txEl>
                                              <p:pRg st="11" end="11"/>
                                            </p:txEl>
                                          </p:spTgt>
                                        </p:tgtEl>
                                        <p:attrNameLst>
                                          <p:attrName>ppt_x</p:attrName>
                                        </p:attrNameLst>
                                      </p:cBhvr>
                                      <p:tavLst>
                                        <p:tav tm="0">
                                          <p:val>
                                            <p:strVal val="#ppt_x"/>
                                          </p:val>
                                        </p:tav>
                                        <p:tav tm="100000">
                                          <p:val>
                                            <p:strVal val="#ppt_x"/>
                                          </p:val>
                                        </p:tav>
                                      </p:tavLst>
                                    </p:anim>
                                    <p:anim calcmode="lin" valueType="num">
                                      <p:cBhvr>
                                        <p:cTn id="63" dur="500" fill="hold"/>
                                        <p:tgtEl>
                                          <p:spTgt spid="335875">
                                            <p:txEl>
                                              <p:pRg st="11" end="11"/>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5700"/>
                            </p:stCondLst>
                            <p:childTnLst>
                              <p:par>
                                <p:cTn id="65" presetID="47" presetClass="entr" presetSubtype="0" fill="hold" grpId="0" nodeType="afterEffect">
                                  <p:stCondLst>
                                    <p:cond delay="0"/>
                                  </p:stCondLst>
                                  <p:iterate type="lt">
                                    <p:tmPct val="10000"/>
                                  </p:iterate>
                                  <p:childTnLst>
                                    <p:set>
                                      <p:cBhvr>
                                        <p:cTn id="66" dur="1" fill="hold">
                                          <p:stCondLst>
                                            <p:cond delay="0"/>
                                          </p:stCondLst>
                                        </p:cTn>
                                        <p:tgtEl>
                                          <p:spTgt spid="335875">
                                            <p:txEl>
                                              <p:pRg st="12" end="12"/>
                                            </p:txEl>
                                          </p:spTgt>
                                        </p:tgtEl>
                                        <p:attrNameLst>
                                          <p:attrName>style.visibility</p:attrName>
                                        </p:attrNameLst>
                                      </p:cBhvr>
                                      <p:to>
                                        <p:strVal val="visible"/>
                                      </p:to>
                                    </p:set>
                                    <p:animEffect transition="in" filter="fade">
                                      <p:cBhvr>
                                        <p:cTn id="67" dur="500"/>
                                        <p:tgtEl>
                                          <p:spTgt spid="335875">
                                            <p:txEl>
                                              <p:pRg st="12" end="12"/>
                                            </p:txEl>
                                          </p:spTgt>
                                        </p:tgtEl>
                                      </p:cBhvr>
                                    </p:animEffect>
                                    <p:anim calcmode="lin" valueType="num">
                                      <p:cBhvr>
                                        <p:cTn id="68" dur="500" fill="hold"/>
                                        <p:tgtEl>
                                          <p:spTgt spid="335875">
                                            <p:txEl>
                                              <p:pRg st="12" end="12"/>
                                            </p:txEl>
                                          </p:spTgt>
                                        </p:tgtEl>
                                        <p:attrNameLst>
                                          <p:attrName>ppt_x</p:attrName>
                                        </p:attrNameLst>
                                      </p:cBhvr>
                                      <p:tavLst>
                                        <p:tav tm="0">
                                          <p:val>
                                            <p:strVal val="#ppt_x"/>
                                          </p:val>
                                        </p:tav>
                                        <p:tav tm="100000">
                                          <p:val>
                                            <p:strVal val="#ppt_x"/>
                                          </p:val>
                                        </p:tav>
                                      </p:tavLst>
                                    </p:anim>
                                    <p:anim calcmode="lin" valueType="num">
                                      <p:cBhvr>
                                        <p:cTn id="69" dur="500" fill="hold"/>
                                        <p:tgtEl>
                                          <p:spTgt spid="335875">
                                            <p:txEl>
                                              <p:pRg st="12" end="12"/>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7100"/>
                            </p:stCondLst>
                            <p:childTnLst>
                              <p:par>
                                <p:cTn id="71" presetID="2" presetClass="entr" presetSubtype="4" fill="hold" nodeType="afterEffect">
                                  <p:stCondLst>
                                    <p:cond delay="0"/>
                                  </p:stCondLst>
                                  <p:childTnLst>
                                    <p:set>
                                      <p:cBhvr>
                                        <p:cTn id="72" dur="1" fill="hold">
                                          <p:stCondLst>
                                            <p:cond delay="0"/>
                                          </p:stCondLst>
                                        </p:cTn>
                                        <p:tgtEl>
                                          <p:spTgt spid="335882"/>
                                        </p:tgtEl>
                                        <p:attrNameLst>
                                          <p:attrName>style.visibility</p:attrName>
                                        </p:attrNameLst>
                                      </p:cBhvr>
                                      <p:to>
                                        <p:strVal val="visible"/>
                                      </p:to>
                                    </p:set>
                                    <p:anim calcmode="lin" valueType="num">
                                      <p:cBhvr additive="base">
                                        <p:cTn id="73" dur="500" fill="hold"/>
                                        <p:tgtEl>
                                          <p:spTgt spid="335882"/>
                                        </p:tgtEl>
                                        <p:attrNameLst>
                                          <p:attrName>ppt_x</p:attrName>
                                        </p:attrNameLst>
                                      </p:cBhvr>
                                      <p:tavLst>
                                        <p:tav tm="0">
                                          <p:val>
                                            <p:strVal val="#ppt_x"/>
                                          </p:val>
                                        </p:tav>
                                        <p:tav tm="100000">
                                          <p:val>
                                            <p:strVal val="#ppt_x"/>
                                          </p:val>
                                        </p:tav>
                                      </p:tavLst>
                                    </p:anim>
                                    <p:anim calcmode="lin" valueType="num">
                                      <p:cBhvr additive="base">
                                        <p:cTn id="74" dur="500" fill="hold"/>
                                        <p:tgtEl>
                                          <p:spTgt spid="3358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5875" grpId="0" build="p"/>
    </p:bldLst>
  </p:timing>
</p:sld>
</file>

<file path=ppt/slides/slide25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6898" name="Rectangle 2"/>
          <p:cNvSpPr>
            <a:spLocks noGrp="1" noChangeArrowheads="1"/>
          </p:cNvSpPr>
          <p:nvPr>
            <p:ph type="title"/>
          </p:nvPr>
        </p:nvSpPr>
        <p:spPr>
          <a:xfrm>
            <a:off x="457200" y="115888"/>
            <a:ext cx="8229600" cy="1143000"/>
          </a:xfrm>
        </p:spPr>
        <p:txBody>
          <a:bodyPr/>
          <a:lstStyle/>
          <a:p>
            <a:pPr algn="r"/>
            <a:r>
              <a:rPr lang="fa-IR" altLang="fa-IR" sz="1600">
                <a:cs typeface="B Nasim" panose="00000700000000000000" pitchFamily="2" charset="-78"/>
              </a:rPr>
              <a:t>حل مساله (3-6)</a:t>
            </a:r>
            <a:endParaRPr lang="en-US" altLang="fa-IR" sz="1600">
              <a:cs typeface="B Nasim" panose="00000700000000000000" pitchFamily="2" charset="-78"/>
            </a:endParaRPr>
          </a:p>
        </p:txBody>
      </p:sp>
      <p:sp>
        <p:nvSpPr>
          <p:cNvPr id="336899" name="Rectangle 3"/>
          <p:cNvSpPr>
            <a:spLocks noGrp="1" noChangeArrowheads="1"/>
          </p:cNvSpPr>
          <p:nvPr>
            <p:ph type="body" idx="1"/>
          </p:nvPr>
        </p:nvSpPr>
        <p:spPr>
          <a:xfrm>
            <a:off x="468313" y="1125538"/>
            <a:ext cx="8229600" cy="5399087"/>
          </a:xfrm>
        </p:spPr>
        <p:txBody>
          <a:bodyPr/>
          <a:lstStyle/>
          <a:p>
            <a:pPr algn="l">
              <a:lnSpc>
                <a:spcPct val="90000"/>
              </a:lnSpc>
              <a:buFont typeface="Wingdings" panose="05000000000000000000" pitchFamily="2" charset="2"/>
              <a:buNone/>
            </a:pPr>
            <a:r>
              <a:rPr lang="en-US" altLang="fa-IR" sz="2800" b="1">
                <a:effectLst/>
                <a:latin typeface="Times New Roman" panose="02020603050405020304" pitchFamily="18" charset="0"/>
                <a:cs typeface="Times New Roman" panose="02020603050405020304" pitchFamily="18" charset="0"/>
              </a:rPr>
              <a:t>I-a</a:t>
            </a:r>
            <a:r>
              <a:rPr lang="fa-IR" altLang="fa-IR" sz="2000">
                <a:effectLst/>
                <a:cs typeface="B Zar" panose="00000400000000000000" pitchFamily="2" charset="-78"/>
              </a:rPr>
              <a:t>                                                          کل هزینه ثابت سالانه      480000 = 12 × 20000 = </a:t>
            </a:r>
            <a:r>
              <a:rPr lang="en-US" altLang="fa-IR" sz="2000">
                <a:effectLst/>
                <a:cs typeface="B Zar" panose="00000400000000000000" pitchFamily="2" charset="-78"/>
              </a:rPr>
              <a:t>F</a:t>
            </a:r>
            <a:r>
              <a:rPr lang="fa-IR" altLang="fa-IR" sz="2000">
                <a:effectLst/>
                <a:cs typeface="B Zar" panose="00000400000000000000" pitchFamily="2" charset="-78"/>
              </a:rPr>
              <a:t> سالانه</a:t>
            </a:r>
          </a:p>
          <a:p>
            <a:pPr algn="l">
              <a:lnSpc>
                <a:spcPct val="90000"/>
              </a:lnSpc>
              <a:buFont typeface="Wingdings" panose="05000000000000000000" pitchFamily="2" charset="2"/>
              <a:buNone/>
            </a:pPr>
            <a:r>
              <a:rPr lang="fa-IR" altLang="fa-IR" sz="2000">
                <a:effectLst/>
                <a:cs typeface="B Zar" panose="00000400000000000000" pitchFamily="2" charset="-78"/>
              </a:rPr>
              <a:t>                480000 = </a:t>
            </a:r>
            <a:r>
              <a:rPr lang="en-US" altLang="fa-IR" sz="2000">
                <a:effectLst/>
                <a:cs typeface="B Zar" panose="00000400000000000000" pitchFamily="2" charset="-78"/>
              </a:rPr>
              <a:t>s</a:t>
            </a:r>
            <a:r>
              <a:rPr lang="fa-IR" altLang="fa-IR" sz="2000">
                <a:effectLst/>
                <a:cs typeface="B Zar" panose="00000400000000000000" pitchFamily="2" charset="-78"/>
              </a:rPr>
              <a:t> 10% - </a:t>
            </a:r>
            <a:r>
              <a:rPr lang="en-US" altLang="fa-IR" sz="2000">
                <a:effectLst/>
                <a:cs typeface="B Zar" panose="00000400000000000000" pitchFamily="2" charset="-78"/>
              </a:rPr>
              <a:t>s</a:t>
            </a:r>
            <a:r>
              <a:rPr lang="fa-IR" altLang="fa-IR" sz="2000">
                <a:effectLst/>
                <a:cs typeface="B Zar" panose="00000400000000000000" pitchFamily="2" charset="-78"/>
              </a:rPr>
              <a:t> 75% - </a:t>
            </a:r>
            <a:r>
              <a:rPr lang="en-US" altLang="fa-IR" sz="2000">
                <a:effectLst/>
                <a:cs typeface="B Zar" panose="00000400000000000000" pitchFamily="2" charset="-78"/>
              </a:rPr>
              <a:t>s</a:t>
            </a:r>
            <a:r>
              <a:rPr lang="fa-IR" altLang="fa-IR" sz="2000">
                <a:effectLst/>
                <a:cs typeface="B Zar" panose="00000400000000000000" pitchFamily="2" charset="-78"/>
              </a:rPr>
              <a:t>               </a:t>
            </a:r>
            <a:r>
              <a:rPr lang="en-US" altLang="fa-IR" sz="2000">
                <a:effectLst/>
                <a:cs typeface="B Zar" panose="00000400000000000000" pitchFamily="2" charset="-78"/>
              </a:rPr>
              <a:t>s</a:t>
            </a:r>
            <a:r>
              <a:rPr lang="fa-IR" altLang="fa-IR" sz="2000">
                <a:effectLst/>
                <a:cs typeface="B Zar" panose="00000400000000000000" pitchFamily="2" charset="-78"/>
              </a:rPr>
              <a:t>10% + </a:t>
            </a:r>
            <a:r>
              <a:rPr lang="en-US" altLang="fa-IR" sz="2000">
                <a:effectLst/>
                <a:cs typeface="B Zar" panose="00000400000000000000" pitchFamily="2" charset="-78"/>
              </a:rPr>
              <a:t>f</a:t>
            </a:r>
            <a:r>
              <a:rPr lang="fa-IR" altLang="fa-IR" sz="2000">
                <a:effectLst/>
                <a:cs typeface="B Zar" panose="00000400000000000000" pitchFamily="2" charset="-78"/>
              </a:rPr>
              <a:t> = </a:t>
            </a:r>
            <a:r>
              <a:rPr lang="en-US" altLang="fa-IR" sz="2000">
                <a:effectLst/>
                <a:cs typeface="B Zar" panose="00000400000000000000" pitchFamily="2" charset="-78"/>
              </a:rPr>
              <a:t>s</a:t>
            </a:r>
            <a:r>
              <a:rPr lang="fa-IR" altLang="fa-IR" sz="2000">
                <a:effectLst/>
                <a:cs typeface="B Zar" panose="00000400000000000000" pitchFamily="2" charset="-78"/>
              </a:rPr>
              <a:t> 75% - </a:t>
            </a:r>
            <a:r>
              <a:rPr lang="en-US" altLang="fa-IR" sz="2000">
                <a:effectLst/>
                <a:cs typeface="B Zar" panose="00000400000000000000" pitchFamily="2" charset="-78"/>
              </a:rPr>
              <a:t>s</a:t>
            </a:r>
            <a:endParaRPr lang="fa-IR" altLang="fa-IR" sz="2000">
              <a:effectLst/>
              <a:cs typeface="B Zar" panose="00000400000000000000" pitchFamily="2" charset="-78"/>
            </a:endParaRPr>
          </a:p>
          <a:p>
            <a:pPr algn="ctr">
              <a:lnSpc>
                <a:spcPct val="90000"/>
              </a:lnSpc>
              <a:buFont typeface="Wingdings" panose="05000000000000000000" pitchFamily="2" charset="2"/>
              <a:buNone/>
            </a:pPr>
            <a:r>
              <a:rPr lang="fa-IR" altLang="fa-IR" sz="2000">
                <a:effectLst/>
                <a:cs typeface="B Zar" panose="00000400000000000000" pitchFamily="2" charset="-78"/>
              </a:rPr>
              <a:t>                                                مبلغ فروش                 3200000 = </a:t>
            </a:r>
            <a:r>
              <a:rPr lang="en-US" altLang="fa-IR" sz="2000">
                <a:effectLst/>
                <a:cs typeface="B Zar" panose="00000400000000000000" pitchFamily="2" charset="-78"/>
              </a:rPr>
              <a:t>s</a:t>
            </a:r>
            <a:r>
              <a:rPr lang="fa-IR" altLang="fa-IR" sz="2000">
                <a:effectLst/>
                <a:cs typeface="B Zar" panose="00000400000000000000" pitchFamily="2" charset="-78"/>
              </a:rPr>
              <a:t>              480000 = </a:t>
            </a:r>
            <a:r>
              <a:rPr lang="en-US" altLang="fa-IR" sz="2000">
                <a:effectLst/>
                <a:cs typeface="B Zar" panose="00000400000000000000" pitchFamily="2" charset="-78"/>
              </a:rPr>
              <a:t>s</a:t>
            </a:r>
            <a:r>
              <a:rPr lang="fa-IR" altLang="fa-IR" sz="2000">
                <a:effectLst/>
                <a:cs typeface="B Zar" panose="00000400000000000000" pitchFamily="2" charset="-78"/>
              </a:rPr>
              <a:t> 15%            </a:t>
            </a:r>
          </a:p>
          <a:p>
            <a:pPr>
              <a:lnSpc>
                <a:spcPct val="90000"/>
              </a:lnSpc>
              <a:buFont typeface="Wingdings" panose="05000000000000000000" pitchFamily="2" charset="2"/>
              <a:buNone/>
            </a:pPr>
            <a:r>
              <a:rPr lang="fa-IR" altLang="fa-IR" sz="2000">
                <a:effectLst/>
                <a:cs typeface="B Zar" panose="00000400000000000000" pitchFamily="2" charset="-78"/>
              </a:rPr>
              <a:t>			فروش                                                          3200000</a:t>
            </a:r>
          </a:p>
          <a:p>
            <a:pPr>
              <a:lnSpc>
                <a:spcPct val="90000"/>
              </a:lnSpc>
              <a:buFont typeface="Wingdings" panose="05000000000000000000" pitchFamily="2" charset="2"/>
              <a:buNone/>
            </a:pPr>
            <a:r>
              <a:rPr lang="fa-IR" altLang="fa-IR" sz="2000">
                <a:effectLst/>
                <a:cs typeface="B Zar" panose="00000400000000000000" pitchFamily="2" charset="-78"/>
              </a:rPr>
              <a:t>			هزینه متغیر                                                  (</a:t>
            </a:r>
            <a:r>
              <a:rPr lang="fa-IR" altLang="fa-IR" sz="2000" u="sng">
                <a:effectLst/>
                <a:cs typeface="B Zar" panose="00000400000000000000" pitchFamily="2" charset="-78"/>
              </a:rPr>
              <a:t>2400000</a:t>
            </a:r>
            <a:r>
              <a:rPr lang="fa-IR" altLang="fa-IR" sz="2000">
                <a:effectLst/>
                <a:cs typeface="B Zar" panose="00000400000000000000" pitchFamily="2" charset="-78"/>
              </a:rPr>
              <a:t>)</a:t>
            </a:r>
          </a:p>
          <a:p>
            <a:pPr>
              <a:lnSpc>
                <a:spcPct val="90000"/>
              </a:lnSpc>
              <a:buFont typeface="Wingdings" panose="05000000000000000000" pitchFamily="2" charset="2"/>
              <a:buNone/>
            </a:pPr>
            <a:r>
              <a:rPr lang="fa-IR" altLang="fa-IR" sz="2000">
                <a:effectLst/>
                <a:cs typeface="B Zar" panose="00000400000000000000" pitchFamily="2" charset="-78"/>
              </a:rPr>
              <a:t>			حاشیه فروش                                                800000</a:t>
            </a:r>
          </a:p>
          <a:p>
            <a:pPr>
              <a:lnSpc>
                <a:spcPct val="90000"/>
              </a:lnSpc>
              <a:buFont typeface="Wingdings" panose="05000000000000000000" pitchFamily="2" charset="2"/>
              <a:buNone/>
            </a:pPr>
            <a:r>
              <a:rPr lang="fa-IR" altLang="fa-IR" sz="2000">
                <a:effectLst/>
                <a:cs typeface="B Zar" panose="00000400000000000000" pitchFamily="2" charset="-78"/>
              </a:rPr>
              <a:t>			هزینه ثابت                                                   (</a:t>
            </a:r>
            <a:r>
              <a:rPr lang="fa-IR" altLang="fa-IR" sz="2000" u="sng">
                <a:effectLst/>
                <a:cs typeface="B Zar" panose="00000400000000000000" pitchFamily="2" charset="-78"/>
              </a:rPr>
              <a:t>480000</a:t>
            </a:r>
            <a:r>
              <a:rPr lang="fa-IR" altLang="fa-IR" sz="2000">
                <a:effectLst/>
                <a:cs typeface="B Zar" panose="00000400000000000000" pitchFamily="2" charset="-78"/>
              </a:rPr>
              <a:t>)</a:t>
            </a:r>
          </a:p>
          <a:p>
            <a:pPr>
              <a:lnSpc>
                <a:spcPct val="90000"/>
              </a:lnSpc>
              <a:buFont typeface="Wingdings" panose="05000000000000000000" pitchFamily="2" charset="2"/>
              <a:buNone/>
            </a:pPr>
            <a:r>
              <a:rPr lang="fa-IR" altLang="fa-IR" sz="2000">
                <a:effectLst/>
                <a:cs typeface="B Zar" panose="00000400000000000000" pitchFamily="2" charset="-78"/>
              </a:rPr>
              <a:t>			سود خالص (10% فروش)                             320000</a:t>
            </a:r>
          </a:p>
          <a:p>
            <a:pPr>
              <a:lnSpc>
                <a:spcPct val="90000"/>
              </a:lnSpc>
              <a:buFont typeface="Wingdings" panose="05000000000000000000" pitchFamily="2" charset="2"/>
              <a:buNone/>
            </a:pPr>
            <a:r>
              <a:rPr lang="fa-IR" altLang="fa-IR" sz="2000">
                <a:effectLst/>
                <a:cs typeface="B Zar" panose="00000400000000000000" pitchFamily="2" charset="-78"/>
              </a:rPr>
              <a:t>			افزایش در فروش                 1200000 = 2000000 – 3200000</a:t>
            </a:r>
          </a:p>
          <a:p>
            <a:pPr>
              <a:lnSpc>
                <a:spcPct val="130000"/>
              </a:lnSpc>
              <a:buFont typeface="Wingdings" panose="05000000000000000000" pitchFamily="2" charset="2"/>
              <a:buNone/>
            </a:pPr>
            <a:r>
              <a:rPr lang="fa-IR" altLang="fa-IR" sz="2000">
                <a:effectLst/>
                <a:cs typeface="B Zar" panose="00000400000000000000" pitchFamily="2" charset="-78"/>
              </a:rPr>
              <a:t>روش دیگر : </a:t>
            </a:r>
            <a:r>
              <a:rPr lang="en-US" altLang="fa-IR" sz="2800" b="1">
                <a:effectLst/>
                <a:latin typeface="Times New Roman" panose="02020603050405020304" pitchFamily="18" charset="0"/>
                <a:cs typeface="Times New Roman" panose="02020603050405020304" pitchFamily="18" charset="0"/>
              </a:rPr>
              <a:t>II-b</a:t>
            </a:r>
            <a:r>
              <a:rPr lang="fa-IR" altLang="fa-IR" sz="2000">
                <a:effectLst/>
                <a:cs typeface="B Zar" panose="00000400000000000000" pitchFamily="2" charset="-78"/>
              </a:rPr>
              <a:t> </a:t>
            </a:r>
          </a:p>
          <a:p>
            <a:pPr algn="l">
              <a:lnSpc>
                <a:spcPct val="90000"/>
              </a:lnSpc>
              <a:buFont typeface="Wingdings" panose="05000000000000000000" pitchFamily="2" charset="2"/>
              <a:buNone/>
            </a:pPr>
            <a:r>
              <a:rPr lang="fa-IR" altLang="fa-IR" sz="2000">
                <a:effectLst/>
                <a:cs typeface="B Zar" panose="00000400000000000000" pitchFamily="2" charset="-78"/>
              </a:rPr>
              <a:t>در صد حاشیه فروش  25% = 75% - 100% = </a:t>
            </a:r>
            <a:r>
              <a:rPr lang="en-US" altLang="fa-IR" sz="2000">
                <a:effectLst/>
                <a:cs typeface="B Zar" panose="00000400000000000000" pitchFamily="2" charset="-78"/>
              </a:rPr>
              <a:t>%C.M</a:t>
            </a:r>
          </a:p>
          <a:p>
            <a:pPr algn="l">
              <a:lnSpc>
                <a:spcPct val="90000"/>
              </a:lnSpc>
              <a:buFont typeface="Wingdings" panose="05000000000000000000" pitchFamily="2" charset="2"/>
              <a:buNone/>
            </a:pPr>
            <a:r>
              <a:rPr lang="en-US" altLang="fa-IR" sz="2000">
                <a:effectLst/>
                <a:cs typeface="B Zar" panose="00000400000000000000" pitchFamily="2" charset="-78"/>
              </a:rPr>
              <a:t>S</a:t>
            </a:r>
            <a:r>
              <a:rPr lang="fa-IR" altLang="fa-IR" sz="2000">
                <a:effectLst/>
                <a:cs typeface="B Zar" panose="00000400000000000000" pitchFamily="2" charset="-78"/>
              </a:rPr>
              <a:t> 10% + 480000 = </a:t>
            </a:r>
            <a:r>
              <a:rPr lang="en-US" altLang="fa-IR" sz="2000">
                <a:effectLst/>
                <a:cs typeface="B Zar" panose="00000400000000000000" pitchFamily="2" charset="-78"/>
              </a:rPr>
              <a:t>s</a:t>
            </a:r>
            <a:r>
              <a:rPr lang="fa-IR" altLang="fa-IR" sz="2000">
                <a:effectLst/>
                <a:cs typeface="B Zar" panose="00000400000000000000" pitchFamily="2" charset="-78"/>
              </a:rPr>
              <a:t> 25%                </a:t>
            </a:r>
            <a:r>
              <a:rPr lang="en-US" altLang="fa-IR" sz="2000">
                <a:effectLst/>
                <a:cs typeface="B Zar" panose="00000400000000000000" pitchFamily="2" charset="-78"/>
              </a:rPr>
              <a:t>s</a:t>
            </a:r>
            <a:r>
              <a:rPr lang="fa-IR" altLang="fa-IR" sz="2000">
                <a:effectLst/>
                <a:cs typeface="B Zar" panose="00000400000000000000" pitchFamily="2" charset="-78"/>
              </a:rPr>
              <a:t> 10% + 480000 = </a:t>
            </a:r>
            <a:r>
              <a:rPr lang="en-US" altLang="fa-IR" sz="2000">
                <a:effectLst/>
                <a:cs typeface="B Zar" panose="00000400000000000000" pitchFamily="2" charset="-78"/>
              </a:rPr>
              <a:t>s</a:t>
            </a:r>
            <a:endParaRPr lang="fa-IR" altLang="fa-IR" sz="2000">
              <a:effectLst/>
              <a:cs typeface="B Zar" panose="00000400000000000000" pitchFamily="2" charset="-78"/>
            </a:endParaRPr>
          </a:p>
          <a:p>
            <a:pPr algn="ctr">
              <a:lnSpc>
                <a:spcPct val="50000"/>
              </a:lnSpc>
              <a:buFont typeface="Wingdings" panose="05000000000000000000" pitchFamily="2" charset="2"/>
              <a:buNone/>
            </a:pPr>
            <a:r>
              <a:rPr lang="fa-IR" altLang="fa-IR" sz="2000">
                <a:effectLst/>
                <a:cs typeface="B Zar" panose="00000400000000000000" pitchFamily="2" charset="-78"/>
              </a:rPr>
              <a:t>                                                                                                                         25%</a:t>
            </a:r>
          </a:p>
          <a:p>
            <a:pPr algn="l">
              <a:lnSpc>
                <a:spcPct val="110000"/>
              </a:lnSpc>
              <a:buFont typeface="Wingdings" panose="05000000000000000000" pitchFamily="2" charset="2"/>
              <a:buNone/>
            </a:pPr>
            <a:r>
              <a:rPr lang="fa-IR" altLang="fa-IR" sz="2000">
                <a:effectLst/>
                <a:cs typeface="B Zar" panose="00000400000000000000" pitchFamily="2" charset="-78"/>
              </a:rPr>
              <a:t>فروش جدید               3200000 = </a:t>
            </a:r>
            <a:r>
              <a:rPr lang="en-US" altLang="fa-IR" sz="2000">
                <a:effectLst/>
                <a:cs typeface="B Zar" panose="00000400000000000000" pitchFamily="2" charset="-78"/>
              </a:rPr>
              <a:t>s</a:t>
            </a:r>
            <a:r>
              <a:rPr lang="fa-IR" altLang="fa-IR" sz="2000">
                <a:effectLst/>
                <a:cs typeface="B Zar" panose="00000400000000000000" pitchFamily="2" charset="-78"/>
              </a:rPr>
              <a:t>                 480000 = </a:t>
            </a:r>
            <a:r>
              <a:rPr lang="en-US" altLang="fa-IR" sz="2000">
                <a:effectLst/>
                <a:cs typeface="B Zar" panose="00000400000000000000" pitchFamily="2" charset="-78"/>
              </a:rPr>
              <a:t>s</a:t>
            </a:r>
            <a:r>
              <a:rPr lang="fa-IR" altLang="fa-IR" sz="2000">
                <a:effectLst/>
                <a:cs typeface="B Zar" panose="00000400000000000000" pitchFamily="2" charset="-78"/>
              </a:rPr>
              <a:t> 15%</a:t>
            </a:r>
            <a:endParaRPr lang="en-US" altLang="fa-IR" sz="2000">
              <a:effectLst/>
              <a:cs typeface="B Zar" panose="00000400000000000000" pitchFamily="2" charset="-78"/>
            </a:endParaRPr>
          </a:p>
        </p:txBody>
      </p:sp>
      <p:grpSp>
        <p:nvGrpSpPr>
          <p:cNvPr id="336909" name="Group 13"/>
          <p:cNvGrpSpPr>
            <a:grpSpLocks/>
          </p:cNvGrpSpPr>
          <p:nvPr/>
        </p:nvGrpSpPr>
        <p:grpSpPr bwMode="auto">
          <a:xfrm>
            <a:off x="539750" y="1700213"/>
            <a:ext cx="7993063" cy="4249737"/>
            <a:chOff x="340" y="1071"/>
            <a:chExt cx="5035" cy="2677"/>
          </a:xfrm>
        </p:grpSpPr>
        <p:grpSp>
          <p:nvGrpSpPr>
            <p:cNvPr id="336906" name="Group 10"/>
            <p:cNvGrpSpPr>
              <a:grpSpLocks/>
            </p:cNvGrpSpPr>
            <p:nvPr/>
          </p:nvGrpSpPr>
          <p:grpSpPr bwMode="auto">
            <a:xfrm>
              <a:off x="340" y="1071"/>
              <a:ext cx="1451" cy="2677"/>
              <a:chOff x="340" y="1071"/>
              <a:chExt cx="1451" cy="2677"/>
            </a:xfrm>
          </p:grpSpPr>
          <p:sp>
            <p:nvSpPr>
              <p:cNvPr id="336900" name="Line 4"/>
              <p:cNvSpPr>
                <a:spLocks noChangeShapeType="1"/>
              </p:cNvSpPr>
              <p:nvPr/>
            </p:nvSpPr>
            <p:spPr bwMode="auto">
              <a:xfrm>
                <a:off x="1565" y="1071"/>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1" name="Line 5"/>
              <p:cNvSpPr>
                <a:spLocks noChangeShapeType="1"/>
              </p:cNvSpPr>
              <p:nvPr/>
            </p:nvSpPr>
            <p:spPr bwMode="auto">
              <a:xfrm>
                <a:off x="1565" y="1298"/>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2" name="Line 6"/>
              <p:cNvSpPr>
                <a:spLocks noChangeShapeType="1"/>
              </p:cNvSpPr>
              <p:nvPr/>
            </p:nvSpPr>
            <p:spPr bwMode="auto">
              <a:xfrm>
                <a:off x="340" y="1298"/>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3" name="Line 7"/>
              <p:cNvSpPr>
                <a:spLocks noChangeShapeType="1"/>
              </p:cNvSpPr>
              <p:nvPr/>
            </p:nvSpPr>
            <p:spPr bwMode="auto">
              <a:xfrm>
                <a:off x="1519" y="3385"/>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4" name="Line 8"/>
              <p:cNvSpPr>
                <a:spLocks noChangeShapeType="1"/>
              </p:cNvSpPr>
              <p:nvPr/>
            </p:nvSpPr>
            <p:spPr bwMode="auto">
              <a:xfrm>
                <a:off x="1338" y="3748"/>
                <a:ext cx="226"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5" name="Line 9"/>
              <p:cNvSpPr>
                <a:spLocks noChangeShapeType="1"/>
              </p:cNvSpPr>
              <p:nvPr/>
            </p:nvSpPr>
            <p:spPr bwMode="auto">
              <a:xfrm>
                <a:off x="567" y="3475"/>
                <a:ext cx="8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36907" name="Line 11"/>
            <p:cNvSpPr>
              <a:spLocks noChangeShapeType="1"/>
            </p:cNvSpPr>
            <p:nvPr/>
          </p:nvSpPr>
          <p:spPr bwMode="auto">
            <a:xfrm flipH="1">
              <a:off x="4332" y="3113"/>
              <a:ext cx="1043" cy="0"/>
            </a:xfrm>
            <a:prstGeom prst="line">
              <a:avLst/>
            </a:prstGeom>
            <a:noFill/>
            <a:ln w="762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6908" name="Line 12"/>
            <p:cNvSpPr>
              <a:spLocks noChangeShapeType="1"/>
            </p:cNvSpPr>
            <p:nvPr/>
          </p:nvSpPr>
          <p:spPr bwMode="auto">
            <a:xfrm flipH="1">
              <a:off x="5057" y="2659"/>
              <a:ext cx="318" cy="0"/>
            </a:xfrm>
            <a:prstGeom prst="line">
              <a:avLst/>
            </a:prstGeom>
            <a:noFill/>
            <a:ln w="762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iterate type="lt">
                                    <p:tmPct val="10000"/>
                                  </p:iterate>
                                  <p:childTnLst>
                                    <p:set>
                                      <p:cBhvr>
                                        <p:cTn id="6" dur="1" fill="hold">
                                          <p:stCondLst>
                                            <p:cond delay="0"/>
                                          </p:stCondLst>
                                        </p:cTn>
                                        <p:tgtEl>
                                          <p:spTgt spid="336899">
                                            <p:txEl>
                                              <p:pRg st="0" end="0"/>
                                            </p:txEl>
                                          </p:spTgt>
                                        </p:tgtEl>
                                        <p:attrNameLst>
                                          <p:attrName>style.visibility</p:attrName>
                                        </p:attrNameLst>
                                      </p:cBhvr>
                                      <p:to>
                                        <p:strVal val="visible"/>
                                      </p:to>
                                    </p:set>
                                    <p:animEffect transition="in" filter="fade">
                                      <p:cBhvr>
                                        <p:cTn id="7" dur="500"/>
                                        <p:tgtEl>
                                          <p:spTgt spid="336899">
                                            <p:txEl>
                                              <p:pRg st="0" end="0"/>
                                            </p:txEl>
                                          </p:spTgt>
                                        </p:tgtEl>
                                      </p:cBhvr>
                                    </p:animEffect>
                                    <p:anim calcmode="lin" valueType="num">
                                      <p:cBhvr>
                                        <p:cTn id="8" dur="500" fill="hold"/>
                                        <p:tgtEl>
                                          <p:spTgt spid="336899">
                                            <p:txEl>
                                              <p:pRg st="0" end="0"/>
                                            </p:txEl>
                                          </p:spTgt>
                                        </p:tgtEl>
                                        <p:attrNameLst>
                                          <p:attrName>ppt_x</p:attrName>
                                        </p:attrNameLst>
                                      </p:cBhvr>
                                      <p:tavLst>
                                        <p:tav tm="0">
                                          <p:val>
                                            <p:strVal val="#ppt_x"/>
                                          </p:val>
                                        </p:tav>
                                        <p:tav tm="100000">
                                          <p:val>
                                            <p:strVal val="#ppt_x"/>
                                          </p:val>
                                        </p:tav>
                                      </p:tavLst>
                                    </p:anim>
                                    <p:anim calcmode="lin" valueType="num">
                                      <p:cBhvr>
                                        <p:cTn id="9" dur="500" fill="hold"/>
                                        <p:tgtEl>
                                          <p:spTgt spid="336899">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2600"/>
                            </p:stCondLst>
                            <p:childTnLst>
                              <p:par>
                                <p:cTn id="11" presetID="47" presetClass="entr" presetSubtype="0" fill="hold" grpId="0" nodeType="afterEffect">
                                  <p:stCondLst>
                                    <p:cond delay="0"/>
                                  </p:stCondLst>
                                  <p:iterate type="lt">
                                    <p:tmPct val="10000"/>
                                  </p:iterate>
                                  <p:childTnLst>
                                    <p:set>
                                      <p:cBhvr>
                                        <p:cTn id="12" dur="1" fill="hold">
                                          <p:stCondLst>
                                            <p:cond delay="0"/>
                                          </p:stCondLst>
                                        </p:cTn>
                                        <p:tgtEl>
                                          <p:spTgt spid="336899">
                                            <p:txEl>
                                              <p:pRg st="1" end="1"/>
                                            </p:txEl>
                                          </p:spTgt>
                                        </p:tgtEl>
                                        <p:attrNameLst>
                                          <p:attrName>style.visibility</p:attrName>
                                        </p:attrNameLst>
                                      </p:cBhvr>
                                      <p:to>
                                        <p:strVal val="visible"/>
                                      </p:to>
                                    </p:set>
                                    <p:animEffect transition="in" filter="fade">
                                      <p:cBhvr>
                                        <p:cTn id="13" dur="500"/>
                                        <p:tgtEl>
                                          <p:spTgt spid="336899">
                                            <p:txEl>
                                              <p:pRg st="1" end="1"/>
                                            </p:txEl>
                                          </p:spTgt>
                                        </p:tgtEl>
                                      </p:cBhvr>
                                    </p:animEffect>
                                    <p:anim calcmode="lin" valueType="num">
                                      <p:cBhvr>
                                        <p:cTn id="14" dur="500" fill="hold"/>
                                        <p:tgtEl>
                                          <p:spTgt spid="336899">
                                            <p:txEl>
                                              <p:pRg st="1" end="1"/>
                                            </p:txEl>
                                          </p:spTgt>
                                        </p:tgtEl>
                                        <p:attrNameLst>
                                          <p:attrName>ppt_x</p:attrName>
                                        </p:attrNameLst>
                                      </p:cBhvr>
                                      <p:tavLst>
                                        <p:tav tm="0">
                                          <p:val>
                                            <p:strVal val="#ppt_x"/>
                                          </p:val>
                                        </p:tav>
                                        <p:tav tm="100000">
                                          <p:val>
                                            <p:strVal val="#ppt_x"/>
                                          </p:val>
                                        </p:tav>
                                      </p:tavLst>
                                    </p:anim>
                                    <p:anim calcmode="lin" valueType="num">
                                      <p:cBhvr>
                                        <p:cTn id="15" dur="500" fill="hold"/>
                                        <p:tgtEl>
                                          <p:spTgt spid="336899">
                                            <p:txEl>
                                              <p:pRg st="1" end="1"/>
                                            </p:txEl>
                                          </p:spTgt>
                                        </p:tgtEl>
                                        <p:attrNameLst>
                                          <p:attrName>ppt_y</p:attrName>
                                        </p:attrNameLst>
                                      </p:cBhvr>
                                      <p:tavLst>
                                        <p:tav tm="0">
                                          <p:val>
                                            <p:strVal val="#ppt_y-.1"/>
                                          </p:val>
                                        </p:tav>
                                        <p:tav tm="100000">
                                          <p:val>
                                            <p:strVal val="#ppt_y"/>
                                          </p:val>
                                        </p:tav>
                                      </p:tavLst>
                                    </p:anim>
                                  </p:childTnLst>
                                </p:cTn>
                              </p:par>
                            </p:childTnLst>
                          </p:cTn>
                        </p:par>
                        <p:par>
                          <p:cTn id="16" fill="hold" nodeType="afterGroup">
                            <p:stCondLst>
                              <p:cond delay="4600"/>
                            </p:stCondLst>
                            <p:childTnLst>
                              <p:par>
                                <p:cTn id="17" presetID="47" presetClass="entr" presetSubtype="0" fill="hold" grpId="0" nodeType="afterEffect">
                                  <p:stCondLst>
                                    <p:cond delay="0"/>
                                  </p:stCondLst>
                                  <p:iterate type="lt">
                                    <p:tmPct val="10000"/>
                                  </p:iterate>
                                  <p:childTnLst>
                                    <p:set>
                                      <p:cBhvr>
                                        <p:cTn id="18" dur="1" fill="hold">
                                          <p:stCondLst>
                                            <p:cond delay="0"/>
                                          </p:stCondLst>
                                        </p:cTn>
                                        <p:tgtEl>
                                          <p:spTgt spid="336899">
                                            <p:txEl>
                                              <p:pRg st="2" end="2"/>
                                            </p:txEl>
                                          </p:spTgt>
                                        </p:tgtEl>
                                        <p:attrNameLst>
                                          <p:attrName>style.visibility</p:attrName>
                                        </p:attrNameLst>
                                      </p:cBhvr>
                                      <p:to>
                                        <p:strVal val="visible"/>
                                      </p:to>
                                    </p:set>
                                    <p:animEffect transition="in" filter="fade">
                                      <p:cBhvr>
                                        <p:cTn id="19" dur="500"/>
                                        <p:tgtEl>
                                          <p:spTgt spid="336899">
                                            <p:txEl>
                                              <p:pRg st="2" end="2"/>
                                            </p:txEl>
                                          </p:spTgt>
                                        </p:tgtEl>
                                      </p:cBhvr>
                                    </p:animEffect>
                                    <p:anim calcmode="lin" valueType="num">
                                      <p:cBhvr>
                                        <p:cTn id="20" dur="500" fill="hold"/>
                                        <p:tgtEl>
                                          <p:spTgt spid="336899">
                                            <p:txEl>
                                              <p:pRg st="2" end="2"/>
                                            </p:txEl>
                                          </p:spTgt>
                                        </p:tgtEl>
                                        <p:attrNameLst>
                                          <p:attrName>ppt_x</p:attrName>
                                        </p:attrNameLst>
                                      </p:cBhvr>
                                      <p:tavLst>
                                        <p:tav tm="0">
                                          <p:val>
                                            <p:strVal val="#ppt_x"/>
                                          </p:val>
                                        </p:tav>
                                        <p:tav tm="100000">
                                          <p:val>
                                            <p:strVal val="#ppt_x"/>
                                          </p:val>
                                        </p:tav>
                                      </p:tavLst>
                                    </p:anim>
                                    <p:anim calcmode="lin" valueType="num">
                                      <p:cBhvr>
                                        <p:cTn id="21" dur="500" fill="hold"/>
                                        <p:tgtEl>
                                          <p:spTgt spid="336899">
                                            <p:txEl>
                                              <p:pRg st="2" end="2"/>
                                            </p:txEl>
                                          </p:spTgt>
                                        </p:tgtEl>
                                        <p:attrNameLst>
                                          <p:attrName>ppt_y</p:attrName>
                                        </p:attrNameLst>
                                      </p:cBhvr>
                                      <p:tavLst>
                                        <p:tav tm="0">
                                          <p:val>
                                            <p:strVal val="#ppt_y-.1"/>
                                          </p:val>
                                        </p:tav>
                                        <p:tav tm="100000">
                                          <p:val>
                                            <p:strVal val="#ppt_y"/>
                                          </p:val>
                                        </p:tav>
                                      </p:tavLst>
                                    </p:anim>
                                  </p:childTnLst>
                                </p:cTn>
                              </p:par>
                            </p:childTnLst>
                          </p:cTn>
                        </p:par>
                        <p:par>
                          <p:cTn id="22" fill="hold" nodeType="afterGroup">
                            <p:stCondLst>
                              <p:cond delay="6450"/>
                            </p:stCondLst>
                            <p:childTnLst>
                              <p:par>
                                <p:cTn id="23" presetID="47" presetClass="entr" presetSubtype="0" fill="hold" grpId="0" nodeType="afterEffect">
                                  <p:stCondLst>
                                    <p:cond delay="0"/>
                                  </p:stCondLst>
                                  <p:iterate type="lt">
                                    <p:tmPct val="10000"/>
                                  </p:iterate>
                                  <p:childTnLst>
                                    <p:set>
                                      <p:cBhvr>
                                        <p:cTn id="24" dur="1" fill="hold">
                                          <p:stCondLst>
                                            <p:cond delay="0"/>
                                          </p:stCondLst>
                                        </p:cTn>
                                        <p:tgtEl>
                                          <p:spTgt spid="336899">
                                            <p:txEl>
                                              <p:pRg st="3" end="3"/>
                                            </p:txEl>
                                          </p:spTgt>
                                        </p:tgtEl>
                                        <p:attrNameLst>
                                          <p:attrName>style.visibility</p:attrName>
                                        </p:attrNameLst>
                                      </p:cBhvr>
                                      <p:to>
                                        <p:strVal val="visible"/>
                                      </p:to>
                                    </p:set>
                                    <p:animEffect transition="in" filter="fade">
                                      <p:cBhvr>
                                        <p:cTn id="25" dur="500"/>
                                        <p:tgtEl>
                                          <p:spTgt spid="336899">
                                            <p:txEl>
                                              <p:pRg st="3" end="3"/>
                                            </p:txEl>
                                          </p:spTgt>
                                        </p:tgtEl>
                                      </p:cBhvr>
                                    </p:animEffect>
                                    <p:anim calcmode="lin" valueType="num">
                                      <p:cBhvr>
                                        <p:cTn id="26" dur="500" fill="hold"/>
                                        <p:tgtEl>
                                          <p:spTgt spid="336899">
                                            <p:txEl>
                                              <p:pRg st="3" end="3"/>
                                            </p:txEl>
                                          </p:spTgt>
                                        </p:tgtEl>
                                        <p:attrNameLst>
                                          <p:attrName>ppt_x</p:attrName>
                                        </p:attrNameLst>
                                      </p:cBhvr>
                                      <p:tavLst>
                                        <p:tav tm="0">
                                          <p:val>
                                            <p:strVal val="#ppt_x"/>
                                          </p:val>
                                        </p:tav>
                                        <p:tav tm="100000">
                                          <p:val>
                                            <p:strVal val="#ppt_x"/>
                                          </p:val>
                                        </p:tav>
                                      </p:tavLst>
                                    </p:anim>
                                    <p:anim calcmode="lin" valueType="num">
                                      <p:cBhvr>
                                        <p:cTn id="27" dur="500" fill="hold"/>
                                        <p:tgtEl>
                                          <p:spTgt spid="336899">
                                            <p:txEl>
                                              <p:pRg st="3" end="3"/>
                                            </p:txEl>
                                          </p:spTgt>
                                        </p:tgtEl>
                                        <p:attrNameLst>
                                          <p:attrName>ppt_y</p:attrName>
                                        </p:attrNameLst>
                                      </p:cBhvr>
                                      <p:tavLst>
                                        <p:tav tm="0">
                                          <p:val>
                                            <p:strVal val="#ppt_y-.1"/>
                                          </p:val>
                                        </p:tav>
                                        <p:tav tm="100000">
                                          <p:val>
                                            <p:strVal val="#ppt_y"/>
                                          </p:val>
                                        </p:tav>
                                      </p:tavLst>
                                    </p:anim>
                                  </p:childTnLst>
                                </p:cTn>
                              </p:par>
                            </p:childTnLst>
                          </p:cTn>
                        </p:par>
                        <p:par>
                          <p:cTn id="28" fill="hold" nodeType="afterGroup">
                            <p:stCondLst>
                              <p:cond delay="7450"/>
                            </p:stCondLst>
                            <p:childTnLst>
                              <p:par>
                                <p:cTn id="29" presetID="47" presetClass="entr" presetSubtype="0" fill="hold" grpId="0" nodeType="afterEffect">
                                  <p:stCondLst>
                                    <p:cond delay="0"/>
                                  </p:stCondLst>
                                  <p:iterate type="lt">
                                    <p:tmPct val="10000"/>
                                  </p:iterate>
                                  <p:childTnLst>
                                    <p:set>
                                      <p:cBhvr>
                                        <p:cTn id="30" dur="1" fill="hold">
                                          <p:stCondLst>
                                            <p:cond delay="0"/>
                                          </p:stCondLst>
                                        </p:cTn>
                                        <p:tgtEl>
                                          <p:spTgt spid="336899">
                                            <p:txEl>
                                              <p:pRg st="4" end="4"/>
                                            </p:txEl>
                                          </p:spTgt>
                                        </p:tgtEl>
                                        <p:attrNameLst>
                                          <p:attrName>style.visibility</p:attrName>
                                        </p:attrNameLst>
                                      </p:cBhvr>
                                      <p:to>
                                        <p:strVal val="visible"/>
                                      </p:to>
                                    </p:set>
                                    <p:animEffect transition="in" filter="fade">
                                      <p:cBhvr>
                                        <p:cTn id="31" dur="500"/>
                                        <p:tgtEl>
                                          <p:spTgt spid="336899">
                                            <p:txEl>
                                              <p:pRg st="4" end="4"/>
                                            </p:txEl>
                                          </p:spTgt>
                                        </p:tgtEl>
                                      </p:cBhvr>
                                    </p:animEffect>
                                    <p:anim calcmode="lin" valueType="num">
                                      <p:cBhvr>
                                        <p:cTn id="32" dur="500" fill="hold"/>
                                        <p:tgtEl>
                                          <p:spTgt spid="336899">
                                            <p:txEl>
                                              <p:pRg st="4" end="4"/>
                                            </p:txEl>
                                          </p:spTgt>
                                        </p:tgtEl>
                                        <p:attrNameLst>
                                          <p:attrName>ppt_x</p:attrName>
                                        </p:attrNameLst>
                                      </p:cBhvr>
                                      <p:tavLst>
                                        <p:tav tm="0">
                                          <p:val>
                                            <p:strVal val="#ppt_x"/>
                                          </p:val>
                                        </p:tav>
                                        <p:tav tm="100000">
                                          <p:val>
                                            <p:strVal val="#ppt_x"/>
                                          </p:val>
                                        </p:tav>
                                      </p:tavLst>
                                    </p:anim>
                                    <p:anim calcmode="lin" valueType="num">
                                      <p:cBhvr>
                                        <p:cTn id="33" dur="500" fill="hold"/>
                                        <p:tgtEl>
                                          <p:spTgt spid="336899">
                                            <p:txEl>
                                              <p:pRg st="4" end="4"/>
                                            </p:txEl>
                                          </p:spTgt>
                                        </p:tgtEl>
                                        <p:attrNameLst>
                                          <p:attrName>ppt_y</p:attrName>
                                        </p:attrNameLst>
                                      </p:cBhvr>
                                      <p:tavLst>
                                        <p:tav tm="0">
                                          <p:val>
                                            <p:strVal val="#ppt_y-.1"/>
                                          </p:val>
                                        </p:tav>
                                        <p:tav tm="100000">
                                          <p:val>
                                            <p:strVal val="#ppt_y"/>
                                          </p:val>
                                        </p:tav>
                                      </p:tavLst>
                                    </p:anim>
                                  </p:childTnLst>
                                </p:cTn>
                              </p:par>
                            </p:childTnLst>
                          </p:cTn>
                        </p:par>
                        <p:par>
                          <p:cTn id="34" fill="hold" nodeType="afterGroup">
                            <p:stCondLst>
                              <p:cond delay="8850"/>
                            </p:stCondLst>
                            <p:childTnLst>
                              <p:par>
                                <p:cTn id="35" presetID="47" presetClass="entr" presetSubtype="0" fill="hold" grpId="0" nodeType="afterEffect">
                                  <p:stCondLst>
                                    <p:cond delay="0"/>
                                  </p:stCondLst>
                                  <p:iterate type="lt">
                                    <p:tmPct val="10000"/>
                                  </p:iterate>
                                  <p:childTnLst>
                                    <p:set>
                                      <p:cBhvr>
                                        <p:cTn id="36" dur="1" fill="hold">
                                          <p:stCondLst>
                                            <p:cond delay="0"/>
                                          </p:stCondLst>
                                        </p:cTn>
                                        <p:tgtEl>
                                          <p:spTgt spid="336899">
                                            <p:txEl>
                                              <p:pRg st="5" end="5"/>
                                            </p:txEl>
                                          </p:spTgt>
                                        </p:tgtEl>
                                        <p:attrNameLst>
                                          <p:attrName>style.visibility</p:attrName>
                                        </p:attrNameLst>
                                      </p:cBhvr>
                                      <p:to>
                                        <p:strVal val="visible"/>
                                      </p:to>
                                    </p:set>
                                    <p:animEffect transition="in" filter="fade">
                                      <p:cBhvr>
                                        <p:cTn id="37" dur="500"/>
                                        <p:tgtEl>
                                          <p:spTgt spid="336899">
                                            <p:txEl>
                                              <p:pRg st="5" end="5"/>
                                            </p:txEl>
                                          </p:spTgt>
                                        </p:tgtEl>
                                      </p:cBhvr>
                                    </p:animEffect>
                                    <p:anim calcmode="lin" valueType="num">
                                      <p:cBhvr>
                                        <p:cTn id="38" dur="500" fill="hold"/>
                                        <p:tgtEl>
                                          <p:spTgt spid="336899">
                                            <p:txEl>
                                              <p:pRg st="5" end="5"/>
                                            </p:txEl>
                                          </p:spTgt>
                                        </p:tgtEl>
                                        <p:attrNameLst>
                                          <p:attrName>ppt_x</p:attrName>
                                        </p:attrNameLst>
                                      </p:cBhvr>
                                      <p:tavLst>
                                        <p:tav tm="0">
                                          <p:val>
                                            <p:strVal val="#ppt_x"/>
                                          </p:val>
                                        </p:tav>
                                        <p:tav tm="100000">
                                          <p:val>
                                            <p:strVal val="#ppt_x"/>
                                          </p:val>
                                        </p:tav>
                                      </p:tavLst>
                                    </p:anim>
                                    <p:anim calcmode="lin" valueType="num">
                                      <p:cBhvr>
                                        <p:cTn id="39" dur="500" fill="hold"/>
                                        <p:tgtEl>
                                          <p:spTgt spid="336899">
                                            <p:txEl>
                                              <p:pRg st="5" end="5"/>
                                            </p:txEl>
                                          </p:spTgt>
                                        </p:tgtEl>
                                        <p:attrNameLst>
                                          <p:attrName>ppt_y</p:attrName>
                                        </p:attrNameLst>
                                      </p:cBhvr>
                                      <p:tavLst>
                                        <p:tav tm="0">
                                          <p:val>
                                            <p:strVal val="#ppt_y-.1"/>
                                          </p:val>
                                        </p:tav>
                                        <p:tav tm="100000">
                                          <p:val>
                                            <p:strVal val="#ppt_y"/>
                                          </p:val>
                                        </p:tav>
                                      </p:tavLst>
                                    </p:anim>
                                  </p:childTnLst>
                                </p:cTn>
                              </p:par>
                            </p:childTnLst>
                          </p:cTn>
                        </p:par>
                        <p:par>
                          <p:cTn id="40" fill="hold" nodeType="afterGroup">
                            <p:stCondLst>
                              <p:cond delay="10050"/>
                            </p:stCondLst>
                            <p:childTnLst>
                              <p:par>
                                <p:cTn id="41" presetID="47" presetClass="entr" presetSubtype="0" fill="hold" grpId="0" nodeType="afterEffect">
                                  <p:stCondLst>
                                    <p:cond delay="0"/>
                                  </p:stCondLst>
                                  <p:iterate type="lt">
                                    <p:tmPct val="10000"/>
                                  </p:iterate>
                                  <p:childTnLst>
                                    <p:set>
                                      <p:cBhvr>
                                        <p:cTn id="42" dur="1" fill="hold">
                                          <p:stCondLst>
                                            <p:cond delay="0"/>
                                          </p:stCondLst>
                                        </p:cTn>
                                        <p:tgtEl>
                                          <p:spTgt spid="336899">
                                            <p:txEl>
                                              <p:pRg st="6" end="6"/>
                                            </p:txEl>
                                          </p:spTgt>
                                        </p:tgtEl>
                                        <p:attrNameLst>
                                          <p:attrName>style.visibility</p:attrName>
                                        </p:attrNameLst>
                                      </p:cBhvr>
                                      <p:to>
                                        <p:strVal val="visible"/>
                                      </p:to>
                                    </p:set>
                                    <p:animEffect transition="in" filter="fade">
                                      <p:cBhvr>
                                        <p:cTn id="43" dur="500"/>
                                        <p:tgtEl>
                                          <p:spTgt spid="336899">
                                            <p:txEl>
                                              <p:pRg st="6" end="6"/>
                                            </p:txEl>
                                          </p:spTgt>
                                        </p:tgtEl>
                                      </p:cBhvr>
                                    </p:animEffect>
                                    <p:anim calcmode="lin" valueType="num">
                                      <p:cBhvr>
                                        <p:cTn id="44" dur="500" fill="hold"/>
                                        <p:tgtEl>
                                          <p:spTgt spid="336899">
                                            <p:txEl>
                                              <p:pRg st="6" end="6"/>
                                            </p:txEl>
                                          </p:spTgt>
                                        </p:tgtEl>
                                        <p:attrNameLst>
                                          <p:attrName>ppt_x</p:attrName>
                                        </p:attrNameLst>
                                      </p:cBhvr>
                                      <p:tavLst>
                                        <p:tav tm="0">
                                          <p:val>
                                            <p:strVal val="#ppt_x"/>
                                          </p:val>
                                        </p:tav>
                                        <p:tav tm="100000">
                                          <p:val>
                                            <p:strVal val="#ppt_x"/>
                                          </p:val>
                                        </p:tav>
                                      </p:tavLst>
                                    </p:anim>
                                    <p:anim calcmode="lin" valueType="num">
                                      <p:cBhvr>
                                        <p:cTn id="45" dur="500" fill="hold"/>
                                        <p:tgtEl>
                                          <p:spTgt spid="336899">
                                            <p:txEl>
                                              <p:pRg st="6" end="6"/>
                                            </p:txEl>
                                          </p:spTgt>
                                        </p:tgtEl>
                                        <p:attrNameLst>
                                          <p:attrName>ppt_y</p:attrName>
                                        </p:attrNameLst>
                                      </p:cBhvr>
                                      <p:tavLst>
                                        <p:tav tm="0">
                                          <p:val>
                                            <p:strVal val="#ppt_y-.1"/>
                                          </p:val>
                                        </p:tav>
                                        <p:tav tm="100000">
                                          <p:val>
                                            <p:strVal val="#ppt_y"/>
                                          </p:val>
                                        </p:tav>
                                      </p:tavLst>
                                    </p:anim>
                                  </p:childTnLst>
                                </p:cTn>
                              </p:par>
                            </p:childTnLst>
                          </p:cTn>
                        </p:par>
                        <p:par>
                          <p:cTn id="46" fill="hold" nodeType="afterGroup">
                            <p:stCondLst>
                              <p:cond delay="11350"/>
                            </p:stCondLst>
                            <p:childTnLst>
                              <p:par>
                                <p:cTn id="47" presetID="47" presetClass="entr" presetSubtype="0" fill="hold" grpId="0" nodeType="afterEffect">
                                  <p:stCondLst>
                                    <p:cond delay="0"/>
                                  </p:stCondLst>
                                  <p:iterate type="lt">
                                    <p:tmPct val="10000"/>
                                  </p:iterate>
                                  <p:childTnLst>
                                    <p:set>
                                      <p:cBhvr>
                                        <p:cTn id="48" dur="1" fill="hold">
                                          <p:stCondLst>
                                            <p:cond delay="0"/>
                                          </p:stCondLst>
                                        </p:cTn>
                                        <p:tgtEl>
                                          <p:spTgt spid="336899">
                                            <p:txEl>
                                              <p:pRg st="7" end="7"/>
                                            </p:txEl>
                                          </p:spTgt>
                                        </p:tgtEl>
                                        <p:attrNameLst>
                                          <p:attrName>style.visibility</p:attrName>
                                        </p:attrNameLst>
                                      </p:cBhvr>
                                      <p:to>
                                        <p:strVal val="visible"/>
                                      </p:to>
                                    </p:set>
                                    <p:animEffect transition="in" filter="fade">
                                      <p:cBhvr>
                                        <p:cTn id="49" dur="500"/>
                                        <p:tgtEl>
                                          <p:spTgt spid="336899">
                                            <p:txEl>
                                              <p:pRg st="7" end="7"/>
                                            </p:txEl>
                                          </p:spTgt>
                                        </p:tgtEl>
                                      </p:cBhvr>
                                    </p:animEffect>
                                    <p:anim calcmode="lin" valueType="num">
                                      <p:cBhvr>
                                        <p:cTn id="50" dur="500" fill="hold"/>
                                        <p:tgtEl>
                                          <p:spTgt spid="336899">
                                            <p:txEl>
                                              <p:pRg st="7" end="7"/>
                                            </p:txEl>
                                          </p:spTgt>
                                        </p:tgtEl>
                                        <p:attrNameLst>
                                          <p:attrName>ppt_x</p:attrName>
                                        </p:attrNameLst>
                                      </p:cBhvr>
                                      <p:tavLst>
                                        <p:tav tm="0">
                                          <p:val>
                                            <p:strVal val="#ppt_x"/>
                                          </p:val>
                                        </p:tav>
                                        <p:tav tm="100000">
                                          <p:val>
                                            <p:strVal val="#ppt_x"/>
                                          </p:val>
                                        </p:tav>
                                      </p:tavLst>
                                    </p:anim>
                                    <p:anim calcmode="lin" valueType="num">
                                      <p:cBhvr>
                                        <p:cTn id="51" dur="500" fill="hold"/>
                                        <p:tgtEl>
                                          <p:spTgt spid="336899">
                                            <p:txEl>
                                              <p:pRg st="7" end="7"/>
                                            </p:txEl>
                                          </p:spTgt>
                                        </p:tgtEl>
                                        <p:attrNameLst>
                                          <p:attrName>ppt_y</p:attrName>
                                        </p:attrNameLst>
                                      </p:cBhvr>
                                      <p:tavLst>
                                        <p:tav tm="0">
                                          <p:val>
                                            <p:strVal val="#ppt_y-.1"/>
                                          </p:val>
                                        </p:tav>
                                        <p:tav tm="100000">
                                          <p:val>
                                            <p:strVal val="#ppt_y"/>
                                          </p:val>
                                        </p:tav>
                                      </p:tavLst>
                                    </p:anim>
                                  </p:childTnLst>
                                </p:cTn>
                              </p:par>
                            </p:childTnLst>
                          </p:cTn>
                        </p:par>
                        <p:par>
                          <p:cTn id="52" fill="hold" nodeType="afterGroup">
                            <p:stCondLst>
                              <p:cond delay="12900"/>
                            </p:stCondLst>
                            <p:childTnLst>
                              <p:par>
                                <p:cTn id="53" presetID="47" presetClass="entr" presetSubtype="0" fill="hold" grpId="0" nodeType="afterEffect">
                                  <p:stCondLst>
                                    <p:cond delay="0"/>
                                  </p:stCondLst>
                                  <p:iterate type="lt">
                                    <p:tmPct val="10000"/>
                                  </p:iterate>
                                  <p:childTnLst>
                                    <p:set>
                                      <p:cBhvr>
                                        <p:cTn id="54" dur="1" fill="hold">
                                          <p:stCondLst>
                                            <p:cond delay="0"/>
                                          </p:stCondLst>
                                        </p:cTn>
                                        <p:tgtEl>
                                          <p:spTgt spid="336899">
                                            <p:txEl>
                                              <p:pRg st="8" end="8"/>
                                            </p:txEl>
                                          </p:spTgt>
                                        </p:tgtEl>
                                        <p:attrNameLst>
                                          <p:attrName>style.visibility</p:attrName>
                                        </p:attrNameLst>
                                      </p:cBhvr>
                                      <p:to>
                                        <p:strVal val="visible"/>
                                      </p:to>
                                    </p:set>
                                    <p:animEffect transition="in" filter="fade">
                                      <p:cBhvr>
                                        <p:cTn id="55" dur="500"/>
                                        <p:tgtEl>
                                          <p:spTgt spid="336899">
                                            <p:txEl>
                                              <p:pRg st="8" end="8"/>
                                            </p:txEl>
                                          </p:spTgt>
                                        </p:tgtEl>
                                      </p:cBhvr>
                                    </p:animEffect>
                                    <p:anim calcmode="lin" valueType="num">
                                      <p:cBhvr>
                                        <p:cTn id="56" dur="500" fill="hold"/>
                                        <p:tgtEl>
                                          <p:spTgt spid="336899">
                                            <p:txEl>
                                              <p:pRg st="8" end="8"/>
                                            </p:txEl>
                                          </p:spTgt>
                                        </p:tgtEl>
                                        <p:attrNameLst>
                                          <p:attrName>ppt_x</p:attrName>
                                        </p:attrNameLst>
                                      </p:cBhvr>
                                      <p:tavLst>
                                        <p:tav tm="0">
                                          <p:val>
                                            <p:strVal val="#ppt_x"/>
                                          </p:val>
                                        </p:tav>
                                        <p:tav tm="100000">
                                          <p:val>
                                            <p:strVal val="#ppt_x"/>
                                          </p:val>
                                        </p:tav>
                                      </p:tavLst>
                                    </p:anim>
                                    <p:anim calcmode="lin" valueType="num">
                                      <p:cBhvr>
                                        <p:cTn id="57" dur="500" fill="hold"/>
                                        <p:tgtEl>
                                          <p:spTgt spid="336899">
                                            <p:txEl>
                                              <p:pRg st="8" end="8"/>
                                            </p:txEl>
                                          </p:spTgt>
                                        </p:tgtEl>
                                        <p:attrNameLst>
                                          <p:attrName>ppt_y</p:attrName>
                                        </p:attrNameLst>
                                      </p:cBhvr>
                                      <p:tavLst>
                                        <p:tav tm="0">
                                          <p:val>
                                            <p:strVal val="#ppt_y-.1"/>
                                          </p:val>
                                        </p:tav>
                                        <p:tav tm="100000">
                                          <p:val>
                                            <p:strVal val="#ppt_y"/>
                                          </p:val>
                                        </p:tav>
                                      </p:tavLst>
                                    </p:anim>
                                  </p:childTnLst>
                                </p:cTn>
                              </p:par>
                            </p:childTnLst>
                          </p:cTn>
                        </p:par>
                        <p:par>
                          <p:cTn id="58" fill="hold" nodeType="afterGroup">
                            <p:stCondLst>
                              <p:cond delay="15100"/>
                            </p:stCondLst>
                            <p:childTnLst>
                              <p:par>
                                <p:cTn id="59" presetID="47" presetClass="entr" presetSubtype="0" fill="hold" grpId="0" nodeType="afterEffect">
                                  <p:stCondLst>
                                    <p:cond delay="0"/>
                                  </p:stCondLst>
                                  <p:iterate type="lt">
                                    <p:tmPct val="10000"/>
                                  </p:iterate>
                                  <p:childTnLst>
                                    <p:set>
                                      <p:cBhvr>
                                        <p:cTn id="60" dur="1" fill="hold">
                                          <p:stCondLst>
                                            <p:cond delay="0"/>
                                          </p:stCondLst>
                                        </p:cTn>
                                        <p:tgtEl>
                                          <p:spTgt spid="336899">
                                            <p:txEl>
                                              <p:pRg st="9" end="9"/>
                                            </p:txEl>
                                          </p:spTgt>
                                        </p:tgtEl>
                                        <p:attrNameLst>
                                          <p:attrName>style.visibility</p:attrName>
                                        </p:attrNameLst>
                                      </p:cBhvr>
                                      <p:to>
                                        <p:strVal val="visible"/>
                                      </p:to>
                                    </p:set>
                                    <p:animEffect transition="in" filter="fade">
                                      <p:cBhvr>
                                        <p:cTn id="61" dur="500"/>
                                        <p:tgtEl>
                                          <p:spTgt spid="336899">
                                            <p:txEl>
                                              <p:pRg st="9" end="9"/>
                                            </p:txEl>
                                          </p:spTgt>
                                        </p:tgtEl>
                                      </p:cBhvr>
                                    </p:animEffect>
                                    <p:anim calcmode="lin" valueType="num">
                                      <p:cBhvr>
                                        <p:cTn id="62" dur="500" fill="hold"/>
                                        <p:tgtEl>
                                          <p:spTgt spid="336899">
                                            <p:txEl>
                                              <p:pRg st="9" end="9"/>
                                            </p:txEl>
                                          </p:spTgt>
                                        </p:tgtEl>
                                        <p:attrNameLst>
                                          <p:attrName>ppt_x</p:attrName>
                                        </p:attrNameLst>
                                      </p:cBhvr>
                                      <p:tavLst>
                                        <p:tav tm="0">
                                          <p:val>
                                            <p:strVal val="#ppt_x"/>
                                          </p:val>
                                        </p:tav>
                                        <p:tav tm="100000">
                                          <p:val>
                                            <p:strVal val="#ppt_x"/>
                                          </p:val>
                                        </p:tav>
                                      </p:tavLst>
                                    </p:anim>
                                    <p:anim calcmode="lin" valueType="num">
                                      <p:cBhvr>
                                        <p:cTn id="63" dur="500" fill="hold"/>
                                        <p:tgtEl>
                                          <p:spTgt spid="336899">
                                            <p:txEl>
                                              <p:pRg st="9" end="9"/>
                                            </p:txEl>
                                          </p:spTgt>
                                        </p:tgtEl>
                                        <p:attrNameLst>
                                          <p:attrName>ppt_y</p:attrName>
                                        </p:attrNameLst>
                                      </p:cBhvr>
                                      <p:tavLst>
                                        <p:tav tm="0">
                                          <p:val>
                                            <p:strVal val="#ppt_y-.1"/>
                                          </p:val>
                                        </p:tav>
                                        <p:tav tm="100000">
                                          <p:val>
                                            <p:strVal val="#ppt_y"/>
                                          </p:val>
                                        </p:tav>
                                      </p:tavLst>
                                    </p:anim>
                                  </p:childTnLst>
                                </p:cTn>
                              </p:par>
                            </p:childTnLst>
                          </p:cTn>
                        </p:par>
                        <p:par>
                          <p:cTn id="64" fill="hold" nodeType="afterGroup">
                            <p:stCondLst>
                              <p:cond delay="16150"/>
                            </p:stCondLst>
                            <p:childTnLst>
                              <p:par>
                                <p:cTn id="65" presetID="47" presetClass="entr" presetSubtype="0" fill="hold" grpId="0" nodeType="afterEffect">
                                  <p:stCondLst>
                                    <p:cond delay="0"/>
                                  </p:stCondLst>
                                  <p:iterate type="lt">
                                    <p:tmPct val="10000"/>
                                  </p:iterate>
                                  <p:childTnLst>
                                    <p:set>
                                      <p:cBhvr>
                                        <p:cTn id="66" dur="1" fill="hold">
                                          <p:stCondLst>
                                            <p:cond delay="0"/>
                                          </p:stCondLst>
                                        </p:cTn>
                                        <p:tgtEl>
                                          <p:spTgt spid="336899">
                                            <p:txEl>
                                              <p:pRg st="10" end="10"/>
                                            </p:txEl>
                                          </p:spTgt>
                                        </p:tgtEl>
                                        <p:attrNameLst>
                                          <p:attrName>style.visibility</p:attrName>
                                        </p:attrNameLst>
                                      </p:cBhvr>
                                      <p:to>
                                        <p:strVal val="visible"/>
                                      </p:to>
                                    </p:set>
                                    <p:animEffect transition="in" filter="fade">
                                      <p:cBhvr>
                                        <p:cTn id="67" dur="500"/>
                                        <p:tgtEl>
                                          <p:spTgt spid="336899">
                                            <p:txEl>
                                              <p:pRg st="10" end="10"/>
                                            </p:txEl>
                                          </p:spTgt>
                                        </p:tgtEl>
                                      </p:cBhvr>
                                    </p:animEffect>
                                    <p:anim calcmode="lin" valueType="num">
                                      <p:cBhvr>
                                        <p:cTn id="68" dur="500" fill="hold"/>
                                        <p:tgtEl>
                                          <p:spTgt spid="336899">
                                            <p:txEl>
                                              <p:pRg st="10" end="10"/>
                                            </p:txEl>
                                          </p:spTgt>
                                        </p:tgtEl>
                                        <p:attrNameLst>
                                          <p:attrName>ppt_x</p:attrName>
                                        </p:attrNameLst>
                                      </p:cBhvr>
                                      <p:tavLst>
                                        <p:tav tm="0">
                                          <p:val>
                                            <p:strVal val="#ppt_x"/>
                                          </p:val>
                                        </p:tav>
                                        <p:tav tm="100000">
                                          <p:val>
                                            <p:strVal val="#ppt_x"/>
                                          </p:val>
                                        </p:tav>
                                      </p:tavLst>
                                    </p:anim>
                                    <p:anim calcmode="lin" valueType="num">
                                      <p:cBhvr>
                                        <p:cTn id="69" dur="500" fill="hold"/>
                                        <p:tgtEl>
                                          <p:spTgt spid="336899">
                                            <p:txEl>
                                              <p:pRg st="10" end="10"/>
                                            </p:txEl>
                                          </p:spTgt>
                                        </p:tgtEl>
                                        <p:attrNameLst>
                                          <p:attrName>ppt_y</p:attrName>
                                        </p:attrNameLst>
                                      </p:cBhvr>
                                      <p:tavLst>
                                        <p:tav tm="0">
                                          <p:val>
                                            <p:strVal val="#ppt_y-.1"/>
                                          </p:val>
                                        </p:tav>
                                        <p:tav tm="100000">
                                          <p:val>
                                            <p:strVal val="#ppt_y"/>
                                          </p:val>
                                        </p:tav>
                                      </p:tavLst>
                                    </p:anim>
                                  </p:childTnLst>
                                </p:cTn>
                              </p:par>
                            </p:childTnLst>
                          </p:cTn>
                        </p:par>
                        <p:par>
                          <p:cTn id="70" fill="hold" nodeType="afterGroup">
                            <p:stCondLst>
                              <p:cond delay="18100"/>
                            </p:stCondLst>
                            <p:childTnLst>
                              <p:par>
                                <p:cTn id="71" presetID="47" presetClass="entr" presetSubtype="0" fill="hold" grpId="0" nodeType="afterEffect">
                                  <p:stCondLst>
                                    <p:cond delay="0"/>
                                  </p:stCondLst>
                                  <p:iterate type="lt">
                                    <p:tmPct val="10000"/>
                                  </p:iterate>
                                  <p:childTnLst>
                                    <p:set>
                                      <p:cBhvr>
                                        <p:cTn id="72" dur="1" fill="hold">
                                          <p:stCondLst>
                                            <p:cond delay="0"/>
                                          </p:stCondLst>
                                        </p:cTn>
                                        <p:tgtEl>
                                          <p:spTgt spid="336899">
                                            <p:txEl>
                                              <p:pRg st="11" end="11"/>
                                            </p:txEl>
                                          </p:spTgt>
                                        </p:tgtEl>
                                        <p:attrNameLst>
                                          <p:attrName>style.visibility</p:attrName>
                                        </p:attrNameLst>
                                      </p:cBhvr>
                                      <p:to>
                                        <p:strVal val="visible"/>
                                      </p:to>
                                    </p:set>
                                    <p:animEffect transition="in" filter="fade">
                                      <p:cBhvr>
                                        <p:cTn id="73" dur="500"/>
                                        <p:tgtEl>
                                          <p:spTgt spid="336899">
                                            <p:txEl>
                                              <p:pRg st="11" end="11"/>
                                            </p:txEl>
                                          </p:spTgt>
                                        </p:tgtEl>
                                      </p:cBhvr>
                                    </p:animEffect>
                                    <p:anim calcmode="lin" valueType="num">
                                      <p:cBhvr>
                                        <p:cTn id="74" dur="500" fill="hold"/>
                                        <p:tgtEl>
                                          <p:spTgt spid="336899">
                                            <p:txEl>
                                              <p:pRg st="11" end="11"/>
                                            </p:txEl>
                                          </p:spTgt>
                                        </p:tgtEl>
                                        <p:attrNameLst>
                                          <p:attrName>ppt_x</p:attrName>
                                        </p:attrNameLst>
                                      </p:cBhvr>
                                      <p:tavLst>
                                        <p:tav tm="0">
                                          <p:val>
                                            <p:strVal val="#ppt_x"/>
                                          </p:val>
                                        </p:tav>
                                        <p:tav tm="100000">
                                          <p:val>
                                            <p:strVal val="#ppt_x"/>
                                          </p:val>
                                        </p:tav>
                                      </p:tavLst>
                                    </p:anim>
                                    <p:anim calcmode="lin" valueType="num">
                                      <p:cBhvr>
                                        <p:cTn id="75" dur="500" fill="hold"/>
                                        <p:tgtEl>
                                          <p:spTgt spid="336899">
                                            <p:txEl>
                                              <p:pRg st="11" end="11"/>
                                            </p:txEl>
                                          </p:spTgt>
                                        </p:tgtEl>
                                        <p:attrNameLst>
                                          <p:attrName>ppt_y</p:attrName>
                                        </p:attrNameLst>
                                      </p:cBhvr>
                                      <p:tavLst>
                                        <p:tav tm="0">
                                          <p:val>
                                            <p:strVal val="#ppt_y-.1"/>
                                          </p:val>
                                        </p:tav>
                                        <p:tav tm="100000">
                                          <p:val>
                                            <p:strVal val="#ppt_y"/>
                                          </p:val>
                                        </p:tav>
                                      </p:tavLst>
                                    </p:anim>
                                  </p:childTnLst>
                                </p:cTn>
                              </p:par>
                            </p:childTnLst>
                          </p:cTn>
                        </p:par>
                        <p:par>
                          <p:cTn id="76" fill="hold" nodeType="afterGroup">
                            <p:stCondLst>
                              <p:cond delay="20000"/>
                            </p:stCondLst>
                            <p:childTnLst>
                              <p:par>
                                <p:cTn id="77" presetID="47" presetClass="entr" presetSubtype="0" fill="hold" grpId="0" nodeType="afterEffect">
                                  <p:stCondLst>
                                    <p:cond delay="0"/>
                                  </p:stCondLst>
                                  <p:iterate type="lt">
                                    <p:tmPct val="10000"/>
                                  </p:iterate>
                                  <p:childTnLst>
                                    <p:set>
                                      <p:cBhvr>
                                        <p:cTn id="78" dur="1" fill="hold">
                                          <p:stCondLst>
                                            <p:cond delay="0"/>
                                          </p:stCondLst>
                                        </p:cTn>
                                        <p:tgtEl>
                                          <p:spTgt spid="336899">
                                            <p:txEl>
                                              <p:pRg st="12" end="12"/>
                                            </p:txEl>
                                          </p:spTgt>
                                        </p:tgtEl>
                                        <p:attrNameLst>
                                          <p:attrName>style.visibility</p:attrName>
                                        </p:attrNameLst>
                                      </p:cBhvr>
                                      <p:to>
                                        <p:strVal val="visible"/>
                                      </p:to>
                                    </p:set>
                                    <p:animEffect transition="in" filter="fade">
                                      <p:cBhvr>
                                        <p:cTn id="79" dur="500"/>
                                        <p:tgtEl>
                                          <p:spTgt spid="336899">
                                            <p:txEl>
                                              <p:pRg st="12" end="12"/>
                                            </p:txEl>
                                          </p:spTgt>
                                        </p:tgtEl>
                                      </p:cBhvr>
                                    </p:animEffect>
                                    <p:anim calcmode="lin" valueType="num">
                                      <p:cBhvr>
                                        <p:cTn id="80" dur="500" fill="hold"/>
                                        <p:tgtEl>
                                          <p:spTgt spid="336899">
                                            <p:txEl>
                                              <p:pRg st="12" end="12"/>
                                            </p:txEl>
                                          </p:spTgt>
                                        </p:tgtEl>
                                        <p:attrNameLst>
                                          <p:attrName>ppt_x</p:attrName>
                                        </p:attrNameLst>
                                      </p:cBhvr>
                                      <p:tavLst>
                                        <p:tav tm="0">
                                          <p:val>
                                            <p:strVal val="#ppt_x"/>
                                          </p:val>
                                        </p:tav>
                                        <p:tav tm="100000">
                                          <p:val>
                                            <p:strVal val="#ppt_x"/>
                                          </p:val>
                                        </p:tav>
                                      </p:tavLst>
                                    </p:anim>
                                    <p:anim calcmode="lin" valueType="num">
                                      <p:cBhvr>
                                        <p:cTn id="81" dur="500" fill="hold"/>
                                        <p:tgtEl>
                                          <p:spTgt spid="336899">
                                            <p:txEl>
                                              <p:pRg st="12" end="12"/>
                                            </p:txEl>
                                          </p:spTgt>
                                        </p:tgtEl>
                                        <p:attrNameLst>
                                          <p:attrName>ppt_y</p:attrName>
                                        </p:attrNameLst>
                                      </p:cBhvr>
                                      <p:tavLst>
                                        <p:tav tm="0">
                                          <p:val>
                                            <p:strVal val="#ppt_y-.1"/>
                                          </p:val>
                                        </p:tav>
                                        <p:tav tm="100000">
                                          <p:val>
                                            <p:strVal val="#ppt_y"/>
                                          </p:val>
                                        </p:tav>
                                      </p:tavLst>
                                    </p:anim>
                                  </p:childTnLst>
                                </p:cTn>
                              </p:par>
                            </p:childTnLst>
                          </p:cTn>
                        </p:par>
                        <p:par>
                          <p:cTn id="82" fill="hold" nodeType="afterGroup">
                            <p:stCondLst>
                              <p:cond delay="20600"/>
                            </p:stCondLst>
                            <p:childTnLst>
                              <p:par>
                                <p:cTn id="83" presetID="47" presetClass="entr" presetSubtype="0" fill="hold" grpId="0" nodeType="afterEffect">
                                  <p:stCondLst>
                                    <p:cond delay="0"/>
                                  </p:stCondLst>
                                  <p:iterate type="lt">
                                    <p:tmPct val="10000"/>
                                  </p:iterate>
                                  <p:childTnLst>
                                    <p:set>
                                      <p:cBhvr>
                                        <p:cTn id="84" dur="1" fill="hold">
                                          <p:stCondLst>
                                            <p:cond delay="0"/>
                                          </p:stCondLst>
                                        </p:cTn>
                                        <p:tgtEl>
                                          <p:spTgt spid="336899">
                                            <p:txEl>
                                              <p:pRg st="13" end="13"/>
                                            </p:txEl>
                                          </p:spTgt>
                                        </p:tgtEl>
                                        <p:attrNameLst>
                                          <p:attrName>style.visibility</p:attrName>
                                        </p:attrNameLst>
                                      </p:cBhvr>
                                      <p:to>
                                        <p:strVal val="visible"/>
                                      </p:to>
                                    </p:set>
                                    <p:animEffect transition="in" filter="fade">
                                      <p:cBhvr>
                                        <p:cTn id="85" dur="500"/>
                                        <p:tgtEl>
                                          <p:spTgt spid="336899">
                                            <p:txEl>
                                              <p:pRg st="13" end="13"/>
                                            </p:txEl>
                                          </p:spTgt>
                                        </p:tgtEl>
                                      </p:cBhvr>
                                    </p:animEffect>
                                    <p:anim calcmode="lin" valueType="num">
                                      <p:cBhvr>
                                        <p:cTn id="86" dur="500" fill="hold"/>
                                        <p:tgtEl>
                                          <p:spTgt spid="336899">
                                            <p:txEl>
                                              <p:pRg st="13" end="13"/>
                                            </p:txEl>
                                          </p:spTgt>
                                        </p:tgtEl>
                                        <p:attrNameLst>
                                          <p:attrName>ppt_x</p:attrName>
                                        </p:attrNameLst>
                                      </p:cBhvr>
                                      <p:tavLst>
                                        <p:tav tm="0">
                                          <p:val>
                                            <p:strVal val="#ppt_x"/>
                                          </p:val>
                                        </p:tav>
                                        <p:tav tm="100000">
                                          <p:val>
                                            <p:strVal val="#ppt_x"/>
                                          </p:val>
                                        </p:tav>
                                      </p:tavLst>
                                    </p:anim>
                                    <p:anim calcmode="lin" valueType="num">
                                      <p:cBhvr>
                                        <p:cTn id="87" dur="500" fill="hold"/>
                                        <p:tgtEl>
                                          <p:spTgt spid="336899">
                                            <p:txEl>
                                              <p:pRg st="13" end="13"/>
                                            </p:txEl>
                                          </p:spTgt>
                                        </p:tgtEl>
                                        <p:attrNameLst>
                                          <p:attrName>ppt_y</p:attrName>
                                        </p:attrNameLst>
                                      </p:cBhvr>
                                      <p:tavLst>
                                        <p:tav tm="0">
                                          <p:val>
                                            <p:strVal val="#ppt_y-.1"/>
                                          </p:val>
                                        </p:tav>
                                        <p:tav tm="100000">
                                          <p:val>
                                            <p:strVal val="#ppt_y"/>
                                          </p:val>
                                        </p:tav>
                                      </p:tavLst>
                                    </p:anim>
                                  </p:childTnLst>
                                </p:cTn>
                              </p:par>
                              <p:par>
                                <p:cTn id="88" presetID="54" presetClass="entr" presetSubtype="0" accel="100000" fill="hold" nodeType="withEffect">
                                  <p:stCondLst>
                                    <p:cond delay="0"/>
                                  </p:stCondLst>
                                  <p:childTnLst>
                                    <p:set>
                                      <p:cBhvr>
                                        <p:cTn id="89" dur="1" fill="hold">
                                          <p:stCondLst>
                                            <p:cond delay="0"/>
                                          </p:stCondLst>
                                        </p:cTn>
                                        <p:tgtEl>
                                          <p:spTgt spid="336909"/>
                                        </p:tgtEl>
                                        <p:attrNameLst>
                                          <p:attrName>style.visibility</p:attrName>
                                        </p:attrNameLst>
                                      </p:cBhvr>
                                      <p:to>
                                        <p:strVal val="visible"/>
                                      </p:to>
                                    </p:set>
                                    <p:anim calcmode="lin" valueType="num">
                                      <p:cBhvr>
                                        <p:cTn id="90" dur="1000" fill="hold"/>
                                        <p:tgtEl>
                                          <p:spTgt spid="336909"/>
                                        </p:tgtEl>
                                        <p:attrNameLst>
                                          <p:attrName>ppt_w</p:attrName>
                                        </p:attrNameLst>
                                      </p:cBhvr>
                                      <p:tavLst>
                                        <p:tav tm="0">
                                          <p:val>
                                            <p:strVal val="#ppt_w*0.05"/>
                                          </p:val>
                                        </p:tav>
                                        <p:tav tm="100000">
                                          <p:val>
                                            <p:strVal val="#ppt_w"/>
                                          </p:val>
                                        </p:tav>
                                      </p:tavLst>
                                    </p:anim>
                                    <p:anim calcmode="lin" valueType="num">
                                      <p:cBhvr>
                                        <p:cTn id="91" dur="1000" fill="hold"/>
                                        <p:tgtEl>
                                          <p:spTgt spid="336909"/>
                                        </p:tgtEl>
                                        <p:attrNameLst>
                                          <p:attrName>ppt_h</p:attrName>
                                        </p:attrNameLst>
                                      </p:cBhvr>
                                      <p:tavLst>
                                        <p:tav tm="0">
                                          <p:val>
                                            <p:strVal val="#ppt_h"/>
                                          </p:val>
                                        </p:tav>
                                        <p:tav tm="100000">
                                          <p:val>
                                            <p:strVal val="#ppt_h"/>
                                          </p:val>
                                        </p:tav>
                                      </p:tavLst>
                                    </p:anim>
                                    <p:anim calcmode="lin" valueType="num">
                                      <p:cBhvr>
                                        <p:cTn id="92" dur="1000" fill="hold"/>
                                        <p:tgtEl>
                                          <p:spTgt spid="336909"/>
                                        </p:tgtEl>
                                        <p:attrNameLst>
                                          <p:attrName>ppt_x</p:attrName>
                                        </p:attrNameLst>
                                      </p:cBhvr>
                                      <p:tavLst>
                                        <p:tav tm="0">
                                          <p:val>
                                            <p:strVal val="#ppt_x-.2"/>
                                          </p:val>
                                        </p:tav>
                                        <p:tav tm="100000">
                                          <p:val>
                                            <p:strVal val="#ppt_x"/>
                                          </p:val>
                                        </p:tav>
                                      </p:tavLst>
                                    </p:anim>
                                    <p:anim calcmode="lin" valueType="num">
                                      <p:cBhvr>
                                        <p:cTn id="93" dur="1000" fill="hold"/>
                                        <p:tgtEl>
                                          <p:spTgt spid="336909"/>
                                        </p:tgtEl>
                                        <p:attrNameLst>
                                          <p:attrName>ppt_y</p:attrName>
                                        </p:attrNameLst>
                                      </p:cBhvr>
                                      <p:tavLst>
                                        <p:tav tm="0">
                                          <p:val>
                                            <p:strVal val="#ppt_y"/>
                                          </p:val>
                                        </p:tav>
                                        <p:tav tm="100000">
                                          <p:val>
                                            <p:strVal val="#ppt_y"/>
                                          </p:val>
                                        </p:tav>
                                      </p:tavLst>
                                    </p:anim>
                                    <p:animEffect transition="in" filter="fade">
                                      <p:cBhvr>
                                        <p:cTn id="94" dur="1000"/>
                                        <p:tgtEl>
                                          <p:spTgt spid="3369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899" grpId="0" build="p"/>
    </p:bldLst>
  </p:timing>
</p:sld>
</file>

<file path=ppt/slides/slide25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7922" name="Rectangle 2"/>
          <p:cNvSpPr>
            <a:spLocks noGrp="1" noChangeArrowheads="1"/>
          </p:cNvSpPr>
          <p:nvPr>
            <p:ph type="title"/>
          </p:nvPr>
        </p:nvSpPr>
        <p:spPr>
          <a:xfrm>
            <a:off x="457200" y="-26988"/>
            <a:ext cx="8229600" cy="1143001"/>
          </a:xfrm>
        </p:spPr>
        <p:txBody>
          <a:bodyPr/>
          <a:lstStyle/>
          <a:p>
            <a:pPr algn="r"/>
            <a:r>
              <a:rPr lang="fa-IR" altLang="fa-IR" sz="1800">
                <a:cs typeface="B Nasim" panose="00000700000000000000" pitchFamily="2" charset="-78"/>
              </a:rPr>
              <a:t>حل مسلله (4-6) :</a:t>
            </a:r>
            <a:endParaRPr lang="en-US" altLang="fa-IR" sz="1800">
              <a:cs typeface="B Nasim" panose="00000700000000000000" pitchFamily="2" charset="-78"/>
            </a:endParaRPr>
          </a:p>
        </p:txBody>
      </p:sp>
      <p:sp>
        <p:nvSpPr>
          <p:cNvPr id="337923" name="Rectangle 3"/>
          <p:cNvSpPr>
            <a:spLocks noGrp="1" noChangeArrowheads="1"/>
          </p:cNvSpPr>
          <p:nvPr>
            <p:ph type="body" idx="1"/>
          </p:nvPr>
        </p:nvSpPr>
        <p:spPr>
          <a:xfrm>
            <a:off x="611188" y="908050"/>
            <a:ext cx="8137525" cy="5949950"/>
          </a:xfrm>
        </p:spPr>
        <p:txBody>
          <a:bodyPr/>
          <a:lstStyle/>
          <a:p>
            <a:pPr marL="609600" indent="-609600" algn="l">
              <a:buFont typeface="Wingdings" panose="05000000000000000000" pitchFamily="2" charset="2"/>
              <a:buNone/>
            </a:pPr>
            <a:r>
              <a:rPr lang="fa-IR" altLang="fa-IR" sz="2000">
                <a:effectLst/>
                <a:cs typeface="B Zar" panose="00000400000000000000" pitchFamily="2" charset="-78"/>
              </a:rPr>
              <a:t> 1800000 = 100000 + 1700000 = </a:t>
            </a:r>
            <a:r>
              <a:rPr lang="en-US" altLang="fa-IR" sz="2000">
                <a:effectLst/>
                <a:cs typeface="B Zar" panose="00000400000000000000" pitchFamily="2" charset="-78"/>
              </a:rPr>
              <a:t>f</a:t>
            </a:r>
            <a:endParaRPr lang="fa-IR" altLang="fa-IR" sz="2000">
              <a:effectLst/>
              <a:cs typeface="B Zar" panose="00000400000000000000" pitchFamily="2" charset="-78"/>
            </a:endParaRPr>
          </a:p>
          <a:p>
            <a:pPr marL="609600" indent="-609600" algn="l">
              <a:buFont typeface="Wingdings" panose="05000000000000000000" pitchFamily="2" charset="2"/>
              <a:buNone/>
            </a:pPr>
            <a:r>
              <a:rPr lang="fa-IR" altLang="fa-IR" sz="2000">
                <a:effectLst/>
                <a:cs typeface="B Zar" panose="00000400000000000000" pitchFamily="2" charset="-78"/>
              </a:rPr>
              <a:t>الف )                                                            6000 =   1800000   = </a:t>
            </a:r>
            <a:r>
              <a:rPr lang="en-US" altLang="fa-IR" sz="1600">
                <a:effectLst/>
                <a:cs typeface="B Zar" panose="00000400000000000000" pitchFamily="2" charset="-78"/>
              </a:rPr>
              <a:t>Q</a:t>
            </a:r>
            <a:r>
              <a:rPr lang="fa-IR" altLang="fa-IR" sz="2000">
                <a:effectLst/>
                <a:cs typeface="B Zar" panose="00000400000000000000" pitchFamily="2" charset="-78"/>
              </a:rPr>
              <a:t>          800 = </a:t>
            </a:r>
            <a:r>
              <a:rPr lang="en-US" altLang="fa-IR" sz="1600">
                <a:effectLst/>
                <a:cs typeface="B Zar" panose="00000400000000000000" pitchFamily="2" charset="-78"/>
              </a:rPr>
              <a:t>P</a:t>
            </a:r>
            <a:r>
              <a:rPr lang="fa-IR" altLang="fa-IR" sz="2000">
                <a:effectLst/>
                <a:cs typeface="B Zar" panose="00000400000000000000" pitchFamily="2" charset="-78"/>
              </a:rPr>
              <a:t>    و    500 = </a:t>
            </a:r>
            <a:r>
              <a:rPr lang="en-US" altLang="fa-IR" sz="1600">
                <a:effectLst/>
                <a:cs typeface="B Zar" panose="00000400000000000000" pitchFamily="2" charset="-78"/>
              </a:rPr>
              <a:t>V</a:t>
            </a:r>
            <a:endParaRPr lang="fa-IR" altLang="fa-IR" sz="1600">
              <a:effectLst/>
              <a:cs typeface="B Zar" panose="00000400000000000000" pitchFamily="2" charset="-78"/>
            </a:endParaRPr>
          </a:p>
          <a:p>
            <a:pPr marL="609600" indent="-609600" algn="ctr">
              <a:lnSpc>
                <a:spcPct val="30000"/>
              </a:lnSpc>
              <a:buFont typeface="Wingdings" panose="05000000000000000000" pitchFamily="2" charset="2"/>
              <a:buNone/>
            </a:pPr>
            <a:r>
              <a:rPr lang="fa-IR" altLang="fa-IR" sz="2000">
                <a:effectLst/>
                <a:cs typeface="B Zar" panose="00000400000000000000" pitchFamily="2" charset="-78"/>
              </a:rPr>
              <a:t>                                   500 – 800</a:t>
            </a:r>
          </a:p>
          <a:p>
            <a:pPr marL="609600" indent="-609600" algn="l">
              <a:lnSpc>
                <a:spcPct val="130000"/>
              </a:lnSpc>
              <a:buFont typeface="Wingdings" panose="05000000000000000000" pitchFamily="2" charset="2"/>
              <a:buNone/>
            </a:pPr>
            <a:r>
              <a:rPr lang="fa-IR" altLang="fa-IR" sz="2000">
                <a:effectLst/>
                <a:cs typeface="B Zar" panose="00000400000000000000" pitchFamily="2" charset="-78"/>
              </a:rPr>
              <a:t>ب)                                                                       10000000 = 7000000 = سود قبل از کسر مالیات </a:t>
            </a:r>
          </a:p>
          <a:p>
            <a:pPr marL="609600" indent="-609600" algn="ctr">
              <a:lnSpc>
                <a:spcPct val="40000"/>
              </a:lnSpc>
              <a:buFont typeface="Wingdings" panose="05000000000000000000" pitchFamily="2" charset="2"/>
              <a:buNone/>
            </a:pPr>
            <a:r>
              <a:rPr lang="fa-IR" altLang="fa-IR" sz="2000">
                <a:effectLst/>
                <a:cs typeface="B Zar" panose="00000400000000000000" pitchFamily="2" charset="-78"/>
              </a:rPr>
              <a:t>                                                                   30% - 1 </a:t>
            </a:r>
          </a:p>
          <a:p>
            <a:pPr marL="609600" indent="-609600" algn="l">
              <a:lnSpc>
                <a:spcPct val="180000"/>
              </a:lnSpc>
              <a:buFont typeface="Wingdings" panose="05000000000000000000" pitchFamily="2" charset="2"/>
              <a:buNone/>
            </a:pPr>
            <a:r>
              <a:rPr lang="fa-IR" altLang="fa-IR" sz="2000">
                <a:effectLst/>
                <a:cs typeface="B Zar" panose="00000400000000000000" pitchFamily="2" charset="-78"/>
              </a:rPr>
              <a:t> 333/39 = 10000000 + 1800000 = </a:t>
            </a:r>
            <a:r>
              <a:rPr lang="en-US" altLang="fa-IR" sz="1600">
                <a:effectLst/>
                <a:cs typeface="B Zar" panose="00000400000000000000" pitchFamily="2" charset="-78"/>
              </a:rPr>
              <a:t>Q</a:t>
            </a:r>
            <a:endParaRPr lang="fa-IR" altLang="fa-IR" sz="1600">
              <a:effectLst/>
              <a:cs typeface="B Zar" panose="00000400000000000000" pitchFamily="2" charset="-78"/>
            </a:endParaRPr>
          </a:p>
          <a:p>
            <a:pPr marL="609600" indent="-609600" algn="ctr">
              <a:lnSpc>
                <a:spcPct val="40000"/>
              </a:lnSpc>
              <a:buFont typeface="Wingdings" panose="05000000000000000000" pitchFamily="2" charset="2"/>
              <a:buNone/>
            </a:pPr>
            <a:r>
              <a:rPr lang="fa-IR" altLang="fa-IR" sz="2000">
                <a:effectLst/>
                <a:cs typeface="B Zar" panose="00000400000000000000" pitchFamily="2" charset="-78"/>
              </a:rPr>
              <a:t>                                                                                                             300</a:t>
            </a:r>
          </a:p>
          <a:p>
            <a:pPr marL="609600" indent="-609600" algn="l">
              <a:buFont typeface="Wingdings" panose="05000000000000000000" pitchFamily="2" charset="2"/>
              <a:buNone/>
            </a:pPr>
            <a:endParaRPr lang="fa-IR" altLang="fa-IR" sz="2000">
              <a:effectLst/>
              <a:cs typeface="B Zar" panose="00000400000000000000" pitchFamily="2" charset="-78"/>
            </a:endParaRPr>
          </a:p>
          <a:p>
            <a:pPr marL="609600" indent="-609600">
              <a:buFont typeface="Wingdings" panose="05000000000000000000" pitchFamily="2" charset="2"/>
              <a:buNone/>
            </a:pPr>
            <a:r>
              <a:rPr lang="fa-IR" altLang="fa-IR" sz="1800">
                <a:solidFill>
                  <a:schemeClr val="folHlink"/>
                </a:solidFill>
                <a:effectLst/>
                <a:cs typeface="B Nasim" panose="00000700000000000000" pitchFamily="2" charset="-78"/>
              </a:rPr>
              <a:t>حل مساله (5-6) </a:t>
            </a:r>
          </a:p>
          <a:p>
            <a:pPr marL="609600" indent="-609600" algn="l">
              <a:buFont typeface="Wingdings" panose="05000000000000000000" pitchFamily="2" charset="2"/>
              <a:buNone/>
            </a:pPr>
            <a:r>
              <a:rPr lang="fa-IR" altLang="fa-IR" sz="2000">
                <a:effectLst/>
                <a:cs typeface="B Zar" panose="00000400000000000000" pitchFamily="2" charset="-78"/>
              </a:rPr>
              <a:t> 3300000 = 2475000 = سود بعد از کسر مالیات = سود قبل از کسر مالیات</a:t>
            </a:r>
          </a:p>
          <a:p>
            <a:pPr marL="609600" indent="-609600" algn="ctr">
              <a:lnSpc>
                <a:spcPct val="50000"/>
              </a:lnSpc>
              <a:buFont typeface="Wingdings" panose="05000000000000000000" pitchFamily="2" charset="2"/>
              <a:buNone/>
            </a:pPr>
            <a:r>
              <a:rPr lang="fa-IR" altLang="fa-IR" sz="2000">
                <a:effectLst/>
                <a:cs typeface="B Zar" panose="00000400000000000000" pitchFamily="2" charset="-78"/>
              </a:rPr>
              <a:t>      75%                                 نرخ مالیات – 1</a:t>
            </a:r>
          </a:p>
          <a:p>
            <a:pPr marL="609600" indent="-609600" algn="ctr">
              <a:lnSpc>
                <a:spcPct val="150000"/>
              </a:lnSpc>
              <a:buFont typeface="Wingdings" panose="05000000000000000000" pitchFamily="2" charset="2"/>
              <a:buNone/>
            </a:pPr>
            <a:r>
              <a:rPr lang="fa-IR" altLang="fa-IR" sz="2000">
                <a:effectLst/>
                <a:cs typeface="B Zar" panose="00000400000000000000" pitchFamily="2" charset="-78"/>
              </a:rPr>
              <a:t>الف )                                       772 = 8106000 =         3300000 + (1806000 + 3000000)         = </a:t>
            </a:r>
            <a:r>
              <a:rPr lang="en-US" altLang="fa-IR" sz="1600">
                <a:effectLst/>
                <a:cs typeface="B Zar" panose="00000400000000000000" pitchFamily="2" charset="-78"/>
              </a:rPr>
              <a:t>Q</a:t>
            </a:r>
            <a:r>
              <a:rPr lang="fa-IR" altLang="fa-IR" sz="1600">
                <a:effectLst/>
                <a:cs typeface="B Zar" panose="00000400000000000000" pitchFamily="2" charset="-78"/>
              </a:rPr>
              <a:t> </a:t>
            </a:r>
          </a:p>
          <a:p>
            <a:pPr marL="609600" indent="-609600">
              <a:lnSpc>
                <a:spcPct val="40000"/>
              </a:lnSpc>
              <a:buFont typeface="Wingdings" panose="05000000000000000000" pitchFamily="2" charset="2"/>
              <a:buNone/>
            </a:pPr>
            <a:r>
              <a:rPr lang="fa-IR" altLang="fa-IR" sz="2000">
                <a:effectLst/>
                <a:cs typeface="B Zar" panose="00000400000000000000" pitchFamily="2" charset="-78"/>
              </a:rPr>
              <a:t>                                                               10500        (3000 + 1500 + 3000 + 120000) – 30000</a:t>
            </a:r>
          </a:p>
          <a:p>
            <a:pPr marL="609600" indent="-609600" algn="l">
              <a:lnSpc>
                <a:spcPct val="160000"/>
              </a:lnSpc>
              <a:buFontTx/>
              <a:buNone/>
            </a:pPr>
            <a:r>
              <a:rPr lang="fa-IR" altLang="fa-IR" sz="2000">
                <a:effectLst/>
                <a:cs typeface="B Zar" panose="00000400000000000000" pitchFamily="2" charset="-78"/>
              </a:rPr>
              <a:t> 67/26% = 20% = درصد سود بعد از کسر مالیات = درصد سود قبل از کسر مالیات</a:t>
            </a:r>
          </a:p>
          <a:p>
            <a:pPr marL="609600" indent="-609600">
              <a:lnSpc>
                <a:spcPct val="40000"/>
              </a:lnSpc>
              <a:buFontTx/>
              <a:buNone/>
            </a:pPr>
            <a:r>
              <a:rPr lang="fa-IR" altLang="fa-IR" sz="2000">
                <a:effectLst/>
                <a:cs typeface="B Zar" panose="00000400000000000000" pitchFamily="2" charset="-78"/>
              </a:rPr>
              <a:t>                                                       75%                نرخ  مالیات - 1</a:t>
            </a:r>
          </a:p>
          <a:p>
            <a:pPr marL="609600" indent="-609600">
              <a:lnSpc>
                <a:spcPct val="130000"/>
              </a:lnSpc>
              <a:buFontTx/>
              <a:buNone/>
            </a:pPr>
            <a:r>
              <a:rPr lang="fa-IR" altLang="fa-IR" sz="2000">
                <a:effectLst/>
                <a:cs typeface="B Zar" panose="00000400000000000000" pitchFamily="2" charset="-78"/>
              </a:rPr>
              <a:t>درصد سود مورد نظر قبل از کسر مالیات</a:t>
            </a:r>
            <a:endParaRPr lang="en-US" altLang="fa-IR" sz="2000">
              <a:effectLst/>
              <a:cs typeface="B Zar" panose="00000400000000000000" pitchFamily="2" charset="-78"/>
            </a:endParaRPr>
          </a:p>
        </p:txBody>
      </p:sp>
      <p:grpSp>
        <p:nvGrpSpPr>
          <p:cNvPr id="337938" name="Group 18"/>
          <p:cNvGrpSpPr>
            <a:grpSpLocks/>
          </p:cNvGrpSpPr>
          <p:nvPr/>
        </p:nvGrpSpPr>
        <p:grpSpPr bwMode="auto">
          <a:xfrm>
            <a:off x="1116013" y="1557338"/>
            <a:ext cx="5761037" cy="4032250"/>
            <a:chOff x="703" y="981"/>
            <a:chExt cx="3629" cy="2540"/>
          </a:xfrm>
        </p:grpSpPr>
        <p:sp>
          <p:nvSpPr>
            <p:cNvPr id="337925" name="Line 5"/>
            <p:cNvSpPr>
              <a:spLocks noChangeShapeType="1"/>
            </p:cNvSpPr>
            <p:nvPr/>
          </p:nvSpPr>
          <p:spPr bwMode="auto">
            <a:xfrm flipH="1">
              <a:off x="3560" y="3521"/>
              <a:ext cx="18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nvGrpSpPr>
            <p:cNvPr id="337937" name="Group 17"/>
            <p:cNvGrpSpPr>
              <a:grpSpLocks/>
            </p:cNvGrpSpPr>
            <p:nvPr/>
          </p:nvGrpSpPr>
          <p:grpSpPr bwMode="auto">
            <a:xfrm>
              <a:off x="703" y="981"/>
              <a:ext cx="3629" cy="2540"/>
              <a:chOff x="703" y="981"/>
              <a:chExt cx="3629" cy="2540"/>
            </a:xfrm>
          </p:grpSpPr>
          <p:sp>
            <p:nvSpPr>
              <p:cNvPr id="337932" name="Line 12"/>
              <p:cNvSpPr>
                <a:spLocks noChangeShapeType="1"/>
              </p:cNvSpPr>
              <p:nvPr/>
            </p:nvSpPr>
            <p:spPr bwMode="auto">
              <a:xfrm>
                <a:off x="1701" y="1344"/>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nvGrpSpPr>
              <p:cNvPr id="337936" name="Group 16"/>
              <p:cNvGrpSpPr>
                <a:grpSpLocks/>
              </p:cNvGrpSpPr>
              <p:nvPr/>
            </p:nvGrpSpPr>
            <p:grpSpPr bwMode="auto">
              <a:xfrm>
                <a:off x="703" y="981"/>
                <a:ext cx="3629" cy="2540"/>
                <a:chOff x="703" y="981"/>
                <a:chExt cx="3629" cy="2540"/>
              </a:xfrm>
            </p:grpSpPr>
            <p:sp>
              <p:nvSpPr>
                <p:cNvPr id="337924" name="Line 4"/>
                <p:cNvSpPr>
                  <a:spLocks noChangeShapeType="1"/>
                </p:cNvSpPr>
                <p:nvPr/>
              </p:nvSpPr>
              <p:spPr bwMode="auto">
                <a:xfrm>
                  <a:off x="4332" y="3249"/>
                  <a:ext cx="0" cy="181"/>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26" name="Line 6"/>
                <p:cNvSpPr>
                  <a:spLocks noChangeShapeType="1"/>
                </p:cNvSpPr>
                <p:nvPr/>
              </p:nvSpPr>
              <p:spPr bwMode="auto">
                <a:xfrm>
                  <a:off x="2018" y="3521"/>
                  <a:ext cx="140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27" name="Line 7"/>
                <p:cNvSpPr>
                  <a:spLocks noChangeShapeType="1"/>
                </p:cNvSpPr>
                <p:nvPr/>
              </p:nvSpPr>
              <p:spPr bwMode="auto">
                <a:xfrm>
                  <a:off x="3107" y="3067"/>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28" name="Line 8"/>
                <p:cNvSpPr>
                  <a:spLocks noChangeShapeType="1"/>
                </p:cNvSpPr>
                <p:nvPr/>
              </p:nvSpPr>
              <p:spPr bwMode="auto">
                <a:xfrm>
                  <a:off x="748" y="3067"/>
                  <a:ext cx="213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29" name="Line 9"/>
                <p:cNvSpPr>
                  <a:spLocks noChangeShapeType="1"/>
                </p:cNvSpPr>
                <p:nvPr/>
              </p:nvSpPr>
              <p:spPr bwMode="auto">
                <a:xfrm>
                  <a:off x="3470" y="2659"/>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30" name="Line 10"/>
                <p:cNvSpPr>
                  <a:spLocks noChangeShapeType="1"/>
                </p:cNvSpPr>
                <p:nvPr/>
              </p:nvSpPr>
              <p:spPr bwMode="auto">
                <a:xfrm>
                  <a:off x="1701" y="2659"/>
                  <a:ext cx="1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31" name="Line 11"/>
                <p:cNvSpPr>
                  <a:spLocks noChangeShapeType="1"/>
                </p:cNvSpPr>
                <p:nvPr/>
              </p:nvSpPr>
              <p:spPr bwMode="auto">
                <a:xfrm>
                  <a:off x="703" y="1842"/>
                  <a:ext cx="1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7933" name="Line 13"/>
                <p:cNvSpPr>
                  <a:spLocks noChangeShapeType="1"/>
                </p:cNvSpPr>
                <p:nvPr/>
              </p:nvSpPr>
              <p:spPr bwMode="auto">
                <a:xfrm>
                  <a:off x="2109" y="981"/>
                  <a:ext cx="5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37922"/>
                                        </p:tgtEl>
                                        <p:attrNameLst>
                                          <p:attrName>style.visibility</p:attrName>
                                        </p:attrNameLst>
                                      </p:cBhvr>
                                      <p:to>
                                        <p:strVal val="visible"/>
                                      </p:to>
                                    </p:set>
                                    <p:animEffect transition="in" filter="fade">
                                      <p:cBhvr>
                                        <p:cTn id="7" dur="1000"/>
                                        <p:tgtEl>
                                          <p:spTgt spid="337922"/>
                                        </p:tgtEl>
                                      </p:cBhvr>
                                    </p:animEffect>
                                    <p:anim calcmode="lin" valueType="num">
                                      <p:cBhvr>
                                        <p:cTn id="8" dur="1000" fill="hold"/>
                                        <p:tgtEl>
                                          <p:spTgt spid="337922"/>
                                        </p:tgtEl>
                                        <p:attrNameLst>
                                          <p:attrName>ppt_x</p:attrName>
                                        </p:attrNameLst>
                                      </p:cBhvr>
                                      <p:tavLst>
                                        <p:tav tm="0">
                                          <p:val>
                                            <p:strVal val="#ppt_x"/>
                                          </p:val>
                                        </p:tav>
                                        <p:tav tm="100000">
                                          <p:val>
                                            <p:strVal val="#ppt_x"/>
                                          </p:val>
                                        </p:tav>
                                      </p:tavLst>
                                    </p:anim>
                                    <p:anim calcmode="lin" valueType="num">
                                      <p:cBhvr>
                                        <p:cTn id="9" dur="900" decel="100000" fill="hold"/>
                                        <p:tgtEl>
                                          <p:spTgt spid="33792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37922"/>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nodeType="afterEffect">
                                  <p:stCondLst>
                                    <p:cond delay="0"/>
                                  </p:stCondLst>
                                  <p:childTnLst>
                                    <p:set>
                                      <p:cBhvr>
                                        <p:cTn id="13" dur="1" fill="hold">
                                          <p:stCondLst>
                                            <p:cond delay="0"/>
                                          </p:stCondLst>
                                        </p:cTn>
                                        <p:tgtEl>
                                          <p:spTgt spid="337923">
                                            <p:txEl>
                                              <p:pRg st="8" end="8"/>
                                            </p:txEl>
                                          </p:spTgt>
                                        </p:tgtEl>
                                        <p:attrNameLst>
                                          <p:attrName>style.visibility</p:attrName>
                                        </p:attrNameLst>
                                      </p:cBhvr>
                                      <p:to>
                                        <p:strVal val="visible"/>
                                      </p:to>
                                    </p:set>
                                    <p:animEffect transition="in" filter="fade">
                                      <p:cBhvr>
                                        <p:cTn id="14" dur="1000"/>
                                        <p:tgtEl>
                                          <p:spTgt spid="337923">
                                            <p:txEl>
                                              <p:pRg st="8" end="8"/>
                                            </p:txEl>
                                          </p:spTgt>
                                        </p:tgtEl>
                                      </p:cBhvr>
                                    </p:animEffect>
                                    <p:anim calcmode="lin" valueType="num">
                                      <p:cBhvr>
                                        <p:cTn id="15" dur="1000" fill="hold"/>
                                        <p:tgtEl>
                                          <p:spTgt spid="337923">
                                            <p:txEl>
                                              <p:pRg st="8" end="8"/>
                                            </p:txEl>
                                          </p:spTgt>
                                        </p:tgtEl>
                                        <p:attrNameLst>
                                          <p:attrName>ppt_x</p:attrName>
                                        </p:attrNameLst>
                                      </p:cBhvr>
                                      <p:tavLst>
                                        <p:tav tm="0">
                                          <p:val>
                                            <p:strVal val="#ppt_x"/>
                                          </p:val>
                                        </p:tav>
                                        <p:tav tm="100000">
                                          <p:val>
                                            <p:strVal val="#ppt_x"/>
                                          </p:val>
                                        </p:tav>
                                      </p:tavLst>
                                    </p:anim>
                                    <p:anim calcmode="lin" valueType="num">
                                      <p:cBhvr>
                                        <p:cTn id="16" dur="900" decel="100000" fill="hold"/>
                                        <p:tgtEl>
                                          <p:spTgt spid="337923">
                                            <p:txEl>
                                              <p:pRg st="8" end="8"/>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337923">
                                            <p:txEl>
                                              <p:pRg st="8" end="8"/>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15" presetClass="entr" presetSubtype="0" fill="hold" nodeType="afterEffect">
                                  <p:stCondLst>
                                    <p:cond delay="0"/>
                                  </p:stCondLst>
                                  <p:childTnLst>
                                    <p:set>
                                      <p:cBhvr>
                                        <p:cTn id="20" dur="1" fill="hold">
                                          <p:stCondLst>
                                            <p:cond delay="0"/>
                                          </p:stCondLst>
                                        </p:cTn>
                                        <p:tgtEl>
                                          <p:spTgt spid="337923">
                                            <p:txEl>
                                              <p:pRg st="0" end="0"/>
                                            </p:txEl>
                                          </p:spTgt>
                                        </p:tgtEl>
                                        <p:attrNameLst>
                                          <p:attrName>style.visibility</p:attrName>
                                        </p:attrNameLst>
                                      </p:cBhvr>
                                      <p:to>
                                        <p:strVal val="visible"/>
                                      </p:to>
                                    </p:set>
                                    <p:anim calcmode="lin" valueType="num">
                                      <p:cBhvr>
                                        <p:cTn id="21" dur="1000" fill="hold"/>
                                        <p:tgtEl>
                                          <p:spTgt spid="337923">
                                            <p:txEl>
                                              <p:pRg st="0" end="0"/>
                                            </p:txEl>
                                          </p:spTgt>
                                        </p:tgtEl>
                                        <p:attrNameLst>
                                          <p:attrName>ppt_w</p:attrName>
                                        </p:attrNameLst>
                                      </p:cBhvr>
                                      <p:tavLst>
                                        <p:tav tm="0">
                                          <p:val>
                                            <p:fltVal val="0"/>
                                          </p:val>
                                        </p:tav>
                                        <p:tav tm="100000">
                                          <p:val>
                                            <p:strVal val="#ppt_w"/>
                                          </p:val>
                                        </p:tav>
                                      </p:tavLst>
                                    </p:anim>
                                    <p:anim calcmode="lin" valueType="num">
                                      <p:cBhvr>
                                        <p:cTn id="22" dur="1000" fill="hold"/>
                                        <p:tgtEl>
                                          <p:spTgt spid="337923">
                                            <p:txEl>
                                              <p:pRg st="0" end="0"/>
                                            </p:txEl>
                                          </p:spTgt>
                                        </p:tgtEl>
                                        <p:attrNameLst>
                                          <p:attrName>ppt_h</p:attrName>
                                        </p:attrNameLst>
                                      </p:cBhvr>
                                      <p:tavLst>
                                        <p:tav tm="0">
                                          <p:val>
                                            <p:fltVal val="0"/>
                                          </p:val>
                                        </p:tav>
                                        <p:tav tm="100000">
                                          <p:val>
                                            <p:strVal val="#ppt_h"/>
                                          </p:val>
                                        </p:tav>
                                      </p:tavLst>
                                    </p:anim>
                                    <p:anim calcmode="lin" valueType="num">
                                      <p:cBhvr>
                                        <p:cTn id="23" dur="1000" fill="hold"/>
                                        <p:tgtEl>
                                          <p:spTgt spid="337923">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24" dur="1000" fill="hold"/>
                                        <p:tgtEl>
                                          <p:spTgt spid="337923">
                                            <p:txEl>
                                              <p:pRg st="0" end="0"/>
                                            </p:txEl>
                                          </p:spTgt>
                                        </p:tgtEl>
                                        <p:attrNameLst>
                                          <p:attrName>ppt_y</p:attrName>
                                        </p:attrNameLst>
                                      </p:cBhvr>
                                      <p:tavLst>
                                        <p:tav tm="0" fmla="#ppt_y+(sin(-2*pi*(1-$))*-#ppt_x+cos(-2*pi*(1-$))*(1-#ppt_y))*(1-$)">
                                          <p:val>
                                            <p:fltVal val="0"/>
                                          </p:val>
                                        </p:tav>
                                        <p:tav tm="100000">
                                          <p:val>
                                            <p:fltVal val="1"/>
                                          </p:val>
                                        </p:tav>
                                      </p:tavLst>
                                    </p:anim>
                                  </p:childTnLst>
                                </p:cTn>
                              </p:par>
                            </p:childTnLst>
                          </p:cTn>
                        </p:par>
                        <p:par>
                          <p:cTn id="25" fill="hold" nodeType="afterGroup">
                            <p:stCondLst>
                              <p:cond delay="3000"/>
                            </p:stCondLst>
                            <p:childTnLst>
                              <p:par>
                                <p:cTn id="26" presetID="15" presetClass="entr" presetSubtype="0" fill="hold" nodeType="afterEffect">
                                  <p:stCondLst>
                                    <p:cond delay="0"/>
                                  </p:stCondLst>
                                  <p:childTnLst>
                                    <p:set>
                                      <p:cBhvr>
                                        <p:cTn id="27" dur="1" fill="hold">
                                          <p:stCondLst>
                                            <p:cond delay="0"/>
                                          </p:stCondLst>
                                        </p:cTn>
                                        <p:tgtEl>
                                          <p:spTgt spid="337923">
                                            <p:txEl>
                                              <p:pRg st="1" end="1"/>
                                            </p:txEl>
                                          </p:spTgt>
                                        </p:tgtEl>
                                        <p:attrNameLst>
                                          <p:attrName>style.visibility</p:attrName>
                                        </p:attrNameLst>
                                      </p:cBhvr>
                                      <p:to>
                                        <p:strVal val="visible"/>
                                      </p:to>
                                    </p:set>
                                    <p:anim calcmode="lin" valueType="num">
                                      <p:cBhvr>
                                        <p:cTn id="28" dur="1000" fill="hold"/>
                                        <p:tgtEl>
                                          <p:spTgt spid="337923">
                                            <p:txEl>
                                              <p:pRg st="1" end="1"/>
                                            </p:txEl>
                                          </p:spTgt>
                                        </p:tgtEl>
                                        <p:attrNameLst>
                                          <p:attrName>ppt_w</p:attrName>
                                        </p:attrNameLst>
                                      </p:cBhvr>
                                      <p:tavLst>
                                        <p:tav tm="0">
                                          <p:val>
                                            <p:fltVal val="0"/>
                                          </p:val>
                                        </p:tav>
                                        <p:tav tm="100000">
                                          <p:val>
                                            <p:strVal val="#ppt_w"/>
                                          </p:val>
                                        </p:tav>
                                      </p:tavLst>
                                    </p:anim>
                                    <p:anim calcmode="lin" valueType="num">
                                      <p:cBhvr>
                                        <p:cTn id="29" dur="1000" fill="hold"/>
                                        <p:tgtEl>
                                          <p:spTgt spid="337923">
                                            <p:txEl>
                                              <p:pRg st="1" end="1"/>
                                            </p:txEl>
                                          </p:spTgt>
                                        </p:tgtEl>
                                        <p:attrNameLst>
                                          <p:attrName>ppt_h</p:attrName>
                                        </p:attrNameLst>
                                      </p:cBhvr>
                                      <p:tavLst>
                                        <p:tav tm="0">
                                          <p:val>
                                            <p:fltVal val="0"/>
                                          </p:val>
                                        </p:tav>
                                        <p:tav tm="100000">
                                          <p:val>
                                            <p:strVal val="#ppt_h"/>
                                          </p:val>
                                        </p:tav>
                                      </p:tavLst>
                                    </p:anim>
                                    <p:anim calcmode="lin" valueType="num">
                                      <p:cBhvr>
                                        <p:cTn id="30" dur="1000" fill="hold"/>
                                        <p:tgtEl>
                                          <p:spTgt spid="337923">
                                            <p:txEl>
                                              <p:pRg st="1" end="1"/>
                                            </p:txEl>
                                          </p:spTgt>
                                        </p:tgtEl>
                                        <p:attrNameLst>
                                          <p:attrName>ppt_x</p:attrName>
                                        </p:attrNameLst>
                                      </p:cBhvr>
                                      <p:tavLst>
                                        <p:tav tm="0" fmla="#ppt_x+(cos(-2*pi*(1-$))*-#ppt_x-sin(-2*pi*(1-$))*(1-#ppt_y))*(1-$)">
                                          <p:val>
                                            <p:fltVal val="0"/>
                                          </p:val>
                                        </p:tav>
                                        <p:tav tm="100000">
                                          <p:val>
                                            <p:fltVal val="1"/>
                                          </p:val>
                                        </p:tav>
                                      </p:tavLst>
                                    </p:anim>
                                    <p:anim calcmode="lin" valueType="num">
                                      <p:cBhvr>
                                        <p:cTn id="31" dur="1000" fill="hold"/>
                                        <p:tgtEl>
                                          <p:spTgt spid="337923">
                                            <p:txEl>
                                              <p:pRg st="1" end="1"/>
                                            </p:txEl>
                                          </p:spTgt>
                                        </p:tgtEl>
                                        <p:attrNameLst>
                                          <p:attrName>ppt_y</p:attrName>
                                        </p:attrNameLst>
                                      </p:cBhvr>
                                      <p:tavLst>
                                        <p:tav tm="0" fmla="#ppt_y+(sin(-2*pi*(1-$))*-#ppt_x+cos(-2*pi*(1-$))*(1-#ppt_y))*(1-$)">
                                          <p:val>
                                            <p:fltVal val="0"/>
                                          </p:val>
                                        </p:tav>
                                        <p:tav tm="100000">
                                          <p:val>
                                            <p:fltVal val="1"/>
                                          </p:val>
                                        </p:tav>
                                      </p:tavLst>
                                    </p:anim>
                                  </p:childTnLst>
                                </p:cTn>
                              </p:par>
                            </p:childTnLst>
                          </p:cTn>
                        </p:par>
                        <p:par>
                          <p:cTn id="32" fill="hold" nodeType="afterGroup">
                            <p:stCondLst>
                              <p:cond delay="4000"/>
                            </p:stCondLst>
                            <p:childTnLst>
                              <p:par>
                                <p:cTn id="33" presetID="15" presetClass="entr" presetSubtype="0" fill="hold" nodeType="afterEffect">
                                  <p:stCondLst>
                                    <p:cond delay="0"/>
                                  </p:stCondLst>
                                  <p:childTnLst>
                                    <p:set>
                                      <p:cBhvr>
                                        <p:cTn id="34" dur="1" fill="hold">
                                          <p:stCondLst>
                                            <p:cond delay="0"/>
                                          </p:stCondLst>
                                        </p:cTn>
                                        <p:tgtEl>
                                          <p:spTgt spid="337923">
                                            <p:txEl>
                                              <p:pRg st="2" end="2"/>
                                            </p:txEl>
                                          </p:spTgt>
                                        </p:tgtEl>
                                        <p:attrNameLst>
                                          <p:attrName>style.visibility</p:attrName>
                                        </p:attrNameLst>
                                      </p:cBhvr>
                                      <p:to>
                                        <p:strVal val="visible"/>
                                      </p:to>
                                    </p:set>
                                    <p:anim calcmode="lin" valueType="num">
                                      <p:cBhvr>
                                        <p:cTn id="35" dur="1000" fill="hold"/>
                                        <p:tgtEl>
                                          <p:spTgt spid="337923">
                                            <p:txEl>
                                              <p:pRg st="2" end="2"/>
                                            </p:txEl>
                                          </p:spTgt>
                                        </p:tgtEl>
                                        <p:attrNameLst>
                                          <p:attrName>ppt_w</p:attrName>
                                        </p:attrNameLst>
                                      </p:cBhvr>
                                      <p:tavLst>
                                        <p:tav tm="0">
                                          <p:val>
                                            <p:fltVal val="0"/>
                                          </p:val>
                                        </p:tav>
                                        <p:tav tm="100000">
                                          <p:val>
                                            <p:strVal val="#ppt_w"/>
                                          </p:val>
                                        </p:tav>
                                      </p:tavLst>
                                    </p:anim>
                                    <p:anim calcmode="lin" valueType="num">
                                      <p:cBhvr>
                                        <p:cTn id="36" dur="1000" fill="hold"/>
                                        <p:tgtEl>
                                          <p:spTgt spid="337923">
                                            <p:txEl>
                                              <p:pRg st="2" end="2"/>
                                            </p:txEl>
                                          </p:spTgt>
                                        </p:tgtEl>
                                        <p:attrNameLst>
                                          <p:attrName>ppt_h</p:attrName>
                                        </p:attrNameLst>
                                      </p:cBhvr>
                                      <p:tavLst>
                                        <p:tav tm="0">
                                          <p:val>
                                            <p:fltVal val="0"/>
                                          </p:val>
                                        </p:tav>
                                        <p:tav tm="100000">
                                          <p:val>
                                            <p:strVal val="#ppt_h"/>
                                          </p:val>
                                        </p:tav>
                                      </p:tavLst>
                                    </p:anim>
                                    <p:anim calcmode="lin" valueType="num">
                                      <p:cBhvr>
                                        <p:cTn id="37" dur="1000" fill="hold"/>
                                        <p:tgtEl>
                                          <p:spTgt spid="337923">
                                            <p:txEl>
                                              <p:pRg st="2" end="2"/>
                                            </p:txEl>
                                          </p:spTgt>
                                        </p:tgtEl>
                                        <p:attrNameLst>
                                          <p:attrName>ppt_x</p:attrName>
                                        </p:attrNameLst>
                                      </p:cBhvr>
                                      <p:tavLst>
                                        <p:tav tm="0" fmla="#ppt_x+(cos(-2*pi*(1-$))*-#ppt_x-sin(-2*pi*(1-$))*(1-#ppt_y))*(1-$)">
                                          <p:val>
                                            <p:fltVal val="0"/>
                                          </p:val>
                                        </p:tav>
                                        <p:tav tm="100000">
                                          <p:val>
                                            <p:fltVal val="1"/>
                                          </p:val>
                                        </p:tav>
                                      </p:tavLst>
                                    </p:anim>
                                    <p:anim calcmode="lin" valueType="num">
                                      <p:cBhvr>
                                        <p:cTn id="38" dur="1000" fill="hold"/>
                                        <p:tgtEl>
                                          <p:spTgt spid="337923">
                                            <p:txEl>
                                              <p:pRg st="2" end="2"/>
                                            </p:txEl>
                                          </p:spTgt>
                                        </p:tgtEl>
                                        <p:attrNameLst>
                                          <p:attrName>ppt_y</p:attrName>
                                        </p:attrNameLst>
                                      </p:cBhvr>
                                      <p:tavLst>
                                        <p:tav tm="0" fmla="#ppt_y+(sin(-2*pi*(1-$))*-#ppt_x+cos(-2*pi*(1-$))*(1-#ppt_y))*(1-$)">
                                          <p:val>
                                            <p:fltVal val="0"/>
                                          </p:val>
                                        </p:tav>
                                        <p:tav tm="100000">
                                          <p:val>
                                            <p:fltVal val="1"/>
                                          </p:val>
                                        </p:tav>
                                      </p:tavLst>
                                    </p:anim>
                                  </p:childTnLst>
                                </p:cTn>
                              </p:par>
                            </p:childTnLst>
                          </p:cTn>
                        </p:par>
                        <p:par>
                          <p:cTn id="39" fill="hold" nodeType="afterGroup">
                            <p:stCondLst>
                              <p:cond delay="5000"/>
                            </p:stCondLst>
                            <p:childTnLst>
                              <p:par>
                                <p:cTn id="40" presetID="15" presetClass="entr" presetSubtype="0" fill="hold" nodeType="afterEffect">
                                  <p:stCondLst>
                                    <p:cond delay="0"/>
                                  </p:stCondLst>
                                  <p:childTnLst>
                                    <p:set>
                                      <p:cBhvr>
                                        <p:cTn id="41" dur="1" fill="hold">
                                          <p:stCondLst>
                                            <p:cond delay="0"/>
                                          </p:stCondLst>
                                        </p:cTn>
                                        <p:tgtEl>
                                          <p:spTgt spid="337923">
                                            <p:txEl>
                                              <p:pRg st="3" end="3"/>
                                            </p:txEl>
                                          </p:spTgt>
                                        </p:tgtEl>
                                        <p:attrNameLst>
                                          <p:attrName>style.visibility</p:attrName>
                                        </p:attrNameLst>
                                      </p:cBhvr>
                                      <p:to>
                                        <p:strVal val="visible"/>
                                      </p:to>
                                    </p:set>
                                    <p:anim calcmode="lin" valueType="num">
                                      <p:cBhvr>
                                        <p:cTn id="42" dur="1000" fill="hold"/>
                                        <p:tgtEl>
                                          <p:spTgt spid="337923">
                                            <p:txEl>
                                              <p:pRg st="3" end="3"/>
                                            </p:txEl>
                                          </p:spTgt>
                                        </p:tgtEl>
                                        <p:attrNameLst>
                                          <p:attrName>ppt_w</p:attrName>
                                        </p:attrNameLst>
                                      </p:cBhvr>
                                      <p:tavLst>
                                        <p:tav tm="0">
                                          <p:val>
                                            <p:fltVal val="0"/>
                                          </p:val>
                                        </p:tav>
                                        <p:tav tm="100000">
                                          <p:val>
                                            <p:strVal val="#ppt_w"/>
                                          </p:val>
                                        </p:tav>
                                      </p:tavLst>
                                    </p:anim>
                                    <p:anim calcmode="lin" valueType="num">
                                      <p:cBhvr>
                                        <p:cTn id="43" dur="1000" fill="hold"/>
                                        <p:tgtEl>
                                          <p:spTgt spid="337923">
                                            <p:txEl>
                                              <p:pRg st="3" end="3"/>
                                            </p:txEl>
                                          </p:spTgt>
                                        </p:tgtEl>
                                        <p:attrNameLst>
                                          <p:attrName>ppt_h</p:attrName>
                                        </p:attrNameLst>
                                      </p:cBhvr>
                                      <p:tavLst>
                                        <p:tav tm="0">
                                          <p:val>
                                            <p:fltVal val="0"/>
                                          </p:val>
                                        </p:tav>
                                        <p:tav tm="100000">
                                          <p:val>
                                            <p:strVal val="#ppt_h"/>
                                          </p:val>
                                        </p:tav>
                                      </p:tavLst>
                                    </p:anim>
                                    <p:anim calcmode="lin" valueType="num">
                                      <p:cBhvr>
                                        <p:cTn id="44" dur="1000" fill="hold"/>
                                        <p:tgtEl>
                                          <p:spTgt spid="337923">
                                            <p:txEl>
                                              <p:pRg st="3" end="3"/>
                                            </p:txEl>
                                          </p:spTgt>
                                        </p:tgtEl>
                                        <p:attrNameLst>
                                          <p:attrName>ppt_x</p:attrName>
                                        </p:attrNameLst>
                                      </p:cBhvr>
                                      <p:tavLst>
                                        <p:tav tm="0" fmla="#ppt_x+(cos(-2*pi*(1-$))*-#ppt_x-sin(-2*pi*(1-$))*(1-#ppt_y))*(1-$)">
                                          <p:val>
                                            <p:fltVal val="0"/>
                                          </p:val>
                                        </p:tav>
                                        <p:tav tm="100000">
                                          <p:val>
                                            <p:fltVal val="1"/>
                                          </p:val>
                                        </p:tav>
                                      </p:tavLst>
                                    </p:anim>
                                    <p:anim calcmode="lin" valueType="num">
                                      <p:cBhvr>
                                        <p:cTn id="45" dur="1000" fill="hold"/>
                                        <p:tgtEl>
                                          <p:spTgt spid="337923">
                                            <p:txEl>
                                              <p:pRg st="3" end="3"/>
                                            </p:txEl>
                                          </p:spTgt>
                                        </p:tgtEl>
                                        <p:attrNameLst>
                                          <p:attrName>ppt_y</p:attrName>
                                        </p:attrNameLst>
                                      </p:cBhvr>
                                      <p:tavLst>
                                        <p:tav tm="0" fmla="#ppt_y+(sin(-2*pi*(1-$))*-#ppt_x+cos(-2*pi*(1-$))*(1-#ppt_y))*(1-$)">
                                          <p:val>
                                            <p:fltVal val="0"/>
                                          </p:val>
                                        </p:tav>
                                        <p:tav tm="100000">
                                          <p:val>
                                            <p:fltVal val="1"/>
                                          </p:val>
                                        </p:tav>
                                      </p:tavLst>
                                    </p:anim>
                                  </p:childTnLst>
                                </p:cTn>
                              </p:par>
                            </p:childTnLst>
                          </p:cTn>
                        </p:par>
                        <p:par>
                          <p:cTn id="46" fill="hold" nodeType="afterGroup">
                            <p:stCondLst>
                              <p:cond delay="6000"/>
                            </p:stCondLst>
                            <p:childTnLst>
                              <p:par>
                                <p:cTn id="47" presetID="15" presetClass="entr" presetSubtype="0" fill="hold" nodeType="afterEffect">
                                  <p:stCondLst>
                                    <p:cond delay="0"/>
                                  </p:stCondLst>
                                  <p:childTnLst>
                                    <p:set>
                                      <p:cBhvr>
                                        <p:cTn id="48" dur="1" fill="hold">
                                          <p:stCondLst>
                                            <p:cond delay="0"/>
                                          </p:stCondLst>
                                        </p:cTn>
                                        <p:tgtEl>
                                          <p:spTgt spid="337923">
                                            <p:txEl>
                                              <p:pRg st="4" end="4"/>
                                            </p:txEl>
                                          </p:spTgt>
                                        </p:tgtEl>
                                        <p:attrNameLst>
                                          <p:attrName>style.visibility</p:attrName>
                                        </p:attrNameLst>
                                      </p:cBhvr>
                                      <p:to>
                                        <p:strVal val="visible"/>
                                      </p:to>
                                    </p:set>
                                    <p:anim calcmode="lin" valueType="num">
                                      <p:cBhvr>
                                        <p:cTn id="49" dur="1000" fill="hold"/>
                                        <p:tgtEl>
                                          <p:spTgt spid="337923">
                                            <p:txEl>
                                              <p:pRg st="4" end="4"/>
                                            </p:txEl>
                                          </p:spTgt>
                                        </p:tgtEl>
                                        <p:attrNameLst>
                                          <p:attrName>ppt_w</p:attrName>
                                        </p:attrNameLst>
                                      </p:cBhvr>
                                      <p:tavLst>
                                        <p:tav tm="0">
                                          <p:val>
                                            <p:fltVal val="0"/>
                                          </p:val>
                                        </p:tav>
                                        <p:tav tm="100000">
                                          <p:val>
                                            <p:strVal val="#ppt_w"/>
                                          </p:val>
                                        </p:tav>
                                      </p:tavLst>
                                    </p:anim>
                                    <p:anim calcmode="lin" valueType="num">
                                      <p:cBhvr>
                                        <p:cTn id="50" dur="1000" fill="hold"/>
                                        <p:tgtEl>
                                          <p:spTgt spid="337923">
                                            <p:txEl>
                                              <p:pRg st="4" end="4"/>
                                            </p:txEl>
                                          </p:spTgt>
                                        </p:tgtEl>
                                        <p:attrNameLst>
                                          <p:attrName>ppt_h</p:attrName>
                                        </p:attrNameLst>
                                      </p:cBhvr>
                                      <p:tavLst>
                                        <p:tav tm="0">
                                          <p:val>
                                            <p:fltVal val="0"/>
                                          </p:val>
                                        </p:tav>
                                        <p:tav tm="100000">
                                          <p:val>
                                            <p:strVal val="#ppt_h"/>
                                          </p:val>
                                        </p:tav>
                                      </p:tavLst>
                                    </p:anim>
                                    <p:anim calcmode="lin" valueType="num">
                                      <p:cBhvr>
                                        <p:cTn id="51" dur="1000" fill="hold"/>
                                        <p:tgtEl>
                                          <p:spTgt spid="337923">
                                            <p:txEl>
                                              <p:pRg st="4" end="4"/>
                                            </p:txEl>
                                          </p:spTgt>
                                        </p:tgtEl>
                                        <p:attrNameLst>
                                          <p:attrName>ppt_x</p:attrName>
                                        </p:attrNameLst>
                                      </p:cBhvr>
                                      <p:tavLst>
                                        <p:tav tm="0" fmla="#ppt_x+(cos(-2*pi*(1-$))*-#ppt_x-sin(-2*pi*(1-$))*(1-#ppt_y))*(1-$)">
                                          <p:val>
                                            <p:fltVal val="0"/>
                                          </p:val>
                                        </p:tav>
                                        <p:tav tm="100000">
                                          <p:val>
                                            <p:fltVal val="1"/>
                                          </p:val>
                                        </p:tav>
                                      </p:tavLst>
                                    </p:anim>
                                    <p:anim calcmode="lin" valueType="num">
                                      <p:cBhvr>
                                        <p:cTn id="52" dur="1000" fill="hold"/>
                                        <p:tgtEl>
                                          <p:spTgt spid="337923">
                                            <p:txEl>
                                              <p:pRg st="4" end="4"/>
                                            </p:txEl>
                                          </p:spTgt>
                                        </p:tgtEl>
                                        <p:attrNameLst>
                                          <p:attrName>ppt_y</p:attrName>
                                        </p:attrNameLst>
                                      </p:cBhvr>
                                      <p:tavLst>
                                        <p:tav tm="0" fmla="#ppt_y+(sin(-2*pi*(1-$))*-#ppt_x+cos(-2*pi*(1-$))*(1-#ppt_y))*(1-$)">
                                          <p:val>
                                            <p:fltVal val="0"/>
                                          </p:val>
                                        </p:tav>
                                        <p:tav tm="100000">
                                          <p:val>
                                            <p:fltVal val="1"/>
                                          </p:val>
                                        </p:tav>
                                      </p:tavLst>
                                    </p:anim>
                                  </p:childTnLst>
                                </p:cTn>
                              </p:par>
                            </p:childTnLst>
                          </p:cTn>
                        </p:par>
                        <p:par>
                          <p:cTn id="53" fill="hold" nodeType="afterGroup">
                            <p:stCondLst>
                              <p:cond delay="7000"/>
                            </p:stCondLst>
                            <p:childTnLst>
                              <p:par>
                                <p:cTn id="54" presetID="15" presetClass="entr" presetSubtype="0" fill="hold" nodeType="afterEffect">
                                  <p:stCondLst>
                                    <p:cond delay="0"/>
                                  </p:stCondLst>
                                  <p:childTnLst>
                                    <p:set>
                                      <p:cBhvr>
                                        <p:cTn id="55" dur="1" fill="hold">
                                          <p:stCondLst>
                                            <p:cond delay="0"/>
                                          </p:stCondLst>
                                        </p:cTn>
                                        <p:tgtEl>
                                          <p:spTgt spid="337923">
                                            <p:txEl>
                                              <p:pRg st="5" end="5"/>
                                            </p:txEl>
                                          </p:spTgt>
                                        </p:tgtEl>
                                        <p:attrNameLst>
                                          <p:attrName>style.visibility</p:attrName>
                                        </p:attrNameLst>
                                      </p:cBhvr>
                                      <p:to>
                                        <p:strVal val="visible"/>
                                      </p:to>
                                    </p:set>
                                    <p:anim calcmode="lin" valueType="num">
                                      <p:cBhvr>
                                        <p:cTn id="56" dur="1000" fill="hold"/>
                                        <p:tgtEl>
                                          <p:spTgt spid="337923">
                                            <p:txEl>
                                              <p:pRg st="5" end="5"/>
                                            </p:txEl>
                                          </p:spTgt>
                                        </p:tgtEl>
                                        <p:attrNameLst>
                                          <p:attrName>ppt_w</p:attrName>
                                        </p:attrNameLst>
                                      </p:cBhvr>
                                      <p:tavLst>
                                        <p:tav tm="0">
                                          <p:val>
                                            <p:fltVal val="0"/>
                                          </p:val>
                                        </p:tav>
                                        <p:tav tm="100000">
                                          <p:val>
                                            <p:strVal val="#ppt_w"/>
                                          </p:val>
                                        </p:tav>
                                      </p:tavLst>
                                    </p:anim>
                                    <p:anim calcmode="lin" valueType="num">
                                      <p:cBhvr>
                                        <p:cTn id="57" dur="1000" fill="hold"/>
                                        <p:tgtEl>
                                          <p:spTgt spid="337923">
                                            <p:txEl>
                                              <p:pRg st="5" end="5"/>
                                            </p:txEl>
                                          </p:spTgt>
                                        </p:tgtEl>
                                        <p:attrNameLst>
                                          <p:attrName>ppt_h</p:attrName>
                                        </p:attrNameLst>
                                      </p:cBhvr>
                                      <p:tavLst>
                                        <p:tav tm="0">
                                          <p:val>
                                            <p:fltVal val="0"/>
                                          </p:val>
                                        </p:tav>
                                        <p:tav tm="100000">
                                          <p:val>
                                            <p:strVal val="#ppt_h"/>
                                          </p:val>
                                        </p:tav>
                                      </p:tavLst>
                                    </p:anim>
                                    <p:anim calcmode="lin" valueType="num">
                                      <p:cBhvr>
                                        <p:cTn id="58" dur="1000" fill="hold"/>
                                        <p:tgtEl>
                                          <p:spTgt spid="337923">
                                            <p:txEl>
                                              <p:pRg st="5" end="5"/>
                                            </p:txEl>
                                          </p:spTgt>
                                        </p:tgtEl>
                                        <p:attrNameLst>
                                          <p:attrName>ppt_x</p:attrName>
                                        </p:attrNameLst>
                                      </p:cBhvr>
                                      <p:tavLst>
                                        <p:tav tm="0" fmla="#ppt_x+(cos(-2*pi*(1-$))*-#ppt_x-sin(-2*pi*(1-$))*(1-#ppt_y))*(1-$)">
                                          <p:val>
                                            <p:fltVal val="0"/>
                                          </p:val>
                                        </p:tav>
                                        <p:tav tm="100000">
                                          <p:val>
                                            <p:fltVal val="1"/>
                                          </p:val>
                                        </p:tav>
                                      </p:tavLst>
                                    </p:anim>
                                    <p:anim calcmode="lin" valueType="num">
                                      <p:cBhvr>
                                        <p:cTn id="59" dur="1000" fill="hold"/>
                                        <p:tgtEl>
                                          <p:spTgt spid="337923">
                                            <p:txEl>
                                              <p:pRg st="5" end="5"/>
                                            </p:txEl>
                                          </p:spTgt>
                                        </p:tgtEl>
                                        <p:attrNameLst>
                                          <p:attrName>ppt_y</p:attrName>
                                        </p:attrNameLst>
                                      </p:cBhvr>
                                      <p:tavLst>
                                        <p:tav tm="0" fmla="#ppt_y+(sin(-2*pi*(1-$))*-#ppt_x+cos(-2*pi*(1-$))*(1-#ppt_y))*(1-$)">
                                          <p:val>
                                            <p:fltVal val="0"/>
                                          </p:val>
                                        </p:tav>
                                        <p:tav tm="100000">
                                          <p:val>
                                            <p:fltVal val="1"/>
                                          </p:val>
                                        </p:tav>
                                      </p:tavLst>
                                    </p:anim>
                                  </p:childTnLst>
                                </p:cTn>
                              </p:par>
                            </p:childTnLst>
                          </p:cTn>
                        </p:par>
                        <p:par>
                          <p:cTn id="60" fill="hold" nodeType="afterGroup">
                            <p:stCondLst>
                              <p:cond delay="8000"/>
                            </p:stCondLst>
                            <p:childTnLst>
                              <p:par>
                                <p:cTn id="61" presetID="15" presetClass="entr" presetSubtype="0" fill="hold" nodeType="afterEffect">
                                  <p:stCondLst>
                                    <p:cond delay="0"/>
                                  </p:stCondLst>
                                  <p:childTnLst>
                                    <p:set>
                                      <p:cBhvr>
                                        <p:cTn id="62" dur="1" fill="hold">
                                          <p:stCondLst>
                                            <p:cond delay="0"/>
                                          </p:stCondLst>
                                        </p:cTn>
                                        <p:tgtEl>
                                          <p:spTgt spid="337923">
                                            <p:txEl>
                                              <p:pRg st="6" end="6"/>
                                            </p:txEl>
                                          </p:spTgt>
                                        </p:tgtEl>
                                        <p:attrNameLst>
                                          <p:attrName>style.visibility</p:attrName>
                                        </p:attrNameLst>
                                      </p:cBhvr>
                                      <p:to>
                                        <p:strVal val="visible"/>
                                      </p:to>
                                    </p:set>
                                    <p:anim calcmode="lin" valueType="num">
                                      <p:cBhvr>
                                        <p:cTn id="63" dur="1000" fill="hold"/>
                                        <p:tgtEl>
                                          <p:spTgt spid="337923">
                                            <p:txEl>
                                              <p:pRg st="6" end="6"/>
                                            </p:txEl>
                                          </p:spTgt>
                                        </p:tgtEl>
                                        <p:attrNameLst>
                                          <p:attrName>ppt_w</p:attrName>
                                        </p:attrNameLst>
                                      </p:cBhvr>
                                      <p:tavLst>
                                        <p:tav tm="0">
                                          <p:val>
                                            <p:fltVal val="0"/>
                                          </p:val>
                                        </p:tav>
                                        <p:tav tm="100000">
                                          <p:val>
                                            <p:strVal val="#ppt_w"/>
                                          </p:val>
                                        </p:tav>
                                      </p:tavLst>
                                    </p:anim>
                                    <p:anim calcmode="lin" valueType="num">
                                      <p:cBhvr>
                                        <p:cTn id="64" dur="1000" fill="hold"/>
                                        <p:tgtEl>
                                          <p:spTgt spid="337923">
                                            <p:txEl>
                                              <p:pRg st="6" end="6"/>
                                            </p:txEl>
                                          </p:spTgt>
                                        </p:tgtEl>
                                        <p:attrNameLst>
                                          <p:attrName>ppt_h</p:attrName>
                                        </p:attrNameLst>
                                      </p:cBhvr>
                                      <p:tavLst>
                                        <p:tav tm="0">
                                          <p:val>
                                            <p:fltVal val="0"/>
                                          </p:val>
                                        </p:tav>
                                        <p:tav tm="100000">
                                          <p:val>
                                            <p:strVal val="#ppt_h"/>
                                          </p:val>
                                        </p:tav>
                                      </p:tavLst>
                                    </p:anim>
                                    <p:anim calcmode="lin" valueType="num">
                                      <p:cBhvr>
                                        <p:cTn id="65" dur="1000" fill="hold"/>
                                        <p:tgtEl>
                                          <p:spTgt spid="337923">
                                            <p:txEl>
                                              <p:pRg st="6" end="6"/>
                                            </p:txEl>
                                          </p:spTgt>
                                        </p:tgtEl>
                                        <p:attrNameLst>
                                          <p:attrName>ppt_x</p:attrName>
                                        </p:attrNameLst>
                                      </p:cBhvr>
                                      <p:tavLst>
                                        <p:tav tm="0" fmla="#ppt_x+(cos(-2*pi*(1-$))*-#ppt_x-sin(-2*pi*(1-$))*(1-#ppt_y))*(1-$)">
                                          <p:val>
                                            <p:fltVal val="0"/>
                                          </p:val>
                                        </p:tav>
                                        <p:tav tm="100000">
                                          <p:val>
                                            <p:fltVal val="1"/>
                                          </p:val>
                                        </p:tav>
                                      </p:tavLst>
                                    </p:anim>
                                    <p:anim calcmode="lin" valueType="num">
                                      <p:cBhvr>
                                        <p:cTn id="66" dur="1000" fill="hold"/>
                                        <p:tgtEl>
                                          <p:spTgt spid="337923">
                                            <p:txEl>
                                              <p:pRg st="6" end="6"/>
                                            </p:txEl>
                                          </p:spTgt>
                                        </p:tgtEl>
                                        <p:attrNameLst>
                                          <p:attrName>ppt_y</p:attrName>
                                        </p:attrNameLst>
                                      </p:cBhvr>
                                      <p:tavLst>
                                        <p:tav tm="0" fmla="#ppt_y+(sin(-2*pi*(1-$))*-#ppt_x+cos(-2*pi*(1-$))*(1-#ppt_y))*(1-$)">
                                          <p:val>
                                            <p:fltVal val="0"/>
                                          </p:val>
                                        </p:tav>
                                        <p:tav tm="100000">
                                          <p:val>
                                            <p:fltVal val="1"/>
                                          </p:val>
                                        </p:tav>
                                      </p:tavLst>
                                    </p:anim>
                                  </p:childTnLst>
                                </p:cTn>
                              </p:par>
                            </p:childTnLst>
                          </p:cTn>
                        </p:par>
                        <p:par>
                          <p:cTn id="67" fill="hold" nodeType="afterGroup">
                            <p:stCondLst>
                              <p:cond delay="9000"/>
                            </p:stCondLst>
                            <p:childTnLst>
                              <p:par>
                                <p:cTn id="68" presetID="15" presetClass="entr" presetSubtype="0" fill="hold" nodeType="afterEffect">
                                  <p:stCondLst>
                                    <p:cond delay="0"/>
                                  </p:stCondLst>
                                  <p:childTnLst>
                                    <p:set>
                                      <p:cBhvr>
                                        <p:cTn id="69" dur="1" fill="hold">
                                          <p:stCondLst>
                                            <p:cond delay="0"/>
                                          </p:stCondLst>
                                        </p:cTn>
                                        <p:tgtEl>
                                          <p:spTgt spid="337923">
                                            <p:txEl>
                                              <p:pRg st="9" end="9"/>
                                            </p:txEl>
                                          </p:spTgt>
                                        </p:tgtEl>
                                        <p:attrNameLst>
                                          <p:attrName>style.visibility</p:attrName>
                                        </p:attrNameLst>
                                      </p:cBhvr>
                                      <p:to>
                                        <p:strVal val="visible"/>
                                      </p:to>
                                    </p:set>
                                    <p:anim calcmode="lin" valueType="num">
                                      <p:cBhvr>
                                        <p:cTn id="70" dur="1000" fill="hold"/>
                                        <p:tgtEl>
                                          <p:spTgt spid="337923">
                                            <p:txEl>
                                              <p:pRg st="9" end="9"/>
                                            </p:txEl>
                                          </p:spTgt>
                                        </p:tgtEl>
                                        <p:attrNameLst>
                                          <p:attrName>ppt_w</p:attrName>
                                        </p:attrNameLst>
                                      </p:cBhvr>
                                      <p:tavLst>
                                        <p:tav tm="0">
                                          <p:val>
                                            <p:fltVal val="0"/>
                                          </p:val>
                                        </p:tav>
                                        <p:tav tm="100000">
                                          <p:val>
                                            <p:strVal val="#ppt_w"/>
                                          </p:val>
                                        </p:tav>
                                      </p:tavLst>
                                    </p:anim>
                                    <p:anim calcmode="lin" valueType="num">
                                      <p:cBhvr>
                                        <p:cTn id="71" dur="1000" fill="hold"/>
                                        <p:tgtEl>
                                          <p:spTgt spid="337923">
                                            <p:txEl>
                                              <p:pRg st="9" end="9"/>
                                            </p:txEl>
                                          </p:spTgt>
                                        </p:tgtEl>
                                        <p:attrNameLst>
                                          <p:attrName>ppt_h</p:attrName>
                                        </p:attrNameLst>
                                      </p:cBhvr>
                                      <p:tavLst>
                                        <p:tav tm="0">
                                          <p:val>
                                            <p:fltVal val="0"/>
                                          </p:val>
                                        </p:tav>
                                        <p:tav tm="100000">
                                          <p:val>
                                            <p:strVal val="#ppt_h"/>
                                          </p:val>
                                        </p:tav>
                                      </p:tavLst>
                                    </p:anim>
                                    <p:anim calcmode="lin" valueType="num">
                                      <p:cBhvr>
                                        <p:cTn id="72" dur="1000" fill="hold"/>
                                        <p:tgtEl>
                                          <p:spTgt spid="337923">
                                            <p:txEl>
                                              <p:pRg st="9" end="9"/>
                                            </p:txEl>
                                          </p:spTgt>
                                        </p:tgtEl>
                                        <p:attrNameLst>
                                          <p:attrName>ppt_x</p:attrName>
                                        </p:attrNameLst>
                                      </p:cBhvr>
                                      <p:tavLst>
                                        <p:tav tm="0" fmla="#ppt_x+(cos(-2*pi*(1-$))*-#ppt_x-sin(-2*pi*(1-$))*(1-#ppt_y))*(1-$)">
                                          <p:val>
                                            <p:fltVal val="0"/>
                                          </p:val>
                                        </p:tav>
                                        <p:tav tm="100000">
                                          <p:val>
                                            <p:fltVal val="1"/>
                                          </p:val>
                                        </p:tav>
                                      </p:tavLst>
                                    </p:anim>
                                    <p:anim calcmode="lin" valueType="num">
                                      <p:cBhvr>
                                        <p:cTn id="73" dur="1000" fill="hold"/>
                                        <p:tgtEl>
                                          <p:spTgt spid="337923">
                                            <p:txEl>
                                              <p:pRg st="9" end="9"/>
                                            </p:txEl>
                                          </p:spTgt>
                                        </p:tgtEl>
                                        <p:attrNameLst>
                                          <p:attrName>ppt_y</p:attrName>
                                        </p:attrNameLst>
                                      </p:cBhvr>
                                      <p:tavLst>
                                        <p:tav tm="0" fmla="#ppt_y+(sin(-2*pi*(1-$))*-#ppt_x+cos(-2*pi*(1-$))*(1-#ppt_y))*(1-$)">
                                          <p:val>
                                            <p:fltVal val="0"/>
                                          </p:val>
                                        </p:tav>
                                        <p:tav tm="100000">
                                          <p:val>
                                            <p:fltVal val="1"/>
                                          </p:val>
                                        </p:tav>
                                      </p:tavLst>
                                    </p:anim>
                                  </p:childTnLst>
                                </p:cTn>
                              </p:par>
                            </p:childTnLst>
                          </p:cTn>
                        </p:par>
                        <p:par>
                          <p:cTn id="74" fill="hold" nodeType="afterGroup">
                            <p:stCondLst>
                              <p:cond delay="10000"/>
                            </p:stCondLst>
                            <p:childTnLst>
                              <p:par>
                                <p:cTn id="75" presetID="15" presetClass="entr" presetSubtype="0" fill="hold" nodeType="afterEffect">
                                  <p:stCondLst>
                                    <p:cond delay="0"/>
                                  </p:stCondLst>
                                  <p:childTnLst>
                                    <p:set>
                                      <p:cBhvr>
                                        <p:cTn id="76" dur="1" fill="hold">
                                          <p:stCondLst>
                                            <p:cond delay="0"/>
                                          </p:stCondLst>
                                        </p:cTn>
                                        <p:tgtEl>
                                          <p:spTgt spid="337923">
                                            <p:txEl>
                                              <p:pRg st="10" end="10"/>
                                            </p:txEl>
                                          </p:spTgt>
                                        </p:tgtEl>
                                        <p:attrNameLst>
                                          <p:attrName>style.visibility</p:attrName>
                                        </p:attrNameLst>
                                      </p:cBhvr>
                                      <p:to>
                                        <p:strVal val="visible"/>
                                      </p:to>
                                    </p:set>
                                    <p:anim calcmode="lin" valueType="num">
                                      <p:cBhvr>
                                        <p:cTn id="77" dur="1000" fill="hold"/>
                                        <p:tgtEl>
                                          <p:spTgt spid="337923">
                                            <p:txEl>
                                              <p:pRg st="10" end="10"/>
                                            </p:txEl>
                                          </p:spTgt>
                                        </p:tgtEl>
                                        <p:attrNameLst>
                                          <p:attrName>ppt_w</p:attrName>
                                        </p:attrNameLst>
                                      </p:cBhvr>
                                      <p:tavLst>
                                        <p:tav tm="0">
                                          <p:val>
                                            <p:fltVal val="0"/>
                                          </p:val>
                                        </p:tav>
                                        <p:tav tm="100000">
                                          <p:val>
                                            <p:strVal val="#ppt_w"/>
                                          </p:val>
                                        </p:tav>
                                      </p:tavLst>
                                    </p:anim>
                                    <p:anim calcmode="lin" valueType="num">
                                      <p:cBhvr>
                                        <p:cTn id="78" dur="1000" fill="hold"/>
                                        <p:tgtEl>
                                          <p:spTgt spid="337923">
                                            <p:txEl>
                                              <p:pRg st="10" end="10"/>
                                            </p:txEl>
                                          </p:spTgt>
                                        </p:tgtEl>
                                        <p:attrNameLst>
                                          <p:attrName>ppt_h</p:attrName>
                                        </p:attrNameLst>
                                      </p:cBhvr>
                                      <p:tavLst>
                                        <p:tav tm="0">
                                          <p:val>
                                            <p:fltVal val="0"/>
                                          </p:val>
                                        </p:tav>
                                        <p:tav tm="100000">
                                          <p:val>
                                            <p:strVal val="#ppt_h"/>
                                          </p:val>
                                        </p:tav>
                                      </p:tavLst>
                                    </p:anim>
                                    <p:anim calcmode="lin" valueType="num">
                                      <p:cBhvr>
                                        <p:cTn id="79" dur="1000" fill="hold"/>
                                        <p:tgtEl>
                                          <p:spTgt spid="337923">
                                            <p:txEl>
                                              <p:pRg st="10" end="10"/>
                                            </p:txEl>
                                          </p:spTgt>
                                        </p:tgtEl>
                                        <p:attrNameLst>
                                          <p:attrName>ppt_x</p:attrName>
                                        </p:attrNameLst>
                                      </p:cBhvr>
                                      <p:tavLst>
                                        <p:tav tm="0" fmla="#ppt_x+(cos(-2*pi*(1-$))*-#ppt_x-sin(-2*pi*(1-$))*(1-#ppt_y))*(1-$)">
                                          <p:val>
                                            <p:fltVal val="0"/>
                                          </p:val>
                                        </p:tav>
                                        <p:tav tm="100000">
                                          <p:val>
                                            <p:fltVal val="1"/>
                                          </p:val>
                                        </p:tav>
                                      </p:tavLst>
                                    </p:anim>
                                    <p:anim calcmode="lin" valueType="num">
                                      <p:cBhvr>
                                        <p:cTn id="80" dur="1000" fill="hold"/>
                                        <p:tgtEl>
                                          <p:spTgt spid="337923">
                                            <p:txEl>
                                              <p:pRg st="10" end="10"/>
                                            </p:txEl>
                                          </p:spTgt>
                                        </p:tgtEl>
                                        <p:attrNameLst>
                                          <p:attrName>ppt_y</p:attrName>
                                        </p:attrNameLst>
                                      </p:cBhvr>
                                      <p:tavLst>
                                        <p:tav tm="0" fmla="#ppt_y+(sin(-2*pi*(1-$))*-#ppt_x+cos(-2*pi*(1-$))*(1-#ppt_y))*(1-$)">
                                          <p:val>
                                            <p:fltVal val="0"/>
                                          </p:val>
                                        </p:tav>
                                        <p:tav tm="100000">
                                          <p:val>
                                            <p:fltVal val="1"/>
                                          </p:val>
                                        </p:tav>
                                      </p:tavLst>
                                    </p:anim>
                                  </p:childTnLst>
                                </p:cTn>
                              </p:par>
                            </p:childTnLst>
                          </p:cTn>
                        </p:par>
                        <p:par>
                          <p:cTn id="81" fill="hold" nodeType="afterGroup">
                            <p:stCondLst>
                              <p:cond delay="11000"/>
                            </p:stCondLst>
                            <p:childTnLst>
                              <p:par>
                                <p:cTn id="82" presetID="15" presetClass="entr" presetSubtype="0" fill="hold" nodeType="afterEffect">
                                  <p:stCondLst>
                                    <p:cond delay="0"/>
                                  </p:stCondLst>
                                  <p:childTnLst>
                                    <p:set>
                                      <p:cBhvr>
                                        <p:cTn id="83" dur="1" fill="hold">
                                          <p:stCondLst>
                                            <p:cond delay="0"/>
                                          </p:stCondLst>
                                        </p:cTn>
                                        <p:tgtEl>
                                          <p:spTgt spid="337923">
                                            <p:txEl>
                                              <p:pRg st="11" end="11"/>
                                            </p:txEl>
                                          </p:spTgt>
                                        </p:tgtEl>
                                        <p:attrNameLst>
                                          <p:attrName>style.visibility</p:attrName>
                                        </p:attrNameLst>
                                      </p:cBhvr>
                                      <p:to>
                                        <p:strVal val="visible"/>
                                      </p:to>
                                    </p:set>
                                    <p:anim calcmode="lin" valueType="num">
                                      <p:cBhvr>
                                        <p:cTn id="84" dur="1000" fill="hold"/>
                                        <p:tgtEl>
                                          <p:spTgt spid="337923">
                                            <p:txEl>
                                              <p:pRg st="11" end="11"/>
                                            </p:txEl>
                                          </p:spTgt>
                                        </p:tgtEl>
                                        <p:attrNameLst>
                                          <p:attrName>ppt_w</p:attrName>
                                        </p:attrNameLst>
                                      </p:cBhvr>
                                      <p:tavLst>
                                        <p:tav tm="0">
                                          <p:val>
                                            <p:fltVal val="0"/>
                                          </p:val>
                                        </p:tav>
                                        <p:tav tm="100000">
                                          <p:val>
                                            <p:strVal val="#ppt_w"/>
                                          </p:val>
                                        </p:tav>
                                      </p:tavLst>
                                    </p:anim>
                                    <p:anim calcmode="lin" valueType="num">
                                      <p:cBhvr>
                                        <p:cTn id="85" dur="1000" fill="hold"/>
                                        <p:tgtEl>
                                          <p:spTgt spid="337923">
                                            <p:txEl>
                                              <p:pRg st="11" end="11"/>
                                            </p:txEl>
                                          </p:spTgt>
                                        </p:tgtEl>
                                        <p:attrNameLst>
                                          <p:attrName>ppt_h</p:attrName>
                                        </p:attrNameLst>
                                      </p:cBhvr>
                                      <p:tavLst>
                                        <p:tav tm="0">
                                          <p:val>
                                            <p:fltVal val="0"/>
                                          </p:val>
                                        </p:tav>
                                        <p:tav tm="100000">
                                          <p:val>
                                            <p:strVal val="#ppt_h"/>
                                          </p:val>
                                        </p:tav>
                                      </p:tavLst>
                                    </p:anim>
                                    <p:anim calcmode="lin" valueType="num">
                                      <p:cBhvr>
                                        <p:cTn id="86" dur="1000" fill="hold"/>
                                        <p:tgtEl>
                                          <p:spTgt spid="337923">
                                            <p:txEl>
                                              <p:pRg st="11" end="11"/>
                                            </p:txEl>
                                          </p:spTgt>
                                        </p:tgtEl>
                                        <p:attrNameLst>
                                          <p:attrName>ppt_x</p:attrName>
                                        </p:attrNameLst>
                                      </p:cBhvr>
                                      <p:tavLst>
                                        <p:tav tm="0" fmla="#ppt_x+(cos(-2*pi*(1-$))*-#ppt_x-sin(-2*pi*(1-$))*(1-#ppt_y))*(1-$)">
                                          <p:val>
                                            <p:fltVal val="0"/>
                                          </p:val>
                                        </p:tav>
                                        <p:tav tm="100000">
                                          <p:val>
                                            <p:fltVal val="1"/>
                                          </p:val>
                                        </p:tav>
                                      </p:tavLst>
                                    </p:anim>
                                    <p:anim calcmode="lin" valueType="num">
                                      <p:cBhvr>
                                        <p:cTn id="87" dur="1000" fill="hold"/>
                                        <p:tgtEl>
                                          <p:spTgt spid="337923">
                                            <p:txEl>
                                              <p:pRg st="11" end="11"/>
                                            </p:txEl>
                                          </p:spTgt>
                                        </p:tgtEl>
                                        <p:attrNameLst>
                                          <p:attrName>ppt_y</p:attrName>
                                        </p:attrNameLst>
                                      </p:cBhvr>
                                      <p:tavLst>
                                        <p:tav tm="0" fmla="#ppt_y+(sin(-2*pi*(1-$))*-#ppt_x+cos(-2*pi*(1-$))*(1-#ppt_y))*(1-$)">
                                          <p:val>
                                            <p:fltVal val="0"/>
                                          </p:val>
                                        </p:tav>
                                        <p:tav tm="100000">
                                          <p:val>
                                            <p:fltVal val="1"/>
                                          </p:val>
                                        </p:tav>
                                      </p:tavLst>
                                    </p:anim>
                                  </p:childTnLst>
                                </p:cTn>
                              </p:par>
                            </p:childTnLst>
                          </p:cTn>
                        </p:par>
                        <p:par>
                          <p:cTn id="88" fill="hold" nodeType="afterGroup">
                            <p:stCondLst>
                              <p:cond delay="12000"/>
                            </p:stCondLst>
                            <p:childTnLst>
                              <p:par>
                                <p:cTn id="89" presetID="15" presetClass="entr" presetSubtype="0" fill="hold" nodeType="afterEffect">
                                  <p:stCondLst>
                                    <p:cond delay="0"/>
                                  </p:stCondLst>
                                  <p:childTnLst>
                                    <p:set>
                                      <p:cBhvr>
                                        <p:cTn id="90" dur="1" fill="hold">
                                          <p:stCondLst>
                                            <p:cond delay="0"/>
                                          </p:stCondLst>
                                        </p:cTn>
                                        <p:tgtEl>
                                          <p:spTgt spid="337923">
                                            <p:txEl>
                                              <p:pRg st="12" end="12"/>
                                            </p:txEl>
                                          </p:spTgt>
                                        </p:tgtEl>
                                        <p:attrNameLst>
                                          <p:attrName>style.visibility</p:attrName>
                                        </p:attrNameLst>
                                      </p:cBhvr>
                                      <p:to>
                                        <p:strVal val="visible"/>
                                      </p:to>
                                    </p:set>
                                    <p:anim calcmode="lin" valueType="num">
                                      <p:cBhvr>
                                        <p:cTn id="91" dur="1000" fill="hold"/>
                                        <p:tgtEl>
                                          <p:spTgt spid="337923">
                                            <p:txEl>
                                              <p:pRg st="12" end="12"/>
                                            </p:txEl>
                                          </p:spTgt>
                                        </p:tgtEl>
                                        <p:attrNameLst>
                                          <p:attrName>ppt_w</p:attrName>
                                        </p:attrNameLst>
                                      </p:cBhvr>
                                      <p:tavLst>
                                        <p:tav tm="0">
                                          <p:val>
                                            <p:fltVal val="0"/>
                                          </p:val>
                                        </p:tav>
                                        <p:tav tm="100000">
                                          <p:val>
                                            <p:strVal val="#ppt_w"/>
                                          </p:val>
                                        </p:tav>
                                      </p:tavLst>
                                    </p:anim>
                                    <p:anim calcmode="lin" valueType="num">
                                      <p:cBhvr>
                                        <p:cTn id="92" dur="1000" fill="hold"/>
                                        <p:tgtEl>
                                          <p:spTgt spid="337923">
                                            <p:txEl>
                                              <p:pRg st="12" end="12"/>
                                            </p:txEl>
                                          </p:spTgt>
                                        </p:tgtEl>
                                        <p:attrNameLst>
                                          <p:attrName>ppt_h</p:attrName>
                                        </p:attrNameLst>
                                      </p:cBhvr>
                                      <p:tavLst>
                                        <p:tav tm="0">
                                          <p:val>
                                            <p:fltVal val="0"/>
                                          </p:val>
                                        </p:tav>
                                        <p:tav tm="100000">
                                          <p:val>
                                            <p:strVal val="#ppt_h"/>
                                          </p:val>
                                        </p:tav>
                                      </p:tavLst>
                                    </p:anim>
                                    <p:anim calcmode="lin" valueType="num">
                                      <p:cBhvr>
                                        <p:cTn id="93" dur="1000" fill="hold"/>
                                        <p:tgtEl>
                                          <p:spTgt spid="337923">
                                            <p:txEl>
                                              <p:pRg st="12" end="12"/>
                                            </p:txEl>
                                          </p:spTgt>
                                        </p:tgtEl>
                                        <p:attrNameLst>
                                          <p:attrName>ppt_x</p:attrName>
                                        </p:attrNameLst>
                                      </p:cBhvr>
                                      <p:tavLst>
                                        <p:tav tm="0" fmla="#ppt_x+(cos(-2*pi*(1-$))*-#ppt_x-sin(-2*pi*(1-$))*(1-#ppt_y))*(1-$)">
                                          <p:val>
                                            <p:fltVal val="0"/>
                                          </p:val>
                                        </p:tav>
                                        <p:tav tm="100000">
                                          <p:val>
                                            <p:fltVal val="1"/>
                                          </p:val>
                                        </p:tav>
                                      </p:tavLst>
                                    </p:anim>
                                    <p:anim calcmode="lin" valueType="num">
                                      <p:cBhvr>
                                        <p:cTn id="94" dur="1000" fill="hold"/>
                                        <p:tgtEl>
                                          <p:spTgt spid="337923">
                                            <p:txEl>
                                              <p:pRg st="12" end="12"/>
                                            </p:txEl>
                                          </p:spTgt>
                                        </p:tgtEl>
                                        <p:attrNameLst>
                                          <p:attrName>ppt_y</p:attrName>
                                        </p:attrNameLst>
                                      </p:cBhvr>
                                      <p:tavLst>
                                        <p:tav tm="0" fmla="#ppt_y+(sin(-2*pi*(1-$))*-#ppt_x+cos(-2*pi*(1-$))*(1-#ppt_y))*(1-$)">
                                          <p:val>
                                            <p:fltVal val="0"/>
                                          </p:val>
                                        </p:tav>
                                        <p:tav tm="100000">
                                          <p:val>
                                            <p:fltVal val="1"/>
                                          </p:val>
                                        </p:tav>
                                      </p:tavLst>
                                    </p:anim>
                                  </p:childTnLst>
                                </p:cTn>
                              </p:par>
                            </p:childTnLst>
                          </p:cTn>
                        </p:par>
                        <p:par>
                          <p:cTn id="95" fill="hold" nodeType="afterGroup">
                            <p:stCondLst>
                              <p:cond delay="13000"/>
                            </p:stCondLst>
                            <p:childTnLst>
                              <p:par>
                                <p:cTn id="96" presetID="15" presetClass="entr" presetSubtype="0" fill="hold" nodeType="afterEffect">
                                  <p:stCondLst>
                                    <p:cond delay="0"/>
                                  </p:stCondLst>
                                  <p:childTnLst>
                                    <p:set>
                                      <p:cBhvr>
                                        <p:cTn id="97" dur="1" fill="hold">
                                          <p:stCondLst>
                                            <p:cond delay="0"/>
                                          </p:stCondLst>
                                        </p:cTn>
                                        <p:tgtEl>
                                          <p:spTgt spid="337923">
                                            <p:txEl>
                                              <p:pRg st="13" end="13"/>
                                            </p:txEl>
                                          </p:spTgt>
                                        </p:tgtEl>
                                        <p:attrNameLst>
                                          <p:attrName>style.visibility</p:attrName>
                                        </p:attrNameLst>
                                      </p:cBhvr>
                                      <p:to>
                                        <p:strVal val="visible"/>
                                      </p:to>
                                    </p:set>
                                    <p:anim calcmode="lin" valueType="num">
                                      <p:cBhvr>
                                        <p:cTn id="98" dur="1000" fill="hold"/>
                                        <p:tgtEl>
                                          <p:spTgt spid="337923">
                                            <p:txEl>
                                              <p:pRg st="13" end="13"/>
                                            </p:txEl>
                                          </p:spTgt>
                                        </p:tgtEl>
                                        <p:attrNameLst>
                                          <p:attrName>ppt_w</p:attrName>
                                        </p:attrNameLst>
                                      </p:cBhvr>
                                      <p:tavLst>
                                        <p:tav tm="0">
                                          <p:val>
                                            <p:fltVal val="0"/>
                                          </p:val>
                                        </p:tav>
                                        <p:tav tm="100000">
                                          <p:val>
                                            <p:strVal val="#ppt_w"/>
                                          </p:val>
                                        </p:tav>
                                      </p:tavLst>
                                    </p:anim>
                                    <p:anim calcmode="lin" valueType="num">
                                      <p:cBhvr>
                                        <p:cTn id="99" dur="1000" fill="hold"/>
                                        <p:tgtEl>
                                          <p:spTgt spid="337923">
                                            <p:txEl>
                                              <p:pRg st="13" end="13"/>
                                            </p:txEl>
                                          </p:spTgt>
                                        </p:tgtEl>
                                        <p:attrNameLst>
                                          <p:attrName>ppt_h</p:attrName>
                                        </p:attrNameLst>
                                      </p:cBhvr>
                                      <p:tavLst>
                                        <p:tav tm="0">
                                          <p:val>
                                            <p:fltVal val="0"/>
                                          </p:val>
                                        </p:tav>
                                        <p:tav tm="100000">
                                          <p:val>
                                            <p:strVal val="#ppt_h"/>
                                          </p:val>
                                        </p:tav>
                                      </p:tavLst>
                                    </p:anim>
                                    <p:anim calcmode="lin" valueType="num">
                                      <p:cBhvr>
                                        <p:cTn id="100" dur="1000" fill="hold"/>
                                        <p:tgtEl>
                                          <p:spTgt spid="337923">
                                            <p:txEl>
                                              <p:pRg st="13" end="13"/>
                                            </p:txEl>
                                          </p:spTgt>
                                        </p:tgtEl>
                                        <p:attrNameLst>
                                          <p:attrName>ppt_x</p:attrName>
                                        </p:attrNameLst>
                                      </p:cBhvr>
                                      <p:tavLst>
                                        <p:tav tm="0" fmla="#ppt_x+(cos(-2*pi*(1-$))*-#ppt_x-sin(-2*pi*(1-$))*(1-#ppt_y))*(1-$)">
                                          <p:val>
                                            <p:fltVal val="0"/>
                                          </p:val>
                                        </p:tav>
                                        <p:tav tm="100000">
                                          <p:val>
                                            <p:fltVal val="1"/>
                                          </p:val>
                                        </p:tav>
                                      </p:tavLst>
                                    </p:anim>
                                    <p:anim calcmode="lin" valueType="num">
                                      <p:cBhvr>
                                        <p:cTn id="101" dur="1000" fill="hold"/>
                                        <p:tgtEl>
                                          <p:spTgt spid="337923">
                                            <p:txEl>
                                              <p:pRg st="13" end="13"/>
                                            </p:txEl>
                                          </p:spTgt>
                                        </p:tgtEl>
                                        <p:attrNameLst>
                                          <p:attrName>ppt_y</p:attrName>
                                        </p:attrNameLst>
                                      </p:cBhvr>
                                      <p:tavLst>
                                        <p:tav tm="0" fmla="#ppt_y+(sin(-2*pi*(1-$))*-#ppt_x+cos(-2*pi*(1-$))*(1-#ppt_y))*(1-$)">
                                          <p:val>
                                            <p:fltVal val="0"/>
                                          </p:val>
                                        </p:tav>
                                        <p:tav tm="100000">
                                          <p:val>
                                            <p:fltVal val="1"/>
                                          </p:val>
                                        </p:tav>
                                      </p:tavLst>
                                    </p:anim>
                                  </p:childTnLst>
                                </p:cTn>
                              </p:par>
                            </p:childTnLst>
                          </p:cTn>
                        </p:par>
                        <p:par>
                          <p:cTn id="102" fill="hold" nodeType="afterGroup">
                            <p:stCondLst>
                              <p:cond delay="14000"/>
                            </p:stCondLst>
                            <p:childTnLst>
                              <p:par>
                                <p:cTn id="103" presetID="15" presetClass="entr" presetSubtype="0" fill="hold" nodeType="afterEffect">
                                  <p:stCondLst>
                                    <p:cond delay="0"/>
                                  </p:stCondLst>
                                  <p:childTnLst>
                                    <p:set>
                                      <p:cBhvr>
                                        <p:cTn id="104" dur="1" fill="hold">
                                          <p:stCondLst>
                                            <p:cond delay="0"/>
                                          </p:stCondLst>
                                        </p:cTn>
                                        <p:tgtEl>
                                          <p:spTgt spid="337923">
                                            <p:txEl>
                                              <p:pRg st="14" end="14"/>
                                            </p:txEl>
                                          </p:spTgt>
                                        </p:tgtEl>
                                        <p:attrNameLst>
                                          <p:attrName>style.visibility</p:attrName>
                                        </p:attrNameLst>
                                      </p:cBhvr>
                                      <p:to>
                                        <p:strVal val="visible"/>
                                      </p:to>
                                    </p:set>
                                    <p:anim calcmode="lin" valueType="num">
                                      <p:cBhvr>
                                        <p:cTn id="105" dur="1000" fill="hold"/>
                                        <p:tgtEl>
                                          <p:spTgt spid="337923">
                                            <p:txEl>
                                              <p:pRg st="14" end="14"/>
                                            </p:txEl>
                                          </p:spTgt>
                                        </p:tgtEl>
                                        <p:attrNameLst>
                                          <p:attrName>ppt_w</p:attrName>
                                        </p:attrNameLst>
                                      </p:cBhvr>
                                      <p:tavLst>
                                        <p:tav tm="0">
                                          <p:val>
                                            <p:fltVal val="0"/>
                                          </p:val>
                                        </p:tav>
                                        <p:tav tm="100000">
                                          <p:val>
                                            <p:strVal val="#ppt_w"/>
                                          </p:val>
                                        </p:tav>
                                      </p:tavLst>
                                    </p:anim>
                                    <p:anim calcmode="lin" valueType="num">
                                      <p:cBhvr>
                                        <p:cTn id="106" dur="1000" fill="hold"/>
                                        <p:tgtEl>
                                          <p:spTgt spid="337923">
                                            <p:txEl>
                                              <p:pRg st="14" end="14"/>
                                            </p:txEl>
                                          </p:spTgt>
                                        </p:tgtEl>
                                        <p:attrNameLst>
                                          <p:attrName>ppt_h</p:attrName>
                                        </p:attrNameLst>
                                      </p:cBhvr>
                                      <p:tavLst>
                                        <p:tav tm="0">
                                          <p:val>
                                            <p:fltVal val="0"/>
                                          </p:val>
                                        </p:tav>
                                        <p:tav tm="100000">
                                          <p:val>
                                            <p:strVal val="#ppt_h"/>
                                          </p:val>
                                        </p:tav>
                                      </p:tavLst>
                                    </p:anim>
                                    <p:anim calcmode="lin" valueType="num">
                                      <p:cBhvr>
                                        <p:cTn id="107" dur="1000" fill="hold"/>
                                        <p:tgtEl>
                                          <p:spTgt spid="337923">
                                            <p:txEl>
                                              <p:pRg st="14" end="14"/>
                                            </p:txEl>
                                          </p:spTgt>
                                        </p:tgtEl>
                                        <p:attrNameLst>
                                          <p:attrName>ppt_x</p:attrName>
                                        </p:attrNameLst>
                                      </p:cBhvr>
                                      <p:tavLst>
                                        <p:tav tm="0" fmla="#ppt_x+(cos(-2*pi*(1-$))*-#ppt_x-sin(-2*pi*(1-$))*(1-#ppt_y))*(1-$)">
                                          <p:val>
                                            <p:fltVal val="0"/>
                                          </p:val>
                                        </p:tav>
                                        <p:tav tm="100000">
                                          <p:val>
                                            <p:fltVal val="1"/>
                                          </p:val>
                                        </p:tav>
                                      </p:tavLst>
                                    </p:anim>
                                    <p:anim calcmode="lin" valueType="num">
                                      <p:cBhvr>
                                        <p:cTn id="108" dur="1000" fill="hold"/>
                                        <p:tgtEl>
                                          <p:spTgt spid="337923">
                                            <p:txEl>
                                              <p:pRg st="14" end="14"/>
                                            </p:txEl>
                                          </p:spTgt>
                                        </p:tgtEl>
                                        <p:attrNameLst>
                                          <p:attrName>ppt_y</p:attrName>
                                        </p:attrNameLst>
                                      </p:cBhvr>
                                      <p:tavLst>
                                        <p:tav tm="0" fmla="#ppt_y+(sin(-2*pi*(1-$))*-#ppt_x+cos(-2*pi*(1-$))*(1-#ppt_y))*(1-$)">
                                          <p:val>
                                            <p:fltVal val="0"/>
                                          </p:val>
                                        </p:tav>
                                        <p:tav tm="100000">
                                          <p:val>
                                            <p:fltVal val="1"/>
                                          </p:val>
                                        </p:tav>
                                      </p:tavLst>
                                    </p:anim>
                                  </p:childTnLst>
                                </p:cTn>
                              </p:par>
                            </p:childTnLst>
                          </p:cTn>
                        </p:par>
                        <p:par>
                          <p:cTn id="109" fill="hold" nodeType="afterGroup">
                            <p:stCondLst>
                              <p:cond delay="15000"/>
                            </p:stCondLst>
                            <p:childTnLst>
                              <p:par>
                                <p:cTn id="110" presetID="15" presetClass="entr" presetSubtype="0" fill="hold" nodeType="afterEffect">
                                  <p:stCondLst>
                                    <p:cond delay="0"/>
                                  </p:stCondLst>
                                  <p:childTnLst>
                                    <p:set>
                                      <p:cBhvr>
                                        <p:cTn id="111" dur="1" fill="hold">
                                          <p:stCondLst>
                                            <p:cond delay="0"/>
                                          </p:stCondLst>
                                        </p:cTn>
                                        <p:tgtEl>
                                          <p:spTgt spid="337923">
                                            <p:txEl>
                                              <p:pRg st="15" end="15"/>
                                            </p:txEl>
                                          </p:spTgt>
                                        </p:tgtEl>
                                        <p:attrNameLst>
                                          <p:attrName>style.visibility</p:attrName>
                                        </p:attrNameLst>
                                      </p:cBhvr>
                                      <p:to>
                                        <p:strVal val="visible"/>
                                      </p:to>
                                    </p:set>
                                    <p:anim calcmode="lin" valueType="num">
                                      <p:cBhvr>
                                        <p:cTn id="112" dur="1000" fill="hold"/>
                                        <p:tgtEl>
                                          <p:spTgt spid="337923">
                                            <p:txEl>
                                              <p:pRg st="15" end="15"/>
                                            </p:txEl>
                                          </p:spTgt>
                                        </p:tgtEl>
                                        <p:attrNameLst>
                                          <p:attrName>ppt_w</p:attrName>
                                        </p:attrNameLst>
                                      </p:cBhvr>
                                      <p:tavLst>
                                        <p:tav tm="0">
                                          <p:val>
                                            <p:fltVal val="0"/>
                                          </p:val>
                                        </p:tav>
                                        <p:tav tm="100000">
                                          <p:val>
                                            <p:strVal val="#ppt_w"/>
                                          </p:val>
                                        </p:tav>
                                      </p:tavLst>
                                    </p:anim>
                                    <p:anim calcmode="lin" valueType="num">
                                      <p:cBhvr>
                                        <p:cTn id="113" dur="1000" fill="hold"/>
                                        <p:tgtEl>
                                          <p:spTgt spid="337923">
                                            <p:txEl>
                                              <p:pRg st="15" end="15"/>
                                            </p:txEl>
                                          </p:spTgt>
                                        </p:tgtEl>
                                        <p:attrNameLst>
                                          <p:attrName>ppt_h</p:attrName>
                                        </p:attrNameLst>
                                      </p:cBhvr>
                                      <p:tavLst>
                                        <p:tav tm="0">
                                          <p:val>
                                            <p:fltVal val="0"/>
                                          </p:val>
                                        </p:tav>
                                        <p:tav tm="100000">
                                          <p:val>
                                            <p:strVal val="#ppt_h"/>
                                          </p:val>
                                        </p:tav>
                                      </p:tavLst>
                                    </p:anim>
                                    <p:anim calcmode="lin" valueType="num">
                                      <p:cBhvr>
                                        <p:cTn id="114" dur="1000" fill="hold"/>
                                        <p:tgtEl>
                                          <p:spTgt spid="337923">
                                            <p:txEl>
                                              <p:pRg st="15" end="15"/>
                                            </p:txEl>
                                          </p:spTgt>
                                        </p:tgtEl>
                                        <p:attrNameLst>
                                          <p:attrName>ppt_x</p:attrName>
                                        </p:attrNameLst>
                                      </p:cBhvr>
                                      <p:tavLst>
                                        <p:tav tm="0" fmla="#ppt_x+(cos(-2*pi*(1-$))*-#ppt_x-sin(-2*pi*(1-$))*(1-#ppt_y))*(1-$)">
                                          <p:val>
                                            <p:fltVal val="0"/>
                                          </p:val>
                                        </p:tav>
                                        <p:tav tm="100000">
                                          <p:val>
                                            <p:fltVal val="1"/>
                                          </p:val>
                                        </p:tav>
                                      </p:tavLst>
                                    </p:anim>
                                    <p:anim calcmode="lin" valueType="num">
                                      <p:cBhvr>
                                        <p:cTn id="115" dur="1000" fill="hold"/>
                                        <p:tgtEl>
                                          <p:spTgt spid="337923">
                                            <p:txEl>
                                              <p:pRg st="15" end="15"/>
                                            </p:txEl>
                                          </p:spTgt>
                                        </p:tgtEl>
                                        <p:attrNameLst>
                                          <p:attrName>ppt_y</p:attrName>
                                        </p:attrNameLst>
                                      </p:cBhvr>
                                      <p:tavLst>
                                        <p:tav tm="0" fmla="#ppt_y+(sin(-2*pi*(1-$))*-#ppt_x+cos(-2*pi*(1-$))*(1-#ppt_y))*(1-$)">
                                          <p:val>
                                            <p:fltVal val="0"/>
                                          </p:val>
                                        </p:tav>
                                        <p:tav tm="100000">
                                          <p:val>
                                            <p:fltVal val="1"/>
                                          </p:val>
                                        </p:tav>
                                      </p:tavLst>
                                    </p:anim>
                                  </p:childTnLst>
                                </p:cTn>
                              </p:par>
                            </p:childTnLst>
                          </p:cTn>
                        </p:par>
                        <p:par>
                          <p:cTn id="116" fill="hold" nodeType="afterGroup">
                            <p:stCondLst>
                              <p:cond delay="16000"/>
                            </p:stCondLst>
                            <p:childTnLst>
                              <p:par>
                                <p:cTn id="117" presetID="2" presetClass="entr" presetSubtype="3" fill="hold" nodeType="afterEffect">
                                  <p:stCondLst>
                                    <p:cond delay="0"/>
                                  </p:stCondLst>
                                  <p:childTnLst>
                                    <p:set>
                                      <p:cBhvr>
                                        <p:cTn id="118" dur="1" fill="hold">
                                          <p:stCondLst>
                                            <p:cond delay="0"/>
                                          </p:stCondLst>
                                        </p:cTn>
                                        <p:tgtEl>
                                          <p:spTgt spid="337938"/>
                                        </p:tgtEl>
                                        <p:attrNameLst>
                                          <p:attrName>style.visibility</p:attrName>
                                        </p:attrNameLst>
                                      </p:cBhvr>
                                      <p:to>
                                        <p:strVal val="visible"/>
                                      </p:to>
                                    </p:set>
                                    <p:anim calcmode="lin" valueType="num">
                                      <p:cBhvr additive="base">
                                        <p:cTn id="119" dur="1000" fill="hold"/>
                                        <p:tgtEl>
                                          <p:spTgt spid="337938"/>
                                        </p:tgtEl>
                                        <p:attrNameLst>
                                          <p:attrName>ppt_x</p:attrName>
                                        </p:attrNameLst>
                                      </p:cBhvr>
                                      <p:tavLst>
                                        <p:tav tm="0">
                                          <p:val>
                                            <p:strVal val="1+#ppt_w/2"/>
                                          </p:val>
                                        </p:tav>
                                        <p:tav tm="100000">
                                          <p:val>
                                            <p:strVal val="#ppt_x"/>
                                          </p:val>
                                        </p:tav>
                                      </p:tavLst>
                                    </p:anim>
                                    <p:anim calcmode="lin" valueType="num">
                                      <p:cBhvr additive="base">
                                        <p:cTn id="120" dur="1000" fill="hold"/>
                                        <p:tgtEl>
                                          <p:spTgt spid="33793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22" grpId="0"/>
    </p:bldLst>
  </p:timing>
</p:sld>
</file>

<file path=ppt/slides/slide25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39971" name="Rectangle 3"/>
          <p:cNvSpPr>
            <a:spLocks noGrp="1" noChangeArrowheads="1"/>
          </p:cNvSpPr>
          <p:nvPr>
            <p:ph type="body" sz="half" idx="1"/>
          </p:nvPr>
        </p:nvSpPr>
        <p:spPr>
          <a:xfrm>
            <a:off x="755650" y="2924175"/>
            <a:ext cx="7993063" cy="3529013"/>
          </a:xfrm>
        </p:spPr>
        <p:txBody>
          <a:bodyPr/>
          <a:lstStyle/>
          <a:p>
            <a:pPr>
              <a:lnSpc>
                <a:spcPct val="90000"/>
              </a:lnSpc>
              <a:buFont typeface="Wingdings" panose="05000000000000000000" pitchFamily="2" charset="2"/>
              <a:buNone/>
            </a:pPr>
            <a:r>
              <a:rPr lang="fa-IR" altLang="fa-IR" sz="1800">
                <a:solidFill>
                  <a:schemeClr val="folHlink"/>
                </a:solidFill>
                <a:effectLst/>
                <a:cs typeface="B Nasim" panose="00000700000000000000" pitchFamily="2" charset="-78"/>
              </a:rPr>
              <a:t> حل مساله (6-6)</a:t>
            </a:r>
          </a:p>
          <a:p>
            <a:pPr>
              <a:lnSpc>
                <a:spcPct val="90000"/>
              </a:lnSpc>
              <a:buFont typeface="Wingdings" panose="05000000000000000000" pitchFamily="2" charset="2"/>
              <a:buNone/>
            </a:pPr>
            <a:endParaRPr lang="fa-IR" altLang="fa-IR" sz="1800">
              <a:solidFill>
                <a:schemeClr val="folHlink"/>
              </a:solidFill>
              <a:effectLst/>
              <a:cs typeface="B Nasim" panose="00000700000000000000" pitchFamily="2" charset="-78"/>
            </a:endParaRPr>
          </a:p>
          <a:p>
            <a:pPr algn="l">
              <a:lnSpc>
                <a:spcPct val="90000"/>
              </a:lnSpc>
              <a:buFont typeface="Wingdings" panose="05000000000000000000" pitchFamily="2" charset="2"/>
              <a:buNone/>
            </a:pPr>
            <a:r>
              <a:rPr lang="fa-IR" altLang="fa-IR" sz="2000">
                <a:effectLst/>
                <a:cs typeface="B Zar" panose="00000400000000000000" pitchFamily="2" charset="-78"/>
              </a:rPr>
              <a:t>الف )                                           9375000 = 125000 × 75 = </a:t>
            </a:r>
            <a:r>
              <a:rPr lang="en-US" altLang="fa-IR" sz="2000">
                <a:effectLst/>
                <a:cs typeface="B Zar" panose="00000400000000000000" pitchFamily="2" charset="-78"/>
              </a:rPr>
              <a:t>P.Q</a:t>
            </a:r>
            <a:r>
              <a:rPr lang="fa-IR" altLang="fa-IR" sz="2000">
                <a:effectLst/>
                <a:cs typeface="B Zar" panose="00000400000000000000" pitchFamily="2" charset="-78"/>
              </a:rPr>
              <a:t>            125000 = 7500000 = </a:t>
            </a:r>
            <a:r>
              <a:rPr lang="en-US" altLang="fa-IR" sz="2000">
                <a:effectLst/>
                <a:cs typeface="B Zar" panose="00000400000000000000" pitchFamily="2" charset="-78"/>
              </a:rPr>
              <a:t>Q</a:t>
            </a:r>
            <a:endParaRPr lang="fa-IR" altLang="fa-IR" sz="2000">
              <a:effectLst/>
              <a:cs typeface="B Zar" panose="00000400000000000000" pitchFamily="2" charset="-78"/>
            </a:endParaRPr>
          </a:p>
          <a:p>
            <a:pPr algn="ctr">
              <a:lnSpc>
                <a:spcPct val="50000"/>
              </a:lnSpc>
              <a:buFont typeface="Wingdings" panose="05000000000000000000" pitchFamily="2" charset="2"/>
              <a:buNone/>
            </a:pPr>
            <a:r>
              <a:rPr lang="fa-IR" altLang="fa-IR" sz="2000">
                <a:effectLst/>
                <a:cs typeface="B Zar" panose="00000400000000000000" pitchFamily="2" charset="-78"/>
              </a:rPr>
              <a:t>                                                                                                                                15-75</a:t>
            </a:r>
          </a:p>
          <a:p>
            <a:pPr algn="l">
              <a:lnSpc>
                <a:spcPct val="150000"/>
              </a:lnSpc>
              <a:buFont typeface="Wingdings" panose="05000000000000000000" pitchFamily="2" charset="2"/>
              <a:buNone/>
            </a:pPr>
            <a:r>
              <a:rPr lang="fa-IR" altLang="fa-IR" sz="2000">
                <a:effectLst/>
                <a:cs typeface="B Zar" panose="00000400000000000000" pitchFamily="2" charset="-78"/>
              </a:rPr>
              <a:t> 3375000 = 9375000 – (75×170000) = حاشیه ایمنی از نظر مبلغ </a:t>
            </a:r>
          </a:p>
          <a:p>
            <a:pPr algn="l">
              <a:lnSpc>
                <a:spcPct val="110000"/>
              </a:lnSpc>
              <a:buFont typeface="Wingdings" panose="05000000000000000000" pitchFamily="2" charset="2"/>
              <a:buNone/>
            </a:pPr>
            <a:r>
              <a:rPr lang="fa-IR" altLang="fa-IR" sz="2000">
                <a:effectLst/>
                <a:cs typeface="B Zar" panose="00000400000000000000" pitchFamily="2" charset="-78"/>
              </a:rPr>
              <a:t> 45000 = 125000 – 170000 = حاشیه ایمنی از نظر مبلغ</a:t>
            </a:r>
          </a:p>
          <a:p>
            <a:pPr algn="l">
              <a:lnSpc>
                <a:spcPct val="130000"/>
              </a:lnSpc>
              <a:buFont typeface="Wingdings" panose="05000000000000000000" pitchFamily="2" charset="2"/>
              <a:buNone/>
            </a:pPr>
            <a:r>
              <a:rPr lang="fa-IR" altLang="fa-IR" sz="2000">
                <a:effectLst/>
                <a:cs typeface="B Zar" panose="00000400000000000000" pitchFamily="2" charset="-78"/>
              </a:rPr>
              <a:t> 5/26%≈100 × 125000 – 170000 = درصد حاشیه ایمنی</a:t>
            </a:r>
          </a:p>
          <a:p>
            <a:pPr algn="ctr">
              <a:lnSpc>
                <a:spcPct val="40000"/>
              </a:lnSpc>
              <a:buFont typeface="Wingdings" panose="05000000000000000000" pitchFamily="2" charset="2"/>
              <a:buNone/>
            </a:pPr>
            <a:r>
              <a:rPr lang="fa-IR" altLang="fa-IR" sz="2000">
                <a:effectLst/>
                <a:cs typeface="B Zar" panose="00000400000000000000" pitchFamily="2" charset="-78"/>
              </a:rPr>
              <a:t>                                                                  170000</a:t>
            </a:r>
            <a:endParaRPr lang="ar-SA" altLang="fa-IR" sz="2000">
              <a:effectLst/>
            </a:endParaRPr>
          </a:p>
        </p:txBody>
      </p:sp>
      <p:sp>
        <p:nvSpPr>
          <p:cNvPr id="339972" name="Rectangle 4"/>
          <p:cNvSpPr>
            <a:spLocks noGrp="1" noChangeArrowheads="1"/>
          </p:cNvSpPr>
          <p:nvPr>
            <p:ph type="body" sz="half" idx="2"/>
          </p:nvPr>
        </p:nvSpPr>
        <p:spPr>
          <a:xfrm>
            <a:off x="971550" y="620713"/>
            <a:ext cx="7138988" cy="2520950"/>
          </a:xfrm>
        </p:spPr>
        <p:txBody>
          <a:bodyPr/>
          <a:lstStyle/>
          <a:p>
            <a:pPr algn="l">
              <a:lnSpc>
                <a:spcPct val="90000"/>
              </a:lnSpc>
              <a:buFont typeface="Wingdings" panose="05000000000000000000" pitchFamily="2" charset="2"/>
              <a:buNone/>
            </a:pPr>
            <a:r>
              <a:rPr lang="fa-IR" altLang="fa-IR" sz="2000">
                <a:effectLst/>
                <a:cs typeface="B Zar" panose="00000400000000000000" pitchFamily="2" charset="-78"/>
              </a:rPr>
              <a:t>ب )                                                                                         35% = 100 × 10500 = </a:t>
            </a:r>
            <a:r>
              <a:rPr lang="en-US" altLang="fa-IR" sz="2000">
                <a:effectLst/>
                <a:cs typeface="B Zar" panose="00000400000000000000" pitchFamily="2" charset="-78"/>
              </a:rPr>
              <a:t>C.M</a:t>
            </a:r>
          </a:p>
          <a:p>
            <a:pPr algn="ctr">
              <a:lnSpc>
                <a:spcPct val="50000"/>
              </a:lnSpc>
              <a:buFont typeface="Wingdings" panose="05000000000000000000" pitchFamily="2" charset="2"/>
              <a:buNone/>
            </a:pPr>
            <a:r>
              <a:rPr lang="fa-IR" altLang="fa-IR" sz="2000">
                <a:effectLst/>
                <a:cs typeface="B Zar" panose="00000400000000000000" pitchFamily="2" charset="-78"/>
              </a:rPr>
              <a:t>                                                                                                      30000 </a:t>
            </a:r>
          </a:p>
          <a:p>
            <a:pPr algn="l">
              <a:lnSpc>
                <a:spcPct val="80000"/>
              </a:lnSpc>
              <a:buFont typeface="Wingdings" panose="05000000000000000000" pitchFamily="2" charset="2"/>
              <a:buNone/>
            </a:pPr>
            <a:r>
              <a:rPr lang="en-US" altLang="fa-IR" sz="2000">
                <a:effectLst/>
                <a:cs typeface="B Zar" panose="00000400000000000000" pitchFamily="2" charset="-78"/>
              </a:rPr>
              <a:t>S</a:t>
            </a:r>
            <a:r>
              <a:rPr lang="fa-IR" altLang="fa-IR" sz="2000">
                <a:effectLst/>
                <a:cs typeface="B Zar" panose="00000400000000000000" pitchFamily="2" charset="-78"/>
              </a:rPr>
              <a:t>67/26 + 4806000 = </a:t>
            </a:r>
            <a:r>
              <a:rPr lang="en-US" altLang="fa-IR" sz="2000">
                <a:effectLst/>
                <a:cs typeface="B Zar" panose="00000400000000000000" pitchFamily="2" charset="-78"/>
              </a:rPr>
              <a:t>s</a:t>
            </a:r>
          </a:p>
          <a:p>
            <a:pPr algn="ctr">
              <a:lnSpc>
                <a:spcPct val="50000"/>
              </a:lnSpc>
              <a:buFont typeface="Wingdings" panose="05000000000000000000" pitchFamily="2" charset="2"/>
              <a:buNone/>
            </a:pPr>
            <a:r>
              <a:rPr lang="fa-IR" altLang="fa-IR" sz="2000">
                <a:effectLst/>
                <a:cs typeface="B Zar" panose="00000400000000000000" pitchFamily="2" charset="-78"/>
              </a:rPr>
              <a:t>                                                                                              35%</a:t>
            </a:r>
          </a:p>
          <a:p>
            <a:pPr algn="l">
              <a:lnSpc>
                <a:spcPct val="150000"/>
              </a:lnSpc>
              <a:buFont typeface="Wingdings" panose="05000000000000000000" pitchFamily="2" charset="2"/>
              <a:buNone/>
            </a:pPr>
            <a:r>
              <a:rPr lang="fa-IR" altLang="fa-IR" sz="2000">
                <a:effectLst/>
                <a:cs typeface="B Zar" panose="00000400000000000000" pitchFamily="2" charset="-78"/>
              </a:rPr>
              <a:t> 57672000 = </a:t>
            </a:r>
            <a:r>
              <a:rPr lang="en-US" altLang="fa-IR" sz="2000">
                <a:effectLst/>
                <a:cs typeface="B Zar" panose="00000400000000000000" pitchFamily="2" charset="-78"/>
              </a:rPr>
              <a:t>s</a:t>
            </a:r>
            <a:r>
              <a:rPr lang="fa-IR" altLang="fa-IR" sz="2000">
                <a:effectLst/>
                <a:cs typeface="B Zar" panose="00000400000000000000" pitchFamily="2" charset="-78"/>
              </a:rPr>
              <a:t>         4806000 = </a:t>
            </a:r>
            <a:r>
              <a:rPr lang="en-US" altLang="fa-IR" sz="2000">
                <a:effectLst/>
                <a:cs typeface="B Zar" panose="00000400000000000000" pitchFamily="2" charset="-78"/>
              </a:rPr>
              <a:t>s</a:t>
            </a:r>
            <a:r>
              <a:rPr lang="fa-IR" altLang="fa-IR" sz="2000">
                <a:effectLst/>
                <a:cs typeface="B Zar" panose="00000400000000000000" pitchFamily="2" charset="-78"/>
              </a:rPr>
              <a:t> 08333/0         4806000 = </a:t>
            </a:r>
            <a:r>
              <a:rPr lang="en-US" altLang="fa-IR" sz="2000">
                <a:effectLst/>
                <a:cs typeface="B Zar" panose="00000400000000000000" pitchFamily="2" charset="-78"/>
              </a:rPr>
              <a:t>s</a:t>
            </a:r>
            <a:r>
              <a:rPr lang="fa-IR" altLang="fa-IR" sz="2000">
                <a:effectLst/>
                <a:cs typeface="B Zar" panose="00000400000000000000" pitchFamily="2" charset="-78"/>
              </a:rPr>
              <a:t> 67/26% - </a:t>
            </a:r>
            <a:r>
              <a:rPr lang="en-US" altLang="fa-IR" sz="2000">
                <a:effectLst/>
                <a:cs typeface="B Zar" panose="00000400000000000000" pitchFamily="2" charset="-78"/>
              </a:rPr>
              <a:t>s</a:t>
            </a:r>
            <a:r>
              <a:rPr lang="fa-IR" altLang="fa-IR" sz="2000">
                <a:effectLst/>
                <a:cs typeface="B Zar" panose="00000400000000000000" pitchFamily="2" charset="-78"/>
              </a:rPr>
              <a:t> 35%</a:t>
            </a:r>
          </a:p>
          <a:p>
            <a:pPr algn="l">
              <a:lnSpc>
                <a:spcPct val="90000"/>
              </a:lnSpc>
              <a:buFont typeface="Wingdings" panose="05000000000000000000" pitchFamily="2" charset="2"/>
              <a:buNone/>
            </a:pPr>
            <a:r>
              <a:rPr lang="fa-IR" altLang="fa-IR" sz="2000">
                <a:effectLst/>
                <a:cs typeface="B Zar" panose="00000400000000000000" pitchFamily="2" charset="-78"/>
              </a:rPr>
              <a:t>ج )                                  13740000 = 458 × 30000 = </a:t>
            </a:r>
            <a:r>
              <a:rPr lang="en-US" altLang="fa-IR" sz="2000">
                <a:effectLst/>
                <a:cs typeface="B Zar" panose="00000400000000000000" pitchFamily="2" charset="-78"/>
              </a:rPr>
              <a:t>P.Q</a:t>
            </a:r>
            <a:r>
              <a:rPr lang="fa-IR" altLang="fa-IR" sz="2000">
                <a:effectLst/>
                <a:cs typeface="B Zar" panose="00000400000000000000" pitchFamily="2" charset="-78"/>
              </a:rPr>
              <a:t>            458 </a:t>
            </a:r>
            <a:r>
              <a:rPr lang="fa-IR" altLang="fa-IR" sz="1800">
                <a:effectLst/>
                <a:cs typeface="B Zar" panose="00000400000000000000" pitchFamily="2" charset="-78"/>
              </a:rPr>
              <a:t>≈ 4806000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10500</a:t>
            </a:r>
            <a:endParaRPr lang="en-US" altLang="fa-IR" sz="1800">
              <a:effectLst/>
              <a:cs typeface="B Zar" panose="00000400000000000000" pitchFamily="2" charset="-78"/>
            </a:endParaRPr>
          </a:p>
        </p:txBody>
      </p:sp>
      <p:grpSp>
        <p:nvGrpSpPr>
          <p:cNvPr id="339986" name="Group 18"/>
          <p:cNvGrpSpPr>
            <a:grpSpLocks/>
          </p:cNvGrpSpPr>
          <p:nvPr/>
        </p:nvGrpSpPr>
        <p:grpSpPr bwMode="auto">
          <a:xfrm>
            <a:off x="1258888" y="908050"/>
            <a:ext cx="4826000" cy="4465638"/>
            <a:chOff x="793" y="572"/>
            <a:chExt cx="3040" cy="2813"/>
          </a:xfrm>
        </p:grpSpPr>
        <p:grpSp>
          <p:nvGrpSpPr>
            <p:cNvPr id="339985" name="Group 17"/>
            <p:cNvGrpSpPr>
              <a:grpSpLocks/>
            </p:cNvGrpSpPr>
            <p:nvPr/>
          </p:nvGrpSpPr>
          <p:grpSpPr bwMode="auto">
            <a:xfrm>
              <a:off x="1746" y="1207"/>
              <a:ext cx="2087" cy="273"/>
              <a:chOff x="1746" y="1207"/>
              <a:chExt cx="2087" cy="273"/>
            </a:xfrm>
          </p:grpSpPr>
          <p:sp>
            <p:nvSpPr>
              <p:cNvPr id="339977" name="Line 9"/>
              <p:cNvSpPr>
                <a:spLocks noChangeShapeType="1"/>
              </p:cNvSpPr>
              <p:nvPr/>
            </p:nvSpPr>
            <p:spPr bwMode="auto">
              <a:xfrm>
                <a:off x="2245" y="1207"/>
                <a:ext cx="181"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9978" name="Line 10"/>
              <p:cNvSpPr>
                <a:spLocks noChangeShapeType="1"/>
              </p:cNvSpPr>
              <p:nvPr/>
            </p:nvSpPr>
            <p:spPr bwMode="auto">
              <a:xfrm>
                <a:off x="3652" y="1207"/>
                <a:ext cx="181"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9979" name="Line 11"/>
              <p:cNvSpPr>
                <a:spLocks noChangeShapeType="1"/>
              </p:cNvSpPr>
              <p:nvPr/>
            </p:nvSpPr>
            <p:spPr bwMode="auto">
              <a:xfrm>
                <a:off x="1746" y="1480"/>
                <a:ext cx="181"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nvGrpSpPr>
            <p:cNvPr id="339984" name="Group 16"/>
            <p:cNvGrpSpPr>
              <a:grpSpLocks/>
            </p:cNvGrpSpPr>
            <p:nvPr/>
          </p:nvGrpSpPr>
          <p:grpSpPr bwMode="auto">
            <a:xfrm>
              <a:off x="793" y="572"/>
              <a:ext cx="1634" cy="2813"/>
              <a:chOff x="793" y="572"/>
              <a:chExt cx="1634" cy="2813"/>
            </a:xfrm>
          </p:grpSpPr>
          <p:grpSp>
            <p:nvGrpSpPr>
              <p:cNvPr id="339976" name="Group 8"/>
              <p:cNvGrpSpPr>
                <a:grpSpLocks/>
              </p:cNvGrpSpPr>
              <p:nvPr/>
            </p:nvGrpSpPr>
            <p:grpSpPr bwMode="auto">
              <a:xfrm>
                <a:off x="884" y="572"/>
                <a:ext cx="998" cy="953"/>
                <a:chOff x="884" y="572"/>
                <a:chExt cx="998" cy="953"/>
              </a:xfrm>
            </p:grpSpPr>
            <p:sp>
              <p:nvSpPr>
                <p:cNvPr id="339973" name="Line 5"/>
                <p:cNvSpPr>
                  <a:spLocks noChangeShapeType="1"/>
                </p:cNvSpPr>
                <p:nvPr/>
              </p:nvSpPr>
              <p:spPr bwMode="auto">
                <a:xfrm>
                  <a:off x="1066" y="572"/>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9974" name="Line 6"/>
                <p:cNvSpPr>
                  <a:spLocks noChangeShapeType="1"/>
                </p:cNvSpPr>
                <p:nvPr/>
              </p:nvSpPr>
              <p:spPr bwMode="auto">
                <a:xfrm>
                  <a:off x="884" y="890"/>
                  <a:ext cx="99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9975" name="Line 7"/>
                <p:cNvSpPr>
                  <a:spLocks noChangeShapeType="1"/>
                </p:cNvSpPr>
                <p:nvPr/>
              </p:nvSpPr>
              <p:spPr bwMode="auto">
                <a:xfrm>
                  <a:off x="930" y="1525"/>
                  <a:ext cx="3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39981" name="Line 13"/>
              <p:cNvSpPr>
                <a:spLocks noChangeShapeType="1"/>
              </p:cNvSpPr>
              <p:nvPr/>
            </p:nvSpPr>
            <p:spPr bwMode="auto">
              <a:xfrm>
                <a:off x="1565" y="3385"/>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39982" name="Line 14"/>
              <p:cNvSpPr>
                <a:spLocks noChangeShapeType="1"/>
              </p:cNvSpPr>
              <p:nvPr/>
            </p:nvSpPr>
            <p:spPr bwMode="auto">
              <a:xfrm flipV="1">
                <a:off x="793" y="2432"/>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nodeType="withEffect">
                                  <p:stCondLst>
                                    <p:cond delay="0"/>
                                  </p:stCondLst>
                                  <p:childTnLst>
                                    <p:set>
                                      <p:cBhvr>
                                        <p:cTn id="6" dur="1" fill="hold">
                                          <p:stCondLst>
                                            <p:cond delay="0"/>
                                          </p:stCondLst>
                                        </p:cTn>
                                        <p:tgtEl>
                                          <p:spTgt spid="339972">
                                            <p:txEl>
                                              <p:pRg st="0" end="0"/>
                                            </p:txEl>
                                          </p:spTgt>
                                        </p:tgtEl>
                                        <p:attrNameLst>
                                          <p:attrName>style.visibility</p:attrName>
                                        </p:attrNameLst>
                                      </p:cBhvr>
                                      <p:to>
                                        <p:strVal val="visible"/>
                                      </p:to>
                                    </p:set>
                                    <p:anim calcmode="lin" valueType="num">
                                      <p:cBhvr>
                                        <p:cTn id="7" dur="1000" fill="hold"/>
                                        <p:tgtEl>
                                          <p:spTgt spid="339972">
                                            <p:txEl>
                                              <p:pRg st="0" end="0"/>
                                            </p:txEl>
                                          </p:spTgt>
                                        </p:tgtEl>
                                        <p:attrNameLst>
                                          <p:attrName>ppt_w</p:attrName>
                                        </p:attrNameLst>
                                      </p:cBhvr>
                                      <p:tavLst>
                                        <p:tav tm="0">
                                          <p:val>
                                            <p:strVal val="#ppt_w*0.05"/>
                                          </p:val>
                                        </p:tav>
                                        <p:tav tm="100000">
                                          <p:val>
                                            <p:strVal val="#ppt_w"/>
                                          </p:val>
                                        </p:tav>
                                      </p:tavLst>
                                    </p:anim>
                                    <p:anim calcmode="lin" valueType="num">
                                      <p:cBhvr>
                                        <p:cTn id="8" dur="1000" fill="hold"/>
                                        <p:tgtEl>
                                          <p:spTgt spid="339972">
                                            <p:txEl>
                                              <p:pRg st="0" end="0"/>
                                            </p:txEl>
                                          </p:spTgt>
                                        </p:tgtEl>
                                        <p:attrNameLst>
                                          <p:attrName>ppt_h</p:attrName>
                                        </p:attrNameLst>
                                      </p:cBhvr>
                                      <p:tavLst>
                                        <p:tav tm="0">
                                          <p:val>
                                            <p:strVal val="#ppt_h"/>
                                          </p:val>
                                        </p:tav>
                                        <p:tav tm="100000">
                                          <p:val>
                                            <p:strVal val="#ppt_h"/>
                                          </p:val>
                                        </p:tav>
                                      </p:tavLst>
                                    </p:anim>
                                    <p:anim calcmode="lin" valueType="num">
                                      <p:cBhvr>
                                        <p:cTn id="9" dur="1000" fill="hold"/>
                                        <p:tgtEl>
                                          <p:spTgt spid="339972">
                                            <p:txEl>
                                              <p:pRg st="0" end="0"/>
                                            </p:txEl>
                                          </p:spTgt>
                                        </p:tgtEl>
                                        <p:attrNameLst>
                                          <p:attrName>ppt_x</p:attrName>
                                        </p:attrNameLst>
                                      </p:cBhvr>
                                      <p:tavLst>
                                        <p:tav tm="0">
                                          <p:val>
                                            <p:strVal val="#ppt_x-.2"/>
                                          </p:val>
                                        </p:tav>
                                        <p:tav tm="100000">
                                          <p:val>
                                            <p:strVal val="#ppt_x"/>
                                          </p:val>
                                        </p:tav>
                                      </p:tavLst>
                                    </p:anim>
                                    <p:anim calcmode="lin" valueType="num">
                                      <p:cBhvr>
                                        <p:cTn id="10" dur="1000" fill="hold"/>
                                        <p:tgtEl>
                                          <p:spTgt spid="339972">
                                            <p:txEl>
                                              <p:pRg st="0" end="0"/>
                                            </p:txEl>
                                          </p:spTgt>
                                        </p:tgtEl>
                                        <p:attrNameLst>
                                          <p:attrName>ppt_y</p:attrName>
                                        </p:attrNameLst>
                                      </p:cBhvr>
                                      <p:tavLst>
                                        <p:tav tm="0">
                                          <p:val>
                                            <p:strVal val="#ppt_y"/>
                                          </p:val>
                                        </p:tav>
                                        <p:tav tm="100000">
                                          <p:val>
                                            <p:strVal val="#ppt_y"/>
                                          </p:val>
                                        </p:tav>
                                      </p:tavLst>
                                    </p:anim>
                                    <p:animEffect transition="in" filter="fade">
                                      <p:cBhvr>
                                        <p:cTn id="11" dur="1000"/>
                                        <p:tgtEl>
                                          <p:spTgt spid="339972">
                                            <p:txEl>
                                              <p:pRg st="0" end="0"/>
                                            </p:txEl>
                                          </p:spTgt>
                                        </p:tgtEl>
                                      </p:cBhvr>
                                    </p:animEffect>
                                  </p:childTnLst>
                                </p:cTn>
                              </p:par>
                              <p:par>
                                <p:cTn id="12" presetID="54" presetClass="entr" presetSubtype="0" accel="100000" fill="hold" nodeType="withEffect">
                                  <p:stCondLst>
                                    <p:cond delay="0"/>
                                  </p:stCondLst>
                                  <p:childTnLst>
                                    <p:set>
                                      <p:cBhvr>
                                        <p:cTn id="13" dur="1" fill="hold">
                                          <p:stCondLst>
                                            <p:cond delay="0"/>
                                          </p:stCondLst>
                                        </p:cTn>
                                        <p:tgtEl>
                                          <p:spTgt spid="339972">
                                            <p:txEl>
                                              <p:pRg st="1" end="1"/>
                                            </p:txEl>
                                          </p:spTgt>
                                        </p:tgtEl>
                                        <p:attrNameLst>
                                          <p:attrName>style.visibility</p:attrName>
                                        </p:attrNameLst>
                                      </p:cBhvr>
                                      <p:to>
                                        <p:strVal val="visible"/>
                                      </p:to>
                                    </p:set>
                                    <p:anim calcmode="lin" valueType="num">
                                      <p:cBhvr>
                                        <p:cTn id="14" dur="1000" fill="hold"/>
                                        <p:tgtEl>
                                          <p:spTgt spid="339972">
                                            <p:txEl>
                                              <p:pRg st="1" end="1"/>
                                            </p:txEl>
                                          </p:spTgt>
                                        </p:tgtEl>
                                        <p:attrNameLst>
                                          <p:attrName>ppt_w</p:attrName>
                                        </p:attrNameLst>
                                      </p:cBhvr>
                                      <p:tavLst>
                                        <p:tav tm="0">
                                          <p:val>
                                            <p:strVal val="#ppt_w*0.05"/>
                                          </p:val>
                                        </p:tav>
                                        <p:tav tm="100000">
                                          <p:val>
                                            <p:strVal val="#ppt_w"/>
                                          </p:val>
                                        </p:tav>
                                      </p:tavLst>
                                    </p:anim>
                                    <p:anim calcmode="lin" valueType="num">
                                      <p:cBhvr>
                                        <p:cTn id="15" dur="1000" fill="hold"/>
                                        <p:tgtEl>
                                          <p:spTgt spid="339972">
                                            <p:txEl>
                                              <p:pRg st="1" end="1"/>
                                            </p:txEl>
                                          </p:spTgt>
                                        </p:tgtEl>
                                        <p:attrNameLst>
                                          <p:attrName>ppt_h</p:attrName>
                                        </p:attrNameLst>
                                      </p:cBhvr>
                                      <p:tavLst>
                                        <p:tav tm="0">
                                          <p:val>
                                            <p:strVal val="#ppt_h"/>
                                          </p:val>
                                        </p:tav>
                                        <p:tav tm="100000">
                                          <p:val>
                                            <p:strVal val="#ppt_h"/>
                                          </p:val>
                                        </p:tav>
                                      </p:tavLst>
                                    </p:anim>
                                    <p:anim calcmode="lin" valueType="num">
                                      <p:cBhvr>
                                        <p:cTn id="16" dur="1000" fill="hold"/>
                                        <p:tgtEl>
                                          <p:spTgt spid="339972">
                                            <p:txEl>
                                              <p:pRg st="1" end="1"/>
                                            </p:txEl>
                                          </p:spTgt>
                                        </p:tgtEl>
                                        <p:attrNameLst>
                                          <p:attrName>ppt_x</p:attrName>
                                        </p:attrNameLst>
                                      </p:cBhvr>
                                      <p:tavLst>
                                        <p:tav tm="0">
                                          <p:val>
                                            <p:strVal val="#ppt_x-.2"/>
                                          </p:val>
                                        </p:tav>
                                        <p:tav tm="100000">
                                          <p:val>
                                            <p:strVal val="#ppt_x"/>
                                          </p:val>
                                        </p:tav>
                                      </p:tavLst>
                                    </p:anim>
                                    <p:anim calcmode="lin" valueType="num">
                                      <p:cBhvr>
                                        <p:cTn id="17" dur="1000" fill="hold"/>
                                        <p:tgtEl>
                                          <p:spTgt spid="339972">
                                            <p:txEl>
                                              <p:pRg st="1" end="1"/>
                                            </p:txEl>
                                          </p:spTgt>
                                        </p:tgtEl>
                                        <p:attrNameLst>
                                          <p:attrName>ppt_y</p:attrName>
                                        </p:attrNameLst>
                                      </p:cBhvr>
                                      <p:tavLst>
                                        <p:tav tm="0">
                                          <p:val>
                                            <p:strVal val="#ppt_y"/>
                                          </p:val>
                                        </p:tav>
                                        <p:tav tm="100000">
                                          <p:val>
                                            <p:strVal val="#ppt_y"/>
                                          </p:val>
                                        </p:tav>
                                      </p:tavLst>
                                    </p:anim>
                                    <p:animEffect transition="in" filter="fade">
                                      <p:cBhvr>
                                        <p:cTn id="18" dur="1000"/>
                                        <p:tgtEl>
                                          <p:spTgt spid="339972">
                                            <p:txEl>
                                              <p:pRg st="1" end="1"/>
                                            </p:txEl>
                                          </p:spTgt>
                                        </p:tgtEl>
                                      </p:cBhvr>
                                    </p:animEffect>
                                  </p:childTnLst>
                                </p:cTn>
                              </p:par>
                              <p:par>
                                <p:cTn id="19" presetID="54" presetClass="entr" presetSubtype="0" accel="100000" fill="hold" nodeType="withEffect">
                                  <p:stCondLst>
                                    <p:cond delay="0"/>
                                  </p:stCondLst>
                                  <p:childTnLst>
                                    <p:set>
                                      <p:cBhvr>
                                        <p:cTn id="20" dur="1" fill="hold">
                                          <p:stCondLst>
                                            <p:cond delay="0"/>
                                          </p:stCondLst>
                                        </p:cTn>
                                        <p:tgtEl>
                                          <p:spTgt spid="339972">
                                            <p:txEl>
                                              <p:pRg st="2" end="2"/>
                                            </p:txEl>
                                          </p:spTgt>
                                        </p:tgtEl>
                                        <p:attrNameLst>
                                          <p:attrName>style.visibility</p:attrName>
                                        </p:attrNameLst>
                                      </p:cBhvr>
                                      <p:to>
                                        <p:strVal val="visible"/>
                                      </p:to>
                                    </p:set>
                                    <p:anim calcmode="lin" valueType="num">
                                      <p:cBhvr>
                                        <p:cTn id="21" dur="1000" fill="hold"/>
                                        <p:tgtEl>
                                          <p:spTgt spid="339972">
                                            <p:txEl>
                                              <p:pRg st="2" end="2"/>
                                            </p:txEl>
                                          </p:spTgt>
                                        </p:tgtEl>
                                        <p:attrNameLst>
                                          <p:attrName>ppt_w</p:attrName>
                                        </p:attrNameLst>
                                      </p:cBhvr>
                                      <p:tavLst>
                                        <p:tav tm="0">
                                          <p:val>
                                            <p:strVal val="#ppt_w*0.05"/>
                                          </p:val>
                                        </p:tav>
                                        <p:tav tm="100000">
                                          <p:val>
                                            <p:strVal val="#ppt_w"/>
                                          </p:val>
                                        </p:tav>
                                      </p:tavLst>
                                    </p:anim>
                                    <p:anim calcmode="lin" valueType="num">
                                      <p:cBhvr>
                                        <p:cTn id="22" dur="1000" fill="hold"/>
                                        <p:tgtEl>
                                          <p:spTgt spid="339972">
                                            <p:txEl>
                                              <p:pRg st="2" end="2"/>
                                            </p:txEl>
                                          </p:spTgt>
                                        </p:tgtEl>
                                        <p:attrNameLst>
                                          <p:attrName>ppt_h</p:attrName>
                                        </p:attrNameLst>
                                      </p:cBhvr>
                                      <p:tavLst>
                                        <p:tav tm="0">
                                          <p:val>
                                            <p:strVal val="#ppt_h"/>
                                          </p:val>
                                        </p:tav>
                                        <p:tav tm="100000">
                                          <p:val>
                                            <p:strVal val="#ppt_h"/>
                                          </p:val>
                                        </p:tav>
                                      </p:tavLst>
                                    </p:anim>
                                    <p:anim calcmode="lin" valueType="num">
                                      <p:cBhvr>
                                        <p:cTn id="23" dur="1000" fill="hold"/>
                                        <p:tgtEl>
                                          <p:spTgt spid="339972">
                                            <p:txEl>
                                              <p:pRg st="2" end="2"/>
                                            </p:txEl>
                                          </p:spTgt>
                                        </p:tgtEl>
                                        <p:attrNameLst>
                                          <p:attrName>ppt_x</p:attrName>
                                        </p:attrNameLst>
                                      </p:cBhvr>
                                      <p:tavLst>
                                        <p:tav tm="0">
                                          <p:val>
                                            <p:strVal val="#ppt_x-.2"/>
                                          </p:val>
                                        </p:tav>
                                        <p:tav tm="100000">
                                          <p:val>
                                            <p:strVal val="#ppt_x"/>
                                          </p:val>
                                        </p:tav>
                                      </p:tavLst>
                                    </p:anim>
                                    <p:anim calcmode="lin" valueType="num">
                                      <p:cBhvr>
                                        <p:cTn id="24" dur="1000" fill="hold"/>
                                        <p:tgtEl>
                                          <p:spTgt spid="339972">
                                            <p:txEl>
                                              <p:pRg st="2" end="2"/>
                                            </p:txEl>
                                          </p:spTgt>
                                        </p:tgtEl>
                                        <p:attrNameLst>
                                          <p:attrName>ppt_y</p:attrName>
                                        </p:attrNameLst>
                                      </p:cBhvr>
                                      <p:tavLst>
                                        <p:tav tm="0">
                                          <p:val>
                                            <p:strVal val="#ppt_y"/>
                                          </p:val>
                                        </p:tav>
                                        <p:tav tm="100000">
                                          <p:val>
                                            <p:strVal val="#ppt_y"/>
                                          </p:val>
                                        </p:tav>
                                      </p:tavLst>
                                    </p:anim>
                                    <p:animEffect transition="in" filter="fade">
                                      <p:cBhvr>
                                        <p:cTn id="25" dur="1000"/>
                                        <p:tgtEl>
                                          <p:spTgt spid="339972">
                                            <p:txEl>
                                              <p:pRg st="2" end="2"/>
                                            </p:txEl>
                                          </p:spTgt>
                                        </p:tgtEl>
                                      </p:cBhvr>
                                    </p:animEffect>
                                  </p:childTnLst>
                                </p:cTn>
                              </p:par>
                              <p:par>
                                <p:cTn id="26" presetID="54" presetClass="entr" presetSubtype="0" accel="100000" fill="hold" nodeType="withEffect">
                                  <p:stCondLst>
                                    <p:cond delay="0"/>
                                  </p:stCondLst>
                                  <p:childTnLst>
                                    <p:set>
                                      <p:cBhvr>
                                        <p:cTn id="27" dur="1" fill="hold">
                                          <p:stCondLst>
                                            <p:cond delay="0"/>
                                          </p:stCondLst>
                                        </p:cTn>
                                        <p:tgtEl>
                                          <p:spTgt spid="339972">
                                            <p:txEl>
                                              <p:pRg st="3" end="3"/>
                                            </p:txEl>
                                          </p:spTgt>
                                        </p:tgtEl>
                                        <p:attrNameLst>
                                          <p:attrName>style.visibility</p:attrName>
                                        </p:attrNameLst>
                                      </p:cBhvr>
                                      <p:to>
                                        <p:strVal val="visible"/>
                                      </p:to>
                                    </p:set>
                                    <p:anim calcmode="lin" valueType="num">
                                      <p:cBhvr>
                                        <p:cTn id="28" dur="1000" fill="hold"/>
                                        <p:tgtEl>
                                          <p:spTgt spid="339972">
                                            <p:txEl>
                                              <p:pRg st="3" end="3"/>
                                            </p:txEl>
                                          </p:spTgt>
                                        </p:tgtEl>
                                        <p:attrNameLst>
                                          <p:attrName>ppt_w</p:attrName>
                                        </p:attrNameLst>
                                      </p:cBhvr>
                                      <p:tavLst>
                                        <p:tav tm="0">
                                          <p:val>
                                            <p:strVal val="#ppt_w*0.05"/>
                                          </p:val>
                                        </p:tav>
                                        <p:tav tm="100000">
                                          <p:val>
                                            <p:strVal val="#ppt_w"/>
                                          </p:val>
                                        </p:tav>
                                      </p:tavLst>
                                    </p:anim>
                                    <p:anim calcmode="lin" valueType="num">
                                      <p:cBhvr>
                                        <p:cTn id="29" dur="1000" fill="hold"/>
                                        <p:tgtEl>
                                          <p:spTgt spid="339972">
                                            <p:txEl>
                                              <p:pRg st="3" end="3"/>
                                            </p:txEl>
                                          </p:spTgt>
                                        </p:tgtEl>
                                        <p:attrNameLst>
                                          <p:attrName>ppt_h</p:attrName>
                                        </p:attrNameLst>
                                      </p:cBhvr>
                                      <p:tavLst>
                                        <p:tav tm="0">
                                          <p:val>
                                            <p:strVal val="#ppt_h"/>
                                          </p:val>
                                        </p:tav>
                                        <p:tav tm="100000">
                                          <p:val>
                                            <p:strVal val="#ppt_h"/>
                                          </p:val>
                                        </p:tav>
                                      </p:tavLst>
                                    </p:anim>
                                    <p:anim calcmode="lin" valueType="num">
                                      <p:cBhvr>
                                        <p:cTn id="30" dur="1000" fill="hold"/>
                                        <p:tgtEl>
                                          <p:spTgt spid="339972">
                                            <p:txEl>
                                              <p:pRg st="3" end="3"/>
                                            </p:txEl>
                                          </p:spTgt>
                                        </p:tgtEl>
                                        <p:attrNameLst>
                                          <p:attrName>ppt_x</p:attrName>
                                        </p:attrNameLst>
                                      </p:cBhvr>
                                      <p:tavLst>
                                        <p:tav tm="0">
                                          <p:val>
                                            <p:strVal val="#ppt_x-.2"/>
                                          </p:val>
                                        </p:tav>
                                        <p:tav tm="100000">
                                          <p:val>
                                            <p:strVal val="#ppt_x"/>
                                          </p:val>
                                        </p:tav>
                                      </p:tavLst>
                                    </p:anim>
                                    <p:anim calcmode="lin" valueType="num">
                                      <p:cBhvr>
                                        <p:cTn id="31" dur="1000" fill="hold"/>
                                        <p:tgtEl>
                                          <p:spTgt spid="339972">
                                            <p:txEl>
                                              <p:pRg st="3" end="3"/>
                                            </p:txEl>
                                          </p:spTgt>
                                        </p:tgtEl>
                                        <p:attrNameLst>
                                          <p:attrName>ppt_y</p:attrName>
                                        </p:attrNameLst>
                                      </p:cBhvr>
                                      <p:tavLst>
                                        <p:tav tm="0">
                                          <p:val>
                                            <p:strVal val="#ppt_y"/>
                                          </p:val>
                                        </p:tav>
                                        <p:tav tm="100000">
                                          <p:val>
                                            <p:strVal val="#ppt_y"/>
                                          </p:val>
                                        </p:tav>
                                      </p:tavLst>
                                    </p:anim>
                                    <p:animEffect transition="in" filter="fade">
                                      <p:cBhvr>
                                        <p:cTn id="32" dur="1000"/>
                                        <p:tgtEl>
                                          <p:spTgt spid="339972">
                                            <p:txEl>
                                              <p:pRg st="3" end="3"/>
                                            </p:txEl>
                                          </p:spTgt>
                                        </p:tgtEl>
                                      </p:cBhvr>
                                    </p:animEffect>
                                  </p:childTnLst>
                                </p:cTn>
                              </p:par>
                              <p:par>
                                <p:cTn id="33" presetID="54" presetClass="entr" presetSubtype="0" accel="100000" fill="hold" nodeType="withEffect">
                                  <p:stCondLst>
                                    <p:cond delay="0"/>
                                  </p:stCondLst>
                                  <p:childTnLst>
                                    <p:set>
                                      <p:cBhvr>
                                        <p:cTn id="34" dur="1" fill="hold">
                                          <p:stCondLst>
                                            <p:cond delay="0"/>
                                          </p:stCondLst>
                                        </p:cTn>
                                        <p:tgtEl>
                                          <p:spTgt spid="339972">
                                            <p:txEl>
                                              <p:pRg st="4" end="4"/>
                                            </p:txEl>
                                          </p:spTgt>
                                        </p:tgtEl>
                                        <p:attrNameLst>
                                          <p:attrName>style.visibility</p:attrName>
                                        </p:attrNameLst>
                                      </p:cBhvr>
                                      <p:to>
                                        <p:strVal val="visible"/>
                                      </p:to>
                                    </p:set>
                                    <p:anim calcmode="lin" valueType="num">
                                      <p:cBhvr>
                                        <p:cTn id="35" dur="1000" fill="hold"/>
                                        <p:tgtEl>
                                          <p:spTgt spid="339972">
                                            <p:txEl>
                                              <p:pRg st="4" end="4"/>
                                            </p:txEl>
                                          </p:spTgt>
                                        </p:tgtEl>
                                        <p:attrNameLst>
                                          <p:attrName>ppt_w</p:attrName>
                                        </p:attrNameLst>
                                      </p:cBhvr>
                                      <p:tavLst>
                                        <p:tav tm="0">
                                          <p:val>
                                            <p:strVal val="#ppt_w*0.05"/>
                                          </p:val>
                                        </p:tav>
                                        <p:tav tm="100000">
                                          <p:val>
                                            <p:strVal val="#ppt_w"/>
                                          </p:val>
                                        </p:tav>
                                      </p:tavLst>
                                    </p:anim>
                                    <p:anim calcmode="lin" valueType="num">
                                      <p:cBhvr>
                                        <p:cTn id="36" dur="1000" fill="hold"/>
                                        <p:tgtEl>
                                          <p:spTgt spid="339972">
                                            <p:txEl>
                                              <p:pRg st="4" end="4"/>
                                            </p:txEl>
                                          </p:spTgt>
                                        </p:tgtEl>
                                        <p:attrNameLst>
                                          <p:attrName>ppt_h</p:attrName>
                                        </p:attrNameLst>
                                      </p:cBhvr>
                                      <p:tavLst>
                                        <p:tav tm="0">
                                          <p:val>
                                            <p:strVal val="#ppt_h"/>
                                          </p:val>
                                        </p:tav>
                                        <p:tav tm="100000">
                                          <p:val>
                                            <p:strVal val="#ppt_h"/>
                                          </p:val>
                                        </p:tav>
                                      </p:tavLst>
                                    </p:anim>
                                    <p:anim calcmode="lin" valueType="num">
                                      <p:cBhvr>
                                        <p:cTn id="37" dur="1000" fill="hold"/>
                                        <p:tgtEl>
                                          <p:spTgt spid="339972">
                                            <p:txEl>
                                              <p:pRg st="4" end="4"/>
                                            </p:txEl>
                                          </p:spTgt>
                                        </p:tgtEl>
                                        <p:attrNameLst>
                                          <p:attrName>ppt_x</p:attrName>
                                        </p:attrNameLst>
                                      </p:cBhvr>
                                      <p:tavLst>
                                        <p:tav tm="0">
                                          <p:val>
                                            <p:strVal val="#ppt_x-.2"/>
                                          </p:val>
                                        </p:tav>
                                        <p:tav tm="100000">
                                          <p:val>
                                            <p:strVal val="#ppt_x"/>
                                          </p:val>
                                        </p:tav>
                                      </p:tavLst>
                                    </p:anim>
                                    <p:anim calcmode="lin" valueType="num">
                                      <p:cBhvr>
                                        <p:cTn id="38" dur="1000" fill="hold"/>
                                        <p:tgtEl>
                                          <p:spTgt spid="339972">
                                            <p:txEl>
                                              <p:pRg st="4" end="4"/>
                                            </p:txEl>
                                          </p:spTgt>
                                        </p:tgtEl>
                                        <p:attrNameLst>
                                          <p:attrName>ppt_y</p:attrName>
                                        </p:attrNameLst>
                                      </p:cBhvr>
                                      <p:tavLst>
                                        <p:tav tm="0">
                                          <p:val>
                                            <p:strVal val="#ppt_y"/>
                                          </p:val>
                                        </p:tav>
                                        <p:tav tm="100000">
                                          <p:val>
                                            <p:strVal val="#ppt_y"/>
                                          </p:val>
                                        </p:tav>
                                      </p:tavLst>
                                    </p:anim>
                                    <p:animEffect transition="in" filter="fade">
                                      <p:cBhvr>
                                        <p:cTn id="39" dur="1000"/>
                                        <p:tgtEl>
                                          <p:spTgt spid="339972">
                                            <p:txEl>
                                              <p:pRg st="4" end="4"/>
                                            </p:txEl>
                                          </p:spTgt>
                                        </p:tgtEl>
                                      </p:cBhvr>
                                    </p:animEffect>
                                  </p:childTnLst>
                                </p:cTn>
                              </p:par>
                              <p:par>
                                <p:cTn id="40" presetID="54" presetClass="entr" presetSubtype="0" accel="100000" fill="hold" nodeType="withEffect">
                                  <p:stCondLst>
                                    <p:cond delay="0"/>
                                  </p:stCondLst>
                                  <p:childTnLst>
                                    <p:set>
                                      <p:cBhvr>
                                        <p:cTn id="41" dur="1" fill="hold">
                                          <p:stCondLst>
                                            <p:cond delay="0"/>
                                          </p:stCondLst>
                                        </p:cTn>
                                        <p:tgtEl>
                                          <p:spTgt spid="339972">
                                            <p:txEl>
                                              <p:pRg st="5" end="5"/>
                                            </p:txEl>
                                          </p:spTgt>
                                        </p:tgtEl>
                                        <p:attrNameLst>
                                          <p:attrName>style.visibility</p:attrName>
                                        </p:attrNameLst>
                                      </p:cBhvr>
                                      <p:to>
                                        <p:strVal val="visible"/>
                                      </p:to>
                                    </p:set>
                                    <p:anim calcmode="lin" valueType="num">
                                      <p:cBhvr>
                                        <p:cTn id="42" dur="1000" fill="hold"/>
                                        <p:tgtEl>
                                          <p:spTgt spid="339972">
                                            <p:txEl>
                                              <p:pRg st="5" end="5"/>
                                            </p:txEl>
                                          </p:spTgt>
                                        </p:tgtEl>
                                        <p:attrNameLst>
                                          <p:attrName>ppt_w</p:attrName>
                                        </p:attrNameLst>
                                      </p:cBhvr>
                                      <p:tavLst>
                                        <p:tav tm="0">
                                          <p:val>
                                            <p:strVal val="#ppt_w*0.05"/>
                                          </p:val>
                                        </p:tav>
                                        <p:tav tm="100000">
                                          <p:val>
                                            <p:strVal val="#ppt_w"/>
                                          </p:val>
                                        </p:tav>
                                      </p:tavLst>
                                    </p:anim>
                                    <p:anim calcmode="lin" valueType="num">
                                      <p:cBhvr>
                                        <p:cTn id="43" dur="1000" fill="hold"/>
                                        <p:tgtEl>
                                          <p:spTgt spid="339972">
                                            <p:txEl>
                                              <p:pRg st="5" end="5"/>
                                            </p:txEl>
                                          </p:spTgt>
                                        </p:tgtEl>
                                        <p:attrNameLst>
                                          <p:attrName>ppt_h</p:attrName>
                                        </p:attrNameLst>
                                      </p:cBhvr>
                                      <p:tavLst>
                                        <p:tav tm="0">
                                          <p:val>
                                            <p:strVal val="#ppt_h"/>
                                          </p:val>
                                        </p:tav>
                                        <p:tav tm="100000">
                                          <p:val>
                                            <p:strVal val="#ppt_h"/>
                                          </p:val>
                                        </p:tav>
                                      </p:tavLst>
                                    </p:anim>
                                    <p:anim calcmode="lin" valueType="num">
                                      <p:cBhvr>
                                        <p:cTn id="44" dur="1000" fill="hold"/>
                                        <p:tgtEl>
                                          <p:spTgt spid="339972">
                                            <p:txEl>
                                              <p:pRg st="5" end="5"/>
                                            </p:txEl>
                                          </p:spTgt>
                                        </p:tgtEl>
                                        <p:attrNameLst>
                                          <p:attrName>ppt_x</p:attrName>
                                        </p:attrNameLst>
                                      </p:cBhvr>
                                      <p:tavLst>
                                        <p:tav tm="0">
                                          <p:val>
                                            <p:strVal val="#ppt_x-.2"/>
                                          </p:val>
                                        </p:tav>
                                        <p:tav tm="100000">
                                          <p:val>
                                            <p:strVal val="#ppt_x"/>
                                          </p:val>
                                        </p:tav>
                                      </p:tavLst>
                                    </p:anim>
                                    <p:anim calcmode="lin" valueType="num">
                                      <p:cBhvr>
                                        <p:cTn id="45" dur="1000" fill="hold"/>
                                        <p:tgtEl>
                                          <p:spTgt spid="339972">
                                            <p:txEl>
                                              <p:pRg st="5" end="5"/>
                                            </p:txEl>
                                          </p:spTgt>
                                        </p:tgtEl>
                                        <p:attrNameLst>
                                          <p:attrName>ppt_y</p:attrName>
                                        </p:attrNameLst>
                                      </p:cBhvr>
                                      <p:tavLst>
                                        <p:tav tm="0">
                                          <p:val>
                                            <p:strVal val="#ppt_y"/>
                                          </p:val>
                                        </p:tav>
                                        <p:tav tm="100000">
                                          <p:val>
                                            <p:strVal val="#ppt_y"/>
                                          </p:val>
                                        </p:tav>
                                      </p:tavLst>
                                    </p:anim>
                                    <p:animEffect transition="in" filter="fade">
                                      <p:cBhvr>
                                        <p:cTn id="46" dur="1000"/>
                                        <p:tgtEl>
                                          <p:spTgt spid="339972">
                                            <p:txEl>
                                              <p:pRg st="5" end="5"/>
                                            </p:txEl>
                                          </p:spTgt>
                                        </p:tgtEl>
                                      </p:cBhvr>
                                    </p:animEffect>
                                  </p:childTnLst>
                                </p:cTn>
                              </p:par>
                              <p:par>
                                <p:cTn id="47" presetID="54" presetClass="entr" presetSubtype="0" accel="100000" fill="hold" nodeType="withEffect">
                                  <p:stCondLst>
                                    <p:cond delay="0"/>
                                  </p:stCondLst>
                                  <p:childTnLst>
                                    <p:set>
                                      <p:cBhvr>
                                        <p:cTn id="48" dur="1" fill="hold">
                                          <p:stCondLst>
                                            <p:cond delay="0"/>
                                          </p:stCondLst>
                                        </p:cTn>
                                        <p:tgtEl>
                                          <p:spTgt spid="339972">
                                            <p:txEl>
                                              <p:pRg st="6" end="6"/>
                                            </p:txEl>
                                          </p:spTgt>
                                        </p:tgtEl>
                                        <p:attrNameLst>
                                          <p:attrName>style.visibility</p:attrName>
                                        </p:attrNameLst>
                                      </p:cBhvr>
                                      <p:to>
                                        <p:strVal val="visible"/>
                                      </p:to>
                                    </p:set>
                                    <p:anim calcmode="lin" valueType="num">
                                      <p:cBhvr>
                                        <p:cTn id="49" dur="1000" fill="hold"/>
                                        <p:tgtEl>
                                          <p:spTgt spid="339972">
                                            <p:txEl>
                                              <p:pRg st="6" end="6"/>
                                            </p:txEl>
                                          </p:spTgt>
                                        </p:tgtEl>
                                        <p:attrNameLst>
                                          <p:attrName>ppt_w</p:attrName>
                                        </p:attrNameLst>
                                      </p:cBhvr>
                                      <p:tavLst>
                                        <p:tav tm="0">
                                          <p:val>
                                            <p:strVal val="#ppt_w*0.05"/>
                                          </p:val>
                                        </p:tav>
                                        <p:tav tm="100000">
                                          <p:val>
                                            <p:strVal val="#ppt_w"/>
                                          </p:val>
                                        </p:tav>
                                      </p:tavLst>
                                    </p:anim>
                                    <p:anim calcmode="lin" valueType="num">
                                      <p:cBhvr>
                                        <p:cTn id="50" dur="1000" fill="hold"/>
                                        <p:tgtEl>
                                          <p:spTgt spid="339972">
                                            <p:txEl>
                                              <p:pRg st="6" end="6"/>
                                            </p:txEl>
                                          </p:spTgt>
                                        </p:tgtEl>
                                        <p:attrNameLst>
                                          <p:attrName>ppt_h</p:attrName>
                                        </p:attrNameLst>
                                      </p:cBhvr>
                                      <p:tavLst>
                                        <p:tav tm="0">
                                          <p:val>
                                            <p:strVal val="#ppt_h"/>
                                          </p:val>
                                        </p:tav>
                                        <p:tav tm="100000">
                                          <p:val>
                                            <p:strVal val="#ppt_h"/>
                                          </p:val>
                                        </p:tav>
                                      </p:tavLst>
                                    </p:anim>
                                    <p:anim calcmode="lin" valueType="num">
                                      <p:cBhvr>
                                        <p:cTn id="51" dur="1000" fill="hold"/>
                                        <p:tgtEl>
                                          <p:spTgt spid="339972">
                                            <p:txEl>
                                              <p:pRg st="6" end="6"/>
                                            </p:txEl>
                                          </p:spTgt>
                                        </p:tgtEl>
                                        <p:attrNameLst>
                                          <p:attrName>ppt_x</p:attrName>
                                        </p:attrNameLst>
                                      </p:cBhvr>
                                      <p:tavLst>
                                        <p:tav tm="0">
                                          <p:val>
                                            <p:strVal val="#ppt_x-.2"/>
                                          </p:val>
                                        </p:tav>
                                        <p:tav tm="100000">
                                          <p:val>
                                            <p:strVal val="#ppt_x"/>
                                          </p:val>
                                        </p:tav>
                                      </p:tavLst>
                                    </p:anim>
                                    <p:anim calcmode="lin" valueType="num">
                                      <p:cBhvr>
                                        <p:cTn id="52" dur="1000" fill="hold"/>
                                        <p:tgtEl>
                                          <p:spTgt spid="339972">
                                            <p:txEl>
                                              <p:pRg st="6" end="6"/>
                                            </p:txEl>
                                          </p:spTgt>
                                        </p:tgtEl>
                                        <p:attrNameLst>
                                          <p:attrName>ppt_y</p:attrName>
                                        </p:attrNameLst>
                                      </p:cBhvr>
                                      <p:tavLst>
                                        <p:tav tm="0">
                                          <p:val>
                                            <p:strVal val="#ppt_y"/>
                                          </p:val>
                                        </p:tav>
                                        <p:tav tm="100000">
                                          <p:val>
                                            <p:strVal val="#ppt_y"/>
                                          </p:val>
                                        </p:tav>
                                      </p:tavLst>
                                    </p:anim>
                                    <p:animEffect transition="in" filter="fade">
                                      <p:cBhvr>
                                        <p:cTn id="53" dur="1000"/>
                                        <p:tgtEl>
                                          <p:spTgt spid="339972">
                                            <p:txEl>
                                              <p:pRg st="6" end="6"/>
                                            </p:txEl>
                                          </p:spTgt>
                                        </p:tgtEl>
                                      </p:cBhvr>
                                    </p:animEffect>
                                  </p:childTnLst>
                                </p:cTn>
                              </p:par>
                              <p:par>
                                <p:cTn id="54" presetID="54" presetClass="entr" presetSubtype="0" accel="100000" fill="hold" nodeType="withEffect">
                                  <p:stCondLst>
                                    <p:cond delay="0"/>
                                  </p:stCondLst>
                                  <p:childTnLst>
                                    <p:set>
                                      <p:cBhvr>
                                        <p:cTn id="55" dur="1" fill="hold">
                                          <p:stCondLst>
                                            <p:cond delay="0"/>
                                          </p:stCondLst>
                                        </p:cTn>
                                        <p:tgtEl>
                                          <p:spTgt spid="339971">
                                            <p:txEl>
                                              <p:pRg st="2" end="2"/>
                                            </p:txEl>
                                          </p:spTgt>
                                        </p:tgtEl>
                                        <p:attrNameLst>
                                          <p:attrName>style.visibility</p:attrName>
                                        </p:attrNameLst>
                                      </p:cBhvr>
                                      <p:to>
                                        <p:strVal val="visible"/>
                                      </p:to>
                                    </p:set>
                                    <p:anim calcmode="lin" valueType="num">
                                      <p:cBhvr>
                                        <p:cTn id="56" dur="1000" fill="hold"/>
                                        <p:tgtEl>
                                          <p:spTgt spid="339971">
                                            <p:txEl>
                                              <p:pRg st="2" end="2"/>
                                            </p:txEl>
                                          </p:spTgt>
                                        </p:tgtEl>
                                        <p:attrNameLst>
                                          <p:attrName>ppt_w</p:attrName>
                                        </p:attrNameLst>
                                      </p:cBhvr>
                                      <p:tavLst>
                                        <p:tav tm="0">
                                          <p:val>
                                            <p:strVal val="#ppt_w*0.05"/>
                                          </p:val>
                                        </p:tav>
                                        <p:tav tm="100000">
                                          <p:val>
                                            <p:strVal val="#ppt_w"/>
                                          </p:val>
                                        </p:tav>
                                      </p:tavLst>
                                    </p:anim>
                                    <p:anim calcmode="lin" valueType="num">
                                      <p:cBhvr>
                                        <p:cTn id="57" dur="1000" fill="hold"/>
                                        <p:tgtEl>
                                          <p:spTgt spid="339971">
                                            <p:txEl>
                                              <p:pRg st="2" end="2"/>
                                            </p:txEl>
                                          </p:spTgt>
                                        </p:tgtEl>
                                        <p:attrNameLst>
                                          <p:attrName>ppt_h</p:attrName>
                                        </p:attrNameLst>
                                      </p:cBhvr>
                                      <p:tavLst>
                                        <p:tav tm="0">
                                          <p:val>
                                            <p:strVal val="#ppt_h"/>
                                          </p:val>
                                        </p:tav>
                                        <p:tav tm="100000">
                                          <p:val>
                                            <p:strVal val="#ppt_h"/>
                                          </p:val>
                                        </p:tav>
                                      </p:tavLst>
                                    </p:anim>
                                    <p:anim calcmode="lin" valueType="num">
                                      <p:cBhvr>
                                        <p:cTn id="58" dur="1000" fill="hold"/>
                                        <p:tgtEl>
                                          <p:spTgt spid="339971">
                                            <p:txEl>
                                              <p:pRg st="2" end="2"/>
                                            </p:txEl>
                                          </p:spTgt>
                                        </p:tgtEl>
                                        <p:attrNameLst>
                                          <p:attrName>ppt_x</p:attrName>
                                        </p:attrNameLst>
                                      </p:cBhvr>
                                      <p:tavLst>
                                        <p:tav tm="0">
                                          <p:val>
                                            <p:strVal val="#ppt_x-.2"/>
                                          </p:val>
                                        </p:tav>
                                        <p:tav tm="100000">
                                          <p:val>
                                            <p:strVal val="#ppt_x"/>
                                          </p:val>
                                        </p:tav>
                                      </p:tavLst>
                                    </p:anim>
                                    <p:anim calcmode="lin" valueType="num">
                                      <p:cBhvr>
                                        <p:cTn id="59" dur="1000" fill="hold"/>
                                        <p:tgtEl>
                                          <p:spTgt spid="339971">
                                            <p:txEl>
                                              <p:pRg st="2" end="2"/>
                                            </p:txEl>
                                          </p:spTgt>
                                        </p:tgtEl>
                                        <p:attrNameLst>
                                          <p:attrName>ppt_y</p:attrName>
                                        </p:attrNameLst>
                                      </p:cBhvr>
                                      <p:tavLst>
                                        <p:tav tm="0">
                                          <p:val>
                                            <p:strVal val="#ppt_y"/>
                                          </p:val>
                                        </p:tav>
                                        <p:tav tm="100000">
                                          <p:val>
                                            <p:strVal val="#ppt_y"/>
                                          </p:val>
                                        </p:tav>
                                      </p:tavLst>
                                    </p:anim>
                                    <p:animEffect transition="in" filter="fade">
                                      <p:cBhvr>
                                        <p:cTn id="60" dur="1000"/>
                                        <p:tgtEl>
                                          <p:spTgt spid="339971">
                                            <p:txEl>
                                              <p:pRg st="2" end="2"/>
                                            </p:txEl>
                                          </p:spTgt>
                                        </p:tgtEl>
                                      </p:cBhvr>
                                    </p:animEffect>
                                  </p:childTnLst>
                                </p:cTn>
                              </p:par>
                              <p:par>
                                <p:cTn id="61" presetID="54" presetClass="entr" presetSubtype="0" accel="100000" fill="hold" nodeType="withEffect">
                                  <p:stCondLst>
                                    <p:cond delay="0"/>
                                  </p:stCondLst>
                                  <p:childTnLst>
                                    <p:set>
                                      <p:cBhvr>
                                        <p:cTn id="62" dur="1" fill="hold">
                                          <p:stCondLst>
                                            <p:cond delay="0"/>
                                          </p:stCondLst>
                                        </p:cTn>
                                        <p:tgtEl>
                                          <p:spTgt spid="339971">
                                            <p:txEl>
                                              <p:pRg st="3" end="3"/>
                                            </p:txEl>
                                          </p:spTgt>
                                        </p:tgtEl>
                                        <p:attrNameLst>
                                          <p:attrName>style.visibility</p:attrName>
                                        </p:attrNameLst>
                                      </p:cBhvr>
                                      <p:to>
                                        <p:strVal val="visible"/>
                                      </p:to>
                                    </p:set>
                                    <p:anim calcmode="lin" valueType="num">
                                      <p:cBhvr>
                                        <p:cTn id="63" dur="1000" fill="hold"/>
                                        <p:tgtEl>
                                          <p:spTgt spid="339971">
                                            <p:txEl>
                                              <p:pRg st="3" end="3"/>
                                            </p:txEl>
                                          </p:spTgt>
                                        </p:tgtEl>
                                        <p:attrNameLst>
                                          <p:attrName>ppt_w</p:attrName>
                                        </p:attrNameLst>
                                      </p:cBhvr>
                                      <p:tavLst>
                                        <p:tav tm="0">
                                          <p:val>
                                            <p:strVal val="#ppt_w*0.05"/>
                                          </p:val>
                                        </p:tav>
                                        <p:tav tm="100000">
                                          <p:val>
                                            <p:strVal val="#ppt_w"/>
                                          </p:val>
                                        </p:tav>
                                      </p:tavLst>
                                    </p:anim>
                                    <p:anim calcmode="lin" valueType="num">
                                      <p:cBhvr>
                                        <p:cTn id="64" dur="1000" fill="hold"/>
                                        <p:tgtEl>
                                          <p:spTgt spid="339971">
                                            <p:txEl>
                                              <p:pRg st="3" end="3"/>
                                            </p:txEl>
                                          </p:spTgt>
                                        </p:tgtEl>
                                        <p:attrNameLst>
                                          <p:attrName>ppt_h</p:attrName>
                                        </p:attrNameLst>
                                      </p:cBhvr>
                                      <p:tavLst>
                                        <p:tav tm="0">
                                          <p:val>
                                            <p:strVal val="#ppt_h"/>
                                          </p:val>
                                        </p:tav>
                                        <p:tav tm="100000">
                                          <p:val>
                                            <p:strVal val="#ppt_h"/>
                                          </p:val>
                                        </p:tav>
                                      </p:tavLst>
                                    </p:anim>
                                    <p:anim calcmode="lin" valueType="num">
                                      <p:cBhvr>
                                        <p:cTn id="65" dur="1000" fill="hold"/>
                                        <p:tgtEl>
                                          <p:spTgt spid="339971">
                                            <p:txEl>
                                              <p:pRg st="3" end="3"/>
                                            </p:txEl>
                                          </p:spTgt>
                                        </p:tgtEl>
                                        <p:attrNameLst>
                                          <p:attrName>ppt_x</p:attrName>
                                        </p:attrNameLst>
                                      </p:cBhvr>
                                      <p:tavLst>
                                        <p:tav tm="0">
                                          <p:val>
                                            <p:strVal val="#ppt_x-.2"/>
                                          </p:val>
                                        </p:tav>
                                        <p:tav tm="100000">
                                          <p:val>
                                            <p:strVal val="#ppt_x"/>
                                          </p:val>
                                        </p:tav>
                                      </p:tavLst>
                                    </p:anim>
                                    <p:anim calcmode="lin" valueType="num">
                                      <p:cBhvr>
                                        <p:cTn id="66" dur="1000" fill="hold"/>
                                        <p:tgtEl>
                                          <p:spTgt spid="339971">
                                            <p:txEl>
                                              <p:pRg st="3" end="3"/>
                                            </p:txEl>
                                          </p:spTgt>
                                        </p:tgtEl>
                                        <p:attrNameLst>
                                          <p:attrName>ppt_y</p:attrName>
                                        </p:attrNameLst>
                                      </p:cBhvr>
                                      <p:tavLst>
                                        <p:tav tm="0">
                                          <p:val>
                                            <p:strVal val="#ppt_y"/>
                                          </p:val>
                                        </p:tav>
                                        <p:tav tm="100000">
                                          <p:val>
                                            <p:strVal val="#ppt_y"/>
                                          </p:val>
                                        </p:tav>
                                      </p:tavLst>
                                    </p:anim>
                                    <p:animEffect transition="in" filter="fade">
                                      <p:cBhvr>
                                        <p:cTn id="67" dur="1000"/>
                                        <p:tgtEl>
                                          <p:spTgt spid="339971">
                                            <p:txEl>
                                              <p:pRg st="3" end="3"/>
                                            </p:txEl>
                                          </p:spTgt>
                                        </p:tgtEl>
                                      </p:cBhvr>
                                    </p:animEffect>
                                  </p:childTnLst>
                                </p:cTn>
                              </p:par>
                              <p:par>
                                <p:cTn id="68" presetID="54" presetClass="entr" presetSubtype="0" accel="100000" fill="hold" nodeType="withEffect">
                                  <p:stCondLst>
                                    <p:cond delay="0"/>
                                  </p:stCondLst>
                                  <p:childTnLst>
                                    <p:set>
                                      <p:cBhvr>
                                        <p:cTn id="69" dur="1" fill="hold">
                                          <p:stCondLst>
                                            <p:cond delay="0"/>
                                          </p:stCondLst>
                                        </p:cTn>
                                        <p:tgtEl>
                                          <p:spTgt spid="339971">
                                            <p:txEl>
                                              <p:pRg st="4" end="4"/>
                                            </p:txEl>
                                          </p:spTgt>
                                        </p:tgtEl>
                                        <p:attrNameLst>
                                          <p:attrName>style.visibility</p:attrName>
                                        </p:attrNameLst>
                                      </p:cBhvr>
                                      <p:to>
                                        <p:strVal val="visible"/>
                                      </p:to>
                                    </p:set>
                                    <p:anim calcmode="lin" valueType="num">
                                      <p:cBhvr>
                                        <p:cTn id="70" dur="1000" fill="hold"/>
                                        <p:tgtEl>
                                          <p:spTgt spid="339971">
                                            <p:txEl>
                                              <p:pRg st="4" end="4"/>
                                            </p:txEl>
                                          </p:spTgt>
                                        </p:tgtEl>
                                        <p:attrNameLst>
                                          <p:attrName>ppt_w</p:attrName>
                                        </p:attrNameLst>
                                      </p:cBhvr>
                                      <p:tavLst>
                                        <p:tav tm="0">
                                          <p:val>
                                            <p:strVal val="#ppt_w*0.05"/>
                                          </p:val>
                                        </p:tav>
                                        <p:tav tm="100000">
                                          <p:val>
                                            <p:strVal val="#ppt_w"/>
                                          </p:val>
                                        </p:tav>
                                      </p:tavLst>
                                    </p:anim>
                                    <p:anim calcmode="lin" valueType="num">
                                      <p:cBhvr>
                                        <p:cTn id="71" dur="1000" fill="hold"/>
                                        <p:tgtEl>
                                          <p:spTgt spid="339971">
                                            <p:txEl>
                                              <p:pRg st="4" end="4"/>
                                            </p:txEl>
                                          </p:spTgt>
                                        </p:tgtEl>
                                        <p:attrNameLst>
                                          <p:attrName>ppt_h</p:attrName>
                                        </p:attrNameLst>
                                      </p:cBhvr>
                                      <p:tavLst>
                                        <p:tav tm="0">
                                          <p:val>
                                            <p:strVal val="#ppt_h"/>
                                          </p:val>
                                        </p:tav>
                                        <p:tav tm="100000">
                                          <p:val>
                                            <p:strVal val="#ppt_h"/>
                                          </p:val>
                                        </p:tav>
                                      </p:tavLst>
                                    </p:anim>
                                    <p:anim calcmode="lin" valueType="num">
                                      <p:cBhvr>
                                        <p:cTn id="72" dur="1000" fill="hold"/>
                                        <p:tgtEl>
                                          <p:spTgt spid="339971">
                                            <p:txEl>
                                              <p:pRg st="4" end="4"/>
                                            </p:txEl>
                                          </p:spTgt>
                                        </p:tgtEl>
                                        <p:attrNameLst>
                                          <p:attrName>ppt_x</p:attrName>
                                        </p:attrNameLst>
                                      </p:cBhvr>
                                      <p:tavLst>
                                        <p:tav tm="0">
                                          <p:val>
                                            <p:strVal val="#ppt_x-.2"/>
                                          </p:val>
                                        </p:tav>
                                        <p:tav tm="100000">
                                          <p:val>
                                            <p:strVal val="#ppt_x"/>
                                          </p:val>
                                        </p:tav>
                                      </p:tavLst>
                                    </p:anim>
                                    <p:anim calcmode="lin" valueType="num">
                                      <p:cBhvr>
                                        <p:cTn id="73" dur="1000" fill="hold"/>
                                        <p:tgtEl>
                                          <p:spTgt spid="339971">
                                            <p:txEl>
                                              <p:pRg st="4" end="4"/>
                                            </p:txEl>
                                          </p:spTgt>
                                        </p:tgtEl>
                                        <p:attrNameLst>
                                          <p:attrName>ppt_y</p:attrName>
                                        </p:attrNameLst>
                                      </p:cBhvr>
                                      <p:tavLst>
                                        <p:tav tm="0">
                                          <p:val>
                                            <p:strVal val="#ppt_y"/>
                                          </p:val>
                                        </p:tav>
                                        <p:tav tm="100000">
                                          <p:val>
                                            <p:strVal val="#ppt_y"/>
                                          </p:val>
                                        </p:tav>
                                      </p:tavLst>
                                    </p:anim>
                                    <p:animEffect transition="in" filter="fade">
                                      <p:cBhvr>
                                        <p:cTn id="74" dur="1000"/>
                                        <p:tgtEl>
                                          <p:spTgt spid="339971">
                                            <p:txEl>
                                              <p:pRg st="4" end="4"/>
                                            </p:txEl>
                                          </p:spTgt>
                                        </p:tgtEl>
                                      </p:cBhvr>
                                    </p:animEffect>
                                  </p:childTnLst>
                                </p:cTn>
                              </p:par>
                              <p:par>
                                <p:cTn id="75" presetID="54" presetClass="entr" presetSubtype="0" accel="100000" fill="hold" nodeType="withEffect">
                                  <p:stCondLst>
                                    <p:cond delay="0"/>
                                  </p:stCondLst>
                                  <p:childTnLst>
                                    <p:set>
                                      <p:cBhvr>
                                        <p:cTn id="76" dur="1" fill="hold">
                                          <p:stCondLst>
                                            <p:cond delay="0"/>
                                          </p:stCondLst>
                                        </p:cTn>
                                        <p:tgtEl>
                                          <p:spTgt spid="339971">
                                            <p:txEl>
                                              <p:pRg st="5" end="5"/>
                                            </p:txEl>
                                          </p:spTgt>
                                        </p:tgtEl>
                                        <p:attrNameLst>
                                          <p:attrName>style.visibility</p:attrName>
                                        </p:attrNameLst>
                                      </p:cBhvr>
                                      <p:to>
                                        <p:strVal val="visible"/>
                                      </p:to>
                                    </p:set>
                                    <p:anim calcmode="lin" valueType="num">
                                      <p:cBhvr>
                                        <p:cTn id="77" dur="1000" fill="hold"/>
                                        <p:tgtEl>
                                          <p:spTgt spid="339971">
                                            <p:txEl>
                                              <p:pRg st="5" end="5"/>
                                            </p:txEl>
                                          </p:spTgt>
                                        </p:tgtEl>
                                        <p:attrNameLst>
                                          <p:attrName>ppt_w</p:attrName>
                                        </p:attrNameLst>
                                      </p:cBhvr>
                                      <p:tavLst>
                                        <p:tav tm="0">
                                          <p:val>
                                            <p:strVal val="#ppt_w*0.05"/>
                                          </p:val>
                                        </p:tav>
                                        <p:tav tm="100000">
                                          <p:val>
                                            <p:strVal val="#ppt_w"/>
                                          </p:val>
                                        </p:tav>
                                      </p:tavLst>
                                    </p:anim>
                                    <p:anim calcmode="lin" valueType="num">
                                      <p:cBhvr>
                                        <p:cTn id="78" dur="1000" fill="hold"/>
                                        <p:tgtEl>
                                          <p:spTgt spid="339971">
                                            <p:txEl>
                                              <p:pRg st="5" end="5"/>
                                            </p:txEl>
                                          </p:spTgt>
                                        </p:tgtEl>
                                        <p:attrNameLst>
                                          <p:attrName>ppt_h</p:attrName>
                                        </p:attrNameLst>
                                      </p:cBhvr>
                                      <p:tavLst>
                                        <p:tav tm="0">
                                          <p:val>
                                            <p:strVal val="#ppt_h"/>
                                          </p:val>
                                        </p:tav>
                                        <p:tav tm="100000">
                                          <p:val>
                                            <p:strVal val="#ppt_h"/>
                                          </p:val>
                                        </p:tav>
                                      </p:tavLst>
                                    </p:anim>
                                    <p:anim calcmode="lin" valueType="num">
                                      <p:cBhvr>
                                        <p:cTn id="79" dur="1000" fill="hold"/>
                                        <p:tgtEl>
                                          <p:spTgt spid="339971">
                                            <p:txEl>
                                              <p:pRg st="5" end="5"/>
                                            </p:txEl>
                                          </p:spTgt>
                                        </p:tgtEl>
                                        <p:attrNameLst>
                                          <p:attrName>ppt_x</p:attrName>
                                        </p:attrNameLst>
                                      </p:cBhvr>
                                      <p:tavLst>
                                        <p:tav tm="0">
                                          <p:val>
                                            <p:strVal val="#ppt_x-.2"/>
                                          </p:val>
                                        </p:tav>
                                        <p:tav tm="100000">
                                          <p:val>
                                            <p:strVal val="#ppt_x"/>
                                          </p:val>
                                        </p:tav>
                                      </p:tavLst>
                                    </p:anim>
                                    <p:anim calcmode="lin" valueType="num">
                                      <p:cBhvr>
                                        <p:cTn id="80" dur="1000" fill="hold"/>
                                        <p:tgtEl>
                                          <p:spTgt spid="339971">
                                            <p:txEl>
                                              <p:pRg st="5" end="5"/>
                                            </p:txEl>
                                          </p:spTgt>
                                        </p:tgtEl>
                                        <p:attrNameLst>
                                          <p:attrName>ppt_y</p:attrName>
                                        </p:attrNameLst>
                                      </p:cBhvr>
                                      <p:tavLst>
                                        <p:tav tm="0">
                                          <p:val>
                                            <p:strVal val="#ppt_y"/>
                                          </p:val>
                                        </p:tav>
                                        <p:tav tm="100000">
                                          <p:val>
                                            <p:strVal val="#ppt_y"/>
                                          </p:val>
                                        </p:tav>
                                      </p:tavLst>
                                    </p:anim>
                                    <p:animEffect transition="in" filter="fade">
                                      <p:cBhvr>
                                        <p:cTn id="81" dur="1000"/>
                                        <p:tgtEl>
                                          <p:spTgt spid="339971">
                                            <p:txEl>
                                              <p:pRg st="5" end="5"/>
                                            </p:txEl>
                                          </p:spTgt>
                                        </p:tgtEl>
                                      </p:cBhvr>
                                    </p:animEffect>
                                  </p:childTnLst>
                                </p:cTn>
                              </p:par>
                              <p:par>
                                <p:cTn id="82" presetID="54" presetClass="entr" presetSubtype="0" accel="100000" fill="hold" nodeType="withEffect">
                                  <p:stCondLst>
                                    <p:cond delay="0"/>
                                  </p:stCondLst>
                                  <p:childTnLst>
                                    <p:set>
                                      <p:cBhvr>
                                        <p:cTn id="83" dur="1" fill="hold">
                                          <p:stCondLst>
                                            <p:cond delay="0"/>
                                          </p:stCondLst>
                                        </p:cTn>
                                        <p:tgtEl>
                                          <p:spTgt spid="339971">
                                            <p:txEl>
                                              <p:pRg st="6" end="6"/>
                                            </p:txEl>
                                          </p:spTgt>
                                        </p:tgtEl>
                                        <p:attrNameLst>
                                          <p:attrName>style.visibility</p:attrName>
                                        </p:attrNameLst>
                                      </p:cBhvr>
                                      <p:to>
                                        <p:strVal val="visible"/>
                                      </p:to>
                                    </p:set>
                                    <p:anim calcmode="lin" valueType="num">
                                      <p:cBhvr>
                                        <p:cTn id="84" dur="1000" fill="hold"/>
                                        <p:tgtEl>
                                          <p:spTgt spid="339971">
                                            <p:txEl>
                                              <p:pRg st="6" end="6"/>
                                            </p:txEl>
                                          </p:spTgt>
                                        </p:tgtEl>
                                        <p:attrNameLst>
                                          <p:attrName>ppt_w</p:attrName>
                                        </p:attrNameLst>
                                      </p:cBhvr>
                                      <p:tavLst>
                                        <p:tav tm="0">
                                          <p:val>
                                            <p:strVal val="#ppt_w*0.05"/>
                                          </p:val>
                                        </p:tav>
                                        <p:tav tm="100000">
                                          <p:val>
                                            <p:strVal val="#ppt_w"/>
                                          </p:val>
                                        </p:tav>
                                      </p:tavLst>
                                    </p:anim>
                                    <p:anim calcmode="lin" valueType="num">
                                      <p:cBhvr>
                                        <p:cTn id="85" dur="1000" fill="hold"/>
                                        <p:tgtEl>
                                          <p:spTgt spid="339971">
                                            <p:txEl>
                                              <p:pRg st="6" end="6"/>
                                            </p:txEl>
                                          </p:spTgt>
                                        </p:tgtEl>
                                        <p:attrNameLst>
                                          <p:attrName>ppt_h</p:attrName>
                                        </p:attrNameLst>
                                      </p:cBhvr>
                                      <p:tavLst>
                                        <p:tav tm="0">
                                          <p:val>
                                            <p:strVal val="#ppt_h"/>
                                          </p:val>
                                        </p:tav>
                                        <p:tav tm="100000">
                                          <p:val>
                                            <p:strVal val="#ppt_h"/>
                                          </p:val>
                                        </p:tav>
                                      </p:tavLst>
                                    </p:anim>
                                    <p:anim calcmode="lin" valueType="num">
                                      <p:cBhvr>
                                        <p:cTn id="86" dur="1000" fill="hold"/>
                                        <p:tgtEl>
                                          <p:spTgt spid="339971">
                                            <p:txEl>
                                              <p:pRg st="6" end="6"/>
                                            </p:txEl>
                                          </p:spTgt>
                                        </p:tgtEl>
                                        <p:attrNameLst>
                                          <p:attrName>ppt_x</p:attrName>
                                        </p:attrNameLst>
                                      </p:cBhvr>
                                      <p:tavLst>
                                        <p:tav tm="0">
                                          <p:val>
                                            <p:strVal val="#ppt_x-.2"/>
                                          </p:val>
                                        </p:tav>
                                        <p:tav tm="100000">
                                          <p:val>
                                            <p:strVal val="#ppt_x"/>
                                          </p:val>
                                        </p:tav>
                                      </p:tavLst>
                                    </p:anim>
                                    <p:anim calcmode="lin" valueType="num">
                                      <p:cBhvr>
                                        <p:cTn id="87" dur="1000" fill="hold"/>
                                        <p:tgtEl>
                                          <p:spTgt spid="339971">
                                            <p:txEl>
                                              <p:pRg st="6" end="6"/>
                                            </p:txEl>
                                          </p:spTgt>
                                        </p:tgtEl>
                                        <p:attrNameLst>
                                          <p:attrName>ppt_y</p:attrName>
                                        </p:attrNameLst>
                                      </p:cBhvr>
                                      <p:tavLst>
                                        <p:tav tm="0">
                                          <p:val>
                                            <p:strVal val="#ppt_y"/>
                                          </p:val>
                                        </p:tav>
                                        <p:tav tm="100000">
                                          <p:val>
                                            <p:strVal val="#ppt_y"/>
                                          </p:val>
                                        </p:tav>
                                      </p:tavLst>
                                    </p:anim>
                                    <p:animEffect transition="in" filter="fade">
                                      <p:cBhvr>
                                        <p:cTn id="88" dur="1000"/>
                                        <p:tgtEl>
                                          <p:spTgt spid="339971">
                                            <p:txEl>
                                              <p:pRg st="6" end="6"/>
                                            </p:txEl>
                                          </p:spTgt>
                                        </p:tgtEl>
                                      </p:cBhvr>
                                    </p:animEffect>
                                  </p:childTnLst>
                                </p:cTn>
                              </p:par>
                              <p:par>
                                <p:cTn id="89" presetID="54" presetClass="entr" presetSubtype="0" accel="100000" fill="hold" nodeType="withEffect">
                                  <p:stCondLst>
                                    <p:cond delay="0"/>
                                  </p:stCondLst>
                                  <p:childTnLst>
                                    <p:set>
                                      <p:cBhvr>
                                        <p:cTn id="90" dur="1" fill="hold">
                                          <p:stCondLst>
                                            <p:cond delay="0"/>
                                          </p:stCondLst>
                                        </p:cTn>
                                        <p:tgtEl>
                                          <p:spTgt spid="339971">
                                            <p:txEl>
                                              <p:pRg st="7" end="7"/>
                                            </p:txEl>
                                          </p:spTgt>
                                        </p:tgtEl>
                                        <p:attrNameLst>
                                          <p:attrName>style.visibility</p:attrName>
                                        </p:attrNameLst>
                                      </p:cBhvr>
                                      <p:to>
                                        <p:strVal val="visible"/>
                                      </p:to>
                                    </p:set>
                                    <p:anim calcmode="lin" valueType="num">
                                      <p:cBhvr>
                                        <p:cTn id="91" dur="1000" fill="hold"/>
                                        <p:tgtEl>
                                          <p:spTgt spid="339971">
                                            <p:txEl>
                                              <p:pRg st="7" end="7"/>
                                            </p:txEl>
                                          </p:spTgt>
                                        </p:tgtEl>
                                        <p:attrNameLst>
                                          <p:attrName>ppt_w</p:attrName>
                                        </p:attrNameLst>
                                      </p:cBhvr>
                                      <p:tavLst>
                                        <p:tav tm="0">
                                          <p:val>
                                            <p:strVal val="#ppt_w*0.05"/>
                                          </p:val>
                                        </p:tav>
                                        <p:tav tm="100000">
                                          <p:val>
                                            <p:strVal val="#ppt_w"/>
                                          </p:val>
                                        </p:tav>
                                      </p:tavLst>
                                    </p:anim>
                                    <p:anim calcmode="lin" valueType="num">
                                      <p:cBhvr>
                                        <p:cTn id="92" dur="1000" fill="hold"/>
                                        <p:tgtEl>
                                          <p:spTgt spid="339971">
                                            <p:txEl>
                                              <p:pRg st="7" end="7"/>
                                            </p:txEl>
                                          </p:spTgt>
                                        </p:tgtEl>
                                        <p:attrNameLst>
                                          <p:attrName>ppt_h</p:attrName>
                                        </p:attrNameLst>
                                      </p:cBhvr>
                                      <p:tavLst>
                                        <p:tav tm="0">
                                          <p:val>
                                            <p:strVal val="#ppt_h"/>
                                          </p:val>
                                        </p:tav>
                                        <p:tav tm="100000">
                                          <p:val>
                                            <p:strVal val="#ppt_h"/>
                                          </p:val>
                                        </p:tav>
                                      </p:tavLst>
                                    </p:anim>
                                    <p:anim calcmode="lin" valueType="num">
                                      <p:cBhvr>
                                        <p:cTn id="93" dur="1000" fill="hold"/>
                                        <p:tgtEl>
                                          <p:spTgt spid="339971">
                                            <p:txEl>
                                              <p:pRg st="7" end="7"/>
                                            </p:txEl>
                                          </p:spTgt>
                                        </p:tgtEl>
                                        <p:attrNameLst>
                                          <p:attrName>ppt_x</p:attrName>
                                        </p:attrNameLst>
                                      </p:cBhvr>
                                      <p:tavLst>
                                        <p:tav tm="0">
                                          <p:val>
                                            <p:strVal val="#ppt_x-.2"/>
                                          </p:val>
                                        </p:tav>
                                        <p:tav tm="100000">
                                          <p:val>
                                            <p:strVal val="#ppt_x"/>
                                          </p:val>
                                        </p:tav>
                                      </p:tavLst>
                                    </p:anim>
                                    <p:anim calcmode="lin" valueType="num">
                                      <p:cBhvr>
                                        <p:cTn id="94" dur="1000" fill="hold"/>
                                        <p:tgtEl>
                                          <p:spTgt spid="339971">
                                            <p:txEl>
                                              <p:pRg st="7" end="7"/>
                                            </p:txEl>
                                          </p:spTgt>
                                        </p:tgtEl>
                                        <p:attrNameLst>
                                          <p:attrName>ppt_y</p:attrName>
                                        </p:attrNameLst>
                                      </p:cBhvr>
                                      <p:tavLst>
                                        <p:tav tm="0">
                                          <p:val>
                                            <p:strVal val="#ppt_y"/>
                                          </p:val>
                                        </p:tav>
                                        <p:tav tm="100000">
                                          <p:val>
                                            <p:strVal val="#ppt_y"/>
                                          </p:val>
                                        </p:tav>
                                      </p:tavLst>
                                    </p:anim>
                                    <p:animEffect transition="in" filter="fade">
                                      <p:cBhvr>
                                        <p:cTn id="95" dur="1000"/>
                                        <p:tgtEl>
                                          <p:spTgt spid="339971">
                                            <p:txEl>
                                              <p:pRg st="7" end="7"/>
                                            </p:txEl>
                                          </p:spTgt>
                                        </p:tgtEl>
                                      </p:cBhvr>
                                    </p:animEffect>
                                  </p:childTnLst>
                                </p:cTn>
                              </p:par>
                              <p:par>
                                <p:cTn id="96" presetID="26" presetClass="entr" presetSubtype="0" fill="hold" nodeType="withEffect">
                                  <p:stCondLst>
                                    <p:cond delay="0"/>
                                  </p:stCondLst>
                                  <p:childTnLst>
                                    <p:set>
                                      <p:cBhvr>
                                        <p:cTn id="97" dur="1" fill="hold">
                                          <p:stCondLst>
                                            <p:cond delay="0"/>
                                          </p:stCondLst>
                                        </p:cTn>
                                        <p:tgtEl>
                                          <p:spTgt spid="339986"/>
                                        </p:tgtEl>
                                        <p:attrNameLst>
                                          <p:attrName>style.visibility</p:attrName>
                                        </p:attrNameLst>
                                      </p:cBhvr>
                                      <p:to>
                                        <p:strVal val="visible"/>
                                      </p:to>
                                    </p:set>
                                    <p:animEffect transition="in" filter="wipe(down)">
                                      <p:cBhvr>
                                        <p:cTn id="98" dur="580">
                                          <p:stCondLst>
                                            <p:cond delay="0"/>
                                          </p:stCondLst>
                                        </p:cTn>
                                        <p:tgtEl>
                                          <p:spTgt spid="339986"/>
                                        </p:tgtEl>
                                      </p:cBhvr>
                                    </p:animEffect>
                                    <p:anim calcmode="lin" valueType="num">
                                      <p:cBhvr>
                                        <p:cTn id="99" dur="1822" tmFilter="0,0; 0.14,0.36; 0.43,0.73; 0.71,0.91; 1.0,1.0">
                                          <p:stCondLst>
                                            <p:cond delay="0"/>
                                          </p:stCondLst>
                                        </p:cTn>
                                        <p:tgtEl>
                                          <p:spTgt spid="339986"/>
                                        </p:tgtEl>
                                        <p:attrNameLst>
                                          <p:attrName>ppt_x</p:attrName>
                                        </p:attrNameLst>
                                      </p:cBhvr>
                                      <p:tavLst>
                                        <p:tav tm="0">
                                          <p:val>
                                            <p:strVal val="#ppt_x-0.25"/>
                                          </p:val>
                                        </p:tav>
                                        <p:tav tm="100000">
                                          <p:val>
                                            <p:strVal val="#ppt_x"/>
                                          </p:val>
                                        </p:tav>
                                      </p:tavLst>
                                    </p:anim>
                                    <p:anim calcmode="lin" valueType="num">
                                      <p:cBhvr>
                                        <p:cTn id="100" dur="664" tmFilter="0.0,0.0; 0.25,0.07; 0.50,0.2; 0.75,0.467; 1.0,1.0">
                                          <p:stCondLst>
                                            <p:cond delay="0"/>
                                          </p:stCondLst>
                                        </p:cTn>
                                        <p:tgtEl>
                                          <p:spTgt spid="339986"/>
                                        </p:tgtEl>
                                        <p:attrNameLst>
                                          <p:attrName>ppt_y</p:attrName>
                                        </p:attrNameLst>
                                      </p:cBhvr>
                                      <p:tavLst>
                                        <p:tav tm="0" fmla="#ppt_y-sin(pi*$)/3">
                                          <p:val>
                                            <p:fltVal val="0.5"/>
                                          </p:val>
                                        </p:tav>
                                        <p:tav tm="100000">
                                          <p:val>
                                            <p:fltVal val="1"/>
                                          </p:val>
                                        </p:tav>
                                      </p:tavLst>
                                    </p:anim>
                                    <p:anim calcmode="lin" valueType="num">
                                      <p:cBhvr>
                                        <p:cTn id="101" dur="664" tmFilter="0, 0; 0.125,0.2665; 0.25,0.4; 0.375,0.465; 0.5,0.5;  0.625,0.535; 0.75,0.6; 0.875,0.7335; 1,1">
                                          <p:stCondLst>
                                            <p:cond delay="664"/>
                                          </p:stCondLst>
                                        </p:cTn>
                                        <p:tgtEl>
                                          <p:spTgt spid="339986"/>
                                        </p:tgtEl>
                                        <p:attrNameLst>
                                          <p:attrName>ppt_y</p:attrName>
                                        </p:attrNameLst>
                                      </p:cBhvr>
                                      <p:tavLst>
                                        <p:tav tm="0" fmla="#ppt_y-sin(pi*$)/9">
                                          <p:val>
                                            <p:fltVal val="0"/>
                                          </p:val>
                                        </p:tav>
                                        <p:tav tm="100000">
                                          <p:val>
                                            <p:fltVal val="1"/>
                                          </p:val>
                                        </p:tav>
                                      </p:tavLst>
                                    </p:anim>
                                    <p:anim calcmode="lin" valueType="num">
                                      <p:cBhvr>
                                        <p:cTn id="102" dur="332" tmFilter="0, 0; 0.125,0.2665; 0.25,0.4; 0.375,0.465; 0.5,0.5;  0.625,0.535; 0.75,0.6; 0.875,0.7335; 1,1">
                                          <p:stCondLst>
                                            <p:cond delay="1324"/>
                                          </p:stCondLst>
                                        </p:cTn>
                                        <p:tgtEl>
                                          <p:spTgt spid="339986"/>
                                        </p:tgtEl>
                                        <p:attrNameLst>
                                          <p:attrName>ppt_y</p:attrName>
                                        </p:attrNameLst>
                                      </p:cBhvr>
                                      <p:tavLst>
                                        <p:tav tm="0" fmla="#ppt_y-sin(pi*$)/27">
                                          <p:val>
                                            <p:fltVal val="0"/>
                                          </p:val>
                                        </p:tav>
                                        <p:tav tm="100000">
                                          <p:val>
                                            <p:fltVal val="1"/>
                                          </p:val>
                                        </p:tav>
                                      </p:tavLst>
                                    </p:anim>
                                    <p:anim calcmode="lin" valueType="num">
                                      <p:cBhvr>
                                        <p:cTn id="103" dur="164" tmFilter="0, 0; 0.125,0.2665; 0.25,0.4; 0.375,0.465; 0.5,0.5;  0.625,0.535; 0.75,0.6; 0.875,0.7335; 1,1">
                                          <p:stCondLst>
                                            <p:cond delay="1656"/>
                                          </p:stCondLst>
                                        </p:cTn>
                                        <p:tgtEl>
                                          <p:spTgt spid="339986"/>
                                        </p:tgtEl>
                                        <p:attrNameLst>
                                          <p:attrName>ppt_y</p:attrName>
                                        </p:attrNameLst>
                                      </p:cBhvr>
                                      <p:tavLst>
                                        <p:tav tm="0" fmla="#ppt_y-sin(pi*$)/81">
                                          <p:val>
                                            <p:fltVal val="0"/>
                                          </p:val>
                                        </p:tav>
                                        <p:tav tm="100000">
                                          <p:val>
                                            <p:fltVal val="1"/>
                                          </p:val>
                                        </p:tav>
                                      </p:tavLst>
                                    </p:anim>
                                    <p:animScale>
                                      <p:cBhvr>
                                        <p:cTn id="104" dur="26">
                                          <p:stCondLst>
                                            <p:cond delay="650"/>
                                          </p:stCondLst>
                                        </p:cTn>
                                        <p:tgtEl>
                                          <p:spTgt spid="339986"/>
                                        </p:tgtEl>
                                      </p:cBhvr>
                                      <p:to x="100000" y="60000"/>
                                    </p:animScale>
                                    <p:animScale>
                                      <p:cBhvr>
                                        <p:cTn id="105" dur="166" decel="50000">
                                          <p:stCondLst>
                                            <p:cond delay="676"/>
                                          </p:stCondLst>
                                        </p:cTn>
                                        <p:tgtEl>
                                          <p:spTgt spid="339986"/>
                                        </p:tgtEl>
                                      </p:cBhvr>
                                      <p:to x="100000" y="100000"/>
                                    </p:animScale>
                                    <p:animScale>
                                      <p:cBhvr>
                                        <p:cTn id="106" dur="26">
                                          <p:stCondLst>
                                            <p:cond delay="1312"/>
                                          </p:stCondLst>
                                        </p:cTn>
                                        <p:tgtEl>
                                          <p:spTgt spid="339986"/>
                                        </p:tgtEl>
                                      </p:cBhvr>
                                      <p:to x="100000" y="80000"/>
                                    </p:animScale>
                                    <p:animScale>
                                      <p:cBhvr>
                                        <p:cTn id="107" dur="166" decel="50000">
                                          <p:stCondLst>
                                            <p:cond delay="1338"/>
                                          </p:stCondLst>
                                        </p:cTn>
                                        <p:tgtEl>
                                          <p:spTgt spid="339986"/>
                                        </p:tgtEl>
                                      </p:cBhvr>
                                      <p:to x="100000" y="100000"/>
                                    </p:animScale>
                                    <p:animScale>
                                      <p:cBhvr>
                                        <p:cTn id="108" dur="26">
                                          <p:stCondLst>
                                            <p:cond delay="1642"/>
                                          </p:stCondLst>
                                        </p:cTn>
                                        <p:tgtEl>
                                          <p:spTgt spid="339986"/>
                                        </p:tgtEl>
                                      </p:cBhvr>
                                      <p:to x="100000" y="90000"/>
                                    </p:animScale>
                                    <p:animScale>
                                      <p:cBhvr>
                                        <p:cTn id="109" dur="166" decel="50000">
                                          <p:stCondLst>
                                            <p:cond delay="1668"/>
                                          </p:stCondLst>
                                        </p:cTn>
                                        <p:tgtEl>
                                          <p:spTgt spid="339986"/>
                                        </p:tgtEl>
                                      </p:cBhvr>
                                      <p:to x="100000" y="100000"/>
                                    </p:animScale>
                                    <p:animScale>
                                      <p:cBhvr>
                                        <p:cTn id="110" dur="26">
                                          <p:stCondLst>
                                            <p:cond delay="1808"/>
                                          </p:stCondLst>
                                        </p:cTn>
                                        <p:tgtEl>
                                          <p:spTgt spid="339986"/>
                                        </p:tgtEl>
                                      </p:cBhvr>
                                      <p:to x="100000" y="95000"/>
                                    </p:animScale>
                                    <p:animScale>
                                      <p:cBhvr>
                                        <p:cTn id="111" dur="166" decel="50000">
                                          <p:stCondLst>
                                            <p:cond delay="1834"/>
                                          </p:stCondLst>
                                        </p:cTn>
                                        <p:tgtEl>
                                          <p:spTgt spid="339986"/>
                                        </p:tgtEl>
                                      </p:cBhvr>
                                      <p:to x="100000" y="100000"/>
                                    </p:animScale>
                                  </p:childTnLst>
                                </p:cTn>
                              </p:par>
                              <p:par>
                                <p:cTn id="112" presetID="31" presetClass="entr" presetSubtype="0" fill="hold" nodeType="withEffect">
                                  <p:stCondLst>
                                    <p:cond delay="0"/>
                                  </p:stCondLst>
                                  <p:iterate type="lt">
                                    <p:tmPct val="5000"/>
                                  </p:iterate>
                                  <p:childTnLst>
                                    <p:set>
                                      <p:cBhvr>
                                        <p:cTn id="113" dur="1" fill="hold">
                                          <p:stCondLst>
                                            <p:cond delay="0"/>
                                          </p:stCondLst>
                                        </p:cTn>
                                        <p:tgtEl>
                                          <p:spTgt spid="339971">
                                            <p:txEl>
                                              <p:pRg st="0" end="0"/>
                                            </p:txEl>
                                          </p:spTgt>
                                        </p:tgtEl>
                                        <p:attrNameLst>
                                          <p:attrName>style.visibility</p:attrName>
                                        </p:attrNameLst>
                                      </p:cBhvr>
                                      <p:to>
                                        <p:strVal val="visible"/>
                                      </p:to>
                                    </p:set>
                                    <p:anim calcmode="lin" valueType="num">
                                      <p:cBhvr>
                                        <p:cTn id="114" dur="1000" fill="hold"/>
                                        <p:tgtEl>
                                          <p:spTgt spid="339971">
                                            <p:txEl>
                                              <p:pRg st="0" end="0"/>
                                            </p:txEl>
                                          </p:spTgt>
                                        </p:tgtEl>
                                        <p:attrNameLst>
                                          <p:attrName>ppt_w</p:attrName>
                                        </p:attrNameLst>
                                      </p:cBhvr>
                                      <p:tavLst>
                                        <p:tav tm="0">
                                          <p:val>
                                            <p:fltVal val="0"/>
                                          </p:val>
                                        </p:tav>
                                        <p:tav tm="100000">
                                          <p:val>
                                            <p:strVal val="#ppt_w"/>
                                          </p:val>
                                        </p:tav>
                                      </p:tavLst>
                                    </p:anim>
                                    <p:anim calcmode="lin" valueType="num">
                                      <p:cBhvr>
                                        <p:cTn id="115" dur="1000" fill="hold"/>
                                        <p:tgtEl>
                                          <p:spTgt spid="339971">
                                            <p:txEl>
                                              <p:pRg st="0" end="0"/>
                                            </p:txEl>
                                          </p:spTgt>
                                        </p:tgtEl>
                                        <p:attrNameLst>
                                          <p:attrName>ppt_h</p:attrName>
                                        </p:attrNameLst>
                                      </p:cBhvr>
                                      <p:tavLst>
                                        <p:tav tm="0">
                                          <p:val>
                                            <p:fltVal val="0"/>
                                          </p:val>
                                        </p:tav>
                                        <p:tav tm="100000">
                                          <p:val>
                                            <p:strVal val="#ppt_h"/>
                                          </p:val>
                                        </p:tav>
                                      </p:tavLst>
                                    </p:anim>
                                    <p:anim calcmode="lin" valueType="num">
                                      <p:cBhvr>
                                        <p:cTn id="116" dur="1000" fill="hold"/>
                                        <p:tgtEl>
                                          <p:spTgt spid="339971">
                                            <p:txEl>
                                              <p:pRg st="0" end="0"/>
                                            </p:txEl>
                                          </p:spTgt>
                                        </p:tgtEl>
                                        <p:attrNameLst>
                                          <p:attrName>style.rotation</p:attrName>
                                        </p:attrNameLst>
                                      </p:cBhvr>
                                      <p:tavLst>
                                        <p:tav tm="0">
                                          <p:val>
                                            <p:fltVal val="90"/>
                                          </p:val>
                                        </p:tav>
                                        <p:tav tm="100000">
                                          <p:val>
                                            <p:fltVal val="0"/>
                                          </p:val>
                                        </p:tav>
                                      </p:tavLst>
                                    </p:anim>
                                    <p:animEffect transition="in" filter="fade">
                                      <p:cBhvr>
                                        <p:cTn id="117" dur="1000"/>
                                        <p:tgtEl>
                                          <p:spTgt spid="33997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42018" name="Rectangle 2"/>
          <p:cNvSpPr>
            <a:spLocks noGrp="1" noChangeArrowheads="1"/>
          </p:cNvSpPr>
          <p:nvPr>
            <p:ph type="title"/>
          </p:nvPr>
        </p:nvSpPr>
        <p:spPr>
          <a:xfrm>
            <a:off x="457200" y="-26988"/>
            <a:ext cx="8229600" cy="1371601"/>
          </a:xfrm>
        </p:spPr>
        <p:txBody>
          <a:bodyPr/>
          <a:lstStyle/>
          <a:p>
            <a:pPr algn="r"/>
            <a:r>
              <a:rPr lang="fa-IR" altLang="fa-IR" sz="1600">
                <a:cs typeface="B Nasim" panose="00000700000000000000" pitchFamily="2" charset="-78"/>
              </a:rPr>
              <a:t>حل مساله (7-6)</a:t>
            </a:r>
            <a:endParaRPr lang="en-US" altLang="fa-IR" sz="1600">
              <a:cs typeface="B Nasim" panose="00000700000000000000" pitchFamily="2" charset="-78"/>
            </a:endParaRPr>
          </a:p>
        </p:txBody>
      </p:sp>
      <p:sp>
        <p:nvSpPr>
          <p:cNvPr id="342019" name="Rectangle 3"/>
          <p:cNvSpPr>
            <a:spLocks noGrp="1" noChangeArrowheads="1"/>
          </p:cNvSpPr>
          <p:nvPr>
            <p:ph type="body" idx="1"/>
          </p:nvPr>
        </p:nvSpPr>
        <p:spPr>
          <a:xfrm>
            <a:off x="250825" y="1341438"/>
            <a:ext cx="8642350" cy="5516562"/>
          </a:xfrm>
        </p:spPr>
        <p:txBody>
          <a:bodyPr/>
          <a:lstStyle/>
          <a:p>
            <a:pPr algn="l">
              <a:lnSpc>
                <a:spcPct val="90000"/>
              </a:lnSpc>
              <a:buFont typeface="Wingdings" panose="05000000000000000000" pitchFamily="2" charset="2"/>
              <a:buNone/>
            </a:pPr>
            <a:r>
              <a:rPr lang="fa-IR" altLang="fa-IR" sz="2000">
                <a:effectLst/>
                <a:cs typeface="B Zar" panose="00000400000000000000" pitchFamily="2" charset="-78"/>
              </a:rPr>
              <a:t>الف )                      </a:t>
            </a:r>
            <a:r>
              <a:rPr lang="en-US" altLang="fa-IR" sz="2000">
                <a:effectLst/>
                <a:cs typeface="B Zar" panose="00000400000000000000" pitchFamily="2" charset="-78"/>
              </a:rPr>
              <a:t>P.Q</a:t>
            </a:r>
            <a:r>
              <a:rPr lang="fa-IR" altLang="fa-IR" sz="2000">
                <a:effectLst/>
                <a:cs typeface="B Zar" panose="00000400000000000000" pitchFamily="2" charset="-78"/>
              </a:rPr>
              <a:t> = 12500 = 500 × 25                         25 = (1000 + 6000 + 2500 + 500) = </a:t>
            </a:r>
            <a:r>
              <a:rPr lang="en-US" altLang="fa-IR" sz="2000">
                <a:effectLst/>
                <a:cs typeface="B Zar" panose="00000400000000000000" pitchFamily="2" charset="-78"/>
              </a:rPr>
              <a:t>Q</a:t>
            </a:r>
            <a:endParaRPr lang="fa-IR" altLang="fa-IR" sz="2000">
              <a:effectLst/>
              <a:cs typeface="B Zar" panose="00000400000000000000" pitchFamily="2" charset="-78"/>
            </a:endParaRPr>
          </a:p>
          <a:p>
            <a:pPr algn="ctr">
              <a:lnSpc>
                <a:spcPct val="40000"/>
              </a:lnSpc>
              <a:buFont typeface="Wingdings" panose="05000000000000000000" pitchFamily="2" charset="2"/>
              <a:buNone/>
            </a:pPr>
            <a:r>
              <a:rPr lang="fa-IR" altLang="fa-IR" sz="2000">
                <a:effectLst/>
                <a:cs typeface="B Zar" panose="00000400000000000000" pitchFamily="2" charset="-78"/>
              </a:rPr>
              <a:t>                                                                                                      100 – 500 </a:t>
            </a:r>
          </a:p>
          <a:p>
            <a:pPr algn="l">
              <a:lnSpc>
                <a:spcPct val="110000"/>
              </a:lnSpc>
              <a:buFont typeface="Wingdings" panose="05000000000000000000" pitchFamily="2" charset="2"/>
              <a:buNone/>
            </a:pPr>
            <a:r>
              <a:rPr lang="fa-IR" altLang="fa-IR" sz="2000">
                <a:effectLst/>
                <a:cs typeface="B Zar" panose="00000400000000000000" pitchFamily="2" charset="-78"/>
              </a:rPr>
              <a:t> 80% = 100 × 400 = </a:t>
            </a:r>
            <a:r>
              <a:rPr lang="en-US" altLang="fa-IR" sz="2000">
                <a:effectLst/>
                <a:cs typeface="B Zar" panose="00000400000000000000" pitchFamily="2" charset="-78"/>
              </a:rPr>
              <a:t>%cm</a:t>
            </a:r>
            <a:endParaRPr lang="fa-IR" altLang="fa-IR" sz="2000">
              <a:effectLst/>
              <a:cs typeface="B Zar" panose="00000400000000000000" pitchFamily="2" charset="-78"/>
            </a:endParaRPr>
          </a:p>
          <a:p>
            <a:pPr algn="ctr">
              <a:lnSpc>
                <a:spcPct val="30000"/>
              </a:lnSpc>
              <a:buFont typeface="Wingdings" panose="05000000000000000000" pitchFamily="2" charset="2"/>
              <a:buNone/>
            </a:pPr>
            <a:r>
              <a:rPr lang="fa-IR" altLang="fa-IR" sz="2000">
                <a:effectLst/>
                <a:cs typeface="B Zar" panose="00000400000000000000" pitchFamily="2" charset="-78"/>
              </a:rPr>
              <a:t>                                                                                                                                      500  </a:t>
            </a:r>
          </a:p>
          <a:p>
            <a:pPr algn="l">
              <a:lnSpc>
                <a:spcPct val="90000"/>
              </a:lnSpc>
              <a:buFont typeface="Wingdings" panose="05000000000000000000" pitchFamily="2" charset="2"/>
              <a:buNone/>
            </a:pPr>
            <a:r>
              <a:rPr lang="fa-IR" altLang="fa-IR" sz="2000">
                <a:effectLst/>
                <a:cs typeface="B Zar" panose="00000400000000000000" pitchFamily="2" charset="-78"/>
              </a:rPr>
              <a:t>ب)                                                                          50 = 500 : 25000 = </a:t>
            </a:r>
            <a:r>
              <a:rPr lang="en-US" altLang="fa-IR" sz="2000">
                <a:effectLst/>
                <a:cs typeface="B Zar" panose="00000400000000000000" pitchFamily="2" charset="-78"/>
              </a:rPr>
              <a:t>s</a:t>
            </a:r>
            <a:r>
              <a:rPr lang="fa-IR" altLang="fa-IR" sz="2000">
                <a:effectLst/>
                <a:cs typeface="B Zar" panose="00000400000000000000" pitchFamily="2" charset="-78"/>
              </a:rPr>
              <a:t>                 </a:t>
            </a:r>
            <a:r>
              <a:rPr lang="en-US" altLang="fa-IR" sz="2000">
                <a:effectLst/>
                <a:cs typeface="B Zar" panose="00000400000000000000" pitchFamily="2" charset="-78"/>
              </a:rPr>
              <a:t>s</a:t>
            </a:r>
            <a:r>
              <a:rPr lang="fa-IR" altLang="fa-IR" sz="2000">
                <a:effectLst/>
                <a:cs typeface="B Zar" panose="00000400000000000000" pitchFamily="2" charset="-78"/>
              </a:rPr>
              <a:t> 40% + 10000 = </a:t>
            </a:r>
            <a:r>
              <a:rPr lang="en-US" altLang="fa-IR" sz="2000">
                <a:effectLst/>
                <a:cs typeface="B Zar" panose="00000400000000000000" pitchFamily="2" charset="-78"/>
              </a:rPr>
              <a:t>s</a:t>
            </a:r>
            <a:endParaRPr lang="fa-IR" altLang="fa-IR" sz="2000">
              <a:effectLst/>
              <a:cs typeface="B Zar" panose="00000400000000000000" pitchFamily="2" charset="-78"/>
            </a:endParaRPr>
          </a:p>
          <a:p>
            <a:pPr algn="ctr">
              <a:lnSpc>
                <a:spcPct val="40000"/>
              </a:lnSpc>
              <a:buFont typeface="Wingdings" panose="05000000000000000000" pitchFamily="2" charset="2"/>
              <a:buNone/>
            </a:pPr>
            <a:r>
              <a:rPr lang="fa-IR" altLang="fa-IR" sz="2000">
                <a:effectLst/>
                <a:cs typeface="B Zar" panose="00000400000000000000" pitchFamily="2" charset="-78"/>
              </a:rPr>
              <a:t>                                                                                                                                     80%</a:t>
            </a:r>
          </a:p>
          <a:p>
            <a:pPr algn="l">
              <a:lnSpc>
                <a:spcPct val="130000"/>
              </a:lnSpc>
              <a:buFont typeface="Wingdings" panose="05000000000000000000" pitchFamily="2" charset="2"/>
              <a:buNone/>
            </a:pPr>
            <a:r>
              <a:rPr lang="fa-IR" altLang="fa-IR" sz="2000">
                <a:effectLst/>
                <a:cs typeface="B Zar" panose="00000400000000000000" pitchFamily="2" charset="-78"/>
              </a:rPr>
              <a:t>ج )       6 =               30 × 400                = </a:t>
            </a:r>
            <a:r>
              <a:rPr lang="en-US" altLang="fa-IR" sz="2000">
                <a:effectLst/>
                <a:cs typeface="B Zar" panose="00000400000000000000" pitchFamily="2" charset="-78"/>
              </a:rPr>
              <a:t>  s </a:t>
            </a:r>
            <a:r>
              <a:rPr lang="en-US" altLang="fa-IR" sz="2000">
                <a:effectLst/>
                <a:latin typeface="Arial" panose="020B0604020202020204" pitchFamily="34" charset="0"/>
                <a:cs typeface="B Zar" panose="00000400000000000000" pitchFamily="2" charset="-78"/>
              </a:rPr>
              <a:t>–</a:t>
            </a:r>
            <a:r>
              <a:rPr lang="en-US" altLang="fa-IR" sz="2000">
                <a:effectLst/>
                <a:cs typeface="B Zar" panose="00000400000000000000" pitchFamily="2" charset="-78"/>
              </a:rPr>
              <a:t> v  </a:t>
            </a:r>
            <a:r>
              <a:rPr lang="fa-IR" altLang="fa-IR" sz="2000">
                <a:effectLst/>
                <a:cs typeface="B Zar" panose="00000400000000000000" pitchFamily="2" charset="-78"/>
              </a:rPr>
              <a:t> = درجه اهرم عملیاتی در سطح تولید و فروش 30 قوطی</a:t>
            </a:r>
          </a:p>
          <a:p>
            <a:pPr>
              <a:lnSpc>
                <a:spcPct val="70000"/>
              </a:lnSpc>
              <a:buFont typeface="Wingdings" panose="05000000000000000000" pitchFamily="2" charset="2"/>
              <a:buNone/>
            </a:pPr>
            <a:r>
              <a:rPr lang="fa-IR" altLang="fa-IR" sz="2000">
                <a:effectLst/>
                <a:cs typeface="B Zar" panose="00000400000000000000" pitchFamily="2" charset="-78"/>
              </a:rPr>
              <a:t>                       10000 – (100 – 500 ) 30     </a:t>
            </a:r>
            <a:r>
              <a:rPr lang="en-US" altLang="fa-IR" sz="2000">
                <a:effectLst/>
                <a:cs typeface="B Zar" panose="00000400000000000000" pitchFamily="2" charset="-78"/>
              </a:rPr>
              <a:t>s</a:t>
            </a:r>
            <a:r>
              <a:rPr lang="en-US" altLang="fa-IR" sz="2000">
                <a:effectLst/>
                <a:latin typeface="Arial" panose="020B0604020202020204" pitchFamily="34" charset="0"/>
                <a:cs typeface="B Zar" panose="00000400000000000000" pitchFamily="2" charset="-78"/>
              </a:rPr>
              <a:t>–</a:t>
            </a:r>
            <a:r>
              <a:rPr lang="en-US" altLang="fa-IR" sz="2000">
                <a:effectLst/>
                <a:cs typeface="B Zar" panose="00000400000000000000" pitchFamily="2" charset="-78"/>
              </a:rPr>
              <a:t> v </a:t>
            </a:r>
            <a:r>
              <a:rPr lang="en-US" altLang="fa-IR" sz="2000">
                <a:effectLst/>
                <a:latin typeface="Arial" panose="020B0604020202020204" pitchFamily="34" charset="0"/>
                <a:cs typeface="B Zar" panose="00000400000000000000" pitchFamily="2" charset="-78"/>
              </a:rPr>
              <a:t>–</a:t>
            </a:r>
            <a:r>
              <a:rPr lang="en-US" altLang="fa-IR" sz="2000">
                <a:effectLst/>
                <a:cs typeface="B Zar" panose="00000400000000000000" pitchFamily="2" charset="-78"/>
              </a:rPr>
              <a:t>f </a:t>
            </a:r>
            <a:endParaRPr lang="fa-IR" altLang="fa-IR" sz="2000">
              <a:effectLst/>
              <a:cs typeface="B Zar" panose="00000400000000000000" pitchFamily="2" charset="-78"/>
            </a:endParaRPr>
          </a:p>
          <a:p>
            <a:pPr algn="l">
              <a:lnSpc>
                <a:spcPct val="140000"/>
              </a:lnSpc>
              <a:buFont typeface="Wingdings" panose="05000000000000000000" pitchFamily="2" charset="2"/>
              <a:buNone/>
            </a:pPr>
            <a:r>
              <a:rPr lang="fa-IR" altLang="fa-IR" sz="2000">
                <a:effectLst/>
                <a:cs typeface="B Zar" panose="00000400000000000000" pitchFamily="2" charset="-78"/>
              </a:rPr>
              <a:t> 100 × (درصد افزایش در فروش × درجه اهرم عملیایت ) = درصد افزایش در سود</a:t>
            </a:r>
          </a:p>
          <a:p>
            <a:pPr algn="l">
              <a:lnSpc>
                <a:spcPct val="170000"/>
              </a:lnSpc>
              <a:buFont typeface="Wingdings" panose="05000000000000000000" pitchFamily="2" charset="2"/>
              <a:buNone/>
            </a:pPr>
            <a:r>
              <a:rPr lang="fa-IR" altLang="fa-IR" sz="2000">
                <a:effectLst/>
                <a:cs typeface="B Zar" panose="00000400000000000000" pitchFamily="2" charset="-78"/>
              </a:rPr>
              <a:t> 240% = 100 × (40% × 6) = درصد افزایش در سود</a:t>
            </a:r>
          </a:p>
          <a:p>
            <a:pPr algn="l">
              <a:lnSpc>
                <a:spcPct val="170000"/>
              </a:lnSpc>
              <a:buFont typeface="Wingdings" panose="05000000000000000000" pitchFamily="2" charset="2"/>
              <a:buNone/>
            </a:pPr>
            <a:r>
              <a:rPr lang="fa-IR" altLang="fa-IR" sz="2000">
                <a:effectLst/>
                <a:cs typeface="B Zar" panose="00000400000000000000" pitchFamily="2" charset="-78"/>
              </a:rPr>
              <a:t> 2000 = 10000 – (400 × 30) = سود در سطح تولید و فروش 30 قوطی</a:t>
            </a:r>
          </a:p>
          <a:p>
            <a:pPr algn="l">
              <a:lnSpc>
                <a:spcPct val="170000"/>
              </a:lnSpc>
              <a:buFont typeface="Wingdings" panose="05000000000000000000" pitchFamily="2" charset="2"/>
              <a:buNone/>
            </a:pPr>
            <a:r>
              <a:rPr lang="fa-IR" altLang="fa-IR" sz="2000">
                <a:effectLst/>
                <a:cs typeface="B Zar" panose="00000400000000000000" pitchFamily="2" charset="-78"/>
              </a:rPr>
              <a:t> 4800 = 240% × 2000 = افزایش سود در سطح افزایش 40% در مقایسه با سطح فروش 30 قوطی</a:t>
            </a:r>
          </a:p>
          <a:p>
            <a:pPr algn="l">
              <a:lnSpc>
                <a:spcPct val="170000"/>
              </a:lnSpc>
              <a:buFont typeface="Wingdings" panose="05000000000000000000" pitchFamily="2" charset="2"/>
              <a:buNone/>
            </a:pPr>
            <a:r>
              <a:rPr lang="fa-IR" altLang="fa-IR" sz="2000">
                <a:effectLst/>
                <a:cs typeface="B Zar" panose="00000400000000000000" pitchFamily="2" charset="-78"/>
              </a:rPr>
              <a:t>د )                                                                                  6800 = 2000 + 4800 = کل سود بعد از افزایش 40 %</a:t>
            </a:r>
            <a:endParaRPr lang="en-US" altLang="fa-IR" sz="2000">
              <a:effectLst/>
              <a:cs typeface="B Zar" panose="00000400000000000000" pitchFamily="2" charset="-78"/>
            </a:endParaRPr>
          </a:p>
        </p:txBody>
      </p:sp>
      <p:grpSp>
        <p:nvGrpSpPr>
          <p:cNvPr id="342029" name="Group 13"/>
          <p:cNvGrpSpPr>
            <a:grpSpLocks/>
          </p:cNvGrpSpPr>
          <p:nvPr/>
        </p:nvGrpSpPr>
        <p:grpSpPr bwMode="auto">
          <a:xfrm>
            <a:off x="755650" y="1628775"/>
            <a:ext cx="6769100" cy="1655763"/>
            <a:chOff x="476" y="1026"/>
            <a:chExt cx="4264" cy="1043"/>
          </a:xfrm>
        </p:grpSpPr>
        <p:sp>
          <p:nvSpPr>
            <p:cNvPr id="342020" name="Line 4"/>
            <p:cNvSpPr>
              <a:spLocks noChangeShapeType="1"/>
            </p:cNvSpPr>
            <p:nvPr/>
          </p:nvSpPr>
          <p:spPr bwMode="auto">
            <a:xfrm>
              <a:off x="476" y="1026"/>
              <a:ext cx="14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2021" name="Line 5"/>
            <p:cNvSpPr>
              <a:spLocks noChangeShapeType="1"/>
            </p:cNvSpPr>
            <p:nvPr/>
          </p:nvSpPr>
          <p:spPr bwMode="auto">
            <a:xfrm>
              <a:off x="703" y="1344"/>
              <a:ext cx="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2022" name="Line 6"/>
            <p:cNvSpPr>
              <a:spLocks noChangeShapeType="1"/>
            </p:cNvSpPr>
            <p:nvPr/>
          </p:nvSpPr>
          <p:spPr bwMode="auto">
            <a:xfrm>
              <a:off x="2835" y="2069"/>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2023" name="Line 7"/>
            <p:cNvSpPr>
              <a:spLocks noChangeShapeType="1"/>
            </p:cNvSpPr>
            <p:nvPr/>
          </p:nvSpPr>
          <p:spPr bwMode="auto">
            <a:xfrm>
              <a:off x="3515" y="2069"/>
              <a:ext cx="122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2024" name="Line 8"/>
            <p:cNvSpPr>
              <a:spLocks noChangeShapeType="1"/>
            </p:cNvSpPr>
            <p:nvPr/>
          </p:nvSpPr>
          <p:spPr bwMode="auto">
            <a:xfrm>
              <a:off x="1338" y="1616"/>
              <a:ext cx="272"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2026" name="Line 10"/>
            <p:cNvSpPr>
              <a:spLocks noChangeShapeType="1"/>
            </p:cNvSpPr>
            <p:nvPr/>
          </p:nvSpPr>
          <p:spPr bwMode="auto">
            <a:xfrm>
              <a:off x="476" y="1706"/>
              <a:ext cx="7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5" presetClass="entr" presetSubtype="0" fill="hold" grpId="0" nodeType="afterEffect">
                                  <p:stCondLst>
                                    <p:cond delay="0"/>
                                  </p:stCondLst>
                                  <p:childTnLst>
                                    <p:set>
                                      <p:cBhvr>
                                        <p:cTn id="6" dur="1" fill="hold">
                                          <p:stCondLst>
                                            <p:cond delay="0"/>
                                          </p:stCondLst>
                                        </p:cTn>
                                        <p:tgtEl>
                                          <p:spTgt spid="342018"/>
                                        </p:tgtEl>
                                        <p:attrNameLst>
                                          <p:attrName>style.visibility</p:attrName>
                                        </p:attrNameLst>
                                      </p:cBhvr>
                                      <p:to>
                                        <p:strVal val="visible"/>
                                      </p:to>
                                    </p:set>
                                    <p:anim calcmode="lin" valueType="num">
                                      <p:cBhvr>
                                        <p:cTn id="7" dur="500" decel="50000" fill="hold">
                                          <p:stCondLst>
                                            <p:cond delay="0"/>
                                          </p:stCondLst>
                                        </p:cTn>
                                        <p:tgtEl>
                                          <p:spTgt spid="342018"/>
                                        </p:tgtEl>
                                        <p:attrNameLst>
                                          <p:attrName>style.rotation</p:attrName>
                                        </p:attrNameLst>
                                      </p:cBhvr>
                                      <p:tavLst>
                                        <p:tav tm="0">
                                          <p:val>
                                            <p:fltVal val="-90"/>
                                          </p:val>
                                        </p:tav>
                                        <p:tav tm="100000">
                                          <p:val>
                                            <p:fltVal val="0"/>
                                          </p:val>
                                        </p:tav>
                                      </p:tavLst>
                                    </p:anim>
                                    <p:anim calcmode="lin" valueType="num">
                                      <p:cBhvr>
                                        <p:cTn id="8" dur="500" decel="50000" fill="hold">
                                          <p:stCondLst>
                                            <p:cond delay="0"/>
                                          </p:stCondLst>
                                        </p:cTn>
                                        <p:tgtEl>
                                          <p:spTgt spid="342018"/>
                                        </p:tgtEl>
                                        <p:attrNameLst>
                                          <p:attrName>ppt_w</p:attrName>
                                        </p:attrNameLst>
                                      </p:cBhvr>
                                      <p:tavLst>
                                        <p:tav tm="0">
                                          <p:val>
                                            <p:strVal val="#ppt_w"/>
                                          </p:val>
                                        </p:tav>
                                        <p:tav tm="100000">
                                          <p:val>
                                            <p:strVal val="#ppt_w*.05"/>
                                          </p:val>
                                        </p:tav>
                                      </p:tavLst>
                                    </p:anim>
                                    <p:anim calcmode="lin" valueType="num">
                                      <p:cBhvr>
                                        <p:cTn id="9" dur="500" accel="50000" fill="hold">
                                          <p:stCondLst>
                                            <p:cond delay="500"/>
                                          </p:stCondLst>
                                        </p:cTn>
                                        <p:tgtEl>
                                          <p:spTgt spid="342018"/>
                                        </p:tgtEl>
                                        <p:attrNameLst>
                                          <p:attrName>ppt_w</p:attrName>
                                        </p:attrNameLst>
                                      </p:cBhvr>
                                      <p:tavLst>
                                        <p:tav tm="0">
                                          <p:val>
                                            <p:strVal val="#ppt_w*.05"/>
                                          </p:val>
                                        </p:tav>
                                        <p:tav tm="100000">
                                          <p:val>
                                            <p:strVal val="#ppt_w"/>
                                          </p:val>
                                        </p:tav>
                                      </p:tavLst>
                                    </p:anim>
                                    <p:anim calcmode="lin" valueType="num">
                                      <p:cBhvr>
                                        <p:cTn id="10" dur="1000" fill="hold"/>
                                        <p:tgtEl>
                                          <p:spTgt spid="342018"/>
                                        </p:tgtEl>
                                        <p:attrNameLst>
                                          <p:attrName>ppt_h</p:attrName>
                                        </p:attrNameLst>
                                      </p:cBhvr>
                                      <p:tavLst>
                                        <p:tav tm="0">
                                          <p:val>
                                            <p:strVal val="#ppt_h"/>
                                          </p:val>
                                        </p:tav>
                                        <p:tav tm="100000">
                                          <p:val>
                                            <p:strVal val="#ppt_h"/>
                                          </p:val>
                                        </p:tav>
                                      </p:tavLst>
                                    </p:anim>
                                    <p:anim calcmode="lin" valueType="num">
                                      <p:cBhvr>
                                        <p:cTn id="11" dur="500" decel="50000" fill="hold">
                                          <p:stCondLst>
                                            <p:cond delay="0"/>
                                          </p:stCondLst>
                                        </p:cTn>
                                        <p:tgtEl>
                                          <p:spTgt spid="342018"/>
                                        </p:tgtEl>
                                        <p:attrNameLst>
                                          <p:attrName>ppt_x</p:attrName>
                                        </p:attrNameLst>
                                      </p:cBhvr>
                                      <p:tavLst>
                                        <p:tav tm="0">
                                          <p:val>
                                            <p:strVal val="#ppt_x+.4"/>
                                          </p:val>
                                        </p:tav>
                                        <p:tav tm="100000">
                                          <p:val>
                                            <p:strVal val="#ppt_x"/>
                                          </p:val>
                                        </p:tav>
                                      </p:tavLst>
                                    </p:anim>
                                    <p:anim calcmode="lin" valueType="num">
                                      <p:cBhvr>
                                        <p:cTn id="12" dur="500" decel="50000" fill="hold">
                                          <p:stCondLst>
                                            <p:cond delay="0"/>
                                          </p:stCondLst>
                                        </p:cTn>
                                        <p:tgtEl>
                                          <p:spTgt spid="342018"/>
                                        </p:tgtEl>
                                        <p:attrNameLst>
                                          <p:attrName>ppt_y</p:attrName>
                                        </p:attrNameLst>
                                      </p:cBhvr>
                                      <p:tavLst>
                                        <p:tav tm="0">
                                          <p:val>
                                            <p:strVal val="#ppt_y-.2"/>
                                          </p:val>
                                        </p:tav>
                                        <p:tav tm="100000">
                                          <p:val>
                                            <p:strVal val="#ppt_y+.1"/>
                                          </p:val>
                                        </p:tav>
                                      </p:tavLst>
                                    </p:anim>
                                    <p:anim calcmode="lin" valueType="num">
                                      <p:cBhvr>
                                        <p:cTn id="13" dur="500" accel="50000" fill="hold">
                                          <p:stCondLst>
                                            <p:cond delay="500"/>
                                          </p:stCondLst>
                                        </p:cTn>
                                        <p:tgtEl>
                                          <p:spTgt spid="342018"/>
                                        </p:tgtEl>
                                        <p:attrNameLst>
                                          <p:attrName>ppt_y</p:attrName>
                                        </p:attrNameLst>
                                      </p:cBhvr>
                                      <p:tavLst>
                                        <p:tav tm="0">
                                          <p:val>
                                            <p:strVal val="#ppt_y+.1"/>
                                          </p:val>
                                        </p:tav>
                                        <p:tav tm="100000">
                                          <p:val>
                                            <p:strVal val="#ppt_y"/>
                                          </p:val>
                                        </p:tav>
                                      </p:tavLst>
                                    </p:anim>
                                    <p:animEffect transition="in" filter="fade">
                                      <p:cBhvr>
                                        <p:cTn id="14" dur="1000" decel="50000">
                                          <p:stCondLst>
                                            <p:cond delay="0"/>
                                          </p:stCondLst>
                                        </p:cTn>
                                        <p:tgtEl>
                                          <p:spTgt spid="342018"/>
                                        </p:tgtEl>
                                      </p:cBhvr>
                                    </p:animEffect>
                                  </p:childTnLst>
                                </p:cTn>
                              </p:par>
                            </p:childTnLst>
                          </p:cTn>
                        </p:par>
                        <p:par>
                          <p:cTn id="15" fill="hold" nodeType="afterGroup">
                            <p:stCondLst>
                              <p:cond delay="1000"/>
                            </p:stCondLst>
                            <p:childTnLst>
                              <p:par>
                                <p:cTn id="16" presetID="54" presetClass="entr" presetSubtype="0" accel="100000" fill="hold" nodeType="afterEffect">
                                  <p:stCondLst>
                                    <p:cond delay="0"/>
                                  </p:stCondLst>
                                  <p:childTnLst>
                                    <p:set>
                                      <p:cBhvr>
                                        <p:cTn id="17" dur="1" fill="hold">
                                          <p:stCondLst>
                                            <p:cond delay="0"/>
                                          </p:stCondLst>
                                        </p:cTn>
                                        <p:tgtEl>
                                          <p:spTgt spid="342029"/>
                                        </p:tgtEl>
                                        <p:attrNameLst>
                                          <p:attrName>style.visibility</p:attrName>
                                        </p:attrNameLst>
                                      </p:cBhvr>
                                      <p:to>
                                        <p:strVal val="visible"/>
                                      </p:to>
                                    </p:set>
                                    <p:anim calcmode="lin" valueType="num">
                                      <p:cBhvr>
                                        <p:cTn id="18" dur="1000" fill="hold"/>
                                        <p:tgtEl>
                                          <p:spTgt spid="342029"/>
                                        </p:tgtEl>
                                        <p:attrNameLst>
                                          <p:attrName>ppt_w</p:attrName>
                                        </p:attrNameLst>
                                      </p:cBhvr>
                                      <p:tavLst>
                                        <p:tav tm="0">
                                          <p:val>
                                            <p:strVal val="#ppt_w*0.05"/>
                                          </p:val>
                                        </p:tav>
                                        <p:tav tm="100000">
                                          <p:val>
                                            <p:strVal val="#ppt_w"/>
                                          </p:val>
                                        </p:tav>
                                      </p:tavLst>
                                    </p:anim>
                                    <p:anim calcmode="lin" valueType="num">
                                      <p:cBhvr>
                                        <p:cTn id="19" dur="1000" fill="hold"/>
                                        <p:tgtEl>
                                          <p:spTgt spid="342029"/>
                                        </p:tgtEl>
                                        <p:attrNameLst>
                                          <p:attrName>ppt_h</p:attrName>
                                        </p:attrNameLst>
                                      </p:cBhvr>
                                      <p:tavLst>
                                        <p:tav tm="0">
                                          <p:val>
                                            <p:strVal val="#ppt_h"/>
                                          </p:val>
                                        </p:tav>
                                        <p:tav tm="100000">
                                          <p:val>
                                            <p:strVal val="#ppt_h"/>
                                          </p:val>
                                        </p:tav>
                                      </p:tavLst>
                                    </p:anim>
                                    <p:anim calcmode="lin" valueType="num">
                                      <p:cBhvr>
                                        <p:cTn id="20" dur="1000" fill="hold"/>
                                        <p:tgtEl>
                                          <p:spTgt spid="342029"/>
                                        </p:tgtEl>
                                        <p:attrNameLst>
                                          <p:attrName>ppt_x</p:attrName>
                                        </p:attrNameLst>
                                      </p:cBhvr>
                                      <p:tavLst>
                                        <p:tav tm="0">
                                          <p:val>
                                            <p:strVal val="#ppt_x-.2"/>
                                          </p:val>
                                        </p:tav>
                                        <p:tav tm="100000">
                                          <p:val>
                                            <p:strVal val="#ppt_x"/>
                                          </p:val>
                                        </p:tav>
                                      </p:tavLst>
                                    </p:anim>
                                    <p:anim calcmode="lin" valueType="num">
                                      <p:cBhvr>
                                        <p:cTn id="21" dur="1000" fill="hold"/>
                                        <p:tgtEl>
                                          <p:spTgt spid="342029"/>
                                        </p:tgtEl>
                                        <p:attrNameLst>
                                          <p:attrName>ppt_y</p:attrName>
                                        </p:attrNameLst>
                                      </p:cBhvr>
                                      <p:tavLst>
                                        <p:tav tm="0">
                                          <p:val>
                                            <p:strVal val="#ppt_y"/>
                                          </p:val>
                                        </p:tav>
                                        <p:tav tm="100000">
                                          <p:val>
                                            <p:strVal val="#ppt_y"/>
                                          </p:val>
                                        </p:tav>
                                      </p:tavLst>
                                    </p:anim>
                                    <p:animEffect transition="in" filter="fade">
                                      <p:cBhvr>
                                        <p:cTn id="22" dur="1000"/>
                                        <p:tgtEl>
                                          <p:spTgt spid="342029"/>
                                        </p:tgtEl>
                                      </p:cBhvr>
                                    </p:animEffect>
                                  </p:childTnLst>
                                </p:cTn>
                              </p:par>
                              <p:par>
                                <p:cTn id="23" presetID="15" presetClass="entr" presetSubtype="0" fill="hold" grpId="0" nodeType="withEffect">
                                  <p:stCondLst>
                                    <p:cond delay="0"/>
                                  </p:stCondLst>
                                  <p:childTnLst>
                                    <p:set>
                                      <p:cBhvr>
                                        <p:cTn id="24" dur="1" fill="hold">
                                          <p:stCondLst>
                                            <p:cond delay="0"/>
                                          </p:stCondLst>
                                        </p:cTn>
                                        <p:tgtEl>
                                          <p:spTgt spid="342019">
                                            <p:txEl>
                                              <p:pRg st="0" end="0"/>
                                            </p:txEl>
                                          </p:spTgt>
                                        </p:tgtEl>
                                        <p:attrNameLst>
                                          <p:attrName>style.visibility</p:attrName>
                                        </p:attrNameLst>
                                      </p:cBhvr>
                                      <p:to>
                                        <p:strVal val="visible"/>
                                      </p:to>
                                    </p:set>
                                    <p:anim calcmode="lin" valueType="num">
                                      <p:cBhvr>
                                        <p:cTn id="25" dur="500" fill="hold"/>
                                        <p:tgtEl>
                                          <p:spTgt spid="342019">
                                            <p:txEl>
                                              <p:pRg st="0" end="0"/>
                                            </p:txEl>
                                          </p:spTgt>
                                        </p:tgtEl>
                                        <p:attrNameLst>
                                          <p:attrName>ppt_w</p:attrName>
                                        </p:attrNameLst>
                                      </p:cBhvr>
                                      <p:tavLst>
                                        <p:tav tm="0">
                                          <p:val>
                                            <p:fltVal val="0"/>
                                          </p:val>
                                        </p:tav>
                                        <p:tav tm="100000">
                                          <p:val>
                                            <p:strVal val="#ppt_w"/>
                                          </p:val>
                                        </p:tav>
                                      </p:tavLst>
                                    </p:anim>
                                    <p:anim calcmode="lin" valueType="num">
                                      <p:cBhvr>
                                        <p:cTn id="26" dur="500" fill="hold"/>
                                        <p:tgtEl>
                                          <p:spTgt spid="342019">
                                            <p:txEl>
                                              <p:pRg st="0" end="0"/>
                                            </p:txEl>
                                          </p:spTgt>
                                        </p:tgtEl>
                                        <p:attrNameLst>
                                          <p:attrName>ppt_h</p:attrName>
                                        </p:attrNameLst>
                                      </p:cBhvr>
                                      <p:tavLst>
                                        <p:tav tm="0">
                                          <p:val>
                                            <p:fltVal val="0"/>
                                          </p:val>
                                        </p:tav>
                                        <p:tav tm="100000">
                                          <p:val>
                                            <p:strVal val="#ppt_h"/>
                                          </p:val>
                                        </p:tav>
                                      </p:tavLst>
                                    </p:anim>
                                    <p:anim calcmode="lin" valueType="num">
                                      <p:cBhvr>
                                        <p:cTn id="27" dur="500" fill="hold"/>
                                        <p:tgtEl>
                                          <p:spTgt spid="342019">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28" dur="500" fill="hold"/>
                                        <p:tgtEl>
                                          <p:spTgt spid="342019">
                                            <p:txEl>
                                              <p:pRg st="0" end="0"/>
                                            </p:txEl>
                                          </p:spTgt>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grpId="0" nodeType="withEffect">
                                  <p:stCondLst>
                                    <p:cond delay="0"/>
                                  </p:stCondLst>
                                  <p:childTnLst>
                                    <p:set>
                                      <p:cBhvr>
                                        <p:cTn id="30" dur="1" fill="hold">
                                          <p:stCondLst>
                                            <p:cond delay="0"/>
                                          </p:stCondLst>
                                        </p:cTn>
                                        <p:tgtEl>
                                          <p:spTgt spid="342019">
                                            <p:txEl>
                                              <p:pRg st="1" end="1"/>
                                            </p:txEl>
                                          </p:spTgt>
                                        </p:tgtEl>
                                        <p:attrNameLst>
                                          <p:attrName>style.visibility</p:attrName>
                                        </p:attrNameLst>
                                      </p:cBhvr>
                                      <p:to>
                                        <p:strVal val="visible"/>
                                      </p:to>
                                    </p:set>
                                    <p:anim calcmode="lin" valueType="num">
                                      <p:cBhvr>
                                        <p:cTn id="31" dur="500" fill="hold"/>
                                        <p:tgtEl>
                                          <p:spTgt spid="342019">
                                            <p:txEl>
                                              <p:pRg st="1" end="1"/>
                                            </p:txEl>
                                          </p:spTgt>
                                        </p:tgtEl>
                                        <p:attrNameLst>
                                          <p:attrName>ppt_w</p:attrName>
                                        </p:attrNameLst>
                                      </p:cBhvr>
                                      <p:tavLst>
                                        <p:tav tm="0">
                                          <p:val>
                                            <p:fltVal val="0"/>
                                          </p:val>
                                        </p:tav>
                                        <p:tav tm="100000">
                                          <p:val>
                                            <p:strVal val="#ppt_w"/>
                                          </p:val>
                                        </p:tav>
                                      </p:tavLst>
                                    </p:anim>
                                    <p:anim calcmode="lin" valueType="num">
                                      <p:cBhvr>
                                        <p:cTn id="32" dur="500" fill="hold"/>
                                        <p:tgtEl>
                                          <p:spTgt spid="342019">
                                            <p:txEl>
                                              <p:pRg st="1" end="1"/>
                                            </p:txEl>
                                          </p:spTgt>
                                        </p:tgtEl>
                                        <p:attrNameLst>
                                          <p:attrName>ppt_h</p:attrName>
                                        </p:attrNameLst>
                                      </p:cBhvr>
                                      <p:tavLst>
                                        <p:tav tm="0">
                                          <p:val>
                                            <p:fltVal val="0"/>
                                          </p:val>
                                        </p:tav>
                                        <p:tav tm="100000">
                                          <p:val>
                                            <p:strVal val="#ppt_h"/>
                                          </p:val>
                                        </p:tav>
                                      </p:tavLst>
                                    </p:anim>
                                    <p:anim calcmode="lin" valueType="num">
                                      <p:cBhvr>
                                        <p:cTn id="33" dur="500" fill="hold"/>
                                        <p:tgtEl>
                                          <p:spTgt spid="342019">
                                            <p:txEl>
                                              <p:pRg st="1" end="1"/>
                                            </p:txEl>
                                          </p:spTgt>
                                        </p:tgtEl>
                                        <p:attrNameLst>
                                          <p:attrName>ppt_x</p:attrName>
                                        </p:attrNameLst>
                                      </p:cBhvr>
                                      <p:tavLst>
                                        <p:tav tm="0" fmla="#ppt_x+(cos(-2*pi*(1-$))*-#ppt_x-sin(-2*pi*(1-$))*(1-#ppt_y))*(1-$)">
                                          <p:val>
                                            <p:fltVal val="0"/>
                                          </p:val>
                                        </p:tav>
                                        <p:tav tm="100000">
                                          <p:val>
                                            <p:fltVal val="1"/>
                                          </p:val>
                                        </p:tav>
                                      </p:tavLst>
                                    </p:anim>
                                    <p:anim calcmode="lin" valueType="num">
                                      <p:cBhvr>
                                        <p:cTn id="34" dur="500" fill="hold"/>
                                        <p:tgtEl>
                                          <p:spTgt spid="342019">
                                            <p:txEl>
                                              <p:pRg st="1" end="1"/>
                                            </p:txEl>
                                          </p:spTgt>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grpId="0" nodeType="withEffect">
                                  <p:stCondLst>
                                    <p:cond delay="0"/>
                                  </p:stCondLst>
                                  <p:childTnLst>
                                    <p:set>
                                      <p:cBhvr>
                                        <p:cTn id="36" dur="1" fill="hold">
                                          <p:stCondLst>
                                            <p:cond delay="0"/>
                                          </p:stCondLst>
                                        </p:cTn>
                                        <p:tgtEl>
                                          <p:spTgt spid="342019">
                                            <p:txEl>
                                              <p:pRg st="2" end="2"/>
                                            </p:txEl>
                                          </p:spTgt>
                                        </p:tgtEl>
                                        <p:attrNameLst>
                                          <p:attrName>style.visibility</p:attrName>
                                        </p:attrNameLst>
                                      </p:cBhvr>
                                      <p:to>
                                        <p:strVal val="visible"/>
                                      </p:to>
                                    </p:set>
                                    <p:anim calcmode="lin" valueType="num">
                                      <p:cBhvr>
                                        <p:cTn id="37" dur="500" fill="hold"/>
                                        <p:tgtEl>
                                          <p:spTgt spid="342019">
                                            <p:txEl>
                                              <p:pRg st="2" end="2"/>
                                            </p:txEl>
                                          </p:spTgt>
                                        </p:tgtEl>
                                        <p:attrNameLst>
                                          <p:attrName>ppt_w</p:attrName>
                                        </p:attrNameLst>
                                      </p:cBhvr>
                                      <p:tavLst>
                                        <p:tav tm="0">
                                          <p:val>
                                            <p:fltVal val="0"/>
                                          </p:val>
                                        </p:tav>
                                        <p:tav tm="100000">
                                          <p:val>
                                            <p:strVal val="#ppt_w"/>
                                          </p:val>
                                        </p:tav>
                                      </p:tavLst>
                                    </p:anim>
                                    <p:anim calcmode="lin" valueType="num">
                                      <p:cBhvr>
                                        <p:cTn id="38" dur="500" fill="hold"/>
                                        <p:tgtEl>
                                          <p:spTgt spid="342019">
                                            <p:txEl>
                                              <p:pRg st="2" end="2"/>
                                            </p:txEl>
                                          </p:spTgt>
                                        </p:tgtEl>
                                        <p:attrNameLst>
                                          <p:attrName>ppt_h</p:attrName>
                                        </p:attrNameLst>
                                      </p:cBhvr>
                                      <p:tavLst>
                                        <p:tav tm="0">
                                          <p:val>
                                            <p:fltVal val="0"/>
                                          </p:val>
                                        </p:tav>
                                        <p:tav tm="100000">
                                          <p:val>
                                            <p:strVal val="#ppt_h"/>
                                          </p:val>
                                        </p:tav>
                                      </p:tavLst>
                                    </p:anim>
                                    <p:anim calcmode="lin" valueType="num">
                                      <p:cBhvr>
                                        <p:cTn id="39" dur="500" fill="hold"/>
                                        <p:tgtEl>
                                          <p:spTgt spid="342019">
                                            <p:txEl>
                                              <p:pRg st="2" end="2"/>
                                            </p:txEl>
                                          </p:spTgt>
                                        </p:tgtEl>
                                        <p:attrNameLst>
                                          <p:attrName>ppt_x</p:attrName>
                                        </p:attrNameLst>
                                      </p:cBhvr>
                                      <p:tavLst>
                                        <p:tav tm="0" fmla="#ppt_x+(cos(-2*pi*(1-$))*-#ppt_x-sin(-2*pi*(1-$))*(1-#ppt_y))*(1-$)">
                                          <p:val>
                                            <p:fltVal val="0"/>
                                          </p:val>
                                        </p:tav>
                                        <p:tav tm="100000">
                                          <p:val>
                                            <p:fltVal val="1"/>
                                          </p:val>
                                        </p:tav>
                                      </p:tavLst>
                                    </p:anim>
                                    <p:anim calcmode="lin" valueType="num">
                                      <p:cBhvr>
                                        <p:cTn id="40" dur="500" fill="hold"/>
                                        <p:tgtEl>
                                          <p:spTgt spid="342019">
                                            <p:txEl>
                                              <p:pRg st="2" end="2"/>
                                            </p:txEl>
                                          </p:spTgt>
                                        </p:tgtEl>
                                        <p:attrNameLst>
                                          <p:attrName>ppt_y</p:attrName>
                                        </p:attrNameLst>
                                      </p:cBhvr>
                                      <p:tavLst>
                                        <p:tav tm="0" fmla="#ppt_y+(sin(-2*pi*(1-$))*-#ppt_x+cos(-2*pi*(1-$))*(1-#ppt_y))*(1-$)">
                                          <p:val>
                                            <p:fltVal val="0"/>
                                          </p:val>
                                        </p:tav>
                                        <p:tav tm="100000">
                                          <p:val>
                                            <p:fltVal val="1"/>
                                          </p:val>
                                        </p:tav>
                                      </p:tavLst>
                                    </p:anim>
                                  </p:childTnLst>
                                </p:cTn>
                              </p:par>
                              <p:par>
                                <p:cTn id="41" presetID="15" presetClass="entr" presetSubtype="0" fill="hold" grpId="0" nodeType="withEffect">
                                  <p:stCondLst>
                                    <p:cond delay="0"/>
                                  </p:stCondLst>
                                  <p:childTnLst>
                                    <p:set>
                                      <p:cBhvr>
                                        <p:cTn id="42" dur="1" fill="hold">
                                          <p:stCondLst>
                                            <p:cond delay="0"/>
                                          </p:stCondLst>
                                        </p:cTn>
                                        <p:tgtEl>
                                          <p:spTgt spid="342019">
                                            <p:txEl>
                                              <p:pRg st="3" end="3"/>
                                            </p:txEl>
                                          </p:spTgt>
                                        </p:tgtEl>
                                        <p:attrNameLst>
                                          <p:attrName>style.visibility</p:attrName>
                                        </p:attrNameLst>
                                      </p:cBhvr>
                                      <p:to>
                                        <p:strVal val="visible"/>
                                      </p:to>
                                    </p:set>
                                    <p:anim calcmode="lin" valueType="num">
                                      <p:cBhvr>
                                        <p:cTn id="43" dur="500" fill="hold"/>
                                        <p:tgtEl>
                                          <p:spTgt spid="342019">
                                            <p:txEl>
                                              <p:pRg st="3" end="3"/>
                                            </p:txEl>
                                          </p:spTgt>
                                        </p:tgtEl>
                                        <p:attrNameLst>
                                          <p:attrName>ppt_w</p:attrName>
                                        </p:attrNameLst>
                                      </p:cBhvr>
                                      <p:tavLst>
                                        <p:tav tm="0">
                                          <p:val>
                                            <p:fltVal val="0"/>
                                          </p:val>
                                        </p:tav>
                                        <p:tav tm="100000">
                                          <p:val>
                                            <p:strVal val="#ppt_w"/>
                                          </p:val>
                                        </p:tav>
                                      </p:tavLst>
                                    </p:anim>
                                    <p:anim calcmode="lin" valueType="num">
                                      <p:cBhvr>
                                        <p:cTn id="44" dur="500" fill="hold"/>
                                        <p:tgtEl>
                                          <p:spTgt spid="342019">
                                            <p:txEl>
                                              <p:pRg st="3" end="3"/>
                                            </p:txEl>
                                          </p:spTgt>
                                        </p:tgtEl>
                                        <p:attrNameLst>
                                          <p:attrName>ppt_h</p:attrName>
                                        </p:attrNameLst>
                                      </p:cBhvr>
                                      <p:tavLst>
                                        <p:tav tm="0">
                                          <p:val>
                                            <p:fltVal val="0"/>
                                          </p:val>
                                        </p:tav>
                                        <p:tav tm="100000">
                                          <p:val>
                                            <p:strVal val="#ppt_h"/>
                                          </p:val>
                                        </p:tav>
                                      </p:tavLst>
                                    </p:anim>
                                    <p:anim calcmode="lin" valueType="num">
                                      <p:cBhvr>
                                        <p:cTn id="45" dur="500" fill="hold"/>
                                        <p:tgtEl>
                                          <p:spTgt spid="342019">
                                            <p:txEl>
                                              <p:pRg st="3" end="3"/>
                                            </p:txEl>
                                          </p:spTgt>
                                        </p:tgtEl>
                                        <p:attrNameLst>
                                          <p:attrName>ppt_x</p:attrName>
                                        </p:attrNameLst>
                                      </p:cBhvr>
                                      <p:tavLst>
                                        <p:tav tm="0" fmla="#ppt_x+(cos(-2*pi*(1-$))*-#ppt_x-sin(-2*pi*(1-$))*(1-#ppt_y))*(1-$)">
                                          <p:val>
                                            <p:fltVal val="0"/>
                                          </p:val>
                                        </p:tav>
                                        <p:tav tm="100000">
                                          <p:val>
                                            <p:fltVal val="1"/>
                                          </p:val>
                                        </p:tav>
                                      </p:tavLst>
                                    </p:anim>
                                    <p:anim calcmode="lin" valueType="num">
                                      <p:cBhvr>
                                        <p:cTn id="46" dur="500" fill="hold"/>
                                        <p:tgtEl>
                                          <p:spTgt spid="342019">
                                            <p:txEl>
                                              <p:pRg st="3" end="3"/>
                                            </p:txEl>
                                          </p:spTgt>
                                        </p:tgtEl>
                                        <p:attrNameLst>
                                          <p:attrName>ppt_y</p:attrName>
                                        </p:attrNameLst>
                                      </p:cBhvr>
                                      <p:tavLst>
                                        <p:tav tm="0" fmla="#ppt_y+(sin(-2*pi*(1-$))*-#ppt_x+cos(-2*pi*(1-$))*(1-#ppt_y))*(1-$)">
                                          <p:val>
                                            <p:fltVal val="0"/>
                                          </p:val>
                                        </p:tav>
                                        <p:tav tm="100000">
                                          <p:val>
                                            <p:fltVal val="1"/>
                                          </p:val>
                                        </p:tav>
                                      </p:tavLst>
                                    </p:anim>
                                  </p:childTnLst>
                                </p:cTn>
                              </p:par>
                              <p:par>
                                <p:cTn id="47" presetID="15" presetClass="entr" presetSubtype="0" fill="hold" grpId="0" nodeType="withEffect">
                                  <p:stCondLst>
                                    <p:cond delay="0"/>
                                  </p:stCondLst>
                                  <p:childTnLst>
                                    <p:set>
                                      <p:cBhvr>
                                        <p:cTn id="48" dur="1" fill="hold">
                                          <p:stCondLst>
                                            <p:cond delay="0"/>
                                          </p:stCondLst>
                                        </p:cTn>
                                        <p:tgtEl>
                                          <p:spTgt spid="342019">
                                            <p:txEl>
                                              <p:pRg st="4" end="4"/>
                                            </p:txEl>
                                          </p:spTgt>
                                        </p:tgtEl>
                                        <p:attrNameLst>
                                          <p:attrName>style.visibility</p:attrName>
                                        </p:attrNameLst>
                                      </p:cBhvr>
                                      <p:to>
                                        <p:strVal val="visible"/>
                                      </p:to>
                                    </p:set>
                                    <p:anim calcmode="lin" valueType="num">
                                      <p:cBhvr>
                                        <p:cTn id="49" dur="500" fill="hold"/>
                                        <p:tgtEl>
                                          <p:spTgt spid="342019">
                                            <p:txEl>
                                              <p:pRg st="4" end="4"/>
                                            </p:txEl>
                                          </p:spTgt>
                                        </p:tgtEl>
                                        <p:attrNameLst>
                                          <p:attrName>ppt_w</p:attrName>
                                        </p:attrNameLst>
                                      </p:cBhvr>
                                      <p:tavLst>
                                        <p:tav tm="0">
                                          <p:val>
                                            <p:fltVal val="0"/>
                                          </p:val>
                                        </p:tav>
                                        <p:tav tm="100000">
                                          <p:val>
                                            <p:strVal val="#ppt_w"/>
                                          </p:val>
                                        </p:tav>
                                      </p:tavLst>
                                    </p:anim>
                                    <p:anim calcmode="lin" valueType="num">
                                      <p:cBhvr>
                                        <p:cTn id="50" dur="500" fill="hold"/>
                                        <p:tgtEl>
                                          <p:spTgt spid="342019">
                                            <p:txEl>
                                              <p:pRg st="4" end="4"/>
                                            </p:txEl>
                                          </p:spTgt>
                                        </p:tgtEl>
                                        <p:attrNameLst>
                                          <p:attrName>ppt_h</p:attrName>
                                        </p:attrNameLst>
                                      </p:cBhvr>
                                      <p:tavLst>
                                        <p:tav tm="0">
                                          <p:val>
                                            <p:fltVal val="0"/>
                                          </p:val>
                                        </p:tav>
                                        <p:tav tm="100000">
                                          <p:val>
                                            <p:strVal val="#ppt_h"/>
                                          </p:val>
                                        </p:tav>
                                      </p:tavLst>
                                    </p:anim>
                                    <p:anim calcmode="lin" valueType="num">
                                      <p:cBhvr>
                                        <p:cTn id="51" dur="500" fill="hold"/>
                                        <p:tgtEl>
                                          <p:spTgt spid="342019">
                                            <p:txEl>
                                              <p:pRg st="4" end="4"/>
                                            </p:txEl>
                                          </p:spTgt>
                                        </p:tgtEl>
                                        <p:attrNameLst>
                                          <p:attrName>ppt_x</p:attrName>
                                        </p:attrNameLst>
                                      </p:cBhvr>
                                      <p:tavLst>
                                        <p:tav tm="0" fmla="#ppt_x+(cos(-2*pi*(1-$))*-#ppt_x-sin(-2*pi*(1-$))*(1-#ppt_y))*(1-$)">
                                          <p:val>
                                            <p:fltVal val="0"/>
                                          </p:val>
                                        </p:tav>
                                        <p:tav tm="100000">
                                          <p:val>
                                            <p:fltVal val="1"/>
                                          </p:val>
                                        </p:tav>
                                      </p:tavLst>
                                    </p:anim>
                                    <p:anim calcmode="lin" valueType="num">
                                      <p:cBhvr>
                                        <p:cTn id="52" dur="500" fill="hold"/>
                                        <p:tgtEl>
                                          <p:spTgt spid="342019">
                                            <p:txEl>
                                              <p:pRg st="4" end="4"/>
                                            </p:txEl>
                                          </p:spTgt>
                                        </p:tgtEl>
                                        <p:attrNameLst>
                                          <p:attrName>ppt_y</p:attrName>
                                        </p:attrNameLst>
                                      </p:cBhvr>
                                      <p:tavLst>
                                        <p:tav tm="0" fmla="#ppt_y+(sin(-2*pi*(1-$))*-#ppt_x+cos(-2*pi*(1-$))*(1-#ppt_y))*(1-$)">
                                          <p:val>
                                            <p:fltVal val="0"/>
                                          </p:val>
                                        </p:tav>
                                        <p:tav tm="100000">
                                          <p:val>
                                            <p:fltVal val="1"/>
                                          </p:val>
                                        </p:tav>
                                      </p:tavLst>
                                    </p:anim>
                                  </p:childTnLst>
                                </p:cTn>
                              </p:par>
                              <p:par>
                                <p:cTn id="53" presetID="15" presetClass="entr" presetSubtype="0" fill="hold" grpId="0" nodeType="withEffect">
                                  <p:stCondLst>
                                    <p:cond delay="0"/>
                                  </p:stCondLst>
                                  <p:childTnLst>
                                    <p:set>
                                      <p:cBhvr>
                                        <p:cTn id="54" dur="1" fill="hold">
                                          <p:stCondLst>
                                            <p:cond delay="0"/>
                                          </p:stCondLst>
                                        </p:cTn>
                                        <p:tgtEl>
                                          <p:spTgt spid="342019">
                                            <p:txEl>
                                              <p:pRg st="5" end="5"/>
                                            </p:txEl>
                                          </p:spTgt>
                                        </p:tgtEl>
                                        <p:attrNameLst>
                                          <p:attrName>style.visibility</p:attrName>
                                        </p:attrNameLst>
                                      </p:cBhvr>
                                      <p:to>
                                        <p:strVal val="visible"/>
                                      </p:to>
                                    </p:set>
                                    <p:anim calcmode="lin" valueType="num">
                                      <p:cBhvr>
                                        <p:cTn id="55" dur="500" fill="hold"/>
                                        <p:tgtEl>
                                          <p:spTgt spid="342019">
                                            <p:txEl>
                                              <p:pRg st="5" end="5"/>
                                            </p:txEl>
                                          </p:spTgt>
                                        </p:tgtEl>
                                        <p:attrNameLst>
                                          <p:attrName>ppt_w</p:attrName>
                                        </p:attrNameLst>
                                      </p:cBhvr>
                                      <p:tavLst>
                                        <p:tav tm="0">
                                          <p:val>
                                            <p:fltVal val="0"/>
                                          </p:val>
                                        </p:tav>
                                        <p:tav tm="100000">
                                          <p:val>
                                            <p:strVal val="#ppt_w"/>
                                          </p:val>
                                        </p:tav>
                                      </p:tavLst>
                                    </p:anim>
                                    <p:anim calcmode="lin" valueType="num">
                                      <p:cBhvr>
                                        <p:cTn id="56" dur="500" fill="hold"/>
                                        <p:tgtEl>
                                          <p:spTgt spid="342019">
                                            <p:txEl>
                                              <p:pRg st="5" end="5"/>
                                            </p:txEl>
                                          </p:spTgt>
                                        </p:tgtEl>
                                        <p:attrNameLst>
                                          <p:attrName>ppt_h</p:attrName>
                                        </p:attrNameLst>
                                      </p:cBhvr>
                                      <p:tavLst>
                                        <p:tav tm="0">
                                          <p:val>
                                            <p:fltVal val="0"/>
                                          </p:val>
                                        </p:tav>
                                        <p:tav tm="100000">
                                          <p:val>
                                            <p:strVal val="#ppt_h"/>
                                          </p:val>
                                        </p:tav>
                                      </p:tavLst>
                                    </p:anim>
                                    <p:anim calcmode="lin" valueType="num">
                                      <p:cBhvr>
                                        <p:cTn id="57" dur="500" fill="hold"/>
                                        <p:tgtEl>
                                          <p:spTgt spid="342019">
                                            <p:txEl>
                                              <p:pRg st="5" end="5"/>
                                            </p:txEl>
                                          </p:spTgt>
                                        </p:tgtEl>
                                        <p:attrNameLst>
                                          <p:attrName>ppt_x</p:attrName>
                                        </p:attrNameLst>
                                      </p:cBhvr>
                                      <p:tavLst>
                                        <p:tav tm="0" fmla="#ppt_x+(cos(-2*pi*(1-$))*-#ppt_x-sin(-2*pi*(1-$))*(1-#ppt_y))*(1-$)">
                                          <p:val>
                                            <p:fltVal val="0"/>
                                          </p:val>
                                        </p:tav>
                                        <p:tav tm="100000">
                                          <p:val>
                                            <p:fltVal val="1"/>
                                          </p:val>
                                        </p:tav>
                                      </p:tavLst>
                                    </p:anim>
                                    <p:anim calcmode="lin" valueType="num">
                                      <p:cBhvr>
                                        <p:cTn id="58" dur="500" fill="hold"/>
                                        <p:tgtEl>
                                          <p:spTgt spid="342019">
                                            <p:txEl>
                                              <p:pRg st="5" end="5"/>
                                            </p:txEl>
                                          </p:spTgt>
                                        </p:tgtEl>
                                        <p:attrNameLst>
                                          <p:attrName>ppt_y</p:attrName>
                                        </p:attrNameLst>
                                      </p:cBhvr>
                                      <p:tavLst>
                                        <p:tav tm="0" fmla="#ppt_y+(sin(-2*pi*(1-$))*-#ppt_x+cos(-2*pi*(1-$))*(1-#ppt_y))*(1-$)">
                                          <p:val>
                                            <p:fltVal val="0"/>
                                          </p:val>
                                        </p:tav>
                                        <p:tav tm="100000">
                                          <p:val>
                                            <p:fltVal val="1"/>
                                          </p:val>
                                        </p:tav>
                                      </p:tavLst>
                                    </p:anim>
                                  </p:childTnLst>
                                </p:cTn>
                              </p:par>
                              <p:par>
                                <p:cTn id="59" presetID="15" presetClass="entr" presetSubtype="0" fill="hold" grpId="0" nodeType="withEffect">
                                  <p:stCondLst>
                                    <p:cond delay="0"/>
                                  </p:stCondLst>
                                  <p:childTnLst>
                                    <p:set>
                                      <p:cBhvr>
                                        <p:cTn id="60" dur="1" fill="hold">
                                          <p:stCondLst>
                                            <p:cond delay="0"/>
                                          </p:stCondLst>
                                        </p:cTn>
                                        <p:tgtEl>
                                          <p:spTgt spid="342019">
                                            <p:txEl>
                                              <p:pRg st="6" end="6"/>
                                            </p:txEl>
                                          </p:spTgt>
                                        </p:tgtEl>
                                        <p:attrNameLst>
                                          <p:attrName>style.visibility</p:attrName>
                                        </p:attrNameLst>
                                      </p:cBhvr>
                                      <p:to>
                                        <p:strVal val="visible"/>
                                      </p:to>
                                    </p:set>
                                    <p:anim calcmode="lin" valueType="num">
                                      <p:cBhvr>
                                        <p:cTn id="61" dur="500" fill="hold"/>
                                        <p:tgtEl>
                                          <p:spTgt spid="342019">
                                            <p:txEl>
                                              <p:pRg st="6" end="6"/>
                                            </p:txEl>
                                          </p:spTgt>
                                        </p:tgtEl>
                                        <p:attrNameLst>
                                          <p:attrName>ppt_w</p:attrName>
                                        </p:attrNameLst>
                                      </p:cBhvr>
                                      <p:tavLst>
                                        <p:tav tm="0">
                                          <p:val>
                                            <p:fltVal val="0"/>
                                          </p:val>
                                        </p:tav>
                                        <p:tav tm="100000">
                                          <p:val>
                                            <p:strVal val="#ppt_w"/>
                                          </p:val>
                                        </p:tav>
                                      </p:tavLst>
                                    </p:anim>
                                    <p:anim calcmode="lin" valueType="num">
                                      <p:cBhvr>
                                        <p:cTn id="62" dur="500" fill="hold"/>
                                        <p:tgtEl>
                                          <p:spTgt spid="342019">
                                            <p:txEl>
                                              <p:pRg st="6" end="6"/>
                                            </p:txEl>
                                          </p:spTgt>
                                        </p:tgtEl>
                                        <p:attrNameLst>
                                          <p:attrName>ppt_h</p:attrName>
                                        </p:attrNameLst>
                                      </p:cBhvr>
                                      <p:tavLst>
                                        <p:tav tm="0">
                                          <p:val>
                                            <p:fltVal val="0"/>
                                          </p:val>
                                        </p:tav>
                                        <p:tav tm="100000">
                                          <p:val>
                                            <p:strVal val="#ppt_h"/>
                                          </p:val>
                                        </p:tav>
                                      </p:tavLst>
                                    </p:anim>
                                    <p:anim calcmode="lin" valueType="num">
                                      <p:cBhvr>
                                        <p:cTn id="63" dur="500" fill="hold"/>
                                        <p:tgtEl>
                                          <p:spTgt spid="342019">
                                            <p:txEl>
                                              <p:pRg st="6" end="6"/>
                                            </p:txEl>
                                          </p:spTgt>
                                        </p:tgtEl>
                                        <p:attrNameLst>
                                          <p:attrName>ppt_x</p:attrName>
                                        </p:attrNameLst>
                                      </p:cBhvr>
                                      <p:tavLst>
                                        <p:tav tm="0" fmla="#ppt_x+(cos(-2*pi*(1-$))*-#ppt_x-sin(-2*pi*(1-$))*(1-#ppt_y))*(1-$)">
                                          <p:val>
                                            <p:fltVal val="0"/>
                                          </p:val>
                                        </p:tav>
                                        <p:tav tm="100000">
                                          <p:val>
                                            <p:fltVal val="1"/>
                                          </p:val>
                                        </p:tav>
                                      </p:tavLst>
                                    </p:anim>
                                    <p:anim calcmode="lin" valueType="num">
                                      <p:cBhvr>
                                        <p:cTn id="64" dur="500" fill="hold"/>
                                        <p:tgtEl>
                                          <p:spTgt spid="342019">
                                            <p:txEl>
                                              <p:pRg st="6" end="6"/>
                                            </p:txEl>
                                          </p:spTgt>
                                        </p:tgtEl>
                                        <p:attrNameLst>
                                          <p:attrName>ppt_y</p:attrName>
                                        </p:attrNameLst>
                                      </p:cBhvr>
                                      <p:tavLst>
                                        <p:tav tm="0" fmla="#ppt_y+(sin(-2*pi*(1-$))*-#ppt_x+cos(-2*pi*(1-$))*(1-#ppt_y))*(1-$)">
                                          <p:val>
                                            <p:fltVal val="0"/>
                                          </p:val>
                                        </p:tav>
                                        <p:tav tm="100000">
                                          <p:val>
                                            <p:fltVal val="1"/>
                                          </p:val>
                                        </p:tav>
                                      </p:tavLst>
                                    </p:anim>
                                  </p:childTnLst>
                                </p:cTn>
                              </p:par>
                              <p:par>
                                <p:cTn id="65" presetID="15" presetClass="entr" presetSubtype="0" fill="hold" grpId="0" nodeType="withEffect">
                                  <p:stCondLst>
                                    <p:cond delay="0"/>
                                  </p:stCondLst>
                                  <p:childTnLst>
                                    <p:set>
                                      <p:cBhvr>
                                        <p:cTn id="66" dur="1" fill="hold">
                                          <p:stCondLst>
                                            <p:cond delay="0"/>
                                          </p:stCondLst>
                                        </p:cTn>
                                        <p:tgtEl>
                                          <p:spTgt spid="342019">
                                            <p:txEl>
                                              <p:pRg st="7" end="7"/>
                                            </p:txEl>
                                          </p:spTgt>
                                        </p:tgtEl>
                                        <p:attrNameLst>
                                          <p:attrName>style.visibility</p:attrName>
                                        </p:attrNameLst>
                                      </p:cBhvr>
                                      <p:to>
                                        <p:strVal val="visible"/>
                                      </p:to>
                                    </p:set>
                                    <p:anim calcmode="lin" valueType="num">
                                      <p:cBhvr>
                                        <p:cTn id="67" dur="500" fill="hold"/>
                                        <p:tgtEl>
                                          <p:spTgt spid="342019">
                                            <p:txEl>
                                              <p:pRg st="7" end="7"/>
                                            </p:txEl>
                                          </p:spTgt>
                                        </p:tgtEl>
                                        <p:attrNameLst>
                                          <p:attrName>ppt_w</p:attrName>
                                        </p:attrNameLst>
                                      </p:cBhvr>
                                      <p:tavLst>
                                        <p:tav tm="0">
                                          <p:val>
                                            <p:fltVal val="0"/>
                                          </p:val>
                                        </p:tav>
                                        <p:tav tm="100000">
                                          <p:val>
                                            <p:strVal val="#ppt_w"/>
                                          </p:val>
                                        </p:tav>
                                      </p:tavLst>
                                    </p:anim>
                                    <p:anim calcmode="lin" valueType="num">
                                      <p:cBhvr>
                                        <p:cTn id="68" dur="500" fill="hold"/>
                                        <p:tgtEl>
                                          <p:spTgt spid="342019">
                                            <p:txEl>
                                              <p:pRg st="7" end="7"/>
                                            </p:txEl>
                                          </p:spTgt>
                                        </p:tgtEl>
                                        <p:attrNameLst>
                                          <p:attrName>ppt_h</p:attrName>
                                        </p:attrNameLst>
                                      </p:cBhvr>
                                      <p:tavLst>
                                        <p:tav tm="0">
                                          <p:val>
                                            <p:fltVal val="0"/>
                                          </p:val>
                                        </p:tav>
                                        <p:tav tm="100000">
                                          <p:val>
                                            <p:strVal val="#ppt_h"/>
                                          </p:val>
                                        </p:tav>
                                      </p:tavLst>
                                    </p:anim>
                                    <p:anim calcmode="lin" valueType="num">
                                      <p:cBhvr>
                                        <p:cTn id="69" dur="500" fill="hold"/>
                                        <p:tgtEl>
                                          <p:spTgt spid="342019">
                                            <p:txEl>
                                              <p:pRg st="7" end="7"/>
                                            </p:txEl>
                                          </p:spTgt>
                                        </p:tgtEl>
                                        <p:attrNameLst>
                                          <p:attrName>ppt_x</p:attrName>
                                        </p:attrNameLst>
                                      </p:cBhvr>
                                      <p:tavLst>
                                        <p:tav tm="0" fmla="#ppt_x+(cos(-2*pi*(1-$))*-#ppt_x-sin(-2*pi*(1-$))*(1-#ppt_y))*(1-$)">
                                          <p:val>
                                            <p:fltVal val="0"/>
                                          </p:val>
                                        </p:tav>
                                        <p:tav tm="100000">
                                          <p:val>
                                            <p:fltVal val="1"/>
                                          </p:val>
                                        </p:tav>
                                      </p:tavLst>
                                    </p:anim>
                                    <p:anim calcmode="lin" valueType="num">
                                      <p:cBhvr>
                                        <p:cTn id="70" dur="500" fill="hold"/>
                                        <p:tgtEl>
                                          <p:spTgt spid="342019">
                                            <p:txEl>
                                              <p:pRg st="7" end="7"/>
                                            </p:txEl>
                                          </p:spTgt>
                                        </p:tgtEl>
                                        <p:attrNameLst>
                                          <p:attrName>ppt_y</p:attrName>
                                        </p:attrNameLst>
                                      </p:cBhvr>
                                      <p:tavLst>
                                        <p:tav tm="0" fmla="#ppt_y+(sin(-2*pi*(1-$))*-#ppt_x+cos(-2*pi*(1-$))*(1-#ppt_y))*(1-$)">
                                          <p:val>
                                            <p:fltVal val="0"/>
                                          </p:val>
                                        </p:tav>
                                        <p:tav tm="100000">
                                          <p:val>
                                            <p:fltVal val="1"/>
                                          </p:val>
                                        </p:tav>
                                      </p:tavLst>
                                    </p:anim>
                                  </p:childTnLst>
                                </p:cTn>
                              </p:par>
                              <p:par>
                                <p:cTn id="71" presetID="15" presetClass="entr" presetSubtype="0" fill="hold" grpId="0" nodeType="withEffect">
                                  <p:stCondLst>
                                    <p:cond delay="0"/>
                                  </p:stCondLst>
                                  <p:childTnLst>
                                    <p:set>
                                      <p:cBhvr>
                                        <p:cTn id="72" dur="1" fill="hold">
                                          <p:stCondLst>
                                            <p:cond delay="0"/>
                                          </p:stCondLst>
                                        </p:cTn>
                                        <p:tgtEl>
                                          <p:spTgt spid="342019">
                                            <p:txEl>
                                              <p:pRg st="8" end="8"/>
                                            </p:txEl>
                                          </p:spTgt>
                                        </p:tgtEl>
                                        <p:attrNameLst>
                                          <p:attrName>style.visibility</p:attrName>
                                        </p:attrNameLst>
                                      </p:cBhvr>
                                      <p:to>
                                        <p:strVal val="visible"/>
                                      </p:to>
                                    </p:set>
                                    <p:anim calcmode="lin" valueType="num">
                                      <p:cBhvr>
                                        <p:cTn id="73" dur="500" fill="hold"/>
                                        <p:tgtEl>
                                          <p:spTgt spid="342019">
                                            <p:txEl>
                                              <p:pRg st="8" end="8"/>
                                            </p:txEl>
                                          </p:spTgt>
                                        </p:tgtEl>
                                        <p:attrNameLst>
                                          <p:attrName>ppt_w</p:attrName>
                                        </p:attrNameLst>
                                      </p:cBhvr>
                                      <p:tavLst>
                                        <p:tav tm="0">
                                          <p:val>
                                            <p:fltVal val="0"/>
                                          </p:val>
                                        </p:tav>
                                        <p:tav tm="100000">
                                          <p:val>
                                            <p:strVal val="#ppt_w"/>
                                          </p:val>
                                        </p:tav>
                                      </p:tavLst>
                                    </p:anim>
                                    <p:anim calcmode="lin" valueType="num">
                                      <p:cBhvr>
                                        <p:cTn id="74" dur="500" fill="hold"/>
                                        <p:tgtEl>
                                          <p:spTgt spid="342019">
                                            <p:txEl>
                                              <p:pRg st="8" end="8"/>
                                            </p:txEl>
                                          </p:spTgt>
                                        </p:tgtEl>
                                        <p:attrNameLst>
                                          <p:attrName>ppt_h</p:attrName>
                                        </p:attrNameLst>
                                      </p:cBhvr>
                                      <p:tavLst>
                                        <p:tav tm="0">
                                          <p:val>
                                            <p:fltVal val="0"/>
                                          </p:val>
                                        </p:tav>
                                        <p:tav tm="100000">
                                          <p:val>
                                            <p:strVal val="#ppt_h"/>
                                          </p:val>
                                        </p:tav>
                                      </p:tavLst>
                                    </p:anim>
                                    <p:anim calcmode="lin" valueType="num">
                                      <p:cBhvr>
                                        <p:cTn id="75" dur="500" fill="hold"/>
                                        <p:tgtEl>
                                          <p:spTgt spid="342019">
                                            <p:txEl>
                                              <p:pRg st="8" end="8"/>
                                            </p:txEl>
                                          </p:spTgt>
                                        </p:tgtEl>
                                        <p:attrNameLst>
                                          <p:attrName>ppt_x</p:attrName>
                                        </p:attrNameLst>
                                      </p:cBhvr>
                                      <p:tavLst>
                                        <p:tav tm="0" fmla="#ppt_x+(cos(-2*pi*(1-$))*-#ppt_x-sin(-2*pi*(1-$))*(1-#ppt_y))*(1-$)">
                                          <p:val>
                                            <p:fltVal val="0"/>
                                          </p:val>
                                        </p:tav>
                                        <p:tav tm="100000">
                                          <p:val>
                                            <p:fltVal val="1"/>
                                          </p:val>
                                        </p:tav>
                                      </p:tavLst>
                                    </p:anim>
                                    <p:anim calcmode="lin" valueType="num">
                                      <p:cBhvr>
                                        <p:cTn id="76" dur="500" fill="hold"/>
                                        <p:tgtEl>
                                          <p:spTgt spid="342019">
                                            <p:txEl>
                                              <p:pRg st="8" end="8"/>
                                            </p:txEl>
                                          </p:spTgt>
                                        </p:tgtEl>
                                        <p:attrNameLst>
                                          <p:attrName>ppt_y</p:attrName>
                                        </p:attrNameLst>
                                      </p:cBhvr>
                                      <p:tavLst>
                                        <p:tav tm="0" fmla="#ppt_y+(sin(-2*pi*(1-$))*-#ppt_x+cos(-2*pi*(1-$))*(1-#ppt_y))*(1-$)">
                                          <p:val>
                                            <p:fltVal val="0"/>
                                          </p:val>
                                        </p:tav>
                                        <p:tav tm="100000">
                                          <p:val>
                                            <p:fltVal val="1"/>
                                          </p:val>
                                        </p:tav>
                                      </p:tavLst>
                                    </p:anim>
                                  </p:childTnLst>
                                </p:cTn>
                              </p:par>
                              <p:par>
                                <p:cTn id="77" presetID="15" presetClass="entr" presetSubtype="0" fill="hold" grpId="0" nodeType="withEffect">
                                  <p:stCondLst>
                                    <p:cond delay="0"/>
                                  </p:stCondLst>
                                  <p:childTnLst>
                                    <p:set>
                                      <p:cBhvr>
                                        <p:cTn id="78" dur="1" fill="hold">
                                          <p:stCondLst>
                                            <p:cond delay="0"/>
                                          </p:stCondLst>
                                        </p:cTn>
                                        <p:tgtEl>
                                          <p:spTgt spid="342019">
                                            <p:txEl>
                                              <p:pRg st="9" end="9"/>
                                            </p:txEl>
                                          </p:spTgt>
                                        </p:tgtEl>
                                        <p:attrNameLst>
                                          <p:attrName>style.visibility</p:attrName>
                                        </p:attrNameLst>
                                      </p:cBhvr>
                                      <p:to>
                                        <p:strVal val="visible"/>
                                      </p:to>
                                    </p:set>
                                    <p:anim calcmode="lin" valueType="num">
                                      <p:cBhvr>
                                        <p:cTn id="79" dur="500" fill="hold"/>
                                        <p:tgtEl>
                                          <p:spTgt spid="342019">
                                            <p:txEl>
                                              <p:pRg st="9" end="9"/>
                                            </p:txEl>
                                          </p:spTgt>
                                        </p:tgtEl>
                                        <p:attrNameLst>
                                          <p:attrName>ppt_w</p:attrName>
                                        </p:attrNameLst>
                                      </p:cBhvr>
                                      <p:tavLst>
                                        <p:tav tm="0">
                                          <p:val>
                                            <p:fltVal val="0"/>
                                          </p:val>
                                        </p:tav>
                                        <p:tav tm="100000">
                                          <p:val>
                                            <p:strVal val="#ppt_w"/>
                                          </p:val>
                                        </p:tav>
                                      </p:tavLst>
                                    </p:anim>
                                    <p:anim calcmode="lin" valueType="num">
                                      <p:cBhvr>
                                        <p:cTn id="80" dur="500" fill="hold"/>
                                        <p:tgtEl>
                                          <p:spTgt spid="342019">
                                            <p:txEl>
                                              <p:pRg st="9" end="9"/>
                                            </p:txEl>
                                          </p:spTgt>
                                        </p:tgtEl>
                                        <p:attrNameLst>
                                          <p:attrName>ppt_h</p:attrName>
                                        </p:attrNameLst>
                                      </p:cBhvr>
                                      <p:tavLst>
                                        <p:tav tm="0">
                                          <p:val>
                                            <p:fltVal val="0"/>
                                          </p:val>
                                        </p:tav>
                                        <p:tav tm="100000">
                                          <p:val>
                                            <p:strVal val="#ppt_h"/>
                                          </p:val>
                                        </p:tav>
                                      </p:tavLst>
                                    </p:anim>
                                    <p:anim calcmode="lin" valueType="num">
                                      <p:cBhvr>
                                        <p:cTn id="81" dur="500" fill="hold"/>
                                        <p:tgtEl>
                                          <p:spTgt spid="342019">
                                            <p:txEl>
                                              <p:pRg st="9" end="9"/>
                                            </p:txEl>
                                          </p:spTgt>
                                        </p:tgtEl>
                                        <p:attrNameLst>
                                          <p:attrName>ppt_x</p:attrName>
                                        </p:attrNameLst>
                                      </p:cBhvr>
                                      <p:tavLst>
                                        <p:tav tm="0" fmla="#ppt_x+(cos(-2*pi*(1-$))*-#ppt_x-sin(-2*pi*(1-$))*(1-#ppt_y))*(1-$)">
                                          <p:val>
                                            <p:fltVal val="0"/>
                                          </p:val>
                                        </p:tav>
                                        <p:tav tm="100000">
                                          <p:val>
                                            <p:fltVal val="1"/>
                                          </p:val>
                                        </p:tav>
                                      </p:tavLst>
                                    </p:anim>
                                    <p:anim calcmode="lin" valueType="num">
                                      <p:cBhvr>
                                        <p:cTn id="82" dur="500" fill="hold"/>
                                        <p:tgtEl>
                                          <p:spTgt spid="342019">
                                            <p:txEl>
                                              <p:pRg st="9" end="9"/>
                                            </p:txEl>
                                          </p:spTgt>
                                        </p:tgtEl>
                                        <p:attrNameLst>
                                          <p:attrName>ppt_y</p:attrName>
                                        </p:attrNameLst>
                                      </p:cBhvr>
                                      <p:tavLst>
                                        <p:tav tm="0" fmla="#ppt_y+(sin(-2*pi*(1-$))*-#ppt_x+cos(-2*pi*(1-$))*(1-#ppt_y))*(1-$)">
                                          <p:val>
                                            <p:fltVal val="0"/>
                                          </p:val>
                                        </p:tav>
                                        <p:tav tm="100000">
                                          <p:val>
                                            <p:fltVal val="1"/>
                                          </p:val>
                                        </p:tav>
                                      </p:tavLst>
                                    </p:anim>
                                  </p:childTnLst>
                                </p:cTn>
                              </p:par>
                              <p:par>
                                <p:cTn id="83" presetID="15" presetClass="entr" presetSubtype="0" fill="hold" grpId="0" nodeType="withEffect">
                                  <p:stCondLst>
                                    <p:cond delay="0"/>
                                  </p:stCondLst>
                                  <p:childTnLst>
                                    <p:set>
                                      <p:cBhvr>
                                        <p:cTn id="84" dur="1" fill="hold">
                                          <p:stCondLst>
                                            <p:cond delay="0"/>
                                          </p:stCondLst>
                                        </p:cTn>
                                        <p:tgtEl>
                                          <p:spTgt spid="342019">
                                            <p:txEl>
                                              <p:pRg st="10" end="10"/>
                                            </p:txEl>
                                          </p:spTgt>
                                        </p:tgtEl>
                                        <p:attrNameLst>
                                          <p:attrName>style.visibility</p:attrName>
                                        </p:attrNameLst>
                                      </p:cBhvr>
                                      <p:to>
                                        <p:strVal val="visible"/>
                                      </p:to>
                                    </p:set>
                                    <p:anim calcmode="lin" valueType="num">
                                      <p:cBhvr>
                                        <p:cTn id="85" dur="500" fill="hold"/>
                                        <p:tgtEl>
                                          <p:spTgt spid="342019">
                                            <p:txEl>
                                              <p:pRg st="10" end="10"/>
                                            </p:txEl>
                                          </p:spTgt>
                                        </p:tgtEl>
                                        <p:attrNameLst>
                                          <p:attrName>ppt_w</p:attrName>
                                        </p:attrNameLst>
                                      </p:cBhvr>
                                      <p:tavLst>
                                        <p:tav tm="0">
                                          <p:val>
                                            <p:fltVal val="0"/>
                                          </p:val>
                                        </p:tav>
                                        <p:tav tm="100000">
                                          <p:val>
                                            <p:strVal val="#ppt_w"/>
                                          </p:val>
                                        </p:tav>
                                      </p:tavLst>
                                    </p:anim>
                                    <p:anim calcmode="lin" valueType="num">
                                      <p:cBhvr>
                                        <p:cTn id="86" dur="500" fill="hold"/>
                                        <p:tgtEl>
                                          <p:spTgt spid="342019">
                                            <p:txEl>
                                              <p:pRg st="10" end="10"/>
                                            </p:txEl>
                                          </p:spTgt>
                                        </p:tgtEl>
                                        <p:attrNameLst>
                                          <p:attrName>ppt_h</p:attrName>
                                        </p:attrNameLst>
                                      </p:cBhvr>
                                      <p:tavLst>
                                        <p:tav tm="0">
                                          <p:val>
                                            <p:fltVal val="0"/>
                                          </p:val>
                                        </p:tav>
                                        <p:tav tm="100000">
                                          <p:val>
                                            <p:strVal val="#ppt_h"/>
                                          </p:val>
                                        </p:tav>
                                      </p:tavLst>
                                    </p:anim>
                                    <p:anim calcmode="lin" valueType="num">
                                      <p:cBhvr>
                                        <p:cTn id="87" dur="500" fill="hold"/>
                                        <p:tgtEl>
                                          <p:spTgt spid="342019">
                                            <p:txEl>
                                              <p:pRg st="10" end="10"/>
                                            </p:txEl>
                                          </p:spTgt>
                                        </p:tgtEl>
                                        <p:attrNameLst>
                                          <p:attrName>ppt_x</p:attrName>
                                        </p:attrNameLst>
                                      </p:cBhvr>
                                      <p:tavLst>
                                        <p:tav tm="0" fmla="#ppt_x+(cos(-2*pi*(1-$))*-#ppt_x-sin(-2*pi*(1-$))*(1-#ppt_y))*(1-$)">
                                          <p:val>
                                            <p:fltVal val="0"/>
                                          </p:val>
                                        </p:tav>
                                        <p:tav tm="100000">
                                          <p:val>
                                            <p:fltVal val="1"/>
                                          </p:val>
                                        </p:tav>
                                      </p:tavLst>
                                    </p:anim>
                                    <p:anim calcmode="lin" valueType="num">
                                      <p:cBhvr>
                                        <p:cTn id="88" dur="500" fill="hold"/>
                                        <p:tgtEl>
                                          <p:spTgt spid="342019">
                                            <p:txEl>
                                              <p:pRg st="10" end="10"/>
                                            </p:txEl>
                                          </p:spTgt>
                                        </p:tgtEl>
                                        <p:attrNameLst>
                                          <p:attrName>ppt_y</p:attrName>
                                        </p:attrNameLst>
                                      </p:cBhvr>
                                      <p:tavLst>
                                        <p:tav tm="0" fmla="#ppt_y+(sin(-2*pi*(1-$))*-#ppt_x+cos(-2*pi*(1-$))*(1-#ppt_y))*(1-$)">
                                          <p:val>
                                            <p:fltVal val="0"/>
                                          </p:val>
                                        </p:tav>
                                        <p:tav tm="100000">
                                          <p:val>
                                            <p:fltVal val="1"/>
                                          </p:val>
                                        </p:tav>
                                      </p:tavLst>
                                    </p:anim>
                                  </p:childTnLst>
                                </p:cTn>
                              </p:par>
                              <p:par>
                                <p:cTn id="89" presetID="15" presetClass="entr" presetSubtype="0" fill="hold" grpId="0" nodeType="withEffect">
                                  <p:stCondLst>
                                    <p:cond delay="0"/>
                                  </p:stCondLst>
                                  <p:childTnLst>
                                    <p:set>
                                      <p:cBhvr>
                                        <p:cTn id="90" dur="1" fill="hold">
                                          <p:stCondLst>
                                            <p:cond delay="0"/>
                                          </p:stCondLst>
                                        </p:cTn>
                                        <p:tgtEl>
                                          <p:spTgt spid="342019">
                                            <p:txEl>
                                              <p:pRg st="11" end="11"/>
                                            </p:txEl>
                                          </p:spTgt>
                                        </p:tgtEl>
                                        <p:attrNameLst>
                                          <p:attrName>style.visibility</p:attrName>
                                        </p:attrNameLst>
                                      </p:cBhvr>
                                      <p:to>
                                        <p:strVal val="visible"/>
                                      </p:to>
                                    </p:set>
                                    <p:anim calcmode="lin" valueType="num">
                                      <p:cBhvr>
                                        <p:cTn id="91" dur="500" fill="hold"/>
                                        <p:tgtEl>
                                          <p:spTgt spid="342019">
                                            <p:txEl>
                                              <p:pRg st="11" end="11"/>
                                            </p:txEl>
                                          </p:spTgt>
                                        </p:tgtEl>
                                        <p:attrNameLst>
                                          <p:attrName>ppt_w</p:attrName>
                                        </p:attrNameLst>
                                      </p:cBhvr>
                                      <p:tavLst>
                                        <p:tav tm="0">
                                          <p:val>
                                            <p:fltVal val="0"/>
                                          </p:val>
                                        </p:tav>
                                        <p:tav tm="100000">
                                          <p:val>
                                            <p:strVal val="#ppt_w"/>
                                          </p:val>
                                        </p:tav>
                                      </p:tavLst>
                                    </p:anim>
                                    <p:anim calcmode="lin" valueType="num">
                                      <p:cBhvr>
                                        <p:cTn id="92" dur="500" fill="hold"/>
                                        <p:tgtEl>
                                          <p:spTgt spid="342019">
                                            <p:txEl>
                                              <p:pRg st="11" end="11"/>
                                            </p:txEl>
                                          </p:spTgt>
                                        </p:tgtEl>
                                        <p:attrNameLst>
                                          <p:attrName>ppt_h</p:attrName>
                                        </p:attrNameLst>
                                      </p:cBhvr>
                                      <p:tavLst>
                                        <p:tav tm="0">
                                          <p:val>
                                            <p:fltVal val="0"/>
                                          </p:val>
                                        </p:tav>
                                        <p:tav tm="100000">
                                          <p:val>
                                            <p:strVal val="#ppt_h"/>
                                          </p:val>
                                        </p:tav>
                                      </p:tavLst>
                                    </p:anim>
                                    <p:anim calcmode="lin" valueType="num">
                                      <p:cBhvr>
                                        <p:cTn id="93" dur="500" fill="hold"/>
                                        <p:tgtEl>
                                          <p:spTgt spid="342019">
                                            <p:txEl>
                                              <p:pRg st="11" end="11"/>
                                            </p:txEl>
                                          </p:spTgt>
                                        </p:tgtEl>
                                        <p:attrNameLst>
                                          <p:attrName>ppt_x</p:attrName>
                                        </p:attrNameLst>
                                      </p:cBhvr>
                                      <p:tavLst>
                                        <p:tav tm="0" fmla="#ppt_x+(cos(-2*pi*(1-$))*-#ppt_x-sin(-2*pi*(1-$))*(1-#ppt_y))*(1-$)">
                                          <p:val>
                                            <p:fltVal val="0"/>
                                          </p:val>
                                        </p:tav>
                                        <p:tav tm="100000">
                                          <p:val>
                                            <p:fltVal val="1"/>
                                          </p:val>
                                        </p:tav>
                                      </p:tavLst>
                                    </p:anim>
                                    <p:anim calcmode="lin" valueType="num">
                                      <p:cBhvr>
                                        <p:cTn id="94" dur="500" fill="hold"/>
                                        <p:tgtEl>
                                          <p:spTgt spid="342019">
                                            <p:txEl>
                                              <p:pRg st="11" end="11"/>
                                            </p:txEl>
                                          </p:spTgt>
                                        </p:tgtEl>
                                        <p:attrNameLst>
                                          <p:attrName>ppt_y</p:attrName>
                                        </p:attrNameLst>
                                      </p:cBhvr>
                                      <p:tavLst>
                                        <p:tav tm="0" fmla="#ppt_y+(sin(-2*pi*(1-$))*-#ppt_x+cos(-2*pi*(1-$))*(1-#ppt_y))*(1-$)">
                                          <p:val>
                                            <p:fltVal val="0"/>
                                          </p:val>
                                        </p:tav>
                                        <p:tav tm="100000">
                                          <p:val>
                                            <p:fltVal val="1"/>
                                          </p:val>
                                        </p:tav>
                                      </p:tavLst>
                                    </p:anim>
                                  </p:childTnLst>
                                </p:cTn>
                              </p:par>
                              <p:par>
                                <p:cTn id="95" presetID="15" presetClass="entr" presetSubtype="0" fill="hold" grpId="0" nodeType="withEffect">
                                  <p:stCondLst>
                                    <p:cond delay="0"/>
                                  </p:stCondLst>
                                  <p:childTnLst>
                                    <p:set>
                                      <p:cBhvr>
                                        <p:cTn id="96" dur="1" fill="hold">
                                          <p:stCondLst>
                                            <p:cond delay="0"/>
                                          </p:stCondLst>
                                        </p:cTn>
                                        <p:tgtEl>
                                          <p:spTgt spid="342019">
                                            <p:txEl>
                                              <p:pRg st="12" end="12"/>
                                            </p:txEl>
                                          </p:spTgt>
                                        </p:tgtEl>
                                        <p:attrNameLst>
                                          <p:attrName>style.visibility</p:attrName>
                                        </p:attrNameLst>
                                      </p:cBhvr>
                                      <p:to>
                                        <p:strVal val="visible"/>
                                      </p:to>
                                    </p:set>
                                    <p:anim calcmode="lin" valueType="num">
                                      <p:cBhvr>
                                        <p:cTn id="97" dur="500" fill="hold"/>
                                        <p:tgtEl>
                                          <p:spTgt spid="342019">
                                            <p:txEl>
                                              <p:pRg st="12" end="12"/>
                                            </p:txEl>
                                          </p:spTgt>
                                        </p:tgtEl>
                                        <p:attrNameLst>
                                          <p:attrName>ppt_w</p:attrName>
                                        </p:attrNameLst>
                                      </p:cBhvr>
                                      <p:tavLst>
                                        <p:tav tm="0">
                                          <p:val>
                                            <p:fltVal val="0"/>
                                          </p:val>
                                        </p:tav>
                                        <p:tav tm="100000">
                                          <p:val>
                                            <p:strVal val="#ppt_w"/>
                                          </p:val>
                                        </p:tav>
                                      </p:tavLst>
                                    </p:anim>
                                    <p:anim calcmode="lin" valueType="num">
                                      <p:cBhvr>
                                        <p:cTn id="98" dur="500" fill="hold"/>
                                        <p:tgtEl>
                                          <p:spTgt spid="342019">
                                            <p:txEl>
                                              <p:pRg st="12" end="12"/>
                                            </p:txEl>
                                          </p:spTgt>
                                        </p:tgtEl>
                                        <p:attrNameLst>
                                          <p:attrName>ppt_h</p:attrName>
                                        </p:attrNameLst>
                                      </p:cBhvr>
                                      <p:tavLst>
                                        <p:tav tm="0">
                                          <p:val>
                                            <p:fltVal val="0"/>
                                          </p:val>
                                        </p:tav>
                                        <p:tav tm="100000">
                                          <p:val>
                                            <p:strVal val="#ppt_h"/>
                                          </p:val>
                                        </p:tav>
                                      </p:tavLst>
                                    </p:anim>
                                    <p:anim calcmode="lin" valueType="num">
                                      <p:cBhvr>
                                        <p:cTn id="99" dur="500" fill="hold"/>
                                        <p:tgtEl>
                                          <p:spTgt spid="342019">
                                            <p:txEl>
                                              <p:pRg st="12" end="12"/>
                                            </p:txEl>
                                          </p:spTgt>
                                        </p:tgtEl>
                                        <p:attrNameLst>
                                          <p:attrName>ppt_x</p:attrName>
                                        </p:attrNameLst>
                                      </p:cBhvr>
                                      <p:tavLst>
                                        <p:tav tm="0" fmla="#ppt_x+(cos(-2*pi*(1-$))*-#ppt_x-sin(-2*pi*(1-$))*(1-#ppt_y))*(1-$)">
                                          <p:val>
                                            <p:fltVal val="0"/>
                                          </p:val>
                                        </p:tav>
                                        <p:tav tm="100000">
                                          <p:val>
                                            <p:fltVal val="1"/>
                                          </p:val>
                                        </p:tav>
                                      </p:tavLst>
                                    </p:anim>
                                    <p:anim calcmode="lin" valueType="num">
                                      <p:cBhvr>
                                        <p:cTn id="100" dur="500" fill="hold"/>
                                        <p:tgtEl>
                                          <p:spTgt spid="342019">
                                            <p:txEl>
                                              <p:pRg st="12" end="12"/>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2018" grpId="0"/>
      <p:bldP spid="342019" grpId="0" build="p"/>
    </p:bldLst>
  </p:timing>
</p:sld>
</file>

<file path=ppt/slides/slide25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44066" name="Rectangle 2"/>
          <p:cNvSpPr>
            <a:spLocks noGrp="1" noChangeArrowheads="1"/>
          </p:cNvSpPr>
          <p:nvPr>
            <p:ph type="title"/>
          </p:nvPr>
        </p:nvSpPr>
        <p:spPr>
          <a:xfrm>
            <a:off x="457200" y="115888"/>
            <a:ext cx="8229600" cy="706437"/>
          </a:xfrm>
        </p:spPr>
        <p:txBody>
          <a:bodyPr/>
          <a:lstStyle/>
          <a:p>
            <a:pPr algn="r"/>
            <a:r>
              <a:rPr lang="fa-IR" altLang="fa-IR" sz="1600">
                <a:cs typeface="B Nasim" panose="00000700000000000000" pitchFamily="2" charset="-78"/>
              </a:rPr>
              <a:t>حل مساله (8-6)</a:t>
            </a:r>
            <a:endParaRPr lang="en-US" altLang="fa-IR" sz="1600">
              <a:cs typeface="B Nasim" panose="00000700000000000000" pitchFamily="2" charset="-78"/>
            </a:endParaRPr>
          </a:p>
        </p:txBody>
      </p:sp>
      <p:sp>
        <p:nvSpPr>
          <p:cNvPr id="344067" name="Rectangle 3"/>
          <p:cNvSpPr>
            <a:spLocks noGrp="1" noChangeArrowheads="1"/>
          </p:cNvSpPr>
          <p:nvPr>
            <p:ph type="body" idx="1"/>
          </p:nvPr>
        </p:nvSpPr>
        <p:spPr>
          <a:xfrm>
            <a:off x="395288" y="620713"/>
            <a:ext cx="8229600" cy="6453187"/>
          </a:xfrm>
        </p:spPr>
        <p:txBody>
          <a:bodyPr/>
          <a:lstStyle/>
          <a:p>
            <a:pPr algn="l">
              <a:buFont typeface="Wingdings" panose="05000000000000000000" pitchFamily="2" charset="2"/>
              <a:buNone/>
            </a:pPr>
            <a:r>
              <a:rPr lang="fa-IR" altLang="fa-IR" sz="1800">
                <a:effectLst/>
                <a:cs typeface="B Zar" panose="00000400000000000000" pitchFamily="2" charset="-78"/>
              </a:rPr>
              <a:t>تعداد تولید در نقطه سربسر               165000 = 43560000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56 – 320</a:t>
            </a:r>
          </a:p>
          <a:p>
            <a:pPr algn="l">
              <a:buFont typeface="Wingdings" panose="05000000000000000000" pitchFamily="2" charset="2"/>
              <a:buNone/>
            </a:pPr>
            <a:r>
              <a:rPr lang="fa-IR" altLang="fa-IR" sz="1800">
                <a:effectLst/>
                <a:cs typeface="B Zar" panose="00000400000000000000" pitchFamily="2" charset="-78"/>
              </a:rPr>
              <a:t>الف)                                                                                  15000 = 165000 – 180000 = حاشیه ایمنی بر حسب تعداد</a:t>
            </a:r>
          </a:p>
          <a:p>
            <a:pPr algn="l">
              <a:buFont typeface="Wingdings" panose="05000000000000000000" pitchFamily="2" charset="2"/>
              <a:buNone/>
            </a:pPr>
            <a:r>
              <a:rPr lang="fa-IR" altLang="fa-IR" sz="1800">
                <a:effectLst/>
                <a:cs typeface="B Zar" panose="00000400000000000000" pitchFamily="2" charset="-78"/>
              </a:rPr>
              <a:t>ب)                     12 =                 180000 × 264               = </a:t>
            </a:r>
            <a:r>
              <a:rPr lang="en-US" altLang="fa-IR" sz="1800">
                <a:effectLst/>
                <a:cs typeface="B Zar" panose="00000400000000000000" pitchFamily="2" charset="-78"/>
              </a:rPr>
              <a:t>s </a:t>
            </a:r>
            <a:r>
              <a:rPr lang="en-US" altLang="fa-IR" sz="1800">
                <a:effectLst/>
                <a:latin typeface="Arial" panose="020B0604020202020204" pitchFamily="34" charset="0"/>
                <a:cs typeface="B Zar" panose="00000400000000000000" pitchFamily="2" charset="-78"/>
              </a:rPr>
              <a:t>–</a:t>
            </a:r>
            <a:r>
              <a:rPr lang="en-US" altLang="fa-IR" sz="1800">
                <a:effectLst/>
                <a:cs typeface="B Zar" panose="00000400000000000000" pitchFamily="2" charset="-78"/>
              </a:rPr>
              <a:t> v    </a:t>
            </a:r>
            <a:r>
              <a:rPr lang="fa-IR" altLang="fa-IR" sz="1800">
                <a:effectLst/>
                <a:cs typeface="B Zar" panose="00000400000000000000" pitchFamily="2" charset="-78"/>
              </a:rPr>
              <a:t>   = درجه اهرم عملیاتی در سطح 180000 بسته</a:t>
            </a:r>
          </a:p>
          <a:p>
            <a:pPr>
              <a:lnSpc>
                <a:spcPct val="80000"/>
              </a:lnSpc>
              <a:buFont typeface="Wingdings" panose="05000000000000000000" pitchFamily="2" charset="2"/>
              <a:buNone/>
            </a:pPr>
            <a:r>
              <a:rPr lang="fa-IR" altLang="fa-IR" sz="1800">
                <a:effectLst/>
                <a:cs typeface="B Zar" panose="00000400000000000000" pitchFamily="2" charset="-78"/>
              </a:rPr>
              <a:t>                                       43560000 – ( 180000 × 264)            </a:t>
            </a:r>
            <a:r>
              <a:rPr lang="en-US" altLang="fa-IR" sz="1800">
                <a:effectLst/>
                <a:cs typeface="B Zar" panose="00000400000000000000" pitchFamily="2" charset="-78"/>
              </a:rPr>
              <a:t>s-v-f</a:t>
            </a:r>
            <a:endParaRPr lang="fa-IR" altLang="fa-IR" sz="1800">
              <a:effectLst/>
              <a:cs typeface="B Zar" panose="00000400000000000000" pitchFamily="2" charset="-78"/>
            </a:endParaRPr>
          </a:p>
          <a:p>
            <a:pPr algn="l">
              <a:lnSpc>
                <a:spcPct val="90000"/>
              </a:lnSpc>
              <a:buFont typeface="Wingdings" panose="05000000000000000000" pitchFamily="2" charset="2"/>
              <a:buNone/>
            </a:pPr>
            <a:r>
              <a:rPr lang="fa-IR" altLang="fa-IR" sz="1800">
                <a:effectLst/>
                <a:cs typeface="B Zar" panose="00000400000000000000" pitchFamily="2" charset="-78"/>
              </a:rPr>
              <a:t>100 × (درصد افزایش در فروش × درجه اهرم عملیاتی ) = درصد افزایش در سود</a:t>
            </a:r>
          </a:p>
          <a:p>
            <a:pPr algn="l">
              <a:buFont typeface="Wingdings" panose="05000000000000000000" pitchFamily="2" charset="2"/>
              <a:buNone/>
            </a:pPr>
            <a:r>
              <a:rPr lang="fa-IR" altLang="fa-IR" sz="1800">
                <a:effectLst/>
                <a:cs typeface="B Zar" panose="00000400000000000000" pitchFamily="2" charset="-78"/>
              </a:rPr>
              <a:t>360% = 100 × (30% × 12) = درصد افزایش در سود</a:t>
            </a:r>
          </a:p>
          <a:p>
            <a:pPr algn="l">
              <a:buFont typeface="Wingdings" panose="05000000000000000000" pitchFamily="2" charset="2"/>
              <a:buNone/>
            </a:pPr>
            <a:r>
              <a:rPr lang="fa-IR" altLang="fa-IR" sz="1800">
                <a:effectLst/>
                <a:cs typeface="B Zar" panose="00000400000000000000" pitchFamily="2" charset="-78"/>
              </a:rPr>
              <a:t>18216000 = (3960000 ) 360% + [ 43560000 – (264 × 180000 ) ] = مبلغ سود جدید</a:t>
            </a:r>
          </a:p>
          <a:p>
            <a:pPr>
              <a:buFont typeface="Wingdings" panose="05000000000000000000" pitchFamily="2" charset="2"/>
              <a:buNone/>
            </a:pPr>
            <a:r>
              <a:rPr lang="fa-IR" altLang="fa-IR" sz="1800" u="sng">
                <a:effectLst/>
                <a:cs typeface="B Zar" panose="00000400000000000000" pitchFamily="2" charset="-78"/>
              </a:rPr>
              <a:t>ادامه جواب قسمت (ج) – اثبات :</a:t>
            </a:r>
          </a:p>
          <a:p>
            <a:pPr>
              <a:buFont typeface="Wingdings" panose="05000000000000000000" pitchFamily="2" charset="2"/>
              <a:buNone/>
            </a:pPr>
            <a:r>
              <a:rPr lang="fa-IR" altLang="fa-IR" sz="1800">
                <a:effectLst/>
                <a:cs typeface="B Zar" panose="00000400000000000000" pitchFamily="2" charset="-78"/>
              </a:rPr>
              <a:t>	فروش                                       74880000</a:t>
            </a:r>
          </a:p>
          <a:p>
            <a:pPr>
              <a:buFont typeface="Wingdings" panose="05000000000000000000" pitchFamily="2" charset="2"/>
              <a:buNone/>
            </a:pPr>
            <a:r>
              <a:rPr lang="fa-IR" altLang="fa-IR" sz="1800">
                <a:effectLst/>
                <a:cs typeface="B Zar" panose="00000400000000000000" pitchFamily="2" charset="-78"/>
              </a:rPr>
              <a:t>	هزینه های متغیر                        (</a:t>
            </a:r>
            <a:r>
              <a:rPr lang="fa-IR" altLang="fa-IR" sz="1800" u="sng">
                <a:effectLst/>
                <a:cs typeface="B Zar" panose="00000400000000000000" pitchFamily="2" charset="-78"/>
              </a:rPr>
              <a:t>13104000</a:t>
            </a:r>
            <a:r>
              <a:rPr lang="fa-IR" altLang="fa-IR" sz="1800">
                <a:effectLst/>
                <a:cs typeface="B Zar" panose="00000400000000000000" pitchFamily="2" charset="-78"/>
              </a:rPr>
              <a:t>) </a:t>
            </a:r>
          </a:p>
          <a:p>
            <a:pPr>
              <a:buFont typeface="Wingdings" panose="05000000000000000000" pitchFamily="2" charset="2"/>
              <a:buNone/>
            </a:pPr>
            <a:r>
              <a:rPr lang="fa-IR" altLang="fa-IR" sz="1800">
                <a:effectLst/>
                <a:cs typeface="B Zar" panose="00000400000000000000" pitchFamily="2" charset="-78"/>
              </a:rPr>
              <a:t>	حاشیه فروش                              61776000</a:t>
            </a:r>
          </a:p>
          <a:p>
            <a:pPr>
              <a:buFont typeface="Wingdings" panose="05000000000000000000" pitchFamily="2" charset="2"/>
              <a:buNone/>
            </a:pPr>
            <a:r>
              <a:rPr lang="fa-IR" altLang="fa-IR" sz="1800">
                <a:effectLst/>
                <a:cs typeface="B Zar" panose="00000400000000000000" pitchFamily="2" charset="-78"/>
              </a:rPr>
              <a:t>	هزینه های ثابت                         (</a:t>
            </a:r>
            <a:r>
              <a:rPr lang="fa-IR" altLang="fa-IR" sz="1800" u="sng">
                <a:effectLst/>
                <a:cs typeface="B Zar" panose="00000400000000000000" pitchFamily="2" charset="-78"/>
              </a:rPr>
              <a:t>43560000</a:t>
            </a:r>
            <a:r>
              <a:rPr lang="fa-IR" altLang="fa-IR" sz="1800">
                <a:effectLst/>
                <a:cs typeface="B Zar" panose="00000400000000000000" pitchFamily="2" charset="-78"/>
              </a:rPr>
              <a:t>)</a:t>
            </a:r>
          </a:p>
          <a:p>
            <a:pPr>
              <a:buFont typeface="Wingdings" panose="05000000000000000000" pitchFamily="2" charset="2"/>
              <a:buNone/>
            </a:pPr>
            <a:r>
              <a:rPr lang="fa-IR" altLang="fa-IR" sz="1800">
                <a:effectLst/>
                <a:cs typeface="B Zar" panose="00000400000000000000" pitchFamily="2" charset="-78"/>
              </a:rPr>
              <a:t>	سود قبل از مالیات                       18216000</a:t>
            </a:r>
          </a:p>
          <a:p>
            <a:pPr algn="l">
              <a:buFont typeface="Wingdings" panose="05000000000000000000" pitchFamily="2" charset="2"/>
              <a:buNone/>
            </a:pPr>
            <a:r>
              <a:rPr lang="fa-IR" altLang="fa-IR" sz="1800">
                <a:effectLst/>
                <a:cs typeface="B Zar" panose="00000400000000000000" pitchFamily="2" charset="-78"/>
              </a:rPr>
              <a:t>هـ )                                                                                                                177000 = 3168000 + 43560000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ctr">
              <a:lnSpc>
                <a:spcPct val="50000"/>
              </a:lnSpc>
              <a:buFont typeface="Wingdings" panose="05000000000000000000" pitchFamily="2" charset="2"/>
              <a:buNone/>
            </a:pPr>
            <a:r>
              <a:rPr lang="fa-IR" altLang="fa-IR" sz="1800">
                <a:effectLst/>
                <a:cs typeface="B Zar" panose="00000400000000000000" pitchFamily="2" charset="-78"/>
              </a:rPr>
              <a:t>                                                                                                                               264</a:t>
            </a:r>
          </a:p>
          <a:p>
            <a:pPr algn="l">
              <a:lnSpc>
                <a:spcPct val="110000"/>
              </a:lnSpc>
              <a:buFont typeface="Wingdings" panose="05000000000000000000" pitchFamily="2" charset="2"/>
              <a:buNone/>
            </a:pPr>
            <a:r>
              <a:rPr lang="fa-IR" altLang="fa-IR" sz="1800">
                <a:effectLst/>
                <a:cs typeface="B Zar" panose="00000400000000000000" pitchFamily="2" charset="-78"/>
              </a:rPr>
              <a:t>فروش نقطه سربسر جدید                             56640000 = 320 × 177000 = </a:t>
            </a:r>
            <a:r>
              <a:rPr lang="en-US" altLang="fa-IR" sz="1800">
                <a:effectLst/>
                <a:cs typeface="B Zar" panose="00000400000000000000" pitchFamily="2" charset="-78"/>
              </a:rPr>
              <a:t>s</a:t>
            </a:r>
            <a:endParaRPr lang="fa-IR" altLang="fa-IR" sz="1800">
              <a:effectLst/>
              <a:cs typeface="B Zar" panose="00000400000000000000" pitchFamily="2" charset="-78"/>
            </a:endParaRPr>
          </a:p>
          <a:p>
            <a:pPr algn="l">
              <a:buFont typeface="Wingdings" panose="05000000000000000000" pitchFamily="2" charset="2"/>
              <a:buNone/>
            </a:pPr>
            <a:r>
              <a:rPr lang="fa-IR" altLang="fa-IR" sz="1800">
                <a:effectLst/>
                <a:cs typeface="B Zar" panose="00000400000000000000" pitchFamily="2" charset="-78"/>
              </a:rPr>
              <a:t>225000 = 125% 180000 = تعداد فروش با افزایش 25%</a:t>
            </a:r>
          </a:p>
          <a:p>
            <a:pPr algn="l">
              <a:buFont typeface="Wingdings" panose="05000000000000000000" pitchFamily="2" charset="2"/>
              <a:buNone/>
            </a:pPr>
            <a:r>
              <a:rPr lang="fa-IR" altLang="fa-IR" sz="1800">
                <a:effectLst/>
                <a:cs typeface="B Zar" panose="00000400000000000000" pitchFamily="2" charset="-78"/>
              </a:rPr>
              <a:t>7/4 ≈            (264 × 225000)             = درجه اهرم عملیاتی در سطح فروش   225000 بسته </a:t>
            </a:r>
          </a:p>
          <a:p>
            <a:pPr>
              <a:lnSpc>
                <a:spcPct val="60000"/>
              </a:lnSpc>
              <a:buFont typeface="Wingdings" panose="05000000000000000000" pitchFamily="2" charset="2"/>
              <a:buNone/>
            </a:pPr>
            <a:r>
              <a:rPr lang="fa-IR" altLang="fa-IR" sz="1800">
                <a:effectLst/>
                <a:cs typeface="B Zar" panose="00000400000000000000" pitchFamily="2" charset="-78"/>
              </a:rPr>
              <a:t>                                                   46728000 – ( 264 × 225000)</a:t>
            </a:r>
            <a:endParaRPr lang="ar-SA" altLang="fa-IR" sz="1800">
              <a:effectLst/>
              <a:cs typeface="B Zar" panose="00000400000000000000" pitchFamily="2" charset="-78"/>
            </a:endParaRPr>
          </a:p>
        </p:txBody>
      </p:sp>
      <p:grpSp>
        <p:nvGrpSpPr>
          <p:cNvPr id="344074" name="Group 10"/>
          <p:cNvGrpSpPr>
            <a:grpSpLocks/>
          </p:cNvGrpSpPr>
          <p:nvPr/>
        </p:nvGrpSpPr>
        <p:grpSpPr bwMode="auto">
          <a:xfrm>
            <a:off x="900113" y="909638"/>
            <a:ext cx="5975350" cy="5543550"/>
            <a:chOff x="567" y="573"/>
            <a:chExt cx="3764" cy="3492"/>
          </a:xfrm>
        </p:grpSpPr>
        <p:grpSp>
          <p:nvGrpSpPr>
            <p:cNvPr id="344073" name="Group 9"/>
            <p:cNvGrpSpPr>
              <a:grpSpLocks/>
            </p:cNvGrpSpPr>
            <p:nvPr/>
          </p:nvGrpSpPr>
          <p:grpSpPr bwMode="auto">
            <a:xfrm>
              <a:off x="612" y="573"/>
              <a:ext cx="3719" cy="499"/>
              <a:chOff x="567" y="618"/>
              <a:chExt cx="3719" cy="499"/>
            </a:xfrm>
          </p:grpSpPr>
          <p:sp>
            <p:nvSpPr>
              <p:cNvPr id="344068" name="Line 4"/>
              <p:cNvSpPr>
                <a:spLocks noChangeShapeType="1"/>
              </p:cNvSpPr>
              <p:nvPr/>
            </p:nvSpPr>
            <p:spPr bwMode="auto">
              <a:xfrm>
                <a:off x="567" y="618"/>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4069" name="Line 5"/>
              <p:cNvSpPr>
                <a:spLocks noChangeShapeType="1"/>
              </p:cNvSpPr>
              <p:nvPr/>
            </p:nvSpPr>
            <p:spPr bwMode="auto">
              <a:xfrm>
                <a:off x="2245" y="1117"/>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4070" name="Line 6"/>
              <p:cNvSpPr>
                <a:spLocks noChangeShapeType="1"/>
              </p:cNvSpPr>
              <p:nvPr/>
            </p:nvSpPr>
            <p:spPr bwMode="auto">
              <a:xfrm>
                <a:off x="2880" y="1117"/>
                <a:ext cx="140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44071" name="Line 7"/>
            <p:cNvSpPr>
              <a:spLocks noChangeShapeType="1"/>
            </p:cNvSpPr>
            <p:nvPr/>
          </p:nvSpPr>
          <p:spPr bwMode="auto">
            <a:xfrm>
              <a:off x="567" y="3294"/>
              <a:ext cx="9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4072" name="Line 8"/>
            <p:cNvSpPr>
              <a:spLocks noChangeShapeType="1"/>
            </p:cNvSpPr>
            <p:nvPr/>
          </p:nvSpPr>
          <p:spPr bwMode="auto">
            <a:xfrm>
              <a:off x="2607" y="4065"/>
              <a:ext cx="13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44066"/>
                                        </p:tgtEl>
                                        <p:attrNameLst>
                                          <p:attrName>style.visibility</p:attrName>
                                        </p:attrNameLst>
                                      </p:cBhvr>
                                      <p:to>
                                        <p:strVal val="visible"/>
                                      </p:to>
                                    </p:set>
                                    <p:animEffect transition="in" filter="fade">
                                      <p:cBhvr>
                                        <p:cTn id="7" dur="1000"/>
                                        <p:tgtEl>
                                          <p:spTgt spid="344066"/>
                                        </p:tgtEl>
                                      </p:cBhvr>
                                    </p:animEffect>
                                    <p:anim calcmode="lin" valueType="num">
                                      <p:cBhvr>
                                        <p:cTn id="8" dur="1000" fill="hold"/>
                                        <p:tgtEl>
                                          <p:spTgt spid="344066"/>
                                        </p:tgtEl>
                                        <p:attrNameLst>
                                          <p:attrName>ppt_x</p:attrName>
                                        </p:attrNameLst>
                                      </p:cBhvr>
                                      <p:tavLst>
                                        <p:tav tm="0">
                                          <p:val>
                                            <p:strVal val="#ppt_x"/>
                                          </p:val>
                                        </p:tav>
                                        <p:tav tm="100000">
                                          <p:val>
                                            <p:strVal val="#ppt_x"/>
                                          </p:val>
                                        </p:tav>
                                      </p:tavLst>
                                    </p:anim>
                                    <p:anim calcmode="lin" valueType="num">
                                      <p:cBhvr>
                                        <p:cTn id="9" dur="900" decel="100000" fill="hold"/>
                                        <p:tgtEl>
                                          <p:spTgt spid="344066"/>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4066"/>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2" presetClass="entr" presetSubtype="4" fill="hold" nodeType="afterEffect">
                                  <p:stCondLst>
                                    <p:cond delay="0"/>
                                  </p:stCondLst>
                                  <p:childTnLst>
                                    <p:set>
                                      <p:cBhvr>
                                        <p:cTn id="13" dur="1" fill="hold">
                                          <p:stCondLst>
                                            <p:cond delay="0"/>
                                          </p:stCondLst>
                                        </p:cTn>
                                        <p:tgtEl>
                                          <p:spTgt spid="344074"/>
                                        </p:tgtEl>
                                        <p:attrNameLst>
                                          <p:attrName>style.visibility</p:attrName>
                                        </p:attrNameLst>
                                      </p:cBhvr>
                                      <p:to>
                                        <p:strVal val="visible"/>
                                      </p:to>
                                    </p:set>
                                    <p:anim calcmode="lin" valueType="num">
                                      <p:cBhvr additive="base">
                                        <p:cTn id="14" dur="500" fill="hold"/>
                                        <p:tgtEl>
                                          <p:spTgt spid="344074"/>
                                        </p:tgtEl>
                                        <p:attrNameLst>
                                          <p:attrName>ppt_x</p:attrName>
                                        </p:attrNameLst>
                                      </p:cBhvr>
                                      <p:tavLst>
                                        <p:tav tm="0">
                                          <p:val>
                                            <p:strVal val="#ppt_x"/>
                                          </p:val>
                                        </p:tav>
                                        <p:tav tm="100000">
                                          <p:val>
                                            <p:strVal val="#ppt_x"/>
                                          </p:val>
                                        </p:tav>
                                      </p:tavLst>
                                    </p:anim>
                                    <p:anim calcmode="lin" valueType="num">
                                      <p:cBhvr additive="base">
                                        <p:cTn id="15" dur="500" fill="hold"/>
                                        <p:tgtEl>
                                          <p:spTgt spid="344074"/>
                                        </p:tgtEl>
                                        <p:attrNameLst>
                                          <p:attrName>ppt_y</p:attrName>
                                        </p:attrNameLst>
                                      </p:cBhvr>
                                      <p:tavLst>
                                        <p:tav tm="0">
                                          <p:val>
                                            <p:strVal val="1+#ppt_h/2"/>
                                          </p:val>
                                        </p:tav>
                                        <p:tav tm="100000">
                                          <p:val>
                                            <p:strVal val="#ppt_y"/>
                                          </p:val>
                                        </p:tav>
                                      </p:tavLst>
                                    </p:anim>
                                  </p:childTnLst>
                                </p:cTn>
                              </p:par>
                              <p:par>
                                <p:cTn id="16" presetID="17" presetClass="entr" presetSubtype="10" fill="hold" grpId="0" nodeType="withEffect">
                                  <p:stCondLst>
                                    <p:cond delay="0"/>
                                  </p:stCondLst>
                                  <p:childTnLst>
                                    <p:set>
                                      <p:cBhvr>
                                        <p:cTn id="17" dur="1" fill="hold">
                                          <p:stCondLst>
                                            <p:cond delay="0"/>
                                          </p:stCondLst>
                                        </p:cTn>
                                        <p:tgtEl>
                                          <p:spTgt spid="344067">
                                            <p:txEl>
                                              <p:pRg st="0" end="0"/>
                                            </p:txEl>
                                          </p:spTgt>
                                        </p:tgtEl>
                                        <p:attrNameLst>
                                          <p:attrName>style.visibility</p:attrName>
                                        </p:attrNameLst>
                                      </p:cBhvr>
                                      <p:to>
                                        <p:strVal val="visible"/>
                                      </p:to>
                                    </p:set>
                                    <p:anim calcmode="lin" valueType="num">
                                      <p:cBhvr>
                                        <p:cTn id="18" dur="1000" fill="hold"/>
                                        <p:tgtEl>
                                          <p:spTgt spid="344067">
                                            <p:txEl>
                                              <p:pRg st="0" end="0"/>
                                            </p:txEl>
                                          </p:spTgt>
                                        </p:tgtEl>
                                        <p:attrNameLst>
                                          <p:attrName>ppt_w</p:attrName>
                                        </p:attrNameLst>
                                      </p:cBhvr>
                                      <p:tavLst>
                                        <p:tav tm="0">
                                          <p:val>
                                            <p:fltVal val="0"/>
                                          </p:val>
                                        </p:tav>
                                        <p:tav tm="100000">
                                          <p:val>
                                            <p:strVal val="#ppt_w"/>
                                          </p:val>
                                        </p:tav>
                                      </p:tavLst>
                                    </p:anim>
                                    <p:anim calcmode="lin" valueType="num">
                                      <p:cBhvr>
                                        <p:cTn id="19" dur="1000" fill="hold"/>
                                        <p:tgtEl>
                                          <p:spTgt spid="344067">
                                            <p:txEl>
                                              <p:pRg st="0" end="0"/>
                                            </p:txEl>
                                          </p:spTgt>
                                        </p:tgtEl>
                                        <p:attrNameLst>
                                          <p:attrName>ppt_h</p:attrName>
                                        </p:attrNameLst>
                                      </p:cBhvr>
                                      <p:tavLst>
                                        <p:tav tm="0">
                                          <p:val>
                                            <p:strVal val="#ppt_h"/>
                                          </p:val>
                                        </p:tav>
                                        <p:tav tm="100000">
                                          <p:val>
                                            <p:strVal val="#ppt_h"/>
                                          </p:val>
                                        </p:tav>
                                      </p:tavLst>
                                    </p:anim>
                                  </p:childTnLst>
                                </p:cTn>
                              </p:par>
                              <p:par>
                                <p:cTn id="20" presetID="17" presetClass="entr" presetSubtype="10" fill="hold" grpId="0" nodeType="withEffect">
                                  <p:stCondLst>
                                    <p:cond delay="0"/>
                                  </p:stCondLst>
                                  <p:childTnLst>
                                    <p:set>
                                      <p:cBhvr>
                                        <p:cTn id="21" dur="1" fill="hold">
                                          <p:stCondLst>
                                            <p:cond delay="0"/>
                                          </p:stCondLst>
                                        </p:cTn>
                                        <p:tgtEl>
                                          <p:spTgt spid="344067">
                                            <p:txEl>
                                              <p:pRg st="1" end="1"/>
                                            </p:txEl>
                                          </p:spTgt>
                                        </p:tgtEl>
                                        <p:attrNameLst>
                                          <p:attrName>style.visibility</p:attrName>
                                        </p:attrNameLst>
                                      </p:cBhvr>
                                      <p:to>
                                        <p:strVal val="visible"/>
                                      </p:to>
                                    </p:set>
                                    <p:anim calcmode="lin" valueType="num">
                                      <p:cBhvr>
                                        <p:cTn id="22" dur="1000" fill="hold"/>
                                        <p:tgtEl>
                                          <p:spTgt spid="344067">
                                            <p:txEl>
                                              <p:pRg st="1" end="1"/>
                                            </p:txEl>
                                          </p:spTgt>
                                        </p:tgtEl>
                                        <p:attrNameLst>
                                          <p:attrName>ppt_w</p:attrName>
                                        </p:attrNameLst>
                                      </p:cBhvr>
                                      <p:tavLst>
                                        <p:tav tm="0">
                                          <p:val>
                                            <p:fltVal val="0"/>
                                          </p:val>
                                        </p:tav>
                                        <p:tav tm="100000">
                                          <p:val>
                                            <p:strVal val="#ppt_w"/>
                                          </p:val>
                                        </p:tav>
                                      </p:tavLst>
                                    </p:anim>
                                    <p:anim calcmode="lin" valueType="num">
                                      <p:cBhvr>
                                        <p:cTn id="23" dur="1000" fill="hold"/>
                                        <p:tgtEl>
                                          <p:spTgt spid="344067">
                                            <p:txEl>
                                              <p:pRg st="1" end="1"/>
                                            </p:txEl>
                                          </p:spTgt>
                                        </p:tgtEl>
                                        <p:attrNameLst>
                                          <p:attrName>ppt_h</p:attrName>
                                        </p:attrNameLst>
                                      </p:cBhvr>
                                      <p:tavLst>
                                        <p:tav tm="0">
                                          <p:val>
                                            <p:strVal val="#ppt_h"/>
                                          </p:val>
                                        </p:tav>
                                        <p:tav tm="100000">
                                          <p:val>
                                            <p:strVal val="#ppt_h"/>
                                          </p:val>
                                        </p:tav>
                                      </p:tavLst>
                                    </p:anim>
                                  </p:childTnLst>
                                </p:cTn>
                              </p:par>
                              <p:par>
                                <p:cTn id="24" presetID="17" presetClass="entr" presetSubtype="10" fill="hold" grpId="0" nodeType="withEffect">
                                  <p:stCondLst>
                                    <p:cond delay="0"/>
                                  </p:stCondLst>
                                  <p:childTnLst>
                                    <p:set>
                                      <p:cBhvr>
                                        <p:cTn id="25" dur="1" fill="hold">
                                          <p:stCondLst>
                                            <p:cond delay="0"/>
                                          </p:stCondLst>
                                        </p:cTn>
                                        <p:tgtEl>
                                          <p:spTgt spid="344067">
                                            <p:txEl>
                                              <p:pRg st="2" end="2"/>
                                            </p:txEl>
                                          </p:spTgt>
                                        </p:tgtEl>
                                        <p:attrNameLst>
                                          <p:attrName>style.visibility</p:attrName>
                                        </p:attrNameLst>
                                      </p:cBhvr>
                                      <p:to>
                                        <p:strVal val="visible"/>
                                      </p:to>
                                    </p:set>
                                    <p:anim calcmode="lin" valueType="num">
                                      <p:cBhvr>
                                        <p:cTn id="26" dur="1000" fill="hold"/>
                                        <p:tgtEl>
                                          <p:spTgt spid="344067">
                                            <p:txEl>
                                              <p:pRg st="2" end="2"/>
                                            </p:txEl>
                                          </p:spTgt>
                                        </p:tgtEl>
                                        <p:attrNameLst>
                                          <p:attrName>ppt_w</p:attrName>
                                        </p:attrNameLst>
                                      </p:cBhvr>
                                      <p:tavLst>
                                        <p:tav tm="0">
                                          <p:val>
                                            <p:fltVal val="0"/>
                                          </p:val>
                                        </p:tav>
                                        <p:tav tm="100000">
                                          <p:val>
                                            <p:strVal val="#ppt_w"/>
                                          </p:val>
                                        </p:tav>
                                      </p:tavLst>
                                    </p:anim>
                                    <p:anim calcmode="lin" valueType="num">
                                      <p:cBhvr>
                                        <p:cTn id="27" dur="1000" fill="hold"/>
                                        <p:tgtEl>
                                          <p:spTgt spid="344067">
                                            <p:txEl>
                                              <p:pRg st="2" end="2"/>
                                            </p:txEl>
                                          </p:spTgt>
                                        </p:tgtEl>
                                        <p:attrNameLst>
                                          <p:attrName>ppt_h</p:attrName>
                                        </p:attrNameLst>
                                      </p:cBhvr>
                                      <p:tavLst>
                                        <p:tav tm="0">
                                          <p:val>
                                            <p:strVal val="#ppt_h"/>
                                          </p:val>
                                        </p:tav>
                                        <p:tav tm="100000">
                                          <p:val>
                                            <p:strVal val="#ppt_h"/>
                                          </p:val>
                                        </p:tav>
                                      </p:tavLst>
                                    </p:anim>
                                  </p:childTnLst>
                                </p:cTn>
                              </p:par>
                              <p:par>
                                <p:cTn id="28" presetID="17" presetClass="entr" presetSubtype="10" fill="hold" grpId="0" nodeType="withEffect">
                                  <p:stCondLst>
                                    <p:cond delay="0"/>
                                  </p:stCondLst>
                                  <p:childTnLst>
                                    <p:set>
                                      <p:cBhvr>
                                        <p:cTn id="29" dur="1" fill="hold">
                                          <p:stCondLst>
                                            <p:cond delay="0"/>
                                          </p:stCondLst>
                                        </p:cTn>
                                        <p:tgtEl>
                                          <p:spTgt spid="344067">
                                            <p:txEl>
                                              <p:pRg st="3" end="3"/>
                                            </p:txEl>
                                          </p:spTgt>
                                        </p:tgtEl>
                                        <p:attrNameLst>
                                          <p:attrName>style.visibility</p:attrName>
                                        </p:attrNameLst>
                                      </p:cBhvr>
                                      <p:to>
                                        <p:strVal val="visible"/>
                                      </p:to>
                                    </p:set>
                                    <p:anim calcmode="lin" valueType="num">
                                      <p:cBhvr>
                                        <p:cTn id="30" dur="1000" fill="hold"/>
                                        <p:tgtEl>
                                          <p:spTgt spid="344067">
                                            <p:txEl>
                                              <p:pRg st="3" end="3"/>
                                            </p:txEl>
                                          </p:spTgt>
                                        </p:tgtEl>
                                        <p:attrNameLst>
                                          <p:attrName>ppt_w</p:attrName>
                                        </p:attrNameLst>
                                      </p:cBhvr>
                                      <p:tavLst>
                                        <p:tav tm="0">
                                          <p:val>
                                            <p:fltVal val="0"/>
                                          </p:val>
                                        </p:tav>
                                        <p:tav tm="100000">
                                          <p:val>
                                            <p:strVal val="#ppt_w"/>
                                          </p:val>
                                        </p:tav>
                                      </p:tavLst>
                                    </p:anim>
                                    <p:anim calcmode="lin" valueType="num">
                                      <p:cBhvr>
                                        <p:cTn id="31" dur="1000" fill="hold"/>
                                        <p:tgtEl>
                                          <p:spTgt spid="344067">
                                            <p:txEl>
                                              <p:pRg st="3" end="3"/>
                                            </p:txEl>
                                          </p:spTgt>
                                        </p:tgtEl>
                                        <p:attrNameLst>
                                          <p:attrName>ppt_h</p:attrName>
                                        </p:attrNameLst>
                                      </p:cBhvr>
                                      <p:tavLst>
                                        <p:tav tm="0">
                                          <p:val>
                                            <p:strVal val="#ppt_h"/>
                                          </p:val>
                                        </p:tav>
                                        <p:tav tm="100000">
                                          <p:val>
                                            <p:strVal val="#ppt_h"/>
                                          </p:val>
                                        </p:tav>
                                      </p:tavLst>
                                    </p:anim>
                                  </p:childTnLst>
                                </p:cTn>
                              </p:par>
                              <p:par>
                                <p:cTn id="32" presetID="17" presetClass="entr" presetSubtype="10" fill="hold" grpId="0" nodeType="withEffect">
                                  <p:stCondLst>
                                    <p:cond delay="0"/>
                                  </p:stCondLst>
                                  <p:childTnLst>
                                    <p:set>
                                      <p:cBhvr>
                                        <p:cTn id="33" dur="1" fill="hold">
                                          <p:stCondLst>
                                            <p:cond delay="0"/>
                                          </p:stCondLst>
                                        </p:cTn>
                                        <p:tgtEl>
                                          <p:spTgt spid="344067">
                                            <p:txEl>
                                              <p:pRg st="4" end="4"/>
                                            </p:txEl>
                                          </p:spTgt>
                                        </p:tgtEl>
                                        <p:attrNameLst>
                                          <p:attrName>style.visibility</p:attrName>
                                        </p:attrNameLst>
                                      </p:cBhvr>
                                      <p:to>
                                        <p:strVal val="visible"/>
                                      </p:to>
                                    </p:set>
                                    <p:anim calcmode="lin" valueType="num">
                                      <p:cBhvr>
                                        <p:cTn id="34" dur="1000" fill="hold"/>
                                        <p:tgtEl>
                                          <p:spTgt spid="344067">
                                            <p:txEl>
                                              <p:pRg st="4" end="4"/>
                                            </p:txEl>
                                          </p:spTgt>
                                        </p:tgtEl>
                                        <p:attrNameLst>
                                          <p:attrName>ppt_w</p:attrName>
                                        </p:attrNameLst>
                                      </p:cBhvr>
                                      <p:tavLst>
                                        <p:tav tm="0">
                                          <p:val>
                                            <p:fltVal val="0"/>
                                          </p:val>
                                        </p:tav>
                                        <p:tav tm="100000">
                                          <p:val>
                                            <p:strVal val="#ppt_w"/>
                                          </p:val>
                                        </p:tav>
                                      </p:tavLst>
                                    </p:anim>
                                    <p:anim calcmode="lin" valueType="num">
                                      <p:cBhvr>
                                        <p:cTn id="35" dur="1000" fill="hold"/>
                                        <p:tgtEl>
                                          <p:spTgt spid="344067">
                                            <p:txEl>
                                              <p:pRg st="4" end="4"/>
                                            </p:txEl>
                                          </p:spTgt>
                                        </p:tgtEl>
                                        <p:attrNameLst>
                                          <p:attrName>ppt_h</p:attrName>
                                        </p:attrNameLst>
                                      </p:cBhvr>
                                      <p:tavLst>
                                        <p:tav tm="0">
                                          <p:val>
                                            <p:strVal val="#ppt_h"/>
                                          </p:val>
                                        </p:tav>
                                        <p:tav tm="100000">
                                          <p:val>
                                            <p:strVal val="#ppt_h"/>
                                          </p:val>
                                        </p:tav>
                                      </p:tavLst>
                                    </p:anim>
                                  </p:childTnLst>
                                </p:cTn>
                              </p:par>
                              <p:par>
                                <p:cTn id="36" presetID="17" presetClass="entr" presetSubtype="10" fill="hold" grpId="0" nodeType="withEffect">
                                  <p:stCondLst>
                                    <p:cond delay="0"/>
                                  </p:stCondLst>
                                  <p:childTnLst>
                                    <p:set>
                                      <p:cBhvr>
                                        <p:cTn id="37" dur="1" fill="hold">
                                          <p:stCondLst>
                                            <p:cond delay="0"/>
                                          </p:stCondLst>
                                        </p:cTn>
                                        <p:tgtEl>
                                          <p:spTgt spid="344067">
                                            <p:txEl>
                                              <p:pRg st="5" end="5"/>
                                            </p:txEl>
                                          </p:spTgt>
                                        </p:tgtEl>
                                        <p:attrNameLst>
                                          <p:attrName>style.visibility</p:attrName>
                                        </p:attrNameLst>
                                      </p:cBhvr>
                                      <p:to>
                                        <p:strVal val="visible"/>
                                      </p:to>
                                    </p:set>
                                    <p:anim calcmode="lin" valueType="num">
                                      <p:cBhvr>
                                        <p:cTn id="38" dur="1000" fill="hold"/>
                                        <p:tgtEl>
                                          <p:spTgt spid="344067">
                                            <p:txEl>
                                              <p:pRg st="5" end="5"/>
                                            </p:txEl>
                                          </p:spTgt>
                                        </p:tgtEl>
                                        <p:attrNameLst>
                                          <p:attrName>ppt_w</p:attrName>
                                        </p:attrNameLst>
                                      </p:cBhvr>
                                      <p:tavLst>
                                        <p:tav tm="0">
                                          <p:val>
                                            <p:fltVal val="0"/>
                                          </p:val>
                                        </p:tav>
                                        <p:tav tm="100000">
                                          <p:val>
                                            <p:strVal val="#ppt_w"/>
                                          </p:val>
                                        </p:tav>
                                      </p:tavLst>
                                    </p:anim>
                                    <p:anim calcmode="lin" valueType="num">
                                      <p:cBhvr>
                                        <p:cTn id="39" dur="1000" fill="hold"/>
                                        <p:tgtEl>
                                          <p:spTgt spid="344067">
                                            <p:txEl>
                                              <p:pRg st="5" end="5"/>
                                            </p:txEl>
                                          </p:spTgt>
                                        </p:tgtEl>
                                        <p:attrNameLst>
                                          <p:attrName>ppt_h</p:attrName>
                                        </p:attrNameLst>
                                      </p:cBhvr>
                                      <p:tavLst>
                                        <p:tav tm="0">
                                          <p:val>
                                            <p:strVal val="#ppt_h"/>
                                          </p:val>
                                        </p:tav>
                                        <p:tav tm="100000">
                                          <p:val>
                                            <p:strVal val="#ppt_h"/>
                                          </p:val>
                                        </p:tav>
                                      </p:tavLst>
                                    </p:anim>
                                  </p:childTnLst>
                                </p:cTn>
                              </p:par>
                              <p:par>
                                <p:cTn id="40" presetID="17" presetClass="entr" presetSubtype="10" fill="hold" grpId="0" nodeType="withEffect">
                                  <p:stCondLst>
                                    <p:cond delay="0"/>
                                  </p:stCondLst>
                                  <p:childTnLst>
                                    <p:set>
                                      <p:cBhvr>
                                        <p:cTn id="41" dur="1" fill="hold">
                                          <p:stCondLst>
                                            <p:cond delay="0"/>
                                          </p:stCondLst>
                                        </p:cTn>
                                        <p:tgtEl>
                                          <p:spTgt spid="344067">
                                            <p:txEl>
                                              <p:pRg st="6" end="6"/>
                                            </p:txEl>
                                          </p:spTgt>
                                        </p:tgtEl>
                                        <p:attrNameLst>
                                          <p:attrName>style.visibility</p:attrName>
                                        </p:attrNameLst>
                                      </p:cBhvr>
                                      <p:to>
                                        <p:strVal val="visible"/>
                                      </p:to>
                                    </p:set>
                                    <p:anim calcmode="lin" valueType="num">
                                      <p:cBhvr>
                                        <p:cTn id="42" dur="1000" fill="hold"/>
                                        <p:tgtEl>
                                          <p:spTgt spid="344067">
                                            <p:txEl>
                                              <p:pRg st="6" end="6"/>
                                            </p:txEl>
                                          </p:spTgt>
                                        </p:tgtEl>
                                        <p:attrNameLst>
                                          <p:attrName>ppt_w</p:attrName>
                                        </p:attrNameLst>
                                      </p:cBhvr>
                                      <p:tavLst>
                                        <p:tav tm="0">
                                          <p:val>
                                            <p:fltVal val="0"/>
                                          </p:val>
                                        </p:tav>
                                        <p:tav tm="100000">
                                          <p:val>
                                            <p:strVal val="#ppt_w"/>
                                          </p:val>
                                        </p:tav>
                                      </p:tavLst>
                                    </p:anim>
                                    <p:anim calcmode="lin" valueType="num">
                                      <p:cBhvr>
                                        <p:cTn id="43" dur="1000" fill="hold"/>
                                        <p:tgtEl>
                                          <p:spTgt spid="344067">
                                            <p:txEl>
                                              <p:pRg st="6" end="6"/>
                                            </p:txEl>
                                          </p:spTgt>
                                        </p:tgtEl>
                                        <p:attrNameLst>
                                          <p:attrName>ppt_h</p:attrName>
                                        </p:attrNameLst>
                                      </p:cBhvr>
                                      <p:tavLst>
                                        <p:tav tm="0">
                                          <p:val>
                                            <p:strVal val="#ppt_h"/>
                                          </p:val>
                                        </p:tav>
                                        <p:tav tm="100000">
                                          <p:val>
                                            <p:strVal val="#ppt_h"/>
                                          </p:val>
                                        </p:tav>
                                      </p:tavLst>
                                    </p:anim>
                                  </p:childTnLst>
                                </p:cTn>
                              </p:par>
                              <p:par>
                                <p:cTn id="44" presetID="17" presetClass="entr" presetSubtype="10" fill="hold" grpId="0" nodeType="withEffect">
                                  <p:stCondLst>
                                    <p:cond delay="0"/>
                                  </p:stCondLst>
                                  <p:childTnLst>
                                    <p:set>
                                      <p:cBhvr>
                                        <p:cTn id="45" dur="1" fill="hold">
                                          <p:stCondLst>
                                            <p:cond delay="0"/>
                                          </p:stCondLst>
                                        </p:cTn>
                                        <p:tgtEl>
                                          <p:spTgt spid="344067">
                                            <p:txEl>
                                              <p:pRg st="7" end="7"/>
                                            </p:txEl>
                                          </p:spTgt>
                                        </p:tgtEl>
                                        <p:attrNameLst>
                                          <p:attrName>style.visibility</p:attrName>
                                        </p:attrNameLst>
                                      </p:cBhvr>
                                      <p:to>
                                        <p:strVal val="visible"/>
                                      </p:to>
                                    </p:set>
                                    <p:anim calcmode="lin" valueType="num">
                                      <p:cBhvr>
                                        <p:cTn id="46" dur="1000" fill="hold"/>
                                        <p:tgtEl>
                                          <p:spTgt spid="344067">
                                            <p:txEl>
                                              <p:pRg st="7" end="7"/>
                                            </p:txEl>
                                          </p:spTgt>
                                        </p:tgtEl>
                                        <p:attrNameLst>
                                          <p:attrName>ppt_w</p:attrName>
                                        </p:attrNameLst>
                                      </p:cBhvr>
                                      <p:tavLst>
                                        <p:tav tm="0">
                                          <p:val>
                                            <p:fltVal val="0"/>
                                          </p:val>
                                        </p:tav>
                                        <p:tav tm="100000">
                                          <p:val>
                                            <p:strVal val="#ppt_w"/>
                                          </p:val>
                                        </p:tav>
                                      </p:tavLst>
                                    </p:anim>
                                    <p:anim calcmode="lin" valueType="num">
                                      <p:cBhvr>
                                        <p:cTn id="47" dur="1000" fill="hold"/>
                                        <p:tgtEl>
                                          <p:spTgt spid="344067">
                                            <p:txEl>
                                              <p:pRg st="7" end="7"/>
                                            </p:txEl>
                                          </p:spTgt>
                                        </p:tgtEl>
                                        <p:attrNameLst>
                                          <p:attrName>ppt_h</p:attrName>
                                        </p:attrNameLst>
                                      </p:cBhvr>
                                      <p:tavLst>
                                        <p:tav tm="0">
                                          <p:val>
                                            <p:strVal val="#ppt_h"/>
                                          </p:val>
                                        </p:tav>
                                        <p:tav tm="100000">
                                          <p:val>
                                            <p:strVal val="#ppt_h"/>
                                          </p:val>
                                        </p:tav>
                                      </p:tavLst>
                                    </p:anim>
                                  </p:childTnLst>
                                </p:cTn>
                              </p:par>
                              <p:par>
                                <p:cTn id="48" presetID="17" presetClass="entr" presetSubtype="10" fill="hold" grpId="0" nodeType="withEffect">
                                  <p:stCondLst>
                                    <p:cond delay="0"/>
                                  </p:stCondLst>
                                  <p:childTnLst>
                                    <p:set>
                                      <p:cBhvr>
                                        <p:cTn id="49" dur="1" fill="hold">
                                          <p:stCondLst>
                                            <p:cond delay="0"/>
                                          </p:stCondLst>
                                        </p:cTn>
                                        <p:tgtEl>
                                          <p:spTgt spid="344067">
                                            <p:txEl>
                                              <p:pRg st="8" end="8"/>
                                            </p:txEl>
                                          </p:spTgt>
                                        </p:tgtEl>
                                        <p:attrNameLst>
                                          <p:attrName>style.visibility</p:attrName>
                                        </p:attrNameLst>
                                      </p:cBhvr>
                                      <p:to>
                                        <p:strVal val="visible"/>
                                      </p:to>
                                    </p:set>
                                    <p:anim calcmode="lin" valueType="num">
                                      <p:cBhvr>
                                        <p:cTn id="50" dur="1000" fill="hold"/>
                                        <p:tgtEl>
                                          <p:spTgt spid="344067">
                                            <p:txEl>
                                              <p:pRg st="8" end="8"/>
                                            </p:txEl>
                                          </p:spTgt>
                                        </p:tgtEl>
                                        <p:attrNameLst>
                                          <p:attrName>ppt_w</p:attrName>
                                        </p:attrNameLst>
                                      </p:cBhvr>
                                      <p:tavLst>
                                        <p:tav tm="0">
                                          <p:val>
                                            <p:fltVal val="0"/>
                                          </p:val>
                                        </p:tav>
                                        <p:tav tm="100000">
                                          <p:val>
                                            <p:strVal val="#ppt_w"/>
                                          </p:val>
                                        </p:tav>
                                      </p:tavLst>
                                    </p:anim>
                                    <p:anim calcmode="lin" valueType="num">
                                      <p:cBhvr>
                                        <p:cTn id="51" dur="1000" fill="hold"/>
                                        <p:tgtEl>
                                          <p:spTgt spid="344067">
                                            <p:txEl>
                                              <p:pRg st="8" end="8"/>
                                            </p:txEl>
                                          </p:spTgt>
                                        </p:tgtEl>
                                        <p:attrNameLst>
                                          <p:attrName>ppt_h</p:attrName>
                                        </p:attrNameLst>
                                      </p:cBhvr>
                                      <p:tavLst>
                                        <p:tav tm="0">
                                          <p:val>
                                            <p:strVal val="#ppt_h"/>
                                          </p:val>
                                        </p:tav>
                                        <p:tav tm="100000">
                                          <p:val>
                                            <p:strVal val="#ppt_h"/>
                                          </p:val>
                                        </p:tav>
                                      </p:tavLst>
                                    </p:anim>
                                  </p:childTnLst>
                                </p:cTn>
                              </p:par>
                              <p:par>
                                <p:cTn id="52" presetID="17" presetClass="entr" presetSubtype="10" fill="hold" grpId="0" nodeType="withEffect">
                                  <p:stCondLst>
                                    <p:cond delay="0"/>
                                  </p:stCondLst>
                                  <p:childTnLst>
                                    <p:set>
                                      <p:cBhvr>
                                        <p:cTn id="53" dur="1" fill="hold">
                                          <p:stCondLst>
                                            <p:cond delay="0"/>
                                          </p:stCondLst>
                                        </p:cTn>
                                        <p:tgtEl>
                                          <p:spTgt spid="344067">
                                            <p:txEl>
                                              <p:pRg st="9" end="9"/>
                                            </p:txEl>
                                          </p:spTgt>
                                        </p:tgtEl>
                                        <p:attrNameLst>
                                          <p:attrName>style.visibility</p:attrName>
                                        </p:attrNameLst>
                                      </p:cBhvr>
                                      <p:to>
                                        <p:strVal val="visible"/>
                                      </p:to>
                                    </p:set>
                                    <p:anim calcmode="lin" valueType="num">
                                      <p:cBhvr>
                                        <p:cTn id="54" dur="1000" fill="hold"/>
                                        <p:tgtEl>
                                          <p:spTgt spid="344067">
                                            <p:txEl>
                                              <p:pRg st="9" end="9"/>
                                            </p:txEl>
                                          </p:spTgt>
                                        </p:tgtEl>
                                        <p:attrNameLst>
                                          <p:attrName>ppt_w</p:attrName>
                                        </p:attrNameLst>
                                      </p:cBhvr>
                                      <p:tavLst>
                                        <p:tav tm="0">
                                          <p:val>
                                            <p:fltVal val="0"/>
                                          </p:val>
                                        </p:tav>
                                        <p:tav tm="100000">
                                          <p:val>
                                            <p:strVal val="#ppt_w"/>
                                          </p:val>
                                        </p:tav>
                                      </p:tavLst>
                                    </p:anim>
                                    <p:anim calcmode="lin" valueType="num">
                                      <p:cBhvr>
                                        <p:cTn id="55" dur="1000" fill="hold"/>
                                        <p:tgtEl>
                                          <p:spTgt spid="344067">
                                            <p:txEl>
                                              <p:pRg st="9" end="9"/>
                                            </p:txEl>
                                          </p:spTgt>
                                        </p:tgtEl>
                                        <p:attrNameLst>
                                          <p:attrName>ppt_h</p:attrName>
                                        </p:attrNameLst>
                                      </p:cBhvr>
                                      <p:tavLst>
                                        <p:tav tm="0">
                                          <p:val>
                                            <p:strVal val="#ppt_h"/>
                                          </p:val>
                                        </p:tav>
                                        <p:tav tm="100000">
                                          <p:val>
                                            <p:strVal val="#ppt_h"/>
                                          </p:val>
                                        </p:tav>
                                      </p:tavLst>
                                    </p:anim>
                                  </p:childTnLst>
                                </p:cTn>
                              </p:par>
                              <p:par>
                                <p:cTn id="56" presetID="17" presetClass="entr" presetSubtype="10" fill="hold" grpId="0" nodeType="withEffect">
                                  <p:stCondLst>
                                    <p:cond delay="0"/>
                                  </p:stCondLst>
                                  <p:childTnLst>
                                    <p:set>
                                      <p:cBhvr>
                                        <p:cTn id="57" dur="1" fill="hold">
                                          <p:stCondLst>
                                            <p:cond delay="0"/>
                                          </p:stCondLst>
                                        </p:cTn>
                                        <p:tgtEl>
                                          <p:spTgt spid="344067">
                                            <p:txEl>
                                              <p:pRg st="10" end="10"/>
                                            </p:txEl>
                                          </p:spTgt>
                                        </p:tgtEl>
                                        <p:attrNameLst>
                                          <p:attrName>style.visibility</p:attrName>
                                        </p:attrNameLst>
                                      </p:cBhvr>
                                      <p:to>
                                        <p:strVal val="visible"/>
                                      </p:to>
                                    </p:set>
                                    <p:anim calcmode="lin" valueType="num">
                                      <p:cBhvr>
                                        <p:cTn id="58" dur="1000" fill="hold"/>
                                        <p:tgtEl>
                                          <p:spTgt spid="344067">
                                            <p:txEl>
                                              <p:pRg st="10" end="10"/>
                                            </p:txEl>
                                          </p:spTgt>
                                        </p:tgtEl>
                                        <p:attrNameLst>
                                          <p:attrName>ppt_w</p:attrName>
                                        </p:attrNameLst>
                                      </p:cBhvr>
                                      <p:tavLst>
                                        <p:tav tm="0">
                                          <p:val>
                                            <p:fltVal val="0"/>
                                          </p:val>
                                        </p:tav>
                                        <p:tav tm="100000">
                                          <p:val>
                                            <p:strVal val="#ppt_w"/>
                                          </p:val>
                                        </p:tav>
                                      </p:tavLst>
                                    </p:anim>
                                    <p:anim calcmode="lin" valueType="num">
                                      <p:cBhvr>
                                        <p:cTn id="59" dur="1000" fill="hold"/>
                                        <p:tgtEl>
                                          <p:spTgt spid="344067">
                                            <p:txEl>
                                              <p:pRg st="10" end="10"/>
                                            </p:txEl>
                                          </p:spTgt>
                                        </p:tgtEl>
                                        <p:attrNameLst>
                                          <p:attrName>ppt_h</p:attrName>
                                        </p:attrNameLst>
                                      </p:cBhvr>
                                      <p:tavLst>
                                        <p:tav tm="0">
                                          <p:val>
                                            <p:strVal val="#ppt_h"/>
                                          </p:val>
                                        </p:tav>
                                        <p:tav tm="100000">
                                          <p:val>
                                            <p:strVal val="#ppt_h"/>
                                          </p:val>
                                        </p:tav>
                                      </p:tavLst>
                                    </p:anim>
                                  </p:childTnLst>
                                </p:cTn>
                              </p:par>
                              <p:par>
                                <p:cTn id="60" presetID="17" presetClass="entr" presetSubtype="10" fill="hold" grpId="0" nodeType="withEffect">
                                  <p:stCondLst>
                                    <p:cond delay="0"/>
                                  </p:stCondLst>
                                  <p:childTnLst>
                                    <p:set>
                                      <p:cBhvr>
                                        <p:cTn id="61" dur="1" fill="hold">
                                          <p:stCondLst>
                                            <p:cond delay="0"/>
                                          </p:stCondLst>
                                        </p:cTn>
                                        <p:tgtEl>
                                          <p:spTgt spid="344067">
                                            <p:txEl>
                                              <p:pRg st="11" end="11"/>
                                            </p:txEl>
                                          </p:spTgt>
                                        </p:tgtEl>
                                        <p:attrNameLst>
                                          <p:attrName>style.visibility</p:attrName>
                                        </p:attrNameLst>
                                      </p:cBhvr>
                                      <p:to>
                                        <p:strVal val="visible"/>
                                      </p:to>
                                    </p:set>
                                    <p:anim calcmode="lin" valueType="num">
                                      <p:cBhvr>
                                        <p:cTn id="62" dur="1000" fill="hold"/>
                                        <p:tgtEl>
                                          <p:spTgt spid="344067">
                                            <p:txEl>
                                              <p:pRg st="11" end="11"/>
                                            </p:txEl>
                                          </p:spTgt>
                                        </p:tgtEl>
                                        <p:attrNameLst>
                                          <p:attrName>ppt_w</p:attrName>
                                        </p:attrNameLst>
                                      </p:cBhvr>
                                      <p:tavLst>
                                        <p:tav tm="0">
                                          <p:val>
                                            <p:fltVal val="0"/>
                                          </p:val>
                                        </p:tav>
                                        <p:tav tm="100000">
                                          <p:val>
                                            <p:strVal val="#ppt_w"/>
                                          </p:val>
                                        </p:tav>
                                      </p:tavLst>
                                    </p:anim>
                                    <p:anim calcmode="lin" valueType="num">
                                      <p:cBhvr>
                                        <p:cTn id="63" dur="1000" fill="hold"/>
                                        <p:tgtEl>
                                          <p:spTgt spid="344067">
                                            <p:txEl>
                                              <p:pRg st="11" end="11"/>
                                            </p:txEl>
                                          </p:spTgt>
                                        </p:tgtEl>
                                        <p:attrNameLst>
                                          <p:attrName>ppt_h</p:attrName>
                                        </p:attrNameLst>
                                      </p:cBhvr>
                                      <p:tavLst>
                                        <p:tav tm="0">
                                          <p:val>
                                            <p:strVal val="#ppt_h"/>
                                          </p:val>
                                        </p:tav>
                                        <p:tav tm="100000">
                                          <p:val>
                                            <p:strVal val="#ppt_h"/>
                                          </p:val>
                                        </p:tav>
                                      </p:tavLst>
                                    </p:anim>
                                  </p:childTnLst>
                                </p:cTn>
                              </p:par>
                              <p:par>
                                <p:cTn id="64" presetID="17" presetClass="entr" presetSubtype="10" fill="hold" grpId="0" nodeType="withEffect">
                                  <p:stCondLst>
                                    <p:cond delay="0"/>
                                  </p:stCondLst>
                                  <p:childTnLst>
                                    <p:set>
                                      <p:cBhvr>
                                        <p:cTn id="65" dur="1" fill="hold">
                                          <p:stCondLst>
                                            <p:cond delay="0"/>
                                          </p:stCondLst>
                                        </p:cTn>
                                        <p:tgtEl>
                                          <p:spTgt spid="344067">
                                            <p:txEl>
                                              <p:pRg st="12" end="12"/>
                                            </p:txEl>
                                          </p:spTgt>
                                        </p:tgtEl>
                                        <p:attrNameLst>
                                          <p:attrName>style.visibility</p:attrName>
                                        </p:attrNameLst>
                                      </p:cBhvr>
                                      <p:to>
                                        <p:strVal val="visible"/>
                                      </p:to>
                                    </p:set>
                                    <p:anim calcmode="lin" valueType="num">
                                      <p:cBhvr>
                                        <p:cTn id="66" dur="1000" fill="hold"/>
                                        <p:tgtEl>
                                          <p:spTgt spid="344067">
                                            <p:txEl>
                                              <p:pRg st="12" end="12"/>
                                            </p:txEl>
                                          </p:spTgt>
                                        </p:tgtEl>
                                        <p:attrNameLst>
                                          <p:attrName>ppt_w</p:attrName>
                                        </p:attrNameLst>
                                      </p:cBhvr>
                                      <p:tavLst>
                                        <p:tav tm="0">
                                          <p:val>
                                            <p:fltVal val="0"/>
                                          </p:val>
                                        </p:tav>
                                        <p:tav tm="100000">
                                          <p:val>
                                            <p:strVal val="#ppt_w"/>
                                          </p:val>
                                        </p:tav>
                                      </p:tavLst>
                                    </p:anim>
                                    <p:anim calcmode="lin" valueType="num">
                                      <p:cBhvr>
                                        <p:cTn id="67" dur="1000" fill="hold"/>
                                        <p:tgtEl>
                                          <p:spTgt spid="344067">
                                            <p:txEl>
                                              <p:pRg st="12" end="12"/>
                                            </p:txEl>
                                          </p:spTgt>
                                        </p:tgtEl>
                                        <p:attrNameLst>
                                          <p:attrName>ppt_h</p:attrName>
                                        </p:attrNameLst>
                                      </p:cBhvr>
                                      <p:tavLst>
                                        <p:tav tm="0">
                                          <p:val>
                                            <p:strVal val="#ppt_h"/>
                                          </p:val>
                                        </p:tav>
                                        <p:tav tm="100000">
                                          <p:val>
                                            <p:strVal val="#ppt_h"/>
                                          </p:val>
                                        </p:tav>
                                      </p:tavLst>
                                    </p:anim>
                                  </p:childTnLst>
                                </p:cTn>
                              </p:par>
                              <p:par>
                                <p:cTn id="68" presetID="17" presetClass="entr" presetSubtype="10" fill="hold" grpId="0" nodeType="withEffect">
                                  <p:stCondLst>
                                    <p:cond delay="0"/>
                                  </p:stCondLst>
                                  <p:childTnLst>
                                    <p:set>
                                      <p:cBhvr>
                                        <p:cTn id="69" dur="1" fill="hold">
                                          <p:stCondLst>
                                            <p:cond delay="0"/>
                                          </p:stCondLst>
                                        </p:cTn>
                                        <p:tgtEl>
                                          <p:spTgt spid="344067">
                                            <p:txEl>
                                              <p:pRg st="13" end="13"/>
                                            </p:txEl>
                                          </p:spTgt>
                                        </p:tgtEl>
                                        <p:attrNameLst>
                                          <p:attrName>style.visibility</p:attrName>
                                        </p:attrNameLst>
                                      </p:cBhvr>
                                      <p:to>
                                        <p:strVal val="visible"/>
                                      </p:to>
                                    </p:set>
                                    <p:anim calcmode="lin" valueType="num">
                                      <p:cBhvr>
                                        <p:cTn id="70" dur="1000" fill="hold"/>
                                        <p:tgtEl>
                                          <p:spTgt spid="344067">
                                            <p:txEl>
                                              <p:pRg st="13" end="13"/>
                                            </p:txEl>
                                          </p:spTgt>
                                        </p:tgtEl>
                                        <p:attrNameLst>
                                          <p:attrName>ppt_w</p:attrName>
                                        </p:attrNameLst>
                                      </p:cBhvr>
                                      <p:tavLst>
                                        <p:tav tm="0">
                                          <p:val>
                                            <p:fltVal val="0"/>
                                          </p:val>
                                        </p:tav>
                                        <p:tav tm="100000">
                                          <p:val>
                                            <p:strVal val="#ppt_w"/>
                                          </p:val>
                                        </p:tav>
                                      </p:tavLst>
                                    </p:anim>
                                    <p:anim calcmode="lin" valueType="num">
                                      <p:cBhvr>
                                        <p:cTn id="71" dur="1000" fill="hold"/>
                                        <p:tgtEl>
                                          <p:spTgt spid="344067">
                                            <p:txEl>
                                              <p:pRg st="13" end="13"/>
                                            </p:txEl>
                                          </p:spTgt>
                                        </p:tgtEl>
                                        <p:attrNameLst>
                                          <p:attrName>ppt_h</p:attrName>
                                        </p:attrNameLst>
                                      </p:cBhvr>
                                      <p:tavLst>
                                        <p:tav tm="0">
                                          <p:val>
                                            <p:strVal val="#ppt_h"/>
                                          </p:val>
                                        </p:tav>
                                        <p:tav tm="100000">
                                          <p:val>
                                            <p:strVal val="#ppt_h"/>
                                          </p:val>
                                        </p:tav>
                                      </p:tavLst>
                                    </p:anim>
                                  </p:childTnLst>
                                </p:cTn>
                              </p:par>
                              <p:par>
                                <p:cTn id="72" presetID="17" presetClass="entr" presetSubtype="10" fill="hold" grpId="0" nodeType="withEffect">
                                  <p:stCondLst>
                                    <p:cond delay="0"/>
                                  </p:stCondLst>
                                  <p:childTnLst>
                                    <p:set>
                                      <p:cBhvr>
                                        <p:cTn id="73" dur="1" fill="hold">
                                          <p:stCondLst>
                                            <p:cond delay="0"/>
                                          </p:stCondLst>
                                        </p:cTn>
                                        <p:tgtEl>
                                          <p:spTgt spid="344067">
                                            <p:txEl>
                                              <p:pRg st="14" end="14"/>
                                            </p:txEl>
                                          </p:spTgt>
                                        </p:tgtEl>
                                        <p:attrNameLst>
                                          <p:attrName>style.visibility</p:attrName>
                                        </p:attrNameLst>
                                      </p:cBhvr>
                                      <p:to>
                                        <p:strVal val="visible"/>
                                      </p:to>
                                    </p:set>
                                    <p:anim calcmode="lin" valueType="num">
                                      <p:cBhvr>
                                        <p:cTn id="74" dur="1000" fill="hold"/>
                                        <p:tgtEl>
                                          <p:spTgt spid="344067">
                                            <p:txEl>
                                              <p:pRg st="14" end="14"/>
                                            </p:txEl>
                                          </p:spTgt>
                                        </p:tgtEl>
                                        <p:attrNameLst>
                                          <p:attrName>ppt_w</p:attrName>
                                        </p:attrNameLst>
                                      </p:cBhvr>
                                      <p:tavLst>
                                        <p:tav tm="0">
                                          <p:val>
                                            <p:fltVal val="0"/>
                                          </p:val>
                                        </p:tav>
                                        <p:tav tm="100000">
                                          <p:val>
                                            <p:strVal val="#ppt_w"/>
                                          </p:val>
                                        </p:tav>
                                      </p:tavLst>
                                    </p:anim>
                                    <p:anim calcmode="lin" valueType="num">
                                      <p:cBhvr>
                                        <p:cTn id="75" dur="1000" fill="hold"/>
                                        <p:tgtEl>
                                          <p:spTgt spid="344067">
                                            <p:txEl>
                                              <p:pRg st="14" end="14"/>
                                            </p:txEl>
                                          </p:spTgt>
                                        </p:tgtEl>
                                        <p:attrNameLst>
                                          <p:attrName>ppt_h</p:attrName>
                                        </p:attrNameLst>
                                      </p:cBhvr>
                                      <p:tavLst>
                                        <p:tav tm="0">
                                          <p:val>
                                            <p:strVal val="#ppt_h"/>
                                          </p:val>
                                        </p:tav>
                                        <p:tav tm="100000">
                                          <p:val>
                                            <p:strVal val="#ppt_h"/>
                                          </p:val>
                                        </p:tav>
                                      </p:tavLst>
                                    </p:anim>
                                  </p:childTnLst>
                                </p:cTn>
                              </p:par>
                              <p:par>
                                <p:cTn id="76" presetID="17" presetClass="entr" presetSubtype="10" fill="hold" grpId="0" nodeType="withEffect">
                                  <p:stCondLst>
                                    <p:cond delay="0"/>
                                  </p:stCondLst>
                                  <p:childTnLst>
                                    <p:set>
                                      <p:cBhvr>
                                        <p:cTn id="77" dur="1" fill="hold">
                                          <p:stCondLst>
                                            <p:cond delay="0"/>
                                          </p:stCondLst>
                                        </p:cTn>
                                        <p:tgtEl>
                                          <p:spTgt spid="344067">
                                            <p:txEl>
                                              <p:pRg st="15" end="15"/>
                                            </p:txEl>
                                          </p:spTgt>
                                        </p:tgtEl>
                                        <p:attrNameLst>
                                          <p:attrName>style.visibility</p:attrName>
                                        </p:attrNameLst>
                                      </p:cBhvr>
                                      <p:to>
                                        <p:strVal val="visible"/>
                                      </p:to>
                                    </p:set>
                                    <p:anim calcmode="lin" valueType="num">
                                      <p:cBhvr>
                                        <p:cTn id="78" dur="1000" fill="hold"/>
                                        <p:tgtEl>
                                          <p:spTgt spid="344067">
                                            <p:txEl>
                                              <p:pRg st="15" end="15"/>
                                            </p:txEl>
                                          </p:spTgt>
                                        </p:tgtEl>
                                        <p:attrNameLst>
                                          <p:attrName>ppt_w</p:attrName>
                                        </p:attrNameLst>
                                      </p:cBhvr>
                                      <p:tavLst>
                                        <p:tav tm="0">
                                          <p:val>
                                            <p:fltVal val="0"/>
                                          </p:val>
                                        </p:tav>
                                        <p:tav tm="100000">
                                          <p:val>
                                            <p:strVal val="#ppt_w"/>
                                          </p:val>
                                        </p:tav>
                                      </p:tavLst>
                                    </p:anim>
                                    <p:anim calcmode="lin" valueType="num">
                                      <p:cBhvr>
                                        <p:cTn id="79" dur="1000" fill="hold"/>
                                        <p:tgtEl>
                                          <p:spTgt spid="344067">
                                            <p:txEl>
                                              <p:pRg st="15" end="15"/>
                                            </p:txEl>
                                          </p:spTgt>
                                        </p:tgtEl>
                                        <p:attrNameLst>
                                          <p:attrName>ppt_h</p:attrName>
                                        </p:attrNameLst>
                                      </p:cBhvr>
                                      <p:tavLst>
                                        <p:tav tm="0">
                                          <p:val>
                                            <p:strVal val="#ppt_h"/>
                                          </p:val>
                                        </p:tav>
                                        <p:tav tm="100000">
                                          <p:val>
                                            <p:strVal val="#ppt_h"/>
                                          </p:val>
                                        </p:tav>
                                      </p:tavLst>
                                    </p:anim>
                                  </p:childTnLst>
                                </p:cTn>
                              </p:par>
                              <p:par>
                                <p:cTn id="80" presetID="17" presetClass="entr" presetSubtype="10" fill="hold" grpId="0" nodeType="withEffect">
                                  <p:stCondLst>
                                    <p:cond delay="0"/>
                                  </p:stCondLst>
                                  <p:childTnLst>
                                    <p:set>
                                      <p:cBhvr>
                                        <p:cTn id="81" dur="1" fill="hold">
                                          <p:stCondLst>
                                            <p:cond delay="0"/>
                                          </p:stCondLst>
                                        </p:cTn>
                                        <p:tgtEl>
                                          <p:spTgt spid="344067">
                                            <p:txEl>
                                              <p:pRg st="16" end="16"/>
                                            </p:txEl>
                                          </p:spTgt>
                                        </p:tgtEl>
                                        <p:attrNameLst>
                                          <p:attrName>style.visibility</p:attrName>
                                        </p:attrNameLst>
                                      </p:cBhvr>
                                      <p:to>
                                        <p:strVal val="visible"/>
                                      </p:to>
                                    </p:set>
                                    <p:anim calcmode="lin" valueType="num">
                                      <p:cBhvr>
                                        <p:cTn id="82" dur="1000" fill="hold"/>
                                        <p:tgtEl>
                                          <p:spTgt spid="344067">
                                            <p:txEl>
                                              <p:pRg st="16" end="16"/>
                                            </p:txEl>
                                          </p:spTgt>
                                        </p:tgtEl>
                                        <p:attrNameLst>
                                          <p:attrName>ppt_w</p:attrName>
                                        </p:attrNameLst>
                                      </p:cBhvr>
                                      <p:tavLst>
                                        <p:tav tm="0">
                                          <p:val>
                                            <p:fltVal val="0"/>
                                          </p:val>
                                        </p:tav>
                                        <p:tav tm="100000">
                                          <p:val>
                                            <p:strVal val="#ppt_w"/>
                                          </p:val>
                                        </p:tav>
                                      </p:tavLst>
                                    </p:anim>
                                    <p:anim calcmode="lin" valueType="num">
                                      <p:cBhvr>
                                        <p:cTn id="83" dur="1000" fill="hold"/>
                                        <p:tgtEl>
                                          <p:spTgt spid="344067">
                                            <p:txEl>
                                              <p:pRg st="16" end="16"/>
                                            </p:txEl>
                                          </p:spTgt>
                                        </p:tgtEl>
                                        <p:attrNameLst>
                                          <p:attrName>ppt_h</p:attrName>
                                        </p:attrNameLst>
                                      </p:cBhvr>
                                      <p:tavLst>
                                        <p:tav tm="0">
                                          <p:val>
                                            <p:strVal val="#ppt_h"/>
                                          </p:val>
                                        </p:tav>
                                        <p:tav tm="100000">
                                          <p:val>
                                            <p:strVal val="#ppt_h"/>
                                          </p:val>
                                        </p:tav>
                                      </p:tavLst>
                                    </p:anim>
                                  </p:childTnLst>
                                </p:cTn>
                              </p:par>
                              <p:par>
                                <p:cTn id="84" presetID="17" presetClass="entr" presetSubtype="10" fill="hold" grpId="0" nodeType="withEffect">
                                  <p:stCondLst>
                                    <p:cond delay="0"/>
                                  </p:stCondLst>
                                  <p:childTnLst>
                                    <p:set>
                                      <p:cBhvr>
                                        <p:cTn id="85" dur="1" fill="hold">
                                          <p:stCondLst>
                                            <p:cond delay="0"/>
                                          </p:stCondLst>
                                        </p:cTn>
                                        <p:tgtEl>
                                          <p:spTgt spid="344067">
                                            <p:txEl>
                                              <p:pRg st="17" end="17"/>
                                            </p:txEl>
                                          </p:spTgt>
                                        </p:tgtEl>
                                        <p:attrNameLst>
                                          <p:attrName>style.visibility</p:attrName>
                                        </p:attrNameLst>
                                      </p:cBhvr>
                                      <p:to>
                                        <p:strVal val="visible"/>
                                      </p:to>
                                    </p:set>
                                    <p:anim calcmode="lin" valueType="num">
                                      <p:cBhvr>
                                        <p:cTn id="86" dur="1000" fill="hold"/>
                                        <p:tgtEl>
                                          <p:spTgt spid="344067">
                                            <p:txEl>
                                              <p:pRg st="17" end="17"/>
                                            </p:txEl>
                                          </p:spTgt>
                                        </p:tgtEl>
                                        <p:attrNameLst>
                                          <p:attrName>ppt_w</p:attrName>
                                        </p:attrNameLst>
                                      </p:cBhvr>
                                      <p:tavLst>
                                        <p:tav tm="0">
                                          <p:val>
                                            <p:fltVal val="0"/>
                                          </p:val>
                                        </p:tav>
                                        <p:tav tm="100000">
                                          <p:val>
                                            <p:strVal val="#ppt_w"/>
                                          </p:val>
                                        </p:tav>
                                      </p:tavLst>
                                    </p:anim>
                                    <p:anim calcmode="lin" valueType="num">
                                      <p:cBhvr>
                                        <p:cTn id="87" dur="1000" fill="hold"/>
                                        <p:tgtEl>
                                          <p:spTgt spid="344067">
                                            <p:txEl>
                                              <p:pRg st="17" end="17"/>
                                            </p:txEl>
                                          </p:spTgt>
                                        </p:tgtEl>
                                        <p:attrNameLst>
                                          <p:attrName>ppt_h</p:attrName>
                                        </p:attrNameLst>
                                      </p:cBhvr>
                                      <p:tavLst>
                                        <p:tav tm="0">
                                          <p:val>
                                            <p:strVal val="#ppt_h"/>
                                          </p:val>
                                        </p:tav>
                                        <p:tav tm="100000">
                                          <p:val>
                                            <p:strVal val="#ppt_h"/>
                                          </p:val>
                                        </p:tav>
                                      </p:tavLst>
                                    </p:anim>
                                  </p:childTnLst>
                                </p:cTn>
                              </p:par>
                              <p:par>
                                <p:cTn id="88" presetID="17" presetClass="entr" presetSubtype="10" fill="hold" grpId="0" nodeType="withEffect">
                                  <p:stCondLst>
                                    <p:cond delay="0"/>
                                  </p:stCondLst>
                                  <p:childTnLst>
                                    <p:set>
                                      <p:cBhvr>
                                        <p:cTn id="89" dur="1" fill="hold">
                                          <p:stCondLst>
                                            <p:cond delay="0"/>
                                          </p:stCondLst>
                                        </p:cTn>
                                        <p:tgtEl>
                                          <p:spTgt spid="344067">
                                            <p:txEl>
                                              <p:pRg st="18" end="18"/>
                                            </p:txEl>
                                          </p:spTgt>
                                        </p:tgtEl>
                                        <p:attrNameLst>
                                          <p:attrName>style.visibility</p:attrName>
                                        </p:attrNameLst>
                                      </p:cBhvr>
                                      <p:to>
                                        <p:strVal val="visible"/>
                                      </p:to>
                                    </p:set>
                                    <p:anim calcmode="lin" valueType="num">
                                      <p:cBhvr>
                                        <p:cTn id="90" dur="1000" fill="hold"/>
                                        <p:tgtEl>
                                          <p:spTgt spid="344067">
                                            <p:txEl>
                                              <p:pRg st="18" end="18"/>
                                            </p:txEl>
                                          </p:spTgt>
                                        </p:tgtEl>
                                        <p:attrNameLst>
                                          <p:attrName>ppt_w</p:attrName>
                                        </p:attrNameLst>
                                      </p:cBhvr>
                                      <p:tavLst>
                                        <p:tav tm="0">
                                          <p:val>
                                            <p:fltVal val="0"/>
                                          </p:val>
                                        </p:tav>
                                        <p:tav tm="100000">
                                          <p:val>
                                            <p:strVal val="#ppt_w"/>
                                          </p:val>
                                        </p:tav>
                                      </p:tavLst>
                                    </p:anim>
                                    <p:anim calcmode="lin" valueType="num">
                                      <p:cBhvr>
                                        <p:cTn id="91" dur="1000" fill="hold"/>
                                        <p:tgtEl>
                                          <p:spTgt spid="344067">
                                            <p:txEl>
                                              <p:pRg st="18" end="18"/>
                                            </p:txEl>
                                          </p:spTgt>
                                        </p:tgtEl>
                                        <p:attrNameLst>
                                          <p:attrName>ppt_h</p:attrName>
                                        </p:attrNameLst>
                                      </p:cBhvr>
                                      <p:tavLst>
                                        <p:tav tm="0">
                                          <p:val>
                                            <p:strVal val="#ppt_h"/>
                                          </p:val>
                                        </p:tav>
                                        <p:tav tm="100000">
                                          <p:val>
                                            <p:strVal val="#ppt_h"/>
                                          </p:val>
                                        </p:tav>
                                      </p:tavLst>
                                    </p:anim>
                                  </p:childTnLst>
                                </p:cTn>
                              </p:par>
                              <p:par>
                                <p:cTn id="92" presetID="17" presetClass="entr" presetSubtype="10" fill="hold" grpId="0" nodeType="withEffect">
                                  <p:stCondLst>
                                    <p:cond delay="0"/>
                                  </p:stCondLst>
                                  <p:childTnLst>
                                    <p:set>
                                      <p:cBhvr>
                                        <p:cTn id="93" dur="1" fill="hold">
                                          <p:stCondLst>
                                            <p:cond delay="0"/>
                                          </p:stCondLst>
                                        </p:cTn>
                                        <p:tgtEl>
                                          <p:spTgt spid="344067">
                                            <p:txEl>
                                              <p:pRg st="19" end="19"/>
                                            </p:txEl>
                                          </p:spTgt>
                                        </p:tgtEl>
                                        <p:attrNameLst>
                                          <p:attrName>style.visibility</p:attrName>
                                        </p:attrNameLst>
                                      </p:cBhvr>
                                      <p:to>
                                        <p:strVal val="visible"/>
                                      </p:to>
                                    </p:set>
                                    <p:anim calcmode="lin" valueType="num">
                                      <p:cBhvr>
                                        <p:cTn id="94" dur="1000" fill="hold"/>
                                        <p:tgtEl>
                                          <p:spTgt spid="344067">
                                            <p:txEl>
                                              <p:pRg st="19" end="19"/>
                                            </p:txEl>
                                          </p:spTgt>
                                        </p:tgtEl>
                                        <p:attrNameLst>
                                          <p:attrName>ppt_w</p:attrName>
                                        </p:attrNameLst>
                                      </p:cBhvr>
                                      <p:tavLst>
                                        <p:tav tm="0">
                                          <p:val>
                                            <p:fltVal val="0"/>
                                          </p:val>
                                        </p:tav>
                                        <p:tav tm="100000">
                                          <p:val>
                                            <p:strVal val="#ppt_w"/>
                                          </p:val>
                                        </p:tav>
                                      </p:tavLst>
                                    </p:anim>
                                    <p:anim calcmode="lin" valueType="num">
                                      <p:cBhvr>
                                        <p:cTn id="95" dur="1000" fill="hold"/>
                                        <p:tgtEl>
                                          <p:spTgt spid="344067">
                                            <p:txEl>
                                              <p:pRg st="19" end="19"/>
                                            </p:txEl>
                                          </p:spTgt>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4066" grpId="0"/>
      <p:bldP spid="344067" grpId="0" build="p"/>
    </p:bldLst>
  </p:timing>
</p:sld>
</file>

<file path=ppt/slides/slide25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45090" name="Rectangle 2"/>
          <p:cNvSpPr>
            <a:spLocks noGrp="1" noChangeArrowheads="1"/>
          </p:cNvSpPr>
          <p:nvPr>
            <p:ph type="title"/>
          </p:nvPr>
        </p:nvSpPr>
        <p:spPr>
          <a:xfrm>
            <a:off x="457200" y="47625"/>
            <a:ext cx="8229600" cy="933450"/>
          </a:xfrm>
        </p:spPr>
        <p:txBody>
          <a:bodyPr/>
          <a:lstStyle/>
          <a:p>
            <a:pPr algn="r"/>
            <a:r>
              <a:rPr lang="fa-IR" altLang="fa-IR" sz="1600">
                <a:cs typeface="B Nasim" panose="00000700000000000000" pitchFamily="2" charset="-78"/>
              </a:rPr>
              <a:t>حل مساله (9-6)</a:t>
            </a:r>
            <a:endParaRPr lang="en-US" altLang="fa-IR" sz="1600">
              <a:cs typeface="B Nasim" panose="00000700000000000000" pitchFamily="2" charset="-78"/>
            </a:endParaRPr>
          </a:p>
        </p:txBody>
      </p:sp>
      <p:sp>
        <p:nvSpPr>
          <p:cNvPr id="345091" name="Rectangle 3"/>
          <p:cNvSpPr>
            <a:spLocks noGrp="1" noChangeArrowheads="1"/>
          </p:cNvSpPr>
          <p:nvPr>
            <p:ph type="body" idx="1"/>
          </p:nvPr>
        </p:nvSpPr>
        <p:spPr>
          <a:xfrm>
            <a:off x="457200" y="1052513"/>
            <a:ext cx="8229600" cy="5472112"/>
          </a:xfrm>
        </p:spPr>
        <p:txBody>
          <a:bodyPr/>
          <a:lstStyle/>
          <a:p>
            <a:pPr algn="l">
              <a:buFont typeface="Wingdings" panose="05000000000000000000" pitchFamily="2" charset="2"/>
              <a:buNone/>
            </a:pPr>
            <a:r>
              <a:rPr lang="fa-IR" altLang="fa-IR" sz="2000">
                <a:effectLst/>
                <a:cs typeface="B Zar" panose="00000400000000000000" pitchFamily="2" charset="-78"/>
              </a:rPr>
              <a:t>الف )                                کرایه هر نفر   44 = 2500 : 110000   و 110000 = </a:t>
            </a:r>
            <a:r>
              <a:rPr lang="en-US" altLang="fa-IR" sz="2000">
                <a:effectLst/>
                <a:cs typeface="B Zar" panose="00000400000000000000" pitchFamily="2" charset="-78"/>
              </a:rPr>
              <a:t>s</a:t>
            </a:r>
            <a:r>
              <a:rPr lang="fa-IR" altLang="fa-IR" sz="2000">
                <a:effectLst/>
                <a:cs typeface="B Zar" panose="00000400000000000000" pitchFamily="2" charset="-78"/>
              </a:rPr>
              <a:t>           2500 = 25 : 62500</a:t>
            </a:r>
          </a:p>
          <a:p>
            <a:pPr algn="l">
              <a:buFont typeface="Wingdings" panose="05000000000000000000" pitchFamily="2" charset="2"/>
              <a:buNone/>
            </a:pPr>
            <a:r>
              <a:rPr lang="fa-IR" altLang="fa-IR" sz="2000">
                <a:effectLst/>
                <a:cs typeface="B Zar" panose="00000400000000000000" pitchFamily="2" charset="-78"/>
              </a:rPr>
              <a:t>ب )                     کرایه هر نفر برای رسیدن به سود                 54 = 10 + 44               10 = 2500 : 25000</a:t>
            </a:r>
          </a:p>
          <a:p>
            <a:pPr>
              <a:buFont typeface="Wingdings" panose="05000000000000000000" pitchFamily="2" charset="2"/>
              <a:buNone/>
            </a:pPr>
            <a:r>
              <a:rPr lang="fa-IR" altLang="fa-IR" sz="2000">
                <a:effectLst/>
                <a:cs typeface="B Zar" panose="00000400000000000000" pitchFamily="2" charset="-78"/>
              </a:rPr>
              <a:t>    ج)</a:t>
            </a:r>
          </a:p>
          <a:p>
            <a:pPr algn="ctr">
              <a:buFont typeface="Wingdings" panose="05000000000000000000" pitchFamily="2" charset="2"/>
              <a:buNone/>
            </a:pPr>
            <a:r>
              <a:rPr lang="fa-IR" altLang="fa-IR" sz="2000">
                <a:effectLst/>
                <a:cs typeface="B Zar" panose="00000400000000000000" pitchFamily="2" charset="-78"/>
              </a:rPr>
              <a:t>                    </a:t>
            </a:r>
            <a:r>
              <a:rPr lang="fa-IR" altLang="fa-IR" sz="2000" u="sng">
                <a:effectLst/>
                <a:cs typeface="B Zar" panose="00000400000000000000" pitchFamily="2" charset="-78"/>
              </a:rPr>
              <a:t>ریال</a:t>
            </a:r>
            <a:r>
              <a:rPr lang="fa-IR" altLang="fa-IR" sz="2000">
                <a:effectLst/>
                <a:cs typeface="B Zar" panose="00000400000000000000" pitchFamily="2" charset="-78"/>
              </a:rPr>
              <a:t> </a:t>
            </a:r>
          </a:p>
          <a:p>
            <a:pPr>
              <a:buFont typeface="Wingdings" panose="05000000000000000000" pitchFamily="2" charset="2"/>
              <a:buNone/>
            </a:pPr>
            <a:r>
              <a:rPr lang="fa-IR" altLang="fa-IR" sz="2000">
                <a:effectLst/>
                <a:cs typeface="B Zar" panose="00000400000000000000" pitchFamily="2" charset="-78"/>
              </a:rPr>
              <a:t>حاشیه سود فعلی  2500 × (8/8 – 25)                             40500</a:t>
            </a:r>
          </a:p>
          <a:p>
            <a:pPr>
              <a:buFont typeface="Wingdings" panose="05000000000000000000" pitchFamily="2" charset="2"/>
              <a:buNone/>
            </a:pPr>
            <a:r>
              <a:rPr lang="fa-IR" altLang="fa-IR" sz="2000">
                <a:effectLst/>
                <a:cs typeface="B Zar" panose="00000400000000000000" pitchFamily="2" charset="-78"/>
              </a:rPr>
              <a:t>حاشیه سود بعد از فروش بهای بلیط                                  </a:t>
            </a:r>
            <a:r>
              <a:rPr lang="fa-IR" altLang="fa-IR" sz="2000" u="sng">
                <a:effectLst/>
                <a:cs typeface="B Zar" panose="00000400000000000000" pitchFamily="2" charset="-78"/>
              </a:rPr>
              <a:t>47700</a:t>
            </a:r>
          </a:p>
          <a:p>
            <a:pPr>
              <a:buFont typeface="Wingdings" panose="05000000000000000000" pitchFamily="2" charset="2"/>
              <a:buNone/>
            </a:pPr>
            <a:r>
              <a:rPr lang="fa-IR" altLang="fa-IR" sz="2000">
                <a:effectLst/>
                <a:cs typeface="B Zar" panose="00000400000000000000" pitchFamily="2" charset="-78"/>
              </a:rPr>
              <a:t>[(90% × 2500) × (8/8 – 30) ] </a:t>
            </a:r>
          </a:p>
          <a:p>
            <a:pPr>
              <a:buFont typeface="Wingdings" panose="05000000000000000000" pitchFamily="2" charset="2"/>
              <a:buNone/>
            </a:pPr>
            <a:r>
              <a:rPr lang="fa-IR" altLang="fa-IR" sz="2000">
                <a:effectLst/>
                <a:cs typeface="B Zar" panose="00000400000000000000" pitchFamily="2" charset="-78"/>
              </a:rPr>
              <a:t>حاشیه سود اضافی – افزایش سود (کاهش زیان                 7200</a:t>
            </a:r>
          </a:p>
          <a:p>
            <a:pPr>
              <a:buFont typeface="Wingdings" panose="05000000000000000000" pitchFamily="2" charset="2"/>
              <a:buNone/>
            </a:pPr>
            <a:endParaRPr lang="fa-IR" altLang="fa-IR" sz="2000">
              <a:effectLst/>
              <a:cs typeface="B Zar" panose="00000400000000000000" pitchFamily="2" charset="-78"/>
            </a:endParaRPr>
          </a:p>
          <a:p>
            <a:pPr algn="ctr">
              <a:buFont typeface="Wingdings" panose="05000000000000000000" pitchFamily="2" charset="2"/>
              <a:buNone/>
            </a:pPr>
            <a:r>
              <a:rPr lang="fa-IR" altLang="fa-IR" sz="2000">
                <a:effectLst/>
                <a:cs typeface="B Zar" panose="00000400000000000000" pitchFamily="2" charset="-78"/>
              </a:rPr>
              <a:t>هزینه ثابت روزانه                                                                     88000 = 80% × 110000</a:t>
            </a:r>
          </a:p>
          <a:p>
            <a:pPr algn="ctr">
              <a:buFont typeface="Wingdings" panose="05000000000000000000" pitchFamily="2" charset="2"/>
              <a:buNone/>
            </a:pPr>
            <a:r>
              <a:rPr lang="fa-IR" altLang="fa-IR" sz="2000">
                <a:effectLst/>
                <a:cs typeface="B Zar" panose="00000400000000000000" pitchFamily="2" charset="-78"/>
              </a:rPr>
              <a:t>هزینه متغیر روزانه                                                                22000 = 88000 – 110000</a:t>
            </a:r>
          </a:p>
          <a:p>
            <a:pPr>
              <a:buFont typeface="Wingdings" panose="05000000000000000000" pitchFamily="2" charset="2"/>
              <a:buNone/>
            </a:pPr>
            <a:r>
              <a:rPr lang="fa-IR" altLang="fa-IR" sz="2000">
                <a:effectLst/>
                <a:cs typeface="B Zar" panose="00000400000000000000" pitchFamily="2" charset="-78"/>
              </a:rPr>
              <a:t>              هزینه متغیر روزانه هر نفر                                                               8/8 = 2500 : 220000</a:t>
            </a:r>
          </a:p>
          <a:p>
            <a:pPr>
              <a:buFont typeface="Wingdings" panose="05000000000000000000" pitchFamily="2" charset="2"/>
              <a:buNone/>
            </a:pPr>
            <a:r>
              <a:rPr lang="fa-IR" altLang="fa-IR" sz="2000">
                <a:effectLst/>
                <a:cs typeface="B Zar" panose="00000400000000000000" pitchFamily="2" charset="-78"/>
              </a:rPr>
              <a:t>د ) صورت حساب سود و زیان پیش بینی را با بهای بلیط 25 ریال و هزینه های قسمت ج تهیه و ادامه آنرا با افزایش 10 ریال و کاهش 5% به ترتیب برای چند مورد تهیه و سود ویژه را تعیین می کنیم تا به سود برسیم </a:t>
            </a:r>
            <a:endParaRPr lang="en-US" altLang="fa-IR" sz="2000">
              <a:effectLst/>
              <a:cs typeface="B Zar" panose="00000400000000000000" pitchFamily="2" charset="-78"/>
            </a:endParaRPr>
          </a:p>
        </p:txBody>
      </p:sp>
      <p:sp>
        <p:nvSpPr>
          <p:cNvPr id="345092" name="Line 4"/>
          <p:cNvSpPr>
            <a:spLocks noChangeShapeType="1"/>
          </p:cNvSpPr>
          <p:nvPr/>
        </p:nvSpPr>
        <p:spPr bwMode="auto">
          <a:xfrm>
            <a:off x="3779838" y="3860800"/>
            <a:ext cx="43338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afterEffect">
                                  <p:stCondLst>
                                    <p:cond delay="0"/>
                                  </p:stCondLst>
                                  <p:childTnLst>
                                    <p:set>
                                      <p:cBhvr>
                                        <p:cTn id="6" dur="1" fill="hold">
                                          <p:stCondLst>
                                            <p:cond delay="0"/>
                                          </p:stCondLst>
                                        </p:cTn>
                                        <p:tgtEl>
                                          <p:spTgt spid="345090"/>
                                        </p:tgtEl>
                                        <p:attrNameLst>
                                          <p:attrName>style.visibility</p:attrName>
                                        </p:attrNameLst>
                                      </p:cBhvr>
                                      <p:to>
                                        <p:strVal val="visible"/>
                                      </p:to>
                                    </p:set>
                                    <p:animEffect transition="in" filter="wipe(down)">
                                      <p:cBhvr>
                                        <p:cTn id="7" dur="580">
                                          <p:stCondLst>
                                            <p:cond delay="0"/>
                                          </p:stCondLst>
                                        </p:cTn>
                                        <p:tgtEl>
                                          <p:spTgt spid="345090"/>
                                        </p:tgtEl>
                                      </p:cBhvr>
                                    </p:animEffect>
                                    <p:anim calcmode="lin" valueType="num">
                                      <p:cBhvr>
                                        <p:cTn id="8" dur="1822" tmFilter="0,0; 0.14,0.36; 0.43,0.73; 0.71,0.91; 1.0,1.0">
                                          <p:stCondLst>
                                            <p:cond delay="0"/>
                                          </p:stCondLst>
                                        </p:cTn>
                                        <p:tgtEl>
                                          <p:spTgt spid="345090"/>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45090"/>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45090"/>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45090"/>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45090"/>
                                        </p:tgtEl>
                                        <p:attrNameLst>
                                          <p:attrName>ppt_y</p:attrName>
                                        </p:attrNameLst>
                                      </p:cBhvr>
                                      <p:tavLst>
                                        <p:tav tm="0" fmla="#ppt_y-sin(pi*$)/81">
                                          <p:val>
                                            <p:fltVal val="0"/>
                                          </p:val>
                                        </p:tav>
                                        <p:tav tm="100000">
                                          <p:val>
                                            <p:fltVal val="1"/>
                                          </p:val>
                                        </p:tav>
                                      </p:tavLst>
                                    </p:anim>
                                    <p:animScale>
                                      <p:cBhvr>
                                        <p:cTn id="13" dur="26">
                                          <p:stCondLst>
                                            <p:cond delay="650"/>
                                          </p:stCondLst>
                                        </p:cTn>
                                        <p:tgtEl>
                                          <p:spTgt spid="345090"/>
                                        </p:tgtEl>
                                      </p:cBhvr>
                                      <p:to x="100000" y="60000"/>
                                    </p:animScale>
                                    <p:animScale>
                                      <p:cBhvr>
                                        <p:cTn id="14" dur="166" decel="50000">
                                          <p:stCondLst>
                                            <p:cond delay="676"/>
                                          </p:stCondLst>
                                        </p:cTn>
                                        <p:tgtEl>
                                          <p:spTgt spid="345090"/>
                                        </p:tgtEl>
                                      </p:cBhvr>
                                      <p:to x="100000" y="100000"/>
                                    </p:animScale>
                                    <p:animScale>
                                      <p:cBhvr>
                                        <p:cTn id="15" dur="26">
                                          <p:stCondLst>
                                            <p:cond delay="1312"/>
                                          </p:stCondLst>
                                        </p:cTn>
                                        <p:tgtEl>
                                          <p:spTgt spid="345090"/>
                                        </p:tgtEl>
                                      </p:cBhvr>
                                      <p:to x="100000" y="80000"/>
                                    </p:animScale>
                                    <p:animScale>
                                      <p:cBhvr>
                                        <p:cTn id="16" dur="166" decel="50000">
                                          <p:stCondLst>
                                            <p:cond delay="1338"/>
                                          </p:stCondLst>
                                        </p:cTn>
                                        <p:tgtEl>
                                          <p:spTgt spid="345090"/>
                                        </p:tgtEl>
                                      </p:cBhvr>
                                      <p:to x="100000" y="100000"/>
                                    </p:animScale>
                                    <p:animScale>
                                      <p:cBhvr>
                                        <p:cTn id="17" dur="26">
                                          <p:stCondLst>
                                            <p:cond delay="1642"/>
                                          </p:stCondLst>
                                        </p:cTn>
                                        <p:tgtEl>
                                          <p:spTgt spid="345090"/>
                                        </p:tgtEl>
                                      </p:cBhvr>
                                      <p:to x="100000" y="90000"/>
                                    </p:animScale>
                                    <p:animScale>
                                      <p:cBhvr>
                                        <p:cTn id="18" dur="166" decel="50000">
                                          <p:stCondLst>
                                            <p:cond delay="1668"/>
                                          </p:stCondLst>
                                        </p:cTn>
                                        <p:tgtEl>
                                          <p:spTgt spid="345090"/>
                                        </p:tgtEl>
                                      </p:cBhvr>
                                      <p:to x="100000" y="100000"/>
                                    </p:animScale>
                                    <p:animScale>
                                      <p:cBhvr>
                                        <p:cTn id="19" dur="26">
                                          <p:stCondLst>
                                            <p:cond delay="1808"/>
                                          </p:stCondLst>
                                        </p:cTn>
                                        <p:tgtEl>
                                          <p:spTgt spid="345090"/>
                                        </p:tgtEl>
                                      </p:cBhvr>
                                      <p:to x="100000" y="95000"/>
                                    </p:animScale>
                                    <p:animScale>
                                      <p:cBhvr>
                                        <p:cTn id="20" dur="166" decel="50000">
                                          <p:stCondLst>
                                            <p:cond delay="1834"/>
                                          </p:stCondLst>
                                        </p:cTn>
                                        <p:tgtEl>
                                          <p:spTgt spid="345090"/>
                                        </p:tgtEl>
                                      </p:cBhvr>
                                      <p:to x="100000" y="100000"/>
                                    </p:animScale>
                                  </p:childTnLst>
                                </p:cTn>
                              </p:par>
                              <p:par>
                                <p:cTn id="21" presetID="37" presetClass="entr" presetSubtype="0" fill="hold" nodeType="withEffect">
                                  <p:stCondLst>
                                    <p:cond delay="0"/>
                                  </p:stCondLst>
                                  <p:childTnLst>
                                    <p:set>
                                      <p:cBhvr>
                                        <p:cTn id="22" dur="1" fill="hold">
                                          <p:stCondLst>
                                            <p:cond delay="0"/>
                                          </p:stCondLst>
                                        </p:cTn>
                                        <p:tgtEl>
                                          <p:spTgt spid="345092"/>
                                        </p:tgtEl>
                                        <p:attrNameLst>
                                          <p:attrName>style.visibility</p:attrName>
                                        </p:attrNameLst>
                                      </p:cBhvr>
                                      <p:to>
                                        <p:strVal val="visible"/>
                                      </p:to>
                                    </p:set>
                                    <p:animEffect transition="in" filter="fade">
                                      <p:cBhvr>
                                        <p:cTn id="23" dur="1000"/>
                                        <p:tgtEl>
                                          <p:spTgt spid="345092"/>
                                        </p:tgtEl>
                                      </p:cBhvr>
                                    </p:animEffect>
                                    <p:anim calcmode="lin" valueType="num">
                                      <p:cBhvr>
                                        <p:cTn id="24" dur="1000" fill="hold"/>
                                        <p:tgtEl>
                                          <p:spTgt spid="345092"/>
                                        </p:tgtEl>
                                        <p:attrNameLst>
                                          <p:attrName>ppt_x</p:attrName>
                                        </p:attrNameLst>
                                      </p:cBhvr>
                                      <p:tavLst>
                                        <p:tav tm="0">
                                          <p:val>
                                            <p:strVal val="#ppt_x"/>
                                          </p:val>
                                        </p:tav>
                                        <p:tav tm="100000">
                                          <p:val>
                                            <p:strVal val="#ppt_x"/>
                                          </p:val>
                                        </p:tav>
                                      </p:tavLst>
                                    </p:anim>
                                    <p:anim calcmode="lin" valueType="num">
                                      <p:cBhvr>
                                        <p:cTn id="25" dur="900" decel="100000" fill="hold"/>
                                        <p:tgtEl>
                                          <p:spTgt spid="345092"/>
                                        </p:tgtEl>
                                        <p:attrNameLst>
                                          <p:attrName>ppt_y</p:attrName>
                                        </p:attrNameLst>
                                      </p:cBhvr>
                                      <p:tavLst>
                                        <p:tav tm="0">
                                          <p:val>
                                            <p:strVal val="#ppt_y+1"/>
                                          </p:val>
                                        </p:tav>
                                        <p:tav tm="100000">
                                          <p:val>
                                            <p:strVal val="#ppt_y-.03"/>
                                          </p:val>
                                        </p:tav>
                                      </p:tavLst>
                                    </p:anim>
                                    <p:anim calcmode="lin" valueType="num">
                                      <p:cBhvr>
                                        <p:cTn id="26" dur="100" accel="100000" fill="hold">
                                          <p:stCondLst>
                                            <p:cond delay="900"/>
                                          </p:stCondLst>
                                        </p:cTn>
                                        <p:tgtEl>
                                          <p:spTgt spid="345092"/>
                                        </p:tgtEl>
                                        <p:attrNameLst>
                                          <p:attrName>ppt_y</p:attrName>
                                        </p:attrNameLst>
                                      </p:cBhvr>
                                      <p:tavLst>
                                        <p:tav tm="0">
                                          <p:val>
                                            <p:strVal val="#ppt_y-.03"/>
                                          </p:val>
                                        </p:tav>
                                        <p:tav tm="100000">
                                          <p:val>
                                            <p:strVal val="#ppt_y"/>
                                          </p:val>
                                        </p:tav>
                                      </p:tavLst>
                                    </p:anim>
                                  </p:childTnLst>
                                </p:cTn>
                              </p:par>
                            </p:childTnLst>
                          </p:cTn>
                        </p:par>
                        <p:par>
                          <p:cTn id="27" fill="hold" nodeType="afterGroup">
                            <p:stCondLst>
                              <p:cond delay="2000"/>
                            </p:stCondLst>
                            <p:childTnLst>
                              <p:par>
                                <p:cTn id="28" presetID="54" presetClass="entr" presetSubtype="0" accel="100000" fill="hold" grpId="0" nodeType="afterEffect">
                                  <p:stCondLst>
                                    <p:cond delay="0"/>
                                  </p:stCondLst>
                                  <p:childTnLst>
                                    <p:set>
                                      <p:cBhvr>
                                        <p:cTn id="29" dur="1" fill="hold">
                                          <p:stCondLst>
                                            <p:cond delay="0"/>
                                          </p:stCondLst>
                                        </p:cTn>
                                        <p:tgtEl>
                                          <p:spTgt spid="345091">
                                            <p:txEl>
                                              <p:pRg st="0" end="0"/>
                                            </p:txEl>
                                          </p:spTgt>
                                        </p:tgtEl>
                                        <p:attrNameLst>
                                          <p:attrName>style.visibility</p:attrName>
                                        </p:attrNameLst>
                                      </p:cBhvr>
                                      <p:to>
                                        <p:strVal val="visible"/>
                                      </p:to>
                                    </p:set>
                                    <p:anim calcmode="lin" valueType="num">
                                      <p:cBhvr>
                                        <p:cTn id="30" dur="500" fill="hold"/>
                                        <p:tgtEl>
                                          <p:spTgt spid="345091">
                                            <p:txEl>
                                              <p:pRg st="0" end="0"/>
                                            </p:txEl>
                                          </p:spTgt>
                                        </p:tgtEl>
                                        <p:attrNameLst>
                                          <p:attrName>ppt_w</p:attrName>
                                        </p:attrNameLst>
                                      </p:cBhvr>
                                      <p:tavLst>
                                        <p:tav tm="0">
                                          <p:val>
                                            <p:strVal val="#ppt_w*0.05"/>
                                          </p:val>
                                        </p:tav>
                                        <p:tav tm="100000">
                                          <p:val>
                                            <p:strVal val="#ppt_w"/>
                                          </p:val>
                                        </p:tav>
                                      </p:tavLst>
                                    </p:anim>
                                    <p:anim calcmode="lin" valueType="num">
                                      <p:cBhvr>
                                        <p:cTn id="31" dur="500" fill="hold"/>
                                        <p:tgtEl>
                                          <p:spTgt spid="345091">
                                            <p:txEl>
                                              <p:pRg st="0" end="0"/>
                                            </p:txEl>
                                          </p:spTgt>
                                        </p:tgtEl>
                                        <p:attrNameLst>
                                          <p:attrName>ppt_h</p:attrName>
                                        </p:attrNameLst>
                                      </p:cBhvr>
                                      <p:tavLst>
                                        <p:tav tm="0">
                                          <p:val>
                                            <p:strVal val="#ppt_h"/>
                                          </p:val>
                                        </p:tav>
                                        <p:tav tm="100000">
                                          <p:val>
                                            <p:strVal val="#ppt_h"/>
                                          </p:val>
                                        </p:tav>
                                      </p:tavLst>
                                    </p:anim>
                                    <p:anim calcmode="lin" valueType="num">
                                      <p:cBhvr>
                                        <p:cTn id="32" dur="500" fill="hold"/>
                                        <p:tgtEl>
                                          <p:spTgt spid="345091">
                                            <p:txEl>
                                              <p:pRg st="0" end="0"/>
                                            </p:txEl>
                                          </p:spTgt>
                                        </p:tgtEl>
                                        <p:attrNameLst>
                                          <p:attrName>ppt_x</p:attrName>
                                        </p:attrNameLst>
                                      </p:cBhvr>
                                      <p:tavLst>
                                        <p:tav tm="0">
                                          <p:val>
                                            <p:strVal val="#ppt_x-.2"/>
                                          </p:val>
                                        </p:tav>
                                        <p:tav tm="100000">
                                          <p:val>
                                            <p:strVal val="#ppt_x"/>
                                          </p:val>
                                        </p:tav>
                                      </p:tavLst>
                                    </p:anim>
                                    <p:anim calcmode="lin" valueType="num">
                                      <p:cBhvr>
                                        <p:cTn id="33" dur="500" fill="hold"/>
                                        <p:tgtEl>
                                          <p:spTgt spid="345091">
                                            <p:txEl>
                                              <p:pRg st="0" end="0"/>
                                            </p:txEl>
                                          </p:spTgt>
                                        </p:tgtEl>
                                        <p:attrNameLst>
                                          <p:attrName>ppt_y</p:attrName>
                                        </p:attrNameLst>
                                      </p:cBhvr>
                                      <p:tavLst>
                                        <p:tav tm="0">
                                          <p:val>
                                            <p:strVal val="#ppt_y"/>
                                          </p:val>
                                        </p:tav>
                                        <p:tav tm="100000">
                                          <p:val>
                                            <p:strVal val="#ppt_y"/>
                                          </p:val>
                                        </p:tav>
                                      </p:tavLst>
                                    </p:anim>
                                    <p:animEffect transition="in" filter="fade">
                                      <p:cBhvr>
                                        <p:cTn id="34" dur="500"/>
                                        <p:tgtEl>
                                          <p:spTgt spid="345091">
                                            <p:txEl>
                                              <p:pRg st="0" end="0"/>
                                            </p:txEl>
                                          </p:spTgt>
                                        </p:tgtEl>
                                      </p:cBhvr>
                                    </p:animEffect>
                                  </p:childTnLst>
                                </p:cTn>
                              </p:par>
                            </p:childTnLst>
                          </p:cTn>
                        </p:par>
                        <p:par>
                          <p:cTn id="35" fill="hold" nodeType="afterGroup">
                            <p:stCondLst>
                              <p:cond delay="2500"/>
                            </p:stCondLst>
                            <p:childTnLst>
                              <p:par>
                                <p:cTn id="36" presetID="54" presetClass="entr" presetSubtype="0" accel="100000" fill="hold" grpId="0" nodeType="afterEffect">
                                  <p:stCondLst>
                                    <p:cond delay="0"/>
                                  </p:stCondLst>
                                  <p:childTnLst>
                                    <p:set>
                                      <p:cBhvr>
                                        <p:cTn id="37" dur="1" fill="hold">
                                          <p:stCondLst>
                                            <p:cond delay="0"/>
                                          </p:stCondLst>
                                        </p:cTn>
                                        <p:tgtEl>
                                          <p:spTgt spid="345091">
                                            <p:txEl>
                                              <p:pRg st="1" end="1"/>
                                            </p:txEl>
                                          </p:spTgt>
                                        </p:tgtEl>
                                        <p:attrNameLst>
                                          <p:attrName>style.visibility</p:attrName>
                                        </p:attrNameLst>
                                      </p:cBhvr>
                                      <p:to>
                                        <p:strVal val="visible"/>
                                      </p:to>
                                    </p:set>
                                    <p:anim calcmode="lin" valueType="num">
                                      <p:cBhvr>
                                        <p:cTn id="38" dur="500" fill="hold"/>
                                        <p:tgtEl>
                                          <p:spTgt spid="345091">
                                            <p:txEl>
                                              <p:pRg st="1" end="1"/>
                                            </p:txEl>
                                          </p:spTgt>
                                        </p:tgtEl>
                                        <p:attrNameLst>
                                          <p:attrName>ppt_w</p:attrName>
                                        </p:attrNameLst>
                                      </p:cBhvr>
                                      <p:tavLst>
                                        <p:tav tm="0">
                                          <p:val>
                                            <p:strVal val="#ppt_w*0.05"/>
                                          </p:val>
                                        </p:tav>
                                        <p:tav tm="100000">
                                          <p:val>
                                            <p:strVal val="#ppt_w"/>
                                          </p:val>
                                        </p:tav>
                                      </p:tavLst>
                                    </p:anim>
                                    <p:anim calcmode="lin" valueType="num">
                                      <p:cBhvr>
                                        <p:cTn id="39" dur="500" fill="hold"/>
                                        <p:tgtEl>
                                          <p:spTgt spid="345091">
                                            <p:txEl>
                                              <p:pRg st="1" end="1"/>
                                            </p:txEl>
                                          </p:spTgt>
                                        </p:tgtEl>
                                        <p:attrNameLst>
                                          <p:attrName>ppt_h</p:attrName>
                                        </p:attrNameLst>
                                      </p:cBhvr>
                                      <p:tavLst>
                                        <p:tav tm="0">
                                          <p:val>
                                            <p:strVal val="#ppt_h"/>
                                          </p:val>
                                        </p:tav>
                                        <p:tav tm="100000">
                                          <p:val>
                                            <p:strVal val="#ppt_h"/>
                                          </p:val>
                                        </p:tav>
                                      </p:tavLst>
                                    </p:anim>
                                    <p:anim calcmode="lin" valueType="num">
                                      <p:cBhvr>
                                        <p:cTn id="40" dur="500" fill="hold"/>
                                        <p:tgtEl>
                                          <p:spTgt spid="345091">
                                            <p:txEl>
                                              <p:pRg st="1" end="1"/>
                                            </p:txEl>
                                          </p:spTgt>
                                        </p:tgtEl>
                                        <p:attrNameLst>
                                          <p:attrName>ppt_x</p:attrName>
                                        </p:attrNameLst>
                                      </p:cBhvr>
                                      <p:tavLst>
                                        <p:tav tm="0">
                                          <p:val>
                                            <p:strVal val="#ppt_x-.2"/>
                                          </p:val>
                                        </p:tav>
                                        <p:tav tm="100000">
                                          <p:val>
                                            <p:strVal val="#ppt_x"/>
                                          </p:val>
                                        </p:tav>
                                      </p:tavLst>
                                    </p:anim>
                                    <p:anim calcmode="lin" valueType="num">
                                      <p:cBhvr>
                                        <p:cTn id="41" dur="500" fill="hold"/>
                                        <p:tgtEl>
                                          <p:spTgt spid="345091">
                                            <p:txEl>
                                              <p:pRg st="1" end="1"/>
                                            </p:txEl>
                                          </p:spTgt>
                                        </p:tgtEl>
                                        <p:attrNameLst>
                                          <p:attrName>ppt_y</p:attrName>
                                        </p:attrNameLst>
                                      </p:cBhvr>
                                      <p:tavLst>
                                        <p:tav tm="0">
                                          <p:val>
                                            <p:strVal val="#ppt_y"/>
                                          </p:val>
                                        </p:tav>
                                        <p:tav tm="100000">
                                          <p:val>
                                            <p:strVal val="#ppt_y"/>
                                          </p:val>
                                        </p:tav>
                                      </p:tavLst>
                                    </p:anim>
                                    <p:animEffect transition="in" filter="fade">
                                      <p:cBhvr>
                                        <p:cTn id="42" dur="500"/>
                                        <p:tgtEl>
                                          <p:spTgt spid="345091">
                                            <p:txEl>
                                              <p:pRg st="1" end="1"/>
                                            </p:txEl>
                                          </p:spTgt>
                                        </p:tgtEl>
                                      </p:cBhvr>
                                    </p:animEffect>
                                  </p:childTnLst>
                                </p:cTn>
                              </p:par>
                            </p:childTnLst>
                          </p:cTn>
                        </p:par>
                        <p:par>
                          <p:cTn id="43" fill="hold" nodeType="afterGroup">
                            <p:stCondLst>
                              <p:cond delay="3000"/>
                            </p:stCondLst>
                            <p:childTnLst>
                              <p:par>
                                <p:cTn id="44" presetID="54" presetClass="entr" presetSubtype="0" accel="100000" fill="hold" grpId="0" nodeType="afterEffect">
                                  <p:stCondLst>
                                    <p:cond delay="0"/>
                                  </p:stCondLst>
                                  <p:childTnLst>
                                    <p:set>
                                      <p:cBhvr>
                                        <p:cTn id="45" dur="1" fill="hold">
                                          <p:stCondLst>
                                            <p:cond delay="0"/>
                                          </p:stCondLst>
                                        </p:cTn>
                                        <p:tgtEl>
                                          <p:spTgt spid="345091">
                                            <p:txEl>
                                              <p:pRg st="2" end="2"/>
                                            </p:txEl>
                                          </p:spTgt>
                                        </p:tgtEl>
                                        <p:attrNameLst>
                                          <p:attrName>style.visibility</p:attrName>
                                        </p:attrNameLst>
                                      </p:cBhvr>
                                      <p:to>
                                        <p:strVal val="visible"/>
                                      </p:to>
                                    </p:set>
                                    <p:anim calcmode="lin" valueType="num">
                                      <p:cBhvr>
                                        <p:cTn id="46" dur="500" fill="hold"/>
                                        <p:tgtEl>
                                          <p:spTgt spid="345091">
                                            <p:txEl>
                                              <p:pRg st="2" end="2"/>
                                            </p:txEl>
                                          </p:spTgt>
                                        </p:tgtEl>
                                        <p:attrNameLst>
                                          <p:attrName>ppt_w</p:attrName>
                                        </p:attrNameLst>
                                      </p:cBhvr>
                                      <p:tavLst>
                                        <p:tav tm="0">
                                          <p:val>
                                            <p:strVal val="#ppt_w*0.05"/>
                                          </p:val>
                                        </p:tav>
                                        <p:tav tm="100000">
                                          <p:val>
                                            <p:strVal val="#ppt_w"/>
                                          </p:val>
                                        </p:tav>
                                      </p:tavLst>
                                    </p:anim>
                                    <p:anim calcmode="lin" valueType="num">
                                      <p:cBhvr>
                                        <p:cTn id="47" dur="500" fill="hold"/>
                                        <p:tgtEl>
                                          <p:spTgt spid="345091">
                                            <p:txEl>
                                              <p:pRg st="2" end="2"/>
                                            </p:txEl>
                                          </p:spTgt>
                                        </p:tgtEl>
                                        <p:attrNameLst>
                                          <p:attrName>ppt_h</p:attrName>
                                        </p:attrNameLst>
                                      </p:cBhvr>
                                      <p:tavLst>
                                        <p:tav tm="0">
                                          <p:val>
                                            <p:strVal val="#ppt_h"/>
                                          </p:val>
                                        </p:tav>
                                        <p:tav tm="100000">
                                          <p:val>
                                            <p:strVal val="#ppt_h"/>
                                          </p:val>
                                        </p:tav>
                                      </p:tavLst>
                                    </p:anim>
                                    <p:anim calcmode="lin" valueType="num">
                                      <p:cBhvr>
                                        <p:cTn id="48" dur="500" fill="hold"/>
                                        <p:tgtEl>
                                          <p:spTgt spid="345091">
                                            <p:txEl>
                                              <p:pRg st="2" end="2"/>
                                            </p:txEl>
                                          </p:spTgt>
                                        </p:tgtEl>
                                        <p:attrNameLst>
                                          <p:attrName>ppt_x</p:attrName>
                                        </p:attrNameLst>
                                      </p:cBhvr>
                                      <p:tavLst>
                                        <p:tav tm="0">
                                          <p:val>
                                            <p:strVal val="#ppt_x-.2"/>
                                          </p:val>
                                        </p:tav>
                                        <p:tav tm="100000">
                                          <p:val>
                                            <p:strVal val="#ppt_x"/>
                                          </p:val>
                                        </p:tav>
                                      </p:tavLst>
                                    </p:anim>
                                    <p:anim calcmode="lin" valueType="num">
                                      <p:cBhvr>
                                        <p:cTn id="49" dur="500" fill="hold"/>
                                        <p:tgtEl>
                                          <p:spTgt spid="345091">
                                            <p:txEl>
                                              <p:pRg st="2" end="2"/>
                                            </p:txEl>
                                          </p:spTgt>
                                        </p:tgtEl>
                                        <p:attrNameLst>
                                          <p:attrName>ppt_y</p:attrName>
                                        </p:attrNameLst>
                                      </p:cBhvr>
                                      <p:tavLst>
                                        <p:tav tm="0">
                                          <p:val>
                                            <p:strVal val="#ppt_y"/>
                                          </p:val>
                                        </p:tav>
                                        <p:tav tm="100000">
                                          <p:val>
                                            <p:strVal val="#ppt_y"/>
                                          </p:val>
                                        </p:tav>
                                      </p:tavLst>
                                    </p:anim>
                                    <p:animEffect transition="in" filter="fade">
                                      <p:cBhvr>
                                        <p:cTn id="50" dur="500"/>
                                        <p:tgtEl>
                                          <p:spTgt spid="345091">
                                            <p:txEl>
                                              <p:pRg st="2" end="2"/>
                                            </p:txEl>
                                          </p:spTgt>
                                        </p:tgtEl>
                                      </p:cBhvr>
                                    </p:animEffect>
                                  </p:childTnLst>
                                </p:cTn>
                              </p:par>
                            </p:childTnLst>
                          </p:cTn>
                        </p:par>
                        <p:par>
                          <p:cTn id="51" fill="hold" nodeType="afterGroup">
                            <p:stCondLst>
                              <p:cond delay="3500"/>
                            </p:stCondLst>
                            <p:childTnLst>
                              <p:par>
                                <p:cTn id="52" presetID="54" presetClass="entr" presetSubtype="0" accel="100000" fill="hold" grpId="0" nodeType="afterEffect">
                                  <p:stCondLst>
                                    <p:cond delay="0"/>
                                  </p:stCondLst>
                                  <p:childTnLst>
                                    <p:set>
                                      <p:cBhvr>
                                        <p:cTn id="53" dur="1" fill="hold">
                                          <p:stCondLst>
                                            <p:cond delay="0"/>
                                          </p:stCondLst>
                                        </p:cTn>
                                        <p:tgtEl>
                                          <p:spTgt spid="345091">
                                            <p:txEl>
                                              <p:pRg st="3" end="3"/>
                                            </p:txEl>
                                          </p:spTgt>
                                        </p:tgtEl>
                                        <p:attrNameLst>
                                          <p:attrName>style.visibility</p:attrName>
                                        </p:attrNameLst>
                                      </p:cBhvr>
                                      <p:to>
                                        <p:strVal val="visible"/>
                                      </p:to>
                                    </p:set>
                                    <p:anim calcmode="lin" valueType="num">
                                      <p:cBhvr>
                                        <p:cTn id="54" dur="500" fill="hold"/>
                                        <p:tgtEl>
                                          <p:spTgt spid="345091">
                                            <p:txEl>
                                              <p:pRg st="3" end="3"/>
                                            </p:txEl>
                                          </p:spTgt>
                                        </p:tgtEl>
                                        <p:attrNameLst>
                                          <p:attrName>ppt_w</p:attrName>
                                        </p:attrNameLst>
                                      </p:cBhvr>
                                      <p:tavLst>
                                        <p:tav tm="0">
                                          <p:val>
                                            <p:strVal val="#ppt_w*0.05"/>
                                          </p:val>
                                        </p:tav>
                                        <p:tav tm="100000">
                                          <p:val>
                                            <p:strVal val="#ppt_w"/>
                                          </p:val>
                                        </p:tav>
                                      </p:tavLst>
                                    </p:anim>
                                    <p:anim calcmode="lin" valueType="num">
                                      <p:cBhvr>
                                        <p:cTn id="55" dur="500" fill="hold"/>
                                        <p:tgtEl>
                                          <p:spTgt spid="345091">
                                            <p:txEl>
                                              <p:pRg st="3" end="3"/>
                                            </p:txEl>
                                          </p:spTgt>
                                        </p:tgtEl>
                                        <p:attrNameLst>
                                          <p:attrName>ppt_h</p:attrName>
                                        </p:attrNameLst>
                                      </p:cBhvr>
                                      <p:tavLst>
                                        <p:tav tm="0">
                                          <p:val>
                                            <p:strVal val="#ppt_h"/>
                                          </p:val>
                                        </p:tav>
                                        <p:tav tm="100000">
                                          <p:val>
                                            <p:strVal val="#ppt_h"/>
                                          </p:val>
                                        </p:tav>
                                      </p:tavLst>
                                    </p:anim>
                                    <p:anim calcmode="lin" valueType="num">
                                      <p:cBhvr>
                                        <p:cTn id="56" dur="500" fill="hold"/>
                                        <p:tgtEl>
                                          <p:spTgt spid="345091">
                                            <p:txEl>
                                              <p:pRg st="3" end="3"/>
                                            </p:txEl>
                                          </p:spTgt>
                                        </p:tgtEl>
                                        <p:attrNameLst>
                                          <p:attrName>ppt_x</p:attrName>
                                        </p:attrNameLst>
                                      </p:cBhvr>
                                      <p:tavLst>
                                        <p:tav tm="0">
                                          <p:val>
                                            <p:strVal val="#ppt_x-.2"/>
                                          </p:val>
                                        </p:tav>
                                        <p:tav tm="100000">
                                          <p:val>
                                            <p:strVal val="#ppt_x"/>
                                          </p:val>
                                        </p:tav>
                                      </p:tavLst>
                                    </p:anim>
                                    <p:anim calcmode="lin" valueType="num">
                                      <p:cBhvr>
                                        <p:cTn id="57" dur="500" fill="hold"/>
                                        <p:tgtEl>
                                          <p:spTgt spid="345091">
                                            <p:txEl>
                                              <p:pRg st="3" end="3"/>
                                            </p:txEl>
                                          </p:spTgt>
                                        </p:tgtEl>
                                        <p:attrNameLst>
                                          <p:attrName>ppt_y</p:attrName>
                                        </p:attrNameLst>
                                      </p:cBhvr>
                                      <p:tavLst>
                                        <p:tav tm="0">
                                          <p:val>
                                            <p:strVal val="#ppt_y"/>
                                          </p:val>
                                        </p:tav>
                                        <p:tav tm="100000">
                                          <p:val>
                                            <p:strVal val="#ppt_y"/>
                                          </p:val>
                                        </p:tav>
                                      </p:tavLst>
                                    </p:anim>
                                    <p:animEffect transition="in" filter="fade">
                                      <p:cBhvr>
                                        <p:cTn id="58" dur="500"/>
                                        <p:tgtEl>
                                          <p:spTgt spid="345091">
                                            <p:txEl>
                                              <p:pRg st="3" end="3"/>
                                            </p:txEl>
                                          </p:spTgt>
                                        </p:tgtEl>
                                      </p:cBhvr>
                                    </p:animEffect>
                                  </p:childTnLst>
                                </p:cTn>
                              </p:par>
                            </p:childTnLst>
                          </p:cTn>
                        </p:par>
                        <p:par>
                          <p:cTn id="59" fill="hold" nodeType="afterGroup">
                            <p:stCondLst>
                              <p:cond delay="4000"/>
                            </p:stCondLst>
                            <p:childTnLst>
                              <p:par>
                                <p:cTn id="60" presetID="54" presetClass="entr" presetSubtype="0" accel="100000" fill="hold" grpId="0" nodeType="afterEffect">
                                  <p:stCondLst>
                                    <p:cond delay="0"/>
                                  </p:stCondLst>
                                  <p:childTnLst>
                                    <p:set>
                                      <p:cBhvr>
                                        <p:cTn id="61" dur="1" fill="hold">
                                          <p:stCondLst>
                                            <p:cond delay="0"/>
                                          </p:stCondLst>
                                        </p:cTn>
                                        <p:tgtEl>
                                          <p:spTgt spid="345091">
                                            <p:txEl>
                                              <p:pRg st="4" end="4"/>
                                            </p:txEl>
                                          </p:spTgt>
                                        </p:tgtEl>
                                        <p:attrNameLst>
                                          <p:attrName>style.visibility</p:attrName>
                                        </p:attrNameLst>
                                      </p:cBhvr>
                                      <p:to>
                                        <p:strVal val="visible"/>
                                      </p:to>
                                    </p:set>
                                    <p:anim calcmode="lin" valueType="num">
                                      <p:cBhvr>
                                        <p:cTn id="62" dur="500" fill="hold"/>
                                        <p:tgtEl>
                                          <p:spTgt spid="345091">
                                            <p:txEl>
                                              <p:pRg st="4" end="4"/>
                                            </p:txEl>
                                          </p:spTgt>
                                        </p:tgtEl>
                                        <p:attrNameLst>
                                          <p:attrName>ppt_w</p:attrName>
                                        </p:attrNameLst>
                                      </p:cBhvr>
                                      <p:tavLst>
                                        <p:tav tm="0">
                                          <p:val>
                                            <p:strVal val="#ppt_w*0.05"/>
                                          </p:val>
                                        </p:tav>
                                        <p:tav tm="100000">
                                          <p:val>
                                            <p:strVal val="#ppt_w"/>
                                          </p:val>
                                        </p:tav>
                                      </p:tavLst>
                                    </p:anim>
                                    <p:anim calcmode="lin" valueType="num">
                                      <p:cBhvr>
                                        <p:cTn id="63" dur="500" fill="hold"/>
                                        <p:tgtEl>
                                          <p:spTgt spid="345091">
                                            <p:txEl>
                                              <p:pRg st="4" end="4"/>
                                            </p:txEl>
                                          </p:spTgt>
                                        </p:tgtEl>
                                        <p:attrNameLst>
                                          <p:attrName>ppt_h</p:attrName>
                                        </p:attrNameLst>
                                      </p:cBhvr>
                                      <p:tavLst>
                                        <p:tav tm="0">
                                          <p:val>
                                            <p:strVal val="#ppt_h"/>
                                          </p:val>
                                        </p:tav>
                                        <p:tav tm="100000">
                                          <p:val>
                                            <p:strVal val="#ppt_h"/>
                                          </p:val>
                                        </p:tav>
                                      </p:tavLst>
                                    </p:anim>
                                    <p:anim calcmode="lin" valueType="num">
                                      <p:cBhvr>
                                        <p:cTn id="64" dur="500" fill="hold"/>
                                        <p:tgtEl>
                                          <p:spTgt spid="345091">
                                            <p:txEl>
                                              <p:pRg st="4" end="4"/>
                                            </p:txEl>
                                          </p:spTgt>
                                        </p:tgtEl>
                                        <p:attrNameLst>
                                          <p:attrName>ppt_x</p:attrName>
                                        </p:attrNameLst>
                                      </p:cBhvr>
                                      <p:tavLst>
                                        <p:tav tm="0">
                                          <p:val>
                                            <p:strVal val="#ppt_x-.2"/>
                                          </p:val>
                                        </p:tav>
                                        <p:tav tm="100000">
                                          <p:val>
                                            <p:strVal val="#ppt_x"/>
                                          </p:val>
                                        </p:tav>
                                      </p:tavLst>
                                    </p:anim>
                                    <p:anim calcmode="lin" valueType="num">
                                      <p:cBhvr>
                                        <p:cTn id="65" dur="500" fill="hold"/>
                                        <p:tgtEl>
                                          <p:spTgt spid="345091">
                                            <p:txEl>
                                              <p:pRg st="4" end="4"/>
                                            </p:txEl>
                                          </p:spTgt>
                                        </p:tgtEl>
                                        <p:attrNameLst>
                                          <p:attrName>ppt_y</p:attrName>
                                        </p:attrNameLst>
                                      </p:cBhvr>
                                      <p:tavLst>
                                        <p:tav tm="0">
                                          <p:val>
                                            <p:strVal val="#ppt_y"/>
                                          </p:val>
                                        </p:tav>
                                        <p:tav tm="100000">
                                          <p:val>
                                            <p:strVal val="#ppt_y"/>
                                          </p:val>
                                        </p:tav>
                                      </p:tavLst>
                                    </p:anim>
                                    <p:animEffect transition="in" filter="fade">
                                      <p:cBhvr>
                                        <p:cTn id="66" dur="500"/>
                                        <p:tgtEl>
                                          <p:spTgt spid="345091">
                                            <p:txEl>
                                              <p:pRg st="4" end="4"/>
                                            </p:txEl>
                                          </p:spTgt>
                                        </p:tgtEl>
                                      </p:cBhvr>
                                    </p:animEffect>
                                  </p:childTnLst>
                                </p:cTn>
                              </p:par>
                            </p:childTnLst>
                          </p:cTn>
                        </p:par>
                        <p:par>
                          <p:cTn id="67" fill="hold" nodeType="afterGroup">
                            <p:stCondLst>
                              <p:cond delay="4500"/>
                            </p:stCondLst>
                            <p:childTnLst>
                              <p:par>
                                <p:cTn id="68" presetID="54" presetClass="entr" presetSubtype="0" accel="100000" fill="hold" grpId="0" nodeType="afterEffect">
                                  <p:stCondLst>
                                    <p:cond delay="0"/>
                                  </p:stCondLst>
                                  <p:childTnLst>
                                    <p:set>
                                      <p:cBhvr>
                                        <p:cTn id="69" dur="1" fill="hold">
                                          <p:stCondLst>
                                            <p:cond delay="0"/>
                                          </p:stCondLst>
                                        </p:cTn>
                                        <p:tgtEl>
                                          <p:spTgt spid="345091">
                                            <p:txEl>
                                              <p:pRg st="5" end="5"/>
                                            </p:txEl>
                                          </p:spTgt>
                                        </p:tgtEl>
                                        <p:attrNameLst>
                                          <p:attrName>style.visibility</p:attrName>
                                        </p:attrNameLst>
                                      </p:cBhvr>
                                      <p:to>
                                        <p:strVal val="visible"/>
                                      </p:to>
                                    </p:set>
                                    <p:anim calcmode="lin" valueType="num">
                                      <p:cBhvr>
                                        <p:cTn id="70" dur="500" fill="hold"/>
                                        <p:tgtEl>
                                          <p:spTgt spid="345091">
                                            <p:txEl>
                                              <p:pRg st="5" end="5"/>
                                            </p:txEl>
                                          </p:spTgt>
                                        </p:tgtEl>
                                        <p:attrNameLst>
                                          <p:attrName>ppt_w</p:attrName>
                                        </p:attrNameLst>
                                      </p:cBhvr>
                                      <p:tavLst>
                                        <p:tav tm="0">
                                          <p:val>
                                            <p:strVal val="#ppt_w*0.05"/>
                                          </p:val>
                                        </p:tav>
                                        <p:tav tm="100000">
                                          <p:val>
                                            <p:strVal val="#ppt_w"/>
                                          </p:val>
                                        </p:tav>
                                      </p:tavLst>
                                    </p:anim>
                                    <p:anim calcmode="lin" valueType="num">
                                      <p:cBhvr>
                                        <p:cTn id="71" dur="500" fill="hold"/>
                                        <p:tgtEl>
                                          <p:spTgt spid="345091">
                                            <p:txEl>
                                              <p:pRg st="5" end="5"/>
                                            </p:txEl>
                                          </p:spTgt>
                                        </p:tgtEl>
                                        <p:attrNameLst>
                                          <p:attrName>ppt_h</p:attrName>
                                        </p:attrNameLst>
                                      </p:cBhvr>
                                      <p:tavLst>
                                        <p:tav tm="0">
                                          <p:val>
                                            <p:strVal val="#ppt_h"/>
                                          </p:val>
                                        </p:tav>
                                        <p:tav tm="100000">
                                          <p:val>
                                            <p:strVal val="#ppt_h"/>
                                          </p:val>
                                        </p:tav>
                                      </p:tavLst>
                                    </p:anim>
                                    <p:anim calcmode="lin" valueType="num">
                                      <p:cBhvr>
                                        <p:cTn id="72" dur="500" fill="hold"/>
                                        <p:tgtEl>
                                          <p:spTgt spid="345091">
                                            <p:txEl>
                                              <p:pRg st="5" end="5"/>
                                            </p:txEl>
                                          </p:spTgt>
                                        </p:tgtEl>
                                        <p:attrNameLst>
                                          <p:attrName>ppt_x</p:attrName>
                                        </p:attrNameLst>
                                      </p:cBhvr>
                                      <p:tavLst>
                                        <p:tav tm="0">
                                          <p:val>
                                            <p:strVal val="#ppt_x-.2"/>
                                          </p:val>
                                        </p:tav>
                                        <p:tav tm="100000">
                                          <p:val>
                                            <p:strVal val="#ppt_x"/>
                                          </p:val>
                                        </p:tav>
                                      </p:tavLst>
                                    </p:anim>
                                    <p:anim calcmode="lin" valueType="num">
                                      <p:cBhvr>
                                        <p:cTn id="73" dur="500" fill="hold"/>
                                        <p:tgtEl>
                                          <p:spTgt spid="345091">
                                            <p:txEl>
                                              <p:pRg st="5" end="5"/>
                                            </p:txEl>
                                          </p:spTgt>
                                        </p:tgtEl>
                                        <p:attrNameLst>
                                          <p:attrName>ppt_y</p:attrName>
                                        </p:attrNameLst>
                                      </p:cBhvr>
                                      <p:tavLst>
                                        <p:tav tm="0">
                                          <p:val>
                                            <p:strVal val="#ppt_y"/>
                                          </p:val>
                                        </p:tav>
                                        <p:tav tm="100000">
                                          <p:val>
                                            <p:strVal val="#ppt_y"/>
                                          </p:val>
                                        </p:tav>
                                      </p:tavLst>
                                    </p:anim>
                                    <p:animEffect transition="in" filter="fade">
                                      <p:cBhvr>
                                        <p:cTn id="74" dur="500"/>
                                        <p:tgtEl>
                                          <p:spTgt spid="345091">
                                            <p:txEl>
                                              <p:pRg st="5" end="5"/>
                                            </p:txEl>
                                          </p:spTgt>
                                        </p:tgtEl>
                                      </p:cBhvr>
                                    </p:animEffect>
                                  </p:childTnLst>
                                </p:cTn>
                              </p:par>
                            </p:childTnLst>
                          </p:cTn>
                        </p:par>
                        <p:par>
                          <p:cTn id="75" fill="hold" nodeType="afterGroup">
                            <p:stCondLst>
                              <p:cond delay="5000"/>
                            </p:stCondLst>
                            <p:childTnLst>
                              <p:par>
                                <p:cTn id="76" presetID="54" presetClass="entr" presetSubtype="0" accel="100000" fill="hold" grpId="0" nodeType="afterEffect">
                                  <p:stCondLst>
                                    <p:cond delay="0"/>
                                  </p:stCondLst>
                                  <p:childTnLst>
                                    <p:set>
                                      <p:cBhvr>
                                        <p:cTn id="77" dur="1" fill="hold">
                                          <p:stCondLst>
                                            <p:cond delay="0"/>
                                          </p:stCondLst>
                                        </p:cTn>
                                        <p:tgtEl>
                                          <p:spTgt spid="345091">
                                            <p:txEl>
                                              <p:pRg st="6" end="6"/>
                                            </p:txEl>
                                          </p:spTgt>
                                        </p:tgtEl>
                                        <p:attrNameLst>
                                          <p:attrName>style.visibility</p:attrName>
                                        </p:attrNameLst>
                                      </p:cBhvr>
                                      <p:to>
                                        <p:strVal val="visible"/>
                                      </p:to>
                                    </p:set>
                                    <p:anim calcmode="lin" valueType="num">
                                      <p:cBhvr>
                                        <p:cTn id="78" dur="500" fill="hold"/>
                                        <p:tgtEl>
                                          <p:spTgt spid="345091">
                                            <p:txEl>
                                              <p:pRg st="6" end="6"/>
                                            </p:txEl>
                                          </p:spTgt>
                                        </p:tgtEl>
                                        <p:attrNameLst>
                                          <p:attrName>ppt_w</p:attrName>
                                        </p:attrNameLst>
                                      </p:cBhvr>
                                      <p:tavLst>
                                        <p:tav tm="0">
                                          <p:val>
                                            <p:strVal val="#ppt_w*0.05"/>
                                          </p:val>
                                        </p:tav>
                                        <p:tav tm="100000">
                                          <p:val>
                                            <p:strVal val="#ppt_w"/>
                                          </p:val>
                                        </p:tav>
                                      </p:tavLst>
                                    </p:anim>
                                    <p:anim calcmode="lin" valueType="num">
                                      <p:cBhvr>
                                        <p:cTn id="79" dur="500" fill="hold"/>
                                        <p:tgtEl>
                                          <p:spTgt spid="345091">
                                            <p:txEl>
                                              <p:pRg st="6" end="6"/>
                                            </p:txEl>
                                          </p:spTgt>
                                        </p:tgtEl>
                                        <p:attrNameLst>
                                          <p:attrName>ppt_h</p:attrName>
                                        </p:attrNameLst>
                                      </p:cBhvr>
                                      <p:tavLst>
                                        <p:tav tm="0">
                                          <p:val>
                                            <p:strVal val="#ppt_h"/>
                                          </p:val>
                                        </p:tav>
                                        <p:tav tm="100000">
                                          <p:val>
                                            <p:strVal val="#ppt_h"/>
                                          </p:val>
                                        </p:tav>
                                      </p:tavLst>
                                    </p:anim>
                                    <p:anim calcmode="lin" valueType="num">
                                      <p:cBhvr>
                                        <p:cTn id="80" dur="500" fill="hold"/>
                                        <p:tgtEl>
                                          <p:spTgt spid="345091">
                                            <p:txEl>
                                              <p:pRg st="6" end="6"/>
                                            </p:txEl>
                                          </p:spTgt>
                                        </p:tgtEl>
                                        <p:attrNameLst>
                                          <p:attrName>ppt_x</p:attrName>
                                        </p:attrNameLst>
                                      </p:cBhvr>
                                      <p:tavLst>
                                        <p:tav tm="0">
                                          <p:val>
                                            <p:strVal val="#ppt_x-.2"/>
                                          </p:val>
                                        </p:tav>
                                        <p:tav tm="100000">
                                          <p:val>
                                            <p:strVal val="#ppt_x"/>
                                          </p:val>
                                        </p:tav>
                                      </p:tavLst>
                                    </p:anim>
                                    <p:anim calcmode="lin" valueType="num">
                                      <p:cBhvr>
                                        <p:cTn id="81" dur="500" fill="hold"/>
                                        <p:tgtEl>
                                          <p:spTgt spid="345091">
                                            <p:txEl>
                                              <p:pRg st="6" end="6"/>
                                            </p:txEl>
                                          </p:spTgt>
                                        </p:tgtEl>
                                        <p:attrNameLst>
                                          <p:attrName>ppt_y</p:attrName>
                                        </p:attrNameLst>
                                      </p:cBhvr>
                                      <p:tavLst>
                                        <p:tav tm="0">
                                          <p:val>
                                            <p:strVal val="#ppt_y"/>
                                          </p:val>
                                        </p:tav>
                                        <p:tav tm="100000">
                                          <p:val>
                                            <p:strVal val="#ppt_y"/>
                                          </p:val>
                                        </p:tav>
                                      </p:tavLst>
                                    </p:anim>
                                    <p:animEffect transition="in" filter="fade">
                                      <p:cBhvr>
                                        <p:cTn id="82" dur="500"/>
                                        <p:tgtEl>
                                          <p:spTgt spid="345091">
                                            <p:txEl>
                                              <p:pRg st="6" end="6"/>
                                            </p:txEl>
                                          </p:spTgt>
                                        </p:tgtEl>
                                      </p:cBhvr>
                                    </p:animEffect>
                                  </p:childTnLst>
                                </p:cTn>
                              </p:par>
                            </p:childTnLst>
                          </p:cTn>
                        </p:par>
                        <p:par>
                          <p:cTn id="83" fill="hold" nodeType="afterGroup">
                            <p:stCondLst>
                              <p:cond delay="5500"/>
                            </p:stCondLst>
                            <p:childTnLst>
                              <p:par>
                                <p:cTn id="84" presetID="54" presetClass="entr" presetSubtype="0" accel="100000" fill="hold" grpId="0" nodeType="afterEffect">
                                  <p:stCondLst>
                                    <p:cond delay="0"/>
                                  </p:stCondLst>
                                  <p:childTnLst>
                                    <p:set>
                                      <p:cBhvr>
                                        <p:cTn id="85" dur="1" fill="hold">
                                          <p:stCondLst>
                                            <p:cond delay="0"/>
                                          </p:stCondLst>
                                        </p:cTn>
                                        <p:tgtEl>
                                          <p:spTgt spid="345091">
                                            <p:txEl>
                                              <p:pRg st="7" end="7"/>
                                            </p:txEl>
                                          </p:spTgt>
                                        </p:tgtEl>
                                        <p:attrNameLst>
                                          <p:attrName>style.visibility</p:attrName>
                                        </p:attrNameLst>
                                      </p:cBhvr>
                                      <p:to>
                                        <p:strVal val="visible"/>
                                      </p:to>
                                    </p:set>
                                    <p:anim calcmode="lin" valueType="num">
                                      <p:cBhvr>
                                        <p:cTn id="86" dur="500" fill="hold"/>
                                        <p:tgtEl>
                                          <p:spTgt spid="345091">
                                            <p:txEl>
                                              <p:pRg st="7" end="7"/>
                                            </p:txEl>
                                          </p:spTgt>
                                        </p:tgtEl>
                                        <p:attrNameLst>
                                          <p:attrName>ppt_w</p:attrName>
                                        </p:attrNameLst>
                                      </p:cBhvr>
                                      <p:tavLst>
                                        <p:tav tm="0">
                                          <p:val>
                                            <p:strVal val="#ppt_w*0.05"/>
                                          </p:val>
                                        </p:tav>
                                        <p:tav tm="100000">
                                          <p:val>
                                            <p:strVal val="#ppt_w"/>
                                          </p:val>
                                        </p:tav>
                                      </p:tavLst>
                                    </p:anim>
                                    <p:anim calcmode="lin" valueType="num">
                                      <p:cBhvr>
                                        <p:cTn id="87" dur="500" fill="hold"/>
                                        <p:tgtEl>
                                          <p:spTgt spid="345091">
                                            <p:txEl>
                                              <p:pRg st="7" end="7"/>
                                            </p:txEl>
                                          </p:spTgt>
                                        </p:tgtEl>
                                        <p:attrNameLst>
                                          <p:attrName>ppt_h</p:attrName>
                                        </p:attrNameLst>
                                      </p:cBhvr>
                                      <p:tavLst>
                                        <p:tav tm="0">
                                          <p:val>
                                            <p:strVal val="#ppt_h"/>
                                          </p:val>
                                        </p:tav>
                                        <p:tav tm="100000">
                                          <p:val>
                                            <p:strVal val="#ppt_h"/>
                                          </p:val>
                                        </p:tav>
                                      </p:tavLst>
                                    </p:anim>
                                    <p:anim calcmode="lin" valueType="num">
                                      <p:cBhvr>
                                        <p:cTn id="88" dur="500" fill="hold"/>
                                        <p:tgtEl>
                                          <p:spTgt spid="345091">
                                            <p:txEl>
                                              <p:pRg st="7" end="7"/>
                                            </p:txEl>
                                          </p:spTgt>
                                        </p:tgtEl>
                                        <p:attrNameLst>
                                          <p:attrName>ppt_x</p:attrName>
                                        </p:attrNameLst>
                                      </p:cBhvr>
                                      <p:tavLst>
                                        <p:tav tm="0">
                                          <p:val>
                                            <p:strVal val="#ppt_x-.2"/>
                                          </p:val>
                                        </p:tav>
                                        <p:tav tm="100000">
                                          <p:val>
                                            <p:strVal val="#ppt_x"/>
                                          </p:val>
                                        </p:tav>
                                      </p:tavLst>
                                    </p:anim>
                                    <p:anim calcmode="lin" valueType="num">
                                      <p:cBhvr>
                                        <p:cTn id="89" dur="500" fill="hold"/>
                                        <p:tgtEl>
                                          <p:spTgt spid="345091">
                                            <p:txEl>
                                              <p:pRg st="7" end="7"/>
                                            </p:txEl>
                                          </p:spTgt>
                                        </p:tgtEl>
                                        <p:attrNameLst>
                                          <p:attrName>ppt_y</p:attrName>
                                        </p:attrNameLst>
                                      </p:cBhvr>
                                      <p:tavLst>
                                        <p:tav tm="0">
                                          <p:val>
                                            <p:strVal val="#ppt_y"/>
                                          </p:val>
                                        </p:tav>
                                        <p:tav tm="100000">
                                          <p:val>
                                            <p:strVal val="#ppt_y"/>
                                          </p:val>
                                        </p:tav>
                                      </p:tavLst>
                                    </p:anim>
                                    <p:animEffect transition="in" filter="fade">
                                      <p:cBhvr>
                                        <p:cTn id="90" dur="500"/>
                                        <p:tgtEl>
                                          <p:spTgt spid="345091">
                                            <p:txEl>
                                              <p:pRg st="7" end="7"/>
                                            </p:txEl>
                                          </p:spTgt>
                                        </p:tgtEl>
                                      </p:cBhvr>
                                    </p:animEffect>
                                  </p:childTnLst>
                                </p:cTn>
                              </p:par>
                            </p:childTnLst>
                          </p:cTn>
                        </p:par>
                        <p:par>
                          <p:cTn id="91" fill="hold" nodeType="afterGroup">
                            <p:stCondLst>
                              <p:cond delay="6000"/>
                            </p:stCondLst>
                            <p:childTnLst>
                              <p:par>
                                <p:cTn id="92" presetID="54" presetClass="entr" presetSubtype="0" accel="100000" fill="hold" grpId="0" nodeType="afterEffect">
                                  <p:stCondLst>
                                    <p:cond delay="0"/>
                                  </p:stCondLst>
                                  <p:childTnLst>
                                    <p:set>
                                      <p:cBhvr>
                                        <p:cTn id="93" dur="1" fill="hold">
                                          <p:stCondLst>
                                            <p:cond delay="0"/>
                                          </p:stCondLst>
                                        </p:cTn>
                                        <p:tgtEl>
                                          <p:spTgt spid="345091">
                                            <p:txEl>
                                              <p:pRg st="9" end="9"/>
                                            </p:txEl>
                                          </p:spTgt>
                                        </p:tgtEl>
                                        <p:attrNameLst>
                                          <p:attrName>style.visibility</p:attrName>
                                        </p:attrNameLst>
                                      </p:cBhvr>
                                      <p:to>
                                        <p:strVal val="visible"/>
                                      </p:to>
                                    </p:set>
                                    <p:anim calcmode="lin" valueType="num">
                                      <p:cBhvr>
                                        <p:cTn id="94" dur="500" fill="hold"/>
                                        <p:tgtEl>
                                          <p:spTgt spid="345091">
                                            <p:txEl>
                                              <p:pRg st="9" end="9"/>
                                            </p:txEl>
                                          </p:spTgt>
                                        </p:tgtEl>
                                        <p:attrNameLst>
                                          <p:attrName>ppt_w</p:attrName>
                                        </p:attrNameLst>
                                      </p:cBhvr>
                                      <p:tavLst>
                                        <p:tav tm="0">
                                          <p:val>
                                            <p:strVal val="#ppt_w*0.05"/>
                                          </p:val>
                                        </p:tav>
                                        <p:tav tm="100000">
                                          <p:val>
                                            <p:strVal val="#ppt_w"/>
                                          </p:val>
                                        </p:tav>
                                      </p:tavLst>
                                    </p:anim>
                                    <p:anim calcmode="lin" valueType="num">
                                      <p:cBhvr>
                                        <p:cTn id="95" dur="500" fill="hold"/>
                                        <p:tgtEl>
                                          <p:spTgt spid="345091">
                                            <p:txEl>
                                              <p:pRg st="9" end="9"/>
                                            </p:txEl>
                                          </p:spTgt>
                                        </p:tgtEl>
                                        <p:attrNameLst>
                                          <p:attrName>ppt_h</p:attrName>
                                        </p:attrNameLst>
                                      </p:cBhvr>
                                      <p:tavLst>
                                        <p:tav tm="0">
                                          <p:val>
                                            <p:strVal val="#ppt_h"/>
                                          </p:val>
                                        </p:tav>
                                        <p:tav tm="100000">
                                          <p:val>
                                            <p:strVal val="#ppt_h"/>
                                          </p:val>
                                        </p:tav>
                                      </p:tavLst>
                                    </p:anim>
                                    <p:anim calcmode="lin" valueType="num">
                                      <p:cBhvr>
                                        <p:cTn id="96" dur="500" fill="hold"/>
                                        <p:tgtEl>
                                          <p:spTgt spid="345091">
                                            <p:txEl>
                                              <p:pRg st="9" end="9"/>
                                            </p:txEl>
                                          </p:spTgt>
                                        </p:tgtEl>
                                        <p:attrNameLst>
                                          <p:attrName>ppt_x</p:attrName>
                                        </p:attrNameLst>
                                      </p:cBhvr>
                                      <p:tavLst>
                                        <p:tav tm="0">
                                          <p:val>
                                            <p:strVal val="#ppt_x-.2"/>
                                          </p:val>
                                        </p:tav>
                                        <p:tav tm="100000">
                                          <p:val>
                                            <p:strVal val="#ppt_x"/>
                                          </p:val>
                                        </p:tav>
                                      </p:tavLst>
                                    </p:anim>
                                    <p:anim calcmode="lin" valueType="num">
                                      <p:cBhvr>
                                        <p:cTn id="97" dur="500" fill="hold"/>
                                        <p:tgtEl>
                                          <p:spTgt spid="345091">
                                            <p:txEl>
                                              <p:pRg st="9" end="9"/>
                                            </p:txEl>
                                          </p:spTgt>
                                        </p:tgtEl>
                                        <p:attrNameLst>
                                          <p:attrName>ppt_y</p:attrName>
                                        </p:attrNameLst>
                                      </p:cBhvr>
                                      <p:tavLst>
                                        <p:tav tm="0">
                                          <p:val>
                                            <p:strVal val="#ppt_y"/>
                                          </p:val>
                                        </p:tav>
                                        <p:tav tm="100000">
                                          <p:val>
                                            <p:strVal val="#ppt_y"/>
                                          </p:val>
                                        </p:tav>
                                      </p:tavLst>
                                    </p:anim>
                                    <p:animEffect transition="in" filter="fade">
                                      <p:cBhvr>
                                        <p:cTn id="98" dur="500"/>
                                        <p:tgtEl>
                                          <p:spTgt spid="345091">
                                            <p:txEl>
                                              <p:pRg st="9" end="9"/>
                                            </p:txEl>
                                          </p:spTgt>
                                        </p:tgtEl>
                                      </p:cBhvr>
                                    </p:animEffect>
                                  </p:childTnLst>
                                </p:cTn>
                              </p:par>
                            </p:childTnLst>
                          </p:cTn>
                        </p:par>
                        <p:par>
                          <p:cTn id="99" fill="hold" nodeType="afterGroup">
                            <p:stCondLst>
                              <p:cond delay="6500"/>
                            </p:stCondLst>
                            <p:childTnLst>
                              <p:par>
                                <p:cTn id="100" presetID="54" presetClass="entr" presetSubtype="0" accel="100000" fill="hold" grpId="0" nodeType="afterEffect">
                                  <p:stCondLst>
                                    <p:cond delay="0"/>
                                  </p:stCondLst>
                                  <p:childTnLst>
                                    <p:set>
                                      <p:cBhvr>
                                        <p:cTn id="101" dur="1" fill="hold">
                                          <p:stCondLst>
                                            <p:cond delay="0"/>
                                          </p:stCondLst>
                                        </p:cTn>
                                        <p:tgtEl>
                                          <p:spTgt spid="345091">
                                            <p:txEl>
                                              <p:pRg st="10" end="10"/>
                                            </p:txEl>
                                          </p:spTgt>
                                        </p:tgtEl>
                                        <p:attrNameLst>
                                          <p:attrName>style.visibility</p:attrName>
                                        </p:attrNameLst>
                                      </p:cBhvr>
                                      <p:to>
                                        <p:strVal val="visible"/>
                                      </p:to>
                                    </p:set>
                                    <p:anim calcmode="lin" valueType="num">
                                      <p:cBhvr>
                                        <p:cTn id="102" dur="500" fill="hold"/>
                                        <p:tgtEl>
                                          <p:spTgt spid="345091">
                                            <p:txEl>
                                              <p:pRg st="10" end="10"/>
                                            </p:txEl>
                                          </p:spTgt>
                                        </p:tgtEl>
                                        <p:attrNameLst>
                                          <p:attrName>ppt_w</p:attrName>
                                        </p:attrNameLst>
                                      </p:cBhvr>
                                      <p:tavLst>
                                        <p:tav tm="0">
                                          <p:val>
                                            <p:strVal val="#ppt_w*0.05"/>
                                          </p:val>
                                        </p:tav>
                                        <p:tav tm="100000">
                                          <p:val>
                                            <p:strVal val="#ppt_w"/>
                                          </p:val>
                                        </p:tav>
                                      </p:tavLst>
                                    </p:anim>
                                    <p:anim calcmode="lin" valueType="num">
                                      <p:cBhvr>
                                        <p:cTn id="103" dur="500" fill="hold"/>
                                        <p:tgtEl>
                                          <p:spTgt spid="345091">
                                            <p:txEl>
                                              <p:pRg st="10" end="10"/>
                                            </p:txEl>
                                          </p:spTgt>
                                        </p:tgtEl>
                                        <p:attrNameLst>
                                          <p:attrName>ppt_h</p:attrName>
                                        </p:attrNameLst>
                                      </p:cBhvr>
                                      <p:tavLst>
                                        <p:tav tm="0">
                                          <p:val>
                                            <p:strVal val="#ppt_h"/>
                                          </p:val>
                                        </p:tav>
                                        <p:tav tm="100000">
                                          <p:val>
                                            <p:strVal val="#ppt_h"/>
                                          </p:val>
                                        </p:tav>
                                      </p:tavLst>
                                    </p:anim>
                                    <p:anim calcmode="lin" valueType="num">
                                      <p:cBhvr>
                                        <p:cTn id="104" dur="500" fill="hold"/>
                                        <p:tgtEl>
                                          <p:spTgt spid="345091">
                                            <p:txEl>
                                              <p:pRg st="10" end="10"/>
                                            </p:txEl>
                                          </p:spTgt>
                                        </p:tgtEl>
                                        <p:attrNameLst>
                                          <p:attrName>ppt_x</p:attrName>
                                        </p:attrNameLst>
                                      </p:cBhvr>
                                      <p:tavLst>
                                        <p:tav tm="0">
                                          <p:val>
                                            <p:strVal val="#ppt_x-.2"/>
                                          </p:val>
                                        </p:tav>
                                        <p:tav tm="100000">
                                          <p:val>
                                            <p:strVal val="#ppt_x"/>
                                          </p:val>
                                        </p:tav>
                                      </p:tavLst>
                                    </p:anim>
                                    <p:anim calcmode="lin" valueType="num">
                                      <p:cBhvr>
                                        <p:cTn id="105" dur="500" fill="hold"/>
                                        <p:tgtEl>
                                          <p:spTgt spid="345091">
                                            <p:txEl>
                                              <p:pRg st="10" end="10"/>
                                            </p:txEl>
                                          </p:spTgt>
                                        </p:tgtEl>
                                        <p:attrNameLst>
                                          <p:attrName>ppt_y</p:attrName>
                                        </p:attrNameLst>
                                      </p:cBhvr>
                                      <p:tavLst>
                                        <p:tav tm="0">
                                          <p:val>
                                            <p:strVal val="#ppt_y"/>
                                          </p:val>
                                        </p:tav>
                                        <p:tav tm="100000">
                                          <p:val>
                                            <p:strVal val="#ppt_y"/>
                                          </p:val>
                                        </p:tav>
                                      </p:tavLst>
                                    </p:anim>
                                    <p:animEffect transition="in" filter="fade">
                                      <p:cBhvr>
                                        <p:cTn id="106" dur="500"/>
                                        <p:tgtEl>
                                          <p:spTgt spid="345091">
                                            <p:txEl>
                                              <p:pRg st="10" end="10"/>
                                            </p:txEl>
                                          </p:spTgt>
                                        </p:tgtEl>
                                      </p:cBhvr>
                                    </p:animEffect>
                                  </p:childTnLst>
                                </p:cTn>
                              </p:par>
                            </p:childTnLst>
                          </p:cTn>
                        </p:par>
                        <p:par>
                          <p:cTn id="107" fill="hold" nodeType="afterGroup">
                            <p:stCondLst>
                              <p:cond delay="7000"/>
                            </p:stCondLst>
                            <p:childTnLst>
                              <p:par>
                                <p:cTn id="108" presetID="54" presetClass="entr" presetSubtype="0" accel="100000" fill="hold" grpId="0" nodeType="afterEffect">
                                  <p:stCondLst>
                                    <p:cond delay="0"/>
                                  </p:stCondLst>
                                  <p:childTnLst>
                                    <p:set>
                                      <p:cBhvr>
                                        <p:cTn id="109" dur="1" fill="hold">
                                          <p:stCondLst>
                                            <p:cond delay="0"/>
                                          </p:stCondLst>
                                        </p:cTn>
                                        <p:tgtEl>
                                          <p:spTgt spid="345091">
                                            <p:txEl>
                                              <p:pRg st="11" end="11"/>
                                            </p:txEl>
                                          </p:spTgt>
                                        </p:tgtEl>
                                        <p:attrNameLst>
                                          <p:attrName>style.visibility</p:attrName>
                                        </p:attrNameLst>
                                      </p:cBhvr>
                                      <p:to>
                                        <p:strVal val="visible"/>
                                      </p:to>
                                    </p:set>
                                    <p:anim calcmode="lin" valueType="num">
                                      <p:cBhvr>
                                        <p:cTn id="110" dur="500" fill="hold"/>
                                        <p:tgtEl>
                                          <p:spTgt spid="345091">
                                            <p:txEl>
                                              <p:pRg st="11" end="11"/>
                                            </p:txEl>
                                          </p:spTgt>
                                        </p:tgtEl>
                                        <p:attrNameLst>
                                          <p:attrName>ppt_w</p:attrName>
                                        </p:attrNameLst>
                                      </p:cBhvr>
                                      <p:tavLst>
                                        <p:tav tm="0">
                                          <p:val>
                                            <p:strVal val="#ppt_w*0.05"/>
                                          </p:val>
                                        </p:tav>
                                        <p:tav tm="100000">
                                          <p:val>
                                            <p:strVal val="#ppt_w"/>
                                          </p:val>
                                        </p:tav>
                                      </p:tavLst>
                                    </p:anim>
                                    <p:anim calcmode="lin" valueType="num">
                                      <p:cBhvr>
                                        <p:cTn id="111" dur="500" fill="hold"/>
                                        <p:tgtEl>
                                          <p:spTgt spid="345091">
                                            <p:txEl>
                                              <p:pRg st="11" end="11"/>
                                            </p:txEl>
                                          </p:spTgt>
                                        </p:tgtEl>
                                        <p:attrNameLst>
                                          <p:attrName>ppt_h</p:attrName>
                                        </p:attrNameLst>
                                      </p:cBhvr>
                                      <p:tavLst>
                                        <p:tav tm="0">
                                          <p:val>
                                            <p:strVal val="#ppt_h"/>
                                          </p:val>
                                        </p:tav>
                                        <p:tav tm="100000">
                                          <p:val>
                                            <p:strVal val="#ppt_h"/>
                                          </p:val>
                                        </p:tav>
                                      </p:tavLst>
                                    </p:anim>
                                    <p:anim calcmode="lin" valueType="num">
                                      <p:cBhvr>
                                        <p:cTn id="112" dur="500" fill="hold"/>
                                        <p:tgtEl>
                                          <p:spTgt spid="345091">
                                            <p:txEl>
                                              <p:pRg st="11" end="11"/>
                                            </p:txEl>
                                          </p:spTgt>
                                        </p:tgtEl>
                                        <p:attrNameLst>
                                          <p:attrName>ppt_x</p:attrName>
                                        </p:attrNameLst>
                                      </p:cBhvr>
                                      <p:tavLst>
                                        <p:tav tm="0">
                                          <p:val>
                                            <p:strVal val="#ppt_x-.2"/>
                                          </p:val>
                                        </p:tav>
                                        <p:tav tm="100000">
                                          <p:val>
                                            <p:strVal val="#ppt_x"/>
                                          </p:val>
                                        </p:tav>
                                      </p:tavLst>
                                    </p:anim>
                                    <p:anim calcmode="lin" valueType="num">
                                      <p:cBhvr>
                                        <p:cTn id="113" dur="500" fill="hold"/>
                                        <p:tgtEl>
                                          <p:spTgt spid="345091">
                                            <p:txEl>
                                              <p:pRg st="11" end="11"/>
                                            </p:txEl>
                                          </p:spTgt>
                                        </p:tgtEl>
                                        <p:attrNameLst>
                                          <p:attrName>ppt_y</p:attrName>
                                        </p:attrNameLst>
                                      </p:cBhvr>
                                      <p:tavLst>
                                        <p:tav tm="0">
                                          <p:val>
                                            <p:strVal val="#ppt_y"/>
                                          </p:val>
                                        </p:tav>
                                        <p:tav tm="100000">
                                          <p:val>
                                            <p:strVal val="#ppt_y"/>
                                          </p:val>
                                        </p:tav>
                                      </p:tavLst>
                                    </p:anim>
                                    <p:animEffect transition="in" filter="fade">
                                      <p:cBhvr>
                                        <p:cTn id="114" dur="500"/>
                                        <p:tgtEl>
                                          <p:spTgt spid="345091">
                                            <p:txEl>
                                              <p:pRg st="11" end="11"/>
                                            </p:txEl>
                                          </p:spTgt>
                                        </p:tgtEl>
                                      </p:cBhvr>
                                    </p:animEffect>
                                  </p:childTnLst>
                                </p:cTn>
                              </p:par>
                            </p:childTnLst>
                          </p:cTn>
                        </p:par>
                        <p:par>
                          <p:cTn id="115" fill="hold" nodeType="afterGroup">
                            <p:stCondLst>
                              <p:cond delay="7500"/>
                            </p:stCondLst>
                            <p:childTnLst>
                              <p:par>
                                <p:cTn id="116" presetID="54" presetClass="entr" presetSubtype="0" accel="100000" fill="hold" grpId="0" nodeType="afterEffect">
                                  <p:stCondLst>
                                    <p:cond delay="0"/>
                                  </p:stCondLst>
                                  <p:childTnLst>
                                    <p:set>
                                      <p:cBhvr>
                                        <p:cTn id="117" dur="1" fill="hold">
                                          <p:stCondLst>
                                            <p:cond delay="0"/>
                                          </p:stCondLst>
                                        </p:cTn>
                                        <p:tgtEl>
                                          <p:spTgt spid="345091">
                                            <p:txEl>
                                              <p:pRg st="12" end="12"/>
                                            </p:txEl>
                                          </p:spTgt>
                                        </p:tgtEl>
                                        <p:attrNameLst>
                                          <p:attrName>style.visibility</p:attrName>
                                        </p:attrNameLst>
                                      </p:cBhvr>
                                      <p:to>
                                        <p:strVal val="visible"/>
                                      </p:to>
                                    </p:set>
                                    <p:anim calcmode="lin" valueType="num">
                                      <p:cBhvr>
                                        <p:cTn id="118" dur="500" fill="hold"/>
                                        <p:tgtEl>
                                          <p:spTgt spid="345091">
                                            <p:txEl>
                                              <p:pRg st="12" end="12"/>
                                            </p:txEl>
                                          </p:spTgt>
                                        </p:tgtEl>
                                        <p:attrNameLst>
                                          <p:attrName>ppt_w</p:attrName>
                                        </p:attrNameLst>
                                      </p:cBhvr>
                                      <p:tavLst>
                                        <p:tav tm="0">
                                          <p:val>
                                            <p:strVal val="#ppt_w*0.05"/>
                                          </p:val>
                                        </p:tav>
                                        <p:tav tm="100000">
                                          <p:val>
                                            <p:strVal val="#ppt_w"/>
                                          </p:val>
                                        </p:tav>
                                      </p:tavLst>
                                    </p:anim>
                                    <p:anim calcmode="lin" valueType="num">
                                      <p:cBhvr>
                                        <p:cTn id="119" dur="500" fill="hold"/>
                                        <p:tgtEl>
                                          <p:spTgt spid="345091">
                                            <p:txEl>
                                              <p:pRg st="12" end="12"/>
                                            </p:txEl>
                                          </p:spTgt>
                                        </p:tgtEl>
                                        <p:attrNameLst>
                                          <p:attrName>ppt_h</p:attrName>
                                        </p:attrNameLst>
                                      </p:cBhvr>
                                      <p:tavLst>
                                        <p:tav tm="0">
                                          <p:val>
                                            <p:strVal val="#ppt_h"/>
                                          </p:val>
                                        </p:tav>
                                        <p:tav tm="100000">
                                          <p:val>
                                            <p:strVal val="#ppt_h"/>
                                          </p:val>
                                        </p:tav>
                                      </p:tavLst>
                                    </p:anim>
                                    <p:anim calcmode="lin" valueType="num">
                                      <p:cBhvr>
                                        <p:cTn id="120" dur="500" fill="hold"/>
                                        <p:tgtEl>
                                          <p:spTgt spid="345091">
                                            <p:txEl>
                                              <p:pRg st="12" end="12"/>
                                            </p:txEl>
                                          </p:spTgt>
                                        </p:tgtEl>
                                        <p:attrNameLst>
                                          <p:attrName>ppt_x</p:attrName>
                                        </p:attrNameLst>
                                      </p:cBhvr>
                                      <p:tavLst>
                                        <p:tav tm="0">
                                          <p:val>
                                            <p:strVal val="#ppt_x-.2"/>
                                          </p:val>
                                        </p:tav>
                                        <p:tav tm="100000">
                                          <p:val>
                                            <p:strVal val="#ppt_x"/>
                                          </p:val>
                                        </p:tav>
                                      </p:tavLst>
                                    </p:anim>
                                    <p:anim calcmode="lin" valueType="num">
                                      <p:cBhvr>
                                        <p:cTn id="121" dur="500" fill="hold"/>
                                        <p:tgtEl>
                                          <p:spTgt spid="345091">
                                            <p:txEl>
                                              <p:pRg st="12" end="12"/>
                                            </p:txEl>
                                          </p:spTgt>
                                        </p:tgtEl>
                                        <p:attrNameLst>
                                          <p:attrName>ppt_y</p:attrName>
                                        </p:attrNameLst>
                                      </p:cBhvr>
                                      <p:tavLst>
                                        <p:tav tm="0">
                                          <p:val>
                                            <p:strVal val="#ppt_y"/>
                                          </p:val>
                                        </p:tav>
                                        <p:tav tm="100000">
                                          <p:val>
                                            <p:strVal val="#ppt_y"/>
                                          </p:val>
                                        </p:tav>
                                      </p:tavLst>
                                    </p:anim>
                                    <p:animEffect transition="in" filter="fade">
                                      <p:cBhvr>
                                        <p:cTn id="122" dur="500"/>
                                        <p:tgtEl>
                                          <p:spTgt spid="345091">
                                            <p:txEl>
                                              <p:pRg st="12" end="1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5090" grpId="0"/>
      <p:bldP spid="345091" grpId="0" build="p"/>
    </p:bldLst>
  </p:timing>
</p:sld>
</file>

<file path=ppt/slides/slide25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46114" name="Rectangle 2"/>
          <p:cNvSpPr>
            <a:spLocks noGrp="1" noChangeArrowheads="1"/>
          </p:cNvSpPr>
          <p:nvPr>
            <p:ph type="title"/>
          </p:nvPr>
        </p:nvSpPr>
        <p:spPr>
          <a:xfrm>
            <a:off x="374650" y="44450"/>
            <a:ext cx="8229600" cy="760413"/>
          </a:xfrm>
        </p:spPr>
        <p:txBody>
          <a:bodyPr/>
          <a:lstStyle/>
          <a:p>
            <a:pPr algn="r"/>
            <a:r>
              <a:rPr lang="fa-IR" altLang="fa-IR" sz="1600">
                <a:cs typeface="B Nasim" panose="00000700000000000000" pitchFamily="2" charset="-78"/>
              </a:rPr>
              <a:t>حل مساله (10-6)</a:t>
            </a:r>
            <a:endParaRPr lang="en-US" altLang="fa-IR" sz="1600">
              <a:cs typeface="B Nasim" panose="00000700000000000000" pitchFamily="2" charset="-78"/>
            </a:endParaRPr>
          </a:p>
        </p:txBody>
      </p:sp>
      <p:sp>
        <p:nvSpPr>
          <p:cNvPr id="346115" name="Rectangle 3"/>
          <p:cNvSpPr>
            <a:spLocks noGrp="1" noChangeArrowheads="1"/>
          </p:cNvSpPr>
          <p:nvPr>
            <p:ph type="body" idx="1"/>
          </p:nvPr>
        </p:nvSpPr>
        <p:spPr>
          <a:xfrm>
            <a:off x="746125" y="647700"/>
            <a:ext cx="7786688" cy="6526213"/>
          </a:xfrm>
        </p:spPr>
        <p:txBody>
          <a:bodyPr/>
          <a:lstStyle/>
          <a:p>
            <a:pPr algn="l">
              <a:lnSpc>
                <a:spcPct val="90000"/>
              </a:lnSpc>
              <a:buFont typeface="Wingdings" panose="05000000000000000000" pitchFamily="2" charset="2"/>
              <a:buNone/>
            </a:pPr>
            <a:r>
              <a:rPr lang="fa-IR" altLang="fa-IR" sz="1800">
                <a:effectLst/>
                <a:cs typeface="B Zar" panose="00000400000000000000" pitchFamily="2" charset="-78"/>
              </a:rPr>
              <a:t>الف)                                                                                                                         37/11 = 95/18 × 60% = </a:t>
            </a:r>
            <a:r>
              <a:rPr lang="en-US" altLang="fa-IR" sz="1800">
                <a:effectLst/>
                <a:cs typeface="B Zar" panose="00000400000000000000" pitchFamily="2" charset="-78"/>
              </a:rPr>
              <a:t>P</a:t>
            </a:r>
          </a:p>
          <a:p>
            <a:pPr algn="l">
              <a:lnSpc>
                <a:spcPct val="90000"/>
              </a:lnSpc>
              <a:buFont typeface="Wingdings" panose="05000000000000000000" pitchFamily="2" charset="2"/>
              <a:buNone/>
            </a:pPr>
            <a:r>
              <a:rPr lang="fa-IR" altLang="fa-IR" sz="1800">
                <a:effectLst/>
                <a:cs typeface="B Zar" panose="00000400000000000000" pitchFamily="2" charset="-78"/>
              </a:rPr>
              <a:t> 0425/3 = (95/18) 15% + (1500000 : 300000 ) = </a:t>
            </a:r>
            <a:r>
              <a:rPr lang="en-US" altLang="fa-IR" sz="1800">
                <a:effectLst/>
                <a:cs typeface="B Zar" panose="00000400000000000000" pitchFamily="2" charset="-78"/>
              </a:rPr>
              <a:t>v</a:t>
            </a:r>
          </a:p>
          <a:p>
            <a:pPr algn="l">
              <a:lnSpc>
                <a:spcPct val="90000"/>
              </a:lnSpc>
              <a:buFont typeface="Wingdings" panose="05000000000000000000" pitchFamily="2" charset="2"/>
              <a:buNone/>
            </a:pPr>
            <a:r>
              <a:rPr lang="fa-IR" altLang="fa-IR" sz="1800">
                <a:effectLst/>
                <a:cs typeface="B Zar" panose="00000400000000000000" pitchFamily="2" charset="-78"/>
              </a:rPr>
              <a:t> 16451512 ≈  9000000 + 4700000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ctr">
              <a:lnSpc>
                <a:spcPct val="60000"/>
              </a:lnSpc>
              <a:buFont typeface="Wingdings" panose="05000000000000000000" pitchFamily="2" charset="2"/>
              <a:buNone/>
            </a:pPr>
            <a:r>
              <a:rPr lang="fa-IR" altLang="fa-IR" sz="1800">
                <a:effectLst/>
                <a:cs typeface="B Zar" panose="00000400000000000000" pitchFamily="2" charset="-78"/>
              </a:rPr>
              <a:t>                                                                                                                          0425/3 – 37/11</a:t>
            </a:r>
          </a:p>
          <a:p>
            <a:pPr algn="l">
              <a:lnSpc>
                <a:spcPct val="90000"/>
              </a:lnSpc>
              <a:buFont typeface="Wingdings" panose="05000000000000000000" pitchFamily="2" charset="2"/>
              <a:buNone/>
            </a:pPr>
            <a:r>
              <a:rPr lang="fa-IR" altLang="fa-IR" sz="1800">
                <a:effectLst/>
                <a:cs typeface="B Zar" panose="00000400000000000000" pitchFamily="2" charset="-78"/>
              </a:rPr>
              <a:t> 4700000 = 4500000 + 200000 = </a:t>
            </a:r>
            <a:r>
              <a:rPr lang="en-US" altLang="fa-IR" sz="1800">
                <a:effectLst/>
                <a:cs typeface="B Zar" panose="00000400000000000000" pitchFamily="2" charset="-78"/>
              </a:rPr>
              <a:t>f</a:t>
            </a:r>
            <a:endParaRPr lang="fa-IR" altLang="fa-IR" sz="1800">
              <a:effectLst/>
              <a:cs typeface="B Zar" panose="00000400000000000000" pitchFamily="2" charset="-78"/>
            </a:endParaRPr>
          </a:p>
          <a:p>
            <a:pPr>
              <a:lnSpc>
                <a:spcPct val="90000"/>
              </a:lnSpc>
              <a:buFont typeface="Wingdings" panose="05000000000000000000" pitchFamily="2" charset="2"/>
              <a:buNone/>
            </a:pPr>
            <a:r>
              <a:rPr lang="fa-IR" altLang="fa-IR" sz="1800">
                <a:effectLst/>
                <a:cs typeface="B Zar" panose="00000400000000000000" pitchFamily="2" charset="-78"/>
              </a:rPr>
              <a:t>ب) با اطلاعات داده شده حاشیه سود منفی است و نقطه سربسر وجود ندارد .</a:t>
            </a:r>
          </a:p>
          <a:p>
            <a:pPr algn="l">
              <a:lnSpc>
                <a:spcPct val="90000"/>
              </a:lnSpc>
              <a:buFont typeface="Wingdings" panose="05000000000000000000" pitchFamily="2" charset="2"/>
              <a:buNone/>
            </a:pPr>
            <a:r>
              <a:rPr lang="fa-IR" altLang="fa-IR" sz="1800">
                <a:effectLst/>
                <a:cs typeface="B Zar" panose="00000400000000000000" pitchFamily="2" charset="-78"/>
              </a:rPr>
              <a:t>ج)                                                                                             7791250 = 4700000 – (3275/8 × 1500000) </a:t>
            </a:r>
          </a:p>
          <a:p>
            <a:pPr algn="l">
              <a:lnSpc>
                <a:spcPct val="90000"/>
              </a:lnSpc>
              <a:buFont typeface="Wingdings" panose="05000000000000000000" pitchFamily="2" charset="2"/>
              <a:buNone/>
            </a:pPr>
            <a:r>
              <a:rPr lang="fa-IR" altLang="fa-IR" sz="1800">
                <a:effectLst/>
                <a:cs typeface="B Zar" panose="00000400000000000000" pitchFamily="2" charset="-78"/>
              </a:rPr>
              <a:t>د )                                                                                          16118750 = 4700000 – (3275/8 × 2500000 ) </a:t>
            </a:r>
          </a:p>
          <a:p>
            <a:pPr algn="l">
              <a:lnSpc>
                <a:spcPct val="90000"/>
              </a:lnSpc>
              <a:buFont typeface="Wingdings" panose="05000000000000000000" pitchFamily="2" charset="2"/>
              <a:buNone/>
            </a:pPr>
            <a:r>
              <a:rPr lang="fa-IR" altLang="fa-IR" sz="1800">
                <a:effectLst/>
                <a:cs typeface="B Zar" panose="00000400000000000000" pitchFamily="2" charset="-78"/>
              </a:rPr>
              <a:t> 564395 = 4700000 = </a:t>
            </a:r>
            <a:r>
              <a:rPr lang="en-US" altLang="fa-IR" sz="1800">
                <a:effectLst/>
                <a:cs typeface="B Zar" panose="00000400000000000000" pitchFamily="2" charset="-78"/>
              </a:rPr>
              <a:t>Q</a:t>
            </a:r>
            <a:r>
              <a:rPr lang="fa-IR" altLang="fa-IR" sz="1800">
                <a:effectLst/>
                <a:cs typeface="B Zar" panose="00000400000000000000" pitchFamily="2" charset="-78"/>
              </a:rPr>
              <a:t> تعداد فروش نقطه سربسر</a:t>
            </a:r>
          </a:p>
          <a:p>
            <a:pPr algn="ctr">
              <a:lnSpc>
                <a:spcPct val="40000"/>
              </a:lnSpc>
              <a:buFont typeface="Wingdings" panose="05000000000000000000" pitchFamily="2" charset="2"/>
              <a:buNone/>
            </a:pPr>
            <a:r>
              <a:rPr lang="fa-IR" altLang="fa-IR" sz="1800">
                <a:effectLst/>
                <a:cs typeface="B Zar" panose="00000400000000000000" pitchFamily="2" charset="-78"/>
              </a:rPr>
              <a:t>                                                                 3275/8</a:t>
            </a:r>
          </a:p>
          <a:p>
            <a:pPr algn="l">
              <a:lnSpc>
                <a:spcPct val="90000"/>
              </a:lnSpc>
              <a:buFont typeface="Wingdings" panose="05000000000000000000" pitchFamily="2" charset="2"/>
              <a:buNone/>
            </a:pPr>
            <a:r>
              <a:rPr lang="fa-IR" altLang="fa-IR" sz="1800">
                <a:effectLst/>
                <a:cs typeface="B Zar" panose="00000400000000000000" pitchFamily="2" charset="-78"/>
              </a:rPr>
              <a:t> 6417171 = 37/11× 564395 = </a:t>
            </a:r>
            <a:r>
              <a:rPr lang="en-US" altLang="fa-IR" sz="1800">
                <a:effectLst/>
                <a:cs typeface="B Zar" panose="00000400000000000000" pitchFamily="2" charset="-78"/>
              </a:rPr>
              <a:t>P.Q</a:t>
            </a:r>
            <a:r>
              <a:rPr lang="fa-IR" altLang="fa-IR" sz="1800">
                <a:effectLst/>
                <a:cs typeface="B Zar" panose="00000400000000000000" pitchFamily="2" charset="-78"/>
              </a:rPr>
              <a:t> مبلغ فروش نقطه سربسر</a:t>
            </a:r>
          </a:p>
          <a:p>
            <a:pPr algn="l">
              <a:lnSpc>
                <a:spcPct val="90000"/>
              </a:lnSpc>
              <a:buFont typeface="Wingdings" panose="05000000000000000000" pitchFamily="2" charset="2"/>
              <a:buNone/>
            </a:pPr>
            <a:r>
              <a:rPr lang="fa-IR" altLang="fa-IR" sz="1800">
                <a:effectLst/>
                <a:cs typeface="B Zar" panose="00000400000000000000" pitchFamily="2" charset="-78"/>
              </a:rPr>
              <a:t> 935605 = 564395 – 1500000 = حاشیه ایمنی به تعداد در چاپ اول</a:t>
            </a:r>
          </a:p>
          <a:p>
            <a:pPr algn="l">
              <a:lnSpc>
                <a:spcPct val="90000"/>
              </a:lnSpc>
              <a:buFont typeface="Wingdings" panose="05000000000000000000" pitchFamily="2" charset="2"/>
              <a:buNone/>
            </a:pPr>
            <a:r>
              <a:rPr lang="fa-IR" altLang="fa-IR" sz="1800">
                <a:effectLst/>
                <a:cs typeface="B Zar" panose="00000400000000000000" pitchFamily="2" charset="-78"/>
              </a:rPr>
              <a:t> 1910605 = 564395 – 2475000 = حاشیه ایمنی به تعداد</a:t>
            </a:r>
          </a:p>
          <a:p>
            <a:pPr algn="l">
              <a:lnSpc>
                <a:spcPct val="90000"/>
              </a:lnSpc>
              <a:buFont typeface="Wingdings" panose="05000000000000000000" pitchFamily="2" charset="2"/>
              <a:buNone/>
            </a:pPr>
            <a:r>
              <a:rPr lang="fa-IR" altLang="fa-IR" sz="1800">
                <a:effectLst/>
                <a:cs typeface="B Zar" panose="00000400000000000000" pitchFamily="2" charset="-78"/>
              </a:rPr>
              <a:t> (37/11 ! 564395 ) – ( 37/11 × 2475000) = مبلغ حاشیه ایمنی</a:t>
            </a:r>
          </a:p>
          <a:p>
            <a:pPr algn="l">
              <a:lnSpc>
                <a:spcPct val="90000"/>
              </a:lnSpc>
              <a:buFont typeface="Wingdings" panose="05000000000000000000" pitchFamily="2" charset="2"/>
              <a:buNone/>
            </a:pPr>
            <a:r>
              <a:rPr lang="fa-IR" altLang="fa-IR" sz="1800">
                <a:effectLst/>
                <a:cs typeface="B Zar" panose="00000400000000000000" pitchFamily="2" charset="-78"/>
              </a:rPr>
              <a:t> 21723579 = 6417171 – 28140750 = مبلغ حاشیه ایمنی</a:t>
            </a:r>
          </a:p>
          <a:p>
            <a:pPr algn="l">
              <a:lnSpc>
                <a:spcPct val="90000"/>
              </a:lnSpc>
              <a:buFont typeface="Wingdings" panose="05000000000000000000" pitchFamily="2" charset="2"/>
              <a:buNone/>
            </a:pPr>
            <a:r>
              <a:rPr lang="fa-IR" altLang="fa-IR" sz="1800">
                <a:effectLst/>
                <a:cs typeface="B Zar" panose="00000400000000000000" pitchFamily="2" charset="-78"/>
              </a:rPr>
              <a:t> 3/1 =   20610563 =                3275/8 ×2475000                = درجه اهرم عملیاتی</a:t>
            </a:r>
          </a:p>
          <a:p>
            <a:pPr algn="ctr">
              <a:lnSpc>
                <a:spcPct val="60000"/>
              </a:lnSpc>
              <a:buFont typeface="Wingdings" panose="05000000000000000000" pitchFamily="2" charset="2"/>
              <a:buNone/>
            </a:pPr>
            <a:r>
              <a:rPr lang="fa-IR" altLang="fa-IR" sz="1800">
                <a:effectLst/>
                <a:cs typeface="B Zar" panose="00000400000000000000" pitchFamily="2" charset="-78"/>
              </a:rPr>
              <a:t>                      15910563        4700000 – (3275/8 × 2475000 ) </a:t>
            </a:r>
          </a:p>
          <a:p>
            <a:pPr algn="l">
              <a:lnSpc>
                <a:spcPct val="90000"/>
              </a:lnSpc>
              <a:buFont typeface="Wingdings" panose="05000000000000000000" pitchFamily="2" charset="2"/>
              <a:buNone/>
            </a:pPr>
            <a:r>
              <a:rPr lang="fa-IR" altLang="fa-IR" sz="1800">
                <a:effectLst/>
                <a:cs typeface="B Zar" panose="00000400000000000000" pitchFamily="2" charset="-78"/>
              </a:rPr>
              <a:t> 100 × (درصد افزایش در فروش × درجه اهرم عملیاتی ) = درصد افزایش سود</a:t>
            </a:r>
          </a:p>
          <a:p>
            <a:pPr algn="l">
              <a:lnSpc>
                <a:spcPct val="90000"/>
              </a:lnSpc>
              <a:buFont typeface="Wingdings" panose="05000000000000000000" pitchFamily="2" charset="2"/>
              <a:buNone/>
            </a:pPr>
            <a:r>
              <a:rPr lang="fa-IR" altLang="fa-IR" sz="1800">
                <a:effectLst/>
                <a:cs typeface="B Zar" panose="00000400000000000000" pitchFamily="2" charset="-78"/>
              </a:rPr>
              <a:t> 5/19% = 100 × (15% × 3/1) = درصد افزایش سود</a:t>
            </a:r>
          </a:p>
          <a:p>
            <a:pPr algn="l">
              <a:lnSpc>
                <a:spcPct val="90000"/>
              </a:lnSpc>
              <a:buFont typeface="Wingdings" panose="05000000000000000000" pitchFamily="2" charset="2"/>
              <a:buNone/>
            </a:pPr>
            <a:r>
              <a:rPr lang="fa-IR" altLang="fa-IR" sz="1800">
                <a:effectLst/>
                <a:cs typeface="B Zar" panose="00000400000000000000" pitchFamily="2" charset="-78"/>
              </a:rPr>
              <a:t> 3102560 = [ 4700000 – (3275/8 × 2475000 ) 5/19% = مبلغ افزایش سود </a:t>
            </a:r>
          </a:p>
          <a:p>
            <a:pPr algn="l">
              <a:lnSpc>
                <a:spcPct val="90000"/>
              </a:lnSpc>
              <a:buFont typeface="Wingdings" panose="05000000000000000000" pitchFamily="2" charset="2"/>
              <a:buNone/>
            </a:pPr>
            <a:r>
              <a:rPr lang="fa-IR" altLang="fa-IR" sz="1800">
                <a:effectLst/>
                <a:cs typeface="B Zar" panose="00000400000000000000" pitchFamily="2" charset="-78"/>
              </a:rPr>
              <a:t> 19013123 = 3102560 + 15910563 = مبلغ سود بعد از افزایش در فروش 15%</a:t>
            </a:r>
            <a:endParaRPr lang="ar-SA" altLang="fa-IR" sz="1800">
              <a:effectLst/>
              <a:cs typeface="B Zar" panose="00000400000000000000" pitchFamily="2" charset="-78"/>
            </a:endParaRPr>
          </a:p>
        </p:txBody>
      </p:sp>
      <p:grpSp>
        <p:nvGrpSpPr>
          <p:cNvPr id="346121" name="Group 9"/>
          <p:cNvGrpSpPr>
            <a:grpSpLocks/>
          </p:cNvGrpSpPr>
          <p:nvPr/>
        </p:nvGrpSpPr>
        <p:grpSpPr bwMode="auto">
          <a:xfrm>
            <a:off x="1258888" y="1484313"/>
            <a:ext cx="4681537" cy="3744912"/>
            <a:chOff x="793" y="935"/>
            <a:chExt cx="2949" cy="2359"/>
          </a:xfrm>
        </p:grpSpPr>
        <p:sp>
          <p:nvSpPr>
            <p:cNvPr id="346116" name="Line 4"/>
            <p:cNvSpPr>
              <a:spLocks noChangeShapeType="1"/>
            </p:cNvSpPr>
            <p:nvPr/>
          </p:nvSpPr>
          <p:spPr bwMode="auto">
            <a:xfrm>
              <a:off x="793" y="935"/>
              <a:ext cx="9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6117" name="Line 5"/>
            <p:cNvSpPr>
              <a:spLocks noChangeShapeType="1"/>
            </p:cNvSpPr>
            <p:nvPr/>
          </p:nvSpPr>
          <p:spPr bwMode="auto">
            <a:xfrm>
              <a:off x="1791" y="2024"/>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6118" name="Line 6"/>
            <p:cNvSpPr>
              <a:spLocks noChangeShapeType="1"/>
            </p:cNvSpPr>
            <p:nvPr/>
          </p:nvSpPr>
          <p:spPr bwMode="auto">
            <a:xfrm>
              <a:off x="1474" y="3294"/>
              <a:ext cx="154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6119" name="Line 7"/>
            <p:cNvSpPr>
              <a:spLocks noChangeShapeType="1"/>
            </p:cNvSpPr>
            <p:nvPr/>
          </p:nvSpPr>
          <p:spPr bwMode="auto">
            <a:xfrm>
              <a:off x="3289" y="3294"/>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46114"/>
                                        </p:tgtEl>
                                        <p:attrNameLst>
                                          <p:attrName>style.visibility</p:attrName>
                                        </p:attrNameLst>
                                      </p:cBhvr>
                                      <p:to>
                                        <p:strVal val="visible"/>
                                      </p:to>
                                    </p:set>
                                    <p:animEffect transition="in" filter="fade">
                                      <p:cBhvr>
                                        <p:cTn id="7" dur="1000"/>
                                        <p:tgtEl>
                                          <p:spTgt spid="346114"/>
                                        </p:tgtEl>
                                      </p:cBhvr>
                                    </p:animEffect>
                                    <p:anim calcmode="lin" valueType="num">
                                      <p:cBhvr>
                                        <p:cTn id="8" dur="1000" fill="hold"/>
                                        <p:tgtEl>
                                          <p:spTgt spid="346114"/>
                                        </p:tgtEl>
                                        <p:attrNameLst>
                                          <p:attrName>ppt_x</p:attrName>
                                        </p:attrNameLst>
                                      </p:cBhvr>
                                      <p:tavLst>
                                        <p:tav tm="0">
                                          <p:val>
                                            <p:strVal val="#ppt_x"/>
                                          </p:val>
                                        </p:tav>
                                        <p:tav tm="100000">
                                          <p:val>
                                            <p:strVal val="#ppt_x"/>
                                          </p:val>
                                        </p:tav>
                                      </p:tavLst>
                                    </p:anim>
                                    <p:anim calcmode="lin" valueType="num">
                                      <p:cBhvr>
                                        <p:cTn id="9" dur="900" decel="100000" fill="hold"/>
                                        <p:tgtEl>
                                          <p:spTgt spid="34611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46114"/>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26" presetClass="entr" presetSubtype="0" fill="hold" nodeType="afterEffect">
                                  <p:stCondLst>
                                    <p:cond delay="0"/>
                                  </p:stCondLst>
                                  <p:childTnLst>
                                    <p:set>
                                      <p:cBhvr>
                                        <p:cTn id="13" dur="1" fill="hold">
                                          <p:stCondLst>
                                            <p:cond delay="0"/>
                                          </p:stCondLst>
                                        </p:cTn>
                                        <p:tgtEl>
                                          <p:spTgt spid="346121"/>
                                        </p:tgtEl>
                                        <p:attrNameLst>
                                          <p:attrName>style.visibility</p:attrName>
                                        </p:attrNameLst>
                                      </p:cBhvr>
                                      <p:to>
                                        <p:strVal val="visible"/>
                                      </p:to>
                                    </p:set>
                                    <p:animEffect transition="in" filter="wipe(down)">
                                      <p:cBhvr>
                                        <p:cTn id="14" dur="580">
                                          <p:stCondLst>
                                            <p:cond delay="0"/>
                                          </p:stCondLst>
                                        </p:cTn>
                                        <p:tgtEl>
                                          <p:spTgt spid="346121"/>
                                        </p:tgtEl>
                                      </p:cBhvr>
                                    </p:animEffect>
                                    <p:anim calcmode="lin" valueType="num">
                                      <p:cBhvr>
                                        <p:cTn id="15" dur="1822" tmFilter="0,0; 0.14,0.36; 0.43,0.73; 0.71,0.91; 1.0,1.0">
                                          <p:stCondLst>
                                            <p:cond delay="0"/>
                                          </p:stCondLst>
                                        </p:cTn>
                                        <p:tgtEl>
                                          <p:spTgt spid="346121"/>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346121"/>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346121"/>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346121"/>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346121"/>
                                        </p:tgtEl>
                                        <p:attrNameLst>
                                          <p:attrName>ppt_y</p:attrName>
                                        </p:attrNameLst>
                                      </p:cBhvr>
                                      <p:tavLst>
                                        <p:tav tm="0" fmla="#ppt_y-sin(pi*$)/81">
                                          <p:val>
                                            <p:fltVal val="0"/>
                                          </p:val>
                                        </p:tav>
                                        <p:tav tm="100000">
                                          <p:val>
                                            <p:fltVal val="1"/>
                                          </p:val>
                                        </p:tav>
                                      </p:tavLst>
                                    </p:anim>
                                    <p:animScale>
                                      <p:cBhvr>
                                        <p:cTn id="20" dur="26">
                                          <p:stCondLst>
                                            <p:cond delay="650"/>
                                          </p:stCondLst>
                                        </p:cTn>
                                        <p:tgtEl>
                                          <p:spTgt spid="346121"/>
                                        </p:tgtEl>
                                      </p:cBhvr>
                                      <p:to x="100000" y="60000"/>
                                    </p:animScale>
                                    <p:animScale>
                                      <p:cBhvr>
                                        <p:cTn id="21" dur="166" decel="50000">
                                          <p:stCondLst>
                                            <p:cond delay="676"/>
                                          </p:stCondLst>
                                        </p:cTn>
                                        <p:tgtEl>
                                          <p:spTgt spid="346121"/>
                                        </p:tgtEl>
                                      </p:cBhvr>
                                      <p:to x="100000" y="100000"/>
                                    </p:animScale>
                                    <p:animScale>
                                      <p:cBhvr>
                                        <p:cTn id="22" dur="26">
                                          <p:stCondLst>
                                            <p:cond delay="1312"/>
                                          </p:stCondLst>
                                        </p:cTn>
                                        <p:tgtEl>
                                          <p:spTgt spid="346121"/>
                                        </p:tgtEl>
                                      </p:cBhvr>
                                      <p:to x="100000" y="80000"/>
                                    </p:animScale>
                                    <p:animScale>
                                      <p:cBhvr>
                                        <p:cTn id="23" dur="166" decel="50000">
                                          <p:stCondLst>
                                            <p:cond delay="1338"/>
                                          </p:stCondLst>
                                        </p:cTn>
                                        <p:tgtEl>
                                          <p:spTgt spid="346121"/>
                                        </p:tgtEl>
                                      </p:cBhvr>
                                      <p:to x="100000" y="100000"/>
                                    </p:animScale>
                                    <p:animScale>
                                      <p:cBhvr>
                                        <p:cTn id="24" dur="26">
                                          <p:stCondLst>
                                            <p:cond delay="1642"/>
                                          </p:stCondLst>
                                        </p:cTn>
                                        <p:tgtEl>
                                          <p:spTgt spid="346121"/>
                                        </p:tgtEl>
                                      </p:cBhvr>
                                      <p:to x="100000" y="90000"/>
                                    </p:animScale>
                                    <p:animScale>
                                      <p:cBhvr>
                                        <p:cTn id="25" dur="166" decel="50000">
                                          <p:stCondLst>
                                            <p:cond delay="1668"/>
                                          </p:stCondLst>
                                        </p:cTn>
                                        <p:tgtEl>
                                          <p:spTgt spid="346121"/>
                                        </p:tgtEl>
                                      </p:cBhvr>
                                      <p:to x="100000" y="100000"/>
                                    </p:animScale>
                                    <p:animScale>
                                      <p:cBhvr>
                                        <p:cTn id="26" dur="26">
                                          <p:stCondLst>
                                            <p:cond delay="1808"/>
                                          </p:stCondLst>
                                        </p:cTn>
                                        <p:tgtEl>
                                          <p:spTgt spid="346121"/>
                                        </p:tgtEl>
                                      </p:cBhvr>
                                      <p:to x="100000" y="95000"/>
                                    </p:animScale>
                                    <p:animScale>
                                      <p:cBhvr>
                                        <p:cTn id="27" dur="166" decel="50000">
                                          <p:stCondLst>
                                            <p:cond delay="1834"/>
                                          </p:stCondLst>
                                        </p:cTn>
                                        <p:tgtEl>
                                          <p:spTgt spid="346121"/>
                                        </p:tgtEl>
                                      </p:cBhvr>
                                      <p:to x="100000" y="100000"/>
                                    </p:animScale>
                                  </p:childTnLst>
                                </p:cTn>
                              </p:par>
                              <p:par>
                                <p:cTn id="28" presetID="15" presetClass="entr" presetSubtype="0" fill="hold" grpId="0" nodeType="withEffect">
                                  <p:stCondLst>
                                    <p:cond delay="0"/>
                                  </p:stCondLst>
                                  <p:childTnLst>
                                    <p:set>
                                      <p:cBhvr>
                                        <p:cTn id="29" dur="1" fill="hold">
                                          <p:stCondLst>
                                            <p:cond delay="0"/>
                                          </p:stCondLst>
                                        </p:cTn>
                                        <p:tgtEl>
                                          <p:spTgt spid="346115">
                                            <p:txEl>
                                              <p:pRg st="0" end="0"/>
                                            </p:txEl>
                                          </p:spTgt>
                                        </p:tgtEl>
                                        <p:attrNameLst>
                                          <p:attrName>style.visibility</p:attrName>
                                        </p:attrNameLst>
                                      </p:cBhvr>
                                      <p:to>
                                        <p:strVal val="visible"/>
                                      </p:to>
                                    </p:set>
                                    <p:anim calcmode="lin" valueType="num">
                                      <p:cBhvr>
                                        <p:cTn id="30" dur="1000" fill="hold"/>
                                        <p:tgtEl>
                                          <p:spTgt spid="346115">
                                            <p:txEl>
                                              <p:pRg st="0" end="0"/>
                                            </p:txEl>
                                          </p:spTgt>
                                        </p:tgtEl>
                                        <p:attrNameLst>
                                          <p:attrName>ppt_w</p:attrName>
                                        </p:attrNameLst>
                                      </p:cBhvr>
                                      <p:tavLst>
                                        <p:tav tm="0">
                                          <p:val>
                                            <p:fltVal val="0"/>
                                          </p:val>
                                        </p:tav>
                                        <p:tav tm="100000">
                                          <p:val>
                                            <p:strVal val="#ppt_w"/>
                                          </p:val>
                                        </p:tav>
                                      </p:tavLst>
                                    </p:anim>
                                    <p:anim calcmode="lin" valueType="num">
                                      <p:cBhvr>
                                        <p:cTn id="31" dur="1000" fill="hold"/>
                                        <p:tgtEl>
                                          <p:spTgt spid="346115">
                                            <p:txEl>
                                              <p:pRg st="0" end="0"/>
                                            </p:txEl>
                                          </p:spTgt>
                                        </p:tgtEl>
                                        <p:attrNameLst>
                                          <p:attrName>ppt_h</p:attrName>
                                        </p:attrNameLst>
                                      </p:cBhvr>
                                      <p:tavLst>
                                        <p:tav tm="0">
                                          <p:val>
                                            <p:fltVal val="0"/>
                                          </p:val>
                                        </p:tav>
                                        <p:tav tm="100000">
                                          <p:val>
                                            <p:strVal val="#ppt_h"/>
                                          </p:val>
                                        </p:tav>
                                      </p:tavLst>
                                    </p:anim>
                                    <p:anim calcmode="lin" valueType="num">
                                      <p:cBhvr>
                                        <p:cTn id="32" dur="1000" fill="hold"/>
                                        <p:tgtEl>
                                          <p:spTgt spid="346115">
                                            <p:txEl>
                                              <p:pRg st="0" end="0"/>
                                            </p:txEl>
                                          </p:spTgt>
                                        </p:tgtEl>
                                        <p:attrNameLst>
                                          <p:attrName>ppt_x</p:attrName>
                                        </p:attrNameLst>
                                      </p:cBhvr>
                                      <p:tavLst>
                                        <p:tav tm="0" fmla="#ppt_x+(cos(-2*pi*(1-$))*-#ppt_x-sin(-2*pi*(1-$))*(1-#ppt_y))*(1-$)">
                                          <p:val>
                                            <p:fltVal val="0"/>
                                          </p:val>
                                        </p:tav>
                                        <p:tav tm="100000">
                                          <p:val>
                                            <p:fltVal val="1"/>
                                          </p:val>
                                        </p:tav>
                                      </p:tavLst>
                                    </p:anim>
                                    <p:anim calcmode="lin" valueType="num">
                                      <p:cBhvr>
                                        <p:cTn id="33" dur="1000" fill="hold"/>
                                        <p:tgtEl>
                                          <p:spTgt spid="346115">
                                            <p:txEl>
                                              <p:pRg st="0" end="0"/>
                                            </p:txEl>
                                          </p:spTgt>
                                        </p:tgtEl>
                                        <p:attrNameLst>
                                          <p:attrName>ppt_y</p:attrName>
                                        </p:attrNameLst>
                                      </p:cBhvr>
                                      <p:tavLst>
                                        <p:tav tm="0" fmla="#ppt_y+(sin(-2*pi*(1-$))*-#ppt_x+cos(-2*pi*(1-$))*(1-#ppt_y))*(1-$)">
                                          <p:val>
                                            <p:fltVal val="0"/>
                                          </p:val>
                                        </p:tav>
                                        <p:tav tm="100000">
                                          <p:val>
                                            <p:fltVal val="1"/>
                                          </p:val>
                                        </p:tav>
                                      </p:tavLst>
                                    </p:anim>
                                  </p:childTnLst>
                                </p:cTn>
                              </p:par>
                              <p:par>
                                <p:cTn id="34" presetID="15" presetClass="entr" presetSubtype="0" fill="hold" grpId="0" nodeType="withEffect">
                                  <p:stCondLst>
                                    <p:cond delay="0"/>
                                  </p:stCondLst>
                                  <p:childTnLst>
                                    <p:set>
                                      <p:cBhvr>
                                        <p:cTn id="35" dur="1" fill="hold">
                                          <p:stCondLst>
                                            <p:cond delay="0"/>
                                          </p:stCondLst>
                                        </p:cTn>
                                        <p:tgtEl>
                                          <p:spTgt spid="346115">
                                            <p:txEl>
                                              <p:pRg st="1" end="1"/>
                                            </p:txEl>
                                          </p:spTgt>
                                        </p:tgtEl>
                                        <p:attrNameLst>
                                          <p:attrName>style.visibility</p:attrName>
                                        </p:attrNameLst>
                                      </p:cBhvr>
                                      <p:to>
                                        <p:strVal val="visible"/>
                                      </p:to>
                                    </p:set>
                                    <p:anim calcmode="lin" valueType="num">
                                      <p:cBhvr>
                                        <p:cTn id="36" dur="1000" fill="hold"/>
                                        <p:tgtEl>
                                          <p:spTgt spid="346115">
                                            <p:txEl>
                                              <p:pRg st="1" end="1"/>
                                            </p:txEl>
                                          </p:spTgt>
                                        </p:tgtEl>
                                        <p:attrNameLst>
                                          <p:attrName>ppt_w</p:attrName>
                                        </p:attrNameLst>
                                      </p:cBhvr>
                                      <p:tavLst>
                                        <p:tav tm="0">
                                          <p:val>
                                            <p:fltVal val="0"/>
                                          </p:val>
                                        </p:tav>
                                        <p:tav tm="100000">
                                          <p:val>
                                            <p:strVal val="#ppt_w"/>
                                          </p:val>
                                        </p:tav>
                                      </p:tavLst>
                                    </p:anim>
                                    <p:anim calcmode="lin" valueType="num">
                                      <p:cBhvr>
                                        <p:cTn id="37" dur="1000" fill="hold"/>
                                        <p:tgtEl>
                                          <p:spTgt spid="346115">
                                            <p:txEl>
                                              <p:pRg st="1" end="1"/>
                                            </p:txEl>
                                          </p:spTgt>
                                        </p:tgtEl>
                                        <p:attrNameLst>
                                          <p:attrName>ppt_h</p:attrName>
                                        </p:attrNameLst>
                                      </p:cBhvr>
                                      <p:tavLst>
                                        <p:tav tm="0">
                                          <p:val>
                                            <p:fltVal val="0"/>
                                          </p:val>
                                        </p:tav>
                                        <p:tav tm="100000">
                                          <p:val>
                                            <p:strVal val="#ppt_h"/>
                                          </p:val>
                                        </p:tav>
                                      </p:tavLst>
                                    </p:anim>
                                    <p:anim calcmode="lin" valueType="num">
                                      <p:cBhvr>
                                        <p:cTn id="38" dur="1000" fill="hold"/>
                                        <p:tgtEl>
                                          <p:spTgt spid="346115">
                                            <p:txEl>
                                              <p:pRg st="1" end="1"/>
                                            </p:txEl>
                                          </p:spTgt>
                                        </p:tgtEl>
                                        <p:attrNameLst>
                                          <p:attrName>ppt_x</p:attrName>
                                        </p:attrNameLst>
                                      </p:cBhvr>
                                      <p:tavLst>
                                        <p:tav tm="0" fmla="#ppt_x+(cos(-2*pi*(1-$))*-#ppt_x-sin(-2*pi*(1-$))*(1-#ppt_y))*(1-$)">
                                          <p:val>
                                            <p:fltVal val="0"/>
                                          </p:val>
                                        </p:tav>
                                        <p:tav tm="100000">
                                          <p:val>
                                            <p:fltVal val="1"/>
                                          </p:val>
                                        </p:tav>
                                      </p:tavLst>
                                    </p:anim>
                                    <p:anim calcmode="lin" valueType="num">
                                      <p:cBhvr>
                                        <p:cTn id="39" dur="1000" fill="hold"/>
                                        <p:tgtEl>
                                          <p:spTgt spid="346115">
                                            <p:txEl>
                                              <p:pRg st="1" end="1"/>
                                            </p:txEl>
                                          </p:spTgt>
                                        </p:tgtEl>
                                        <p:attrNameLst>
                                          <p:attrName>ppt_y</p:attrName>
                                        </p:attrNameLst>
                                      </p:cBhvr>
                                      <p:tavLst>
                                        <p:tav tm="0" fmla="#ppt_y+(sin(-2*pi*(1-$))*-#ppt_x+cos(-2*pi*(1-$))*(1-#ppt_y))*(1-$)">
                                          <p:val>
                                            <p:fltVal val="0"/>
                                          </p:val>
                                        </p:tav>
                                        <p:tav tm="100000">
                                          <p:val>
                                            <p:fltVal val="1"/>
                                          </p:val>
                                        </p:tav>
                                      </p:tavLst>
                                    </p:anim>
                                  </p:childTnLst>
                                </p:cTn>
                              </p:par>
                              <p:par>
                                <p:cTn id="40" presetID="15" presetClass="entr" presetSubtype="0" fill="hold" grpId="0" nodeType="withEffect">
                                  <p:stCondLst>
                                    <p:cond delay="0"/>
                                  </p:stCondLst>
                                  <p:childTnLst>
                                    <p:set>
                                      <p:cBhvr>
                                        <p:cTn id="41" dur="1" fill="hold">
                                          <p:stCondLst>
                                            <p:cond delay="0"/>
                                          </p:stCondLst>
                                        </p:cTn>
                                        <p:tgtEl>
                                          <p:spTgt spid="346115">
                                            <p:txEl>
                                              <p:pRg st="2" end="2"/>
                                            </p:txEl>
                                          </p:spTgt>
                                        </p:tgtEl>
                                        <p:attrNameLst>
                                          <p:attrName>style.visibility</p:attrName>
                                        </p:attrNameLst>
                                      </p:cBhvr>
                                      <p:to>
                                        <p:strVal val="visible"/>
                                      </p:to>
                                    </p:set>
                                    <p:anim calcmode="lin" valueType="num">
                                      <p:cBhvr>
                                        <p:cTn id="42" dur="1000" fill="hold"/>
                                        <p:tgtEl>
                                          <p:spTgt spid="346115">
                                            <p:txEl>
                                              <p:pRg st="2" end="2"/>
                                            </p:txEl>
                                          </p:spTgt>
                                        </p:tgtEl>
                                        <p:attrNameLst>
                                          <p:attrName>ppt_w</p:attrName>
                                        </p:attrNameLst>
                                      </p:cBhvr>
                                      <p:tavLst>
                                        <p:tav tm="0">
                                          <p:val>
                                            <p:fltVal val="0"/>
                                          </p:val>
                                        </p:tav>
                                        <p:tav tm="100000">
                                          <p:val>
                                            <p:strVal val="#ppt_w"/>
                                          </p:val>
                                        </p:tav>
                                      </p:tavLst>
                                    </p:anim>
                                    <p:anim calcmode="lin" valueType="num">
                                      <p:cBhvr>
                                        <p:cTn id="43" dur="1000" fill="hold"/>
                                        <p:tgtEl>
                                          <p:spTgt spid="346115">
                                            <p:txEl>
                                              <p:pRg st="2" end="2"/>
                                            </p:txEl>
                                          </p:spTgt>
                                        </p:tgtEl>
                                        <p:attrNameLst>
                                          <p:attrName>ppt_h</p:attrName>
                                        </p:attrNameLst>
                                      </p:cBhvr>
                                      <p:tavLst>
                                        <p:tav tm="0">
                                          <p:val>
                                            <p:fltVal val="0"/>
                                          </p:val>
                                        </p:tav>
                                        <p:tav tm="100000">
                                          <p:val>
                                            <p:strVal val="#ppt_h"/>
                                          </p:val>
                                        </p:tav>
                                      </p:tavLst>
                                    </p:anim>
                                    <p:anim calcmode="lin" valueType="num">
                                      <p:cBhvr>
                                        <p:cTn id="44" dur="1000" fill="hold"/>
                                        <p:tgtEl>
                                          <p:spTgt spid="346115">
                                            <p:txEl>
                                              <p:pRg st="2" end="2"/>
                                            </p:txEl>
                                          </p:spTgt>
                                        </p:tgtEl>
                                        <p:attrNameLst>
                                          <p:attrName>ppt_x</p:attrName>
                                        </p:attrNameLst>
                                      </p:cBhvr>
                                      <p:tavLst>
                                        <p:tav tm="0" fmla="#ppt_x+(cos(-2*pi*(1-$))*-#ppt_x-sin(-2*pi*(1-$))*(1-#ppt_y))*(1-$)">
                                          <p:val>
                                            <p:fltVal val="0"/>
                                          </p:val>
                                        </p:tav>
                                        <p:tav tm="100000">
                                          <p:val>
                                            <p:fltVal val="1"/>
                                          </p:val>
                                        </p:tav>
                                      </p:tavLst>
                                    </p:anim>
                                    <p:anim calcmode="lin" valueType="num">
                                      <p:cBhvr>
                                        <p:cTn id="45" dur="1000" fill="hold"/>
                                        <p:tgtEl>
                                          <p:spTgt spid="346115">
                                            <p:txEl>
                                              <p:pRg st="2" end="2"/>
                                            </p:txEl>
                                          </p:spTgt>
                                        </p:tgtEl>
                                        <p:attrNameLst>
                                          <p:attrName>ppt_y</p:attrName>
                                        </p:attrNameLst>
                                      </p:cBhvr>
                                      <p:tavLst>
                                        <p:tav tm="0" fmla="#ppt_y+(sin(-2*pi*(1-$))*-#ppt_x+cos(-2*pi*(1-$))*(1-#ppt_y))*(1-$)">
                                          <p:val>
                                            <p:fltVal val="0"/>
                                          </p:val>
                                        </p:tav>
                                        <p:tav tm="100000">
                                          <p:val>
                                            <p:fltVal val="1"/>
                                          </p:val>
                                        </p:tav>
                                      </p:tavLst>
                                    </p:anim>
                                  </p:childTnLst>
                                </p:cTn>
                              </p:par>
                              <p:par>
                                <p:cTn id="46" presetID="15" presetClass="entr" presetSubtype="0" fill="hold" grpId="0" nodeType="withEffect">
                                  <p:stCondLst>
                                    <p:cond delay="0"/>
                                  </p:stCondLst>
                                  <p:childTnLst>
                                    <p:set>
                                      <p:cBhvr>
                                        <p:cTn id="47" dur="1" fill="hold">
                                          <p:stCondLst>
                                            <p:cond delay="0"/>
                                          </p:stCondLst>
                                        </p:cTn>
                                        <p:tgtEl>
                                          <p:spTgt spid="346115">
                                            <p:txEl>
                                              <p:pRg st="3" end="3"/>
                                            </p:txEl>
                                          </p:spTgt>
                                        </p:tgtEl>
                                        <p:attrNameLst>
                                          <p:attrName>style.visibility</p:attrName>
                                        </p:attrNameLst>
                                      </p:cBhvr>
                                      <p:to>
                                        <p:strVal val="visible"/>
                                      </p:to>
                                    </p:set>
                                    <p:anim calcmode="lin" valueType="num">
                                      <p:cBhvr>
                                        <p:cTn id="48" dur="1000" fill="hold"/>
                                        <p:tgtEl>
                                          <p:spTgt spid="346115">
                                            <p:txEl>
                                              <p:pRg st="3" end="3"/>
                                            </p:txEl>
                                          </p:spTgt>
                                        </p:tgtEl>
                                        <p:attrNameLst>
                                          <p:attrName>ppt_w</p:attrName>
                                        </p:attrNameLst>
                                      </p:cBhvr>
                                      <p:tavLst>
                                        <p:tav tm="0">
                                          <p:val>
                                            <p:fltVal val="0"/>
                                          </p:val>
                                        </p:tav>
                                        <p:tav tm="100000">
                                          <p:val>
                                            <p:strVal val="#ppt_w"/>
                                          </p:val>
                                        </p:tav>
                                      </p:tavLst>
                                    </p:anim>
                                    <p:anim calcmode="lin" valueType="num">
                                      <p:cBhvr>
                                        <p:cTn id="49" dur="1000" fill="hold"/>
                                        <p:tgtEl>
                                          <p:spTgt spid="346115">
                                            <p:txEl>
                                              <p:pRg st="3" end="3"/>
                                            </p:txEl>
                                          </p:spTgt>
                                        </p:tgtEl>
                                        <p:attrNameLst>
                                          <p:attrName>ppt_h</p:attrName>
                                        </p:attrNameLst>
                                      </p:cBhvr>
                                      <p:tavLst>
                                        <p:tav tm="0">
                                          <p:val>
                                            <p:fltVal val="0"/>
                                          </p:val>
                                        </p:tav>
                                        <p:tav tm="100000">
                                          <p:val>
                                            <p:strVal val="#ppt_h"/>
                                          </p:val>
                                        </p:tav>
                                      </p:tavLst>
                                    </p:anim>
                                    <p:anim calcmode="lin" valueType="num">
                                      <p:cBhvr>
                                        <p:cTn id="50" dur="1000" fill="hold"/>
                                        <p:tgtEl>
                                          <p:spTgt spid="346115">
                                            <p:txEl>
                                              <p:pRg st="3" end="3"/>
                                            </p:txEl>
                                          </p:spTgt>
                                        </p:tgtEl>
                                        <p:attrNameLst>
                                          <p:attrName>ppt_x</p:attrName>
                                        </p:attrNameLst>
                                      </p:cBhvr>
                                      <p:tavLst>
                                        <p:tav tm="0" fmla="#ppt_x+(cos(-2*pi*(1-$))*-#ppt_x-sin(-2*pi*(1-$))*(1-#ppt_y))*(1-$)">
                                          <p:val>
                                            <p:fltVal val="0"/>
                                          </p:val>
                                        </p:tav>
                                        <p:tav tm="100000">
                                          <p:val>
                                            <p:fltVal val="1"/>
                                          </p:val>
                                        </p:tav>
                                      </p:tavLst>
                                    </p:anim>
                                    <p:anim calcmode="lin" valueType="num">
                                      <p:cBhvr>
                                        <p:cTn id="51" dur="1000" fill="hold"/>
                                        <p:tgtEl>
                                          <p:spTgt spid="346115">
                                            <p:txEl>
                                              <p:pRg st="3" end="3"/>
                                            </p:txEl>
                                          </p:spTgt>
                                        </p:tgtEl>
                                        <p:attrNameLst>
                                          <p:attrName>ppt_y</p:attrName>
                                        </p:attrNameLst>
                                      </p:cBhvr>
                                      <p:tavLst>
                                        <p:tav tm="0" fmla="#ppt_y+(sin(-2*pi*(1-$))*-#ppt_x+cos(-2*pi*(1-$))*(1-#ppt_y))*(1-$)">
                                          <p:val>
                                            <p:fltVal val="0"/>
                                          </p:val>
                                        </p:tav>
                                        <p:tav tm="100000">
                                          <p:val>
                                            <p:fltVal val="1"/>
                                          </p:val>
                                        </p:tav>
                                      </p:tavLst>
                                    </p:anim>
                                  </p:childTnLst>
                                </p:cTn>
                              </p:par>
                              <p:par>
                                <p:cTn id="52" presetID="15" presetClass="entr" presetSubtype="0" fill="hold" grpId="0" nodeType="withEffect">
                                  <p:stCondLst>
                                    <p:cond delay="0"/>
                                  </p:stCondLst>
                                  <p:childTnLst>
                                    <p:set>
                                      <p:cBhvr>
                                        <p:cTn id="53" dur="1" fill="hold">
                                          <p:stCondLst>
                                            <p:cond delay="0"/>
                                          </p:stCondLst>
                                        </p:cTn>
                                        <p:tgtEl>
                                          <p:spTgt spid="346115">
                                            <p:txEl>
                                              <p:pRg st="4" end="4"/>
                                            </p:txEl>
                                          </p:spTgt>
                                        </p:tgtEl>
                                        <p:attrNameLst>
                                          <p:attrName>style.visibility</p:attrName>
                                        </p:attrNameLst>
                                      </p:cBhvr>
                                      <p:to>
                                        <p:strVal val="visible"/>
                                      </p:to>
                                    </p:set>
                                    <p:anim calcmode="lin" valueType="num">
                                      <p:cBhvr>
                                        <p:cTn id="54" dur="1000" fill="hold"/>
                                        <p:tgtEl>
                                          <p:spTgt spid="346115">
                                            <p:txEl>
                                              <p:pRg st="4" end="4"/>
                                            </p:txEl>
                                          </p:spTgt>
                                        </p:tgtEl>
                                        <p:attrNameLst>
                                          <p:attrName>ppt_w</p:attrName>
                                        </p:attrNameLst>
                                      </p:cBhvr>
                                      <p:tavLst>
                                        <p:tav tm="0">
                                          <p:val>
                                            <p:fltVal val="0"/>
                                          </p:val>
                                        </p:tav>
                                        <p:tav tm="100000">
                                          <p:val>
                                            <p:strVal val="#ppt_w"/>
                                          </p:val>
                                        </p:tav>
                                      </p:tavLst>
                                    </p:anim>
                                    <p:anim calcmode="lin" valueType="num">
                                      <p:cBhvr>
                                        <p:cTn id="55" dur="1000" fill="hold"/>
                                        <p:tgtEl>
                                          <p:spTgt spid="346115">
                                            <p:txEl>
                                              <p:pRg st="4" end="4"/>
                                            </p:txEl>
                                          </p:spTgt>
                                        </p:tgtEl>
                                        <p:attrNameLst>
                                          <p:attrName>ppt_h</p:attrName>
                                        </p:attrNameLst>
                                      </p:cBhvr>
                                      <p:tavLst>
                                        <p:tav tm="0">
                                          <p:val>
                                            <p:fltVal val="0"/>
                                          </p:val>
                                        </p:tav>
                                        <p:tav tm="100000">
                                          <p:val>
                                            <p:strVal val="#ppt_h"/>
                                          </p:val>
                                        </p:tav>
                                      </p:tavLst>
                                    </p:anim>
                                    <p:anim calcmode="lin" valueType="num">
                                      <p:cBhvr>
                                        <p:cTn id="56" dur="1000" fill="hold"/>
                                        <p:tgtEl>
                                          <p:spTgt spid="346115">
                                            <p:txEl>
                                              <p:pRg st="4" end="4"/>
                                            </p:txEl>
                                          </p:spTgt>
                                        </p:tgtEl>
                                        <p:attrNameLst>
                                          <p:attrName>ppt_x</p:attrName>
                                        </p:attrNameLst>
                                      </p:cBhvr>
                                      <p:tavLst>
                                        <p:tav tm="0" fmla="#ppt_x+(cos(-2*pi*(1-$))*-#ppt_x-sin(-2*pi*(1-$))*(1-#ppt_y))*(1-$)">
                                          <p:val>
                                            <p:fltVal val="0"/>
                                          </p:val>
                                        </p:tav>
                                        <p:tav tm="100000">
                                          <p:val>
                                            <p:fltVal val="1"/>
                                          </p:val>
                                        </p:tav>
                                      </p:tavLst>
                                    </p:anim>
                                    <p:anim calcmode="lin" valueType="num">
                                      <p:cBhvr>
                                        <p:cTn id="57" dur="1000" fill="hold"/>
                                        <p:tgtEl>
                                          <p:spTgt spid="346115">
                                            <p:txEl>
                                              <p:pRg st="4" end="4"/>
                                            </p:txEl>
                                          </p:spTgt>
                                        </p:tgtEl>
                                        <p:attrNameLst>
                                          <p:attrName>ppt_y</p:attrName>
                                        </p:attrNameLst>
                                      </p:cBhvr>
                                      <p:tavLst>
                                        <p:tav tm="0" fmla="#ppt_y+(sin(-2*pi*(1-$))*-#ppt_x+cos(-2*pi*(1-$))*(1-#ppt_y))*(1-$)">
                                          <p:val>
                                            <p:fltVal val="0"/>
                                          </p:val>
                                        </p:tav>
                                        <p:tav tm="100000">
                                          <p:val>
                                            <p:fltVal val="1"/>
                                          </p:val>
                                        </p:tav>
                                      </p:tavLst>
                                    </p:anim>
                                  </p:childTnLst>
                                </p:cTn>
                              </p:par>
                              <p:par>
                                <p:cTn id="58" presetID="15" presetClass="entr" presetSubtype="0" fill="hold" grpId="0" nodeType="withEffect">
                                  <p:stCondLst>
                                    <p:cond delay="0"/>
                                  </p:stCondLst>
                                  <p:childTnLst>
                                    <p:set>
                                      <p:cBhvr>
                                        <p:cTn id="59" dur="1" fill="hold">
                                          <p:stCondLst>
                                            <p:cond delay="0"/>
                                          </p:stCondLst>
                                        </p:cTn>
                                        <p:tgtEl>
                                          <p:spTgt spid="346115">
                                            <p:txEl>
                                              <p:pRg st="5" end="5"/>
                                            </p:txEl>
                                          </p:spTgt>
                                        </p:tgtEl>
                                        <p:attrNameLst>
                                          <p:attrName>style.visibility</p:attrName>
                                        </p:attrNameLst>
                                      </p:cBhvr>
                                      <p:to>
                                        <p:strVal val="visible"/>
                                      </p:to>
                                    </p:set>
                                    <p:anim calcmode="lin" valueType="num">
                                      <p:cBhvr>
                                        <p:cTn id="60" dur="1000" fill="hold"/>
                                        <p:tgtEl>
                                          <p:spTgt spid="346115">
                                            <p:txEl>
                                              <p:pRg st="5" end="5"/>
                                            </p:txEl>
                                          </p:spTgt>
                                        </p:tgtEl>
                                        <p:attrNameLst>
                                          <p:attrName>ppt_w</p:attrName>
                                        </p:attrNameLst>
                                      </p:cBhvr>
                                      <p:tavLst>
                                        <p:tav tm="0">
                                          <p:val>
                                            <p:fltVal val="0"/>
                                          </p:val>
                                        </p:tav>
                                        <p:tav tm="100000">
                                          <p:val>
                                            <p:strVal val="#ppt_w"/>
                                          </p:val>
                                        </p:tav>
                                      </p:tavLst>
                                    </p:anim>
                                    <p:anim calcmode="lin" valueType="num">
                                      <p:cBhvr>
                                        <p:cTn id="61" dur="1000" fill="hold"/>
                                        <p:tgtEl>
                                          <p:spTgt spid="346115">
                                            <p:txEl>
                                              <p:pRg st="5" end="5"/>
                                            </p:txEl>
                                          </p:spTgt>
                                        </p:tgtEl>
                                        <p:attrNameLst>
                                          <p:attrName>ppt_h</p:attrName>
                                        </p:attrNameLst>
                                      </p:cBhvr>
                                      <p:tavLst>
                                        <p:tav tm="0">
                                          <p:val>
                                            <p:fltVal val="0"/>
                                          </p:val>
                                        </p:tav>
                                        <p:tav tm="100000">
                                          <p:val>
                                            <p:strVal val="#ppt_h"/>
                                          </p:val>
                                        </p:tav>
                                      </p:tavLst>
                                    </p:anim>
                                    <p:anim calcmode="lin" valueType="num">
                                      <p:cBhvr>
                                        <p:cTn id="62" dur="1000" fill="hold"/>
                                        <p:tgtEl>
                                          <p:spTgt spid="346115">
                                            <p:txEl>
                                              <p:pRg st="5" end="5"/>
                                            </p:txEl>
                                          </p:spTgt>
                                        </p:tgtEl>
                                        <p:attrNameLst>
                                          <p:attrName>ppt_x</p:attrName>
                                        </p:attrNameLst>
                                      </p:cBhvr>
                                      <p:tavLst>
                                        <p:tav tm="0" fmla="#ppt_x+(cos(-2*pi*(1-$))*-#ppt_x-sin(-2*pi*(1-$))*(1-#ppt_y))*(1-$)">
                                          <p:val>
                                            <p:fltVal val="0"/>
                                          </p:val>
                                        </p:tav>
                                        <p:tav tm="100000">
                                          <p:val>
                                            <p:fltVal val="1"/>
                                          </p:val>
                                        </p:tav>
                                      </p:tavLst>
                                    </p:anim>
                                    <p:anim calcmode="lin" valueType="num">
                                      <p:cBhvr>
                                        <p:cTn id="63" dur="1000" fill="hold"/>
                                        <p:tgtEl>
                                          <p:spTgt spid="346115">
                                            <p:txEl>
                                              <p:pRg st="5" end="5"/>
                                            </p:txEl>
                                          </p:spTgt>
                                        </p:tgtEl>
                                        <p:attrNameLst>
                                          <p:attrName>ppt_y</p:attrName>
                                        </p:attrNameLst>
                                      </p:cBhvr>
                                      <p:tavLst>
                                        <p:tav tm="0" fmla="#ppt_y+(sin(-2*pi*(1-$))*-#ppt_x+cos(-2*pi*(1-$))*(1-#ppt_y))*(1-$)">
                                          <p:val>
                                            <p:fltVal val="0"/>
                                          </p:val>
                                        </p:tav>
                                        <p:tav tm="100000">
                                          <p:val>
                                            <p:fltVal val="1"/>
                                          </p:val>
                                        </p:tav>
                                      </p:tavLst>
                                    </p:anim>
                                  </p:childTnLst>
                                </p:cTn>
                              </p:par>
                              <p:par>
                                <p:cTn id="64" presetID="15" presetClass="entr" presetSubtype="0" fill="hold" grpId="0" nodeType="withEffect">
                                  <p:stCondLst>
                                    <p:cond delay="0"/>
                                  </p:stCondLst>
                                  <p:childTnLst>
                                    <p:set>
                                      <p:cBhvr>
                                        <p:cTn id="65" dur="1" fill="hold">
                                          <p:stCondLst>
                                            <p:cond delay="0"/>
                                          </p:stCondLst>
                                        </p:cTn>
                                        <p:tgtEl>
                                          <p:spTgt spid="346115">
                                            <p:txEl>
                                              <p:pRg st="6" end="6"/>
                                            </p:txEl>
                                          </p:spTgt>
                                        </p:tgtEl>
                                        <p:attrNameLst>
                                          <p:attrName>style.visibility</p:attrName>
                                        </p:attrNameLst>
                                      </p:cBhvr>
                                      <p:to>
                                        <p:strVal val="visible"/>
                                      </p:to>
                                    </p:set>
                                    <p:anim calcmode="lin" valueType="num">
                                      <p:cBhvr>
                                        <p:cTn id="66" dur="1000" fill="hold"/>
                                        <p:tgtEl>
                                          <p:spTgt spid="346115">
                                            <p:txEl>
                                              <p:pRg st="6" end="6"/>
                                            </p:txEl>
                                          </p:spTgt>
                                        </p:tgtEl>
                                        <p:attrNameLst>
                                          <p:attrName>ppt_w</p:attrName>
                                        </p:attrNameLst>
                                      </p:cBhvr>
                                      <p:tavLst>
                                        <p:tav tm="0">
                                          <p:val>
                                            <p:fltVal val="0"/>
                                          </p:val>
                                        </p:tav>
                                        <p:tav tm="100000">
                                          <p:val>
                                            <p:strVal val="#ppt_w"/>
                                          </p:val>
                                        </p:tav>
                                      </p:tavLst>
                                    </p:anim>
                                    <p:anim calcmode="lin" valueType="num">
                                      <p:cBhvr>
                                        <p:cTn id="67" dur="1000" fill="hold"/>
                                        <p:tgtEl>
                                          <p:spTgt spid="346115">
                                            <p:txEl>
                                              <p:pRg st="6" end="6"/>
                                            </p:txEl>
                                          </p:spTgt>
                                        </p:tgtEl>
                                        <p:attrNameLst>
                                          <p:attrName>ppt_h</p:attrName>
                                        </p:attrNameLst>
                                      </p:cBhvr>
                                      <p:tavLst>
                                        <p:tav tm="0">
                                          <p:val>
                                            <p:fltVal val="0"/>
                                          </p:val>
                                        </p:tav>
                                        <p:tav tm="100000">
                                          <p:val>
                                            <p:strVal val="#ppt_h"/>
                                          </p:val>
                                        </p:tav>
                                      </p:tavLst>
                                    </p:anim>
                                    <p:anim calcmode="lin" valueType="num">
                                      <p:cBhvr>
                                        <p:cTn id="68" dur="1000" fill="hold"/>
                                        <p:tgtEl>
                                          <p:spTgt spid="346115">
                                            <p:txEl>
                                              <p:pRg st="6" end="6"/>
                                            </p:txEl>
                                          </p:spTgt>
                                        </p:tgtEl>
                                        <p:attrNameLst>
                                          <p:attrName>ppt_x</p:attrName>
                                        </p:attrNameLst>
                                      </p:cBhvr>
                                      <p:tavLst>
                                        <p:tav tm="0" fmla="#ppt_x+(cos(-2*pi*(1-$))*-#ppt_x-sin(-2*pi*(1-$))*(1-#ppt_y))*(1-$)">
                                          <p:val>
                                            <p:fltVal val="0"/>
                                          </p:val>
                                        </p:tav>
                                        <p:tav tm="100000">
                                          <p:val>
                                            <p:fltVal val="1"/>
                                          </p:val>
                                        </p:tav>
                                      </p:tavLst>
                                    </p:anim>
                                    <p:anim calcmode="lin" valueType="num">
                                      <p:cBhvr>
                                        <p:cTn id="69" dur="1000" fill="hold"/>
                                        <p:tgtEl>
                                          <p:spTgt spid="346115">
                                            <p:txEl>
                                              <p:pRg st="6" end="6"/>
                                            </p:txEl>
                                          </p:spTgt>
                                        </p:tgtEl>
                                        <p:attrNameLst>
                                          <p:attrName>ppt_y</p:attrName>
                                        </p:attrNameLst>
                                      </p:cBhvr>
                                      <p:tavLst>
                                        <p:tav tm="0" fmla="#ppt_y+(sin(-2*pi*(1-$))*-#ppt_x+cos(-2*pi*(1-$))*(1-#ppt_y))*(1-$)">
                                          <p:val>
                                            <p:fltVal val="0"/>
                                          </p:val>
                                        </p:tav>
                                        <p:tav tm="100000">
                                          <p:val>
                                            <p:fltVal val="1"/>
                                          </p:val>
                                        </p:tav>
                                      </p:tavLst>
                                    </p:anim>
                                  </p:childTnLst>
                                </p:cTn>
                              </p:par>
                              <p:par>
                                <p:cTn id="70" presetID="15" presetClass="entr" presetSubtype="0" fill="hold" grpId="0" nodeType="withEffect">
                                  <p:stCondLst>
                                    <p:cond delay="0"/>
                                  </p:stCondLst>
                                  <p:childTnLst>
                                    <p:set>
                                      <p:cBhvr>
                                        <p:cTn id="71" dur="1" fill="hold">
                                          <p:stCondLst>
                                            <p:cond delay="0"/>
                                          </p:stCondLst>
                                        </p:cTn>
                                        <p:tgtEl>
                                          <p:spTgt spid="346115">
                                            <p:txEl>
                                              <p:pRg st="7" end="7"/>
                                            </p:txEl>
                                          </p:spTgt>
                                        </p:tgtEl>
                                        <p:attrNameLst>
                                          <p:attrName>style.visibility</p:attrName>
                                        </p:attrNameLst>
                                      </p:cBhvr>
                                      <p:to>
                                        <p:strVal val="visible"/>
                                      </p:to>
                                    </p:set>
                                    <p:anim calcmode="lin" valueType="num">
                                      <p:cBhvr>
                                        <p:cTn id="72" dur="1000" fill="hold"/>
                                        <p:tgtEl>
                                          <p:spTgt spid="346115">
                                            <p:txEl>
                                              <p:pRg st="7" end="7"/>
                                            </p:txEl>
                                          </p:spTgt>
                                        </p:tgtEl>
                                        <p:attrNameLst>
                                          <p:attrName>ppt_w</p:attrName>
                                        </p:attrNameLst>
                                      </p:cBhvr>
                                      <p:tavLst>
                                        <p:tav tm="0">
                                          <p:val>
                                            <p:fltVal val="0"/>
                                          </p:val>
                                        </p:tav>
                                        <p:tav tm="100000">
                                          <p:val>
                                            <p:strVal val="#ppt_w"/>
                                          </p:val>
                                        </p:tav>
                                      </p:tavLst>
                                    </p:anim>
                                    <p:anim calcmode="lin" valueType="num">
                                      <p:cBhvr>
                                        <p:cTn id="73" dur="1000" fill="hold"/>
                                        <p:tgtEl>
                                          <p:spTgt spid="346115">
                                            <p:txEl>
                                              <p:pRg st="7" end="7"/>
                                            </p:txEl>
                                          </p:spTgt>
                                        </p:tgtEl>
                                        <p:attrNameLst>
                                          <p:attrName>ppt_h</p:attrName>
                                        </p:attrNameLst>
                                      </p:cBhvr>
                                      <p:tavLst>
                                        <p:tav tm="0">
                                          <p:val>
                                            <p:fltVal val="0"/>
                                          </p:val>
                                        </p:tav>
                                        <p:tav tm="100000">
                                          <p:val>
                                            <p:strVal val="#ppt_h"/>
                                          </p:val>
                                        </p:tav>
                                      </p:tavLst>
                                    </p:anim>
                                    <p:anim calcmode="lin" valueType="num">
                                      <p:cBhvr>
                                        <p:cTn id="74" dur="1000" fill="hold"/>
                                        <p:tgtEl>
                                          <p:spTgt spid="346115">
                                            <p:txEl>
                                              <p:pRg st="7" end="7"/>
                                            </p:txEl>
                                          </p:spTgt>
                                        </p:tgtEl>
                                        <p:attrNameLst>
                                          <p:attrName>ppt_x</p:attrName>
                                        </p:attrNameLst>
                                      </p:cBhvr>
                                      <p:tavLst>
                                        <p:tav tm="0" fmla="#ppt_x+(cos(-2*pi*(1-$))*-#ppt_x-sin(-2*pi*(1-$))*(1-#ppt_y))*(1-$)">
                                          <p:val>
                                            <p:fltVal val="0"/>
                                          </p:val>
                                        </p:tav>
                                        <p:tav tm="100000">
                                          <p:val>
                                            <p:fltVal val="1"/>
                                          </p:val>
                                        </p:tav>
                                      </p:tavLst>
                                    </p:anim>
                                    <p:anim calcmode="lin" valueType="num">
                                      <p:cBhvr>
                                        <p:cTn id="75" dur="1000" fill="hold"/>
                                        <p:tgtEl>
                                          <p:spTgt spid="346115">
                                            <p:txEl>
                                              <p:pRg st="7" end="7"/>
                                            </p:txEl>
                                          </p:spTgt>
                                        </p:tgtEl>
                                        <p:attrNameLst>
                                          <p:attrName>ppt_y</p:attrName>
                                        </p:attrNameLst>
                                      </p:cBhvr>
                                      <p:tavLst>
                                        <p:tav tm="0" fmla="#ppt_y+(sin(-2*pi*(1-$))*-#ppt_x+cos(-2*pi*(1-$))*(1-#ppt_y))*(1-$)">
                                          <p:val>
                                            <p:fltVal val="0"/>
                                          </p:val>
                                        </p:tav>
                                        <p:tav tm="100000">
                                          <p:val>
                                            <p:fltVal val="1"/>
                                          </p:val>
                                        </p:tav>
                                      </p:tavLst>
                                    </p:anim>
                                  </p:childTnLst>
                                </p:cTn>
                              </p:par>
                              <p:par>
                                <p:cTn id="76" presetID="15" presetClass="entr" presetSubtype="0" fill="hold" grpId="0" nodeType="withEffect">
                                  <p:stCondLst>
                                    <p:cond delay="0"/>
                                  </p:stCondLst>
                                  <p:childTnLst>
                                    <p:set>
                                      <p:cBhvr>
                                        <p:cTn id="77" dur="1" fill="hold">
                                          <p:stCondLst>
                                            <p:cond delay="0"/>
                                          </p:stCondLst>
                                        </p:cTn>
                                        <p:tgtEl>
                                          <p:spTgt spid="346115">
                                            <p:txEl>
                                              <p:pRg st="8" end="8"/>
                                            </p:txEl>
                                          </p:spTgt>
                                        </p:tgtEl>
                                        <p:attrNameLst>
                                          <p:attrName>style.visibility</p:attrName>
                                        </p:attrNameLst>
                                      </p:cBhvr>
                                      <p:to>
                                        <p:strVal val="visible"/>
                                      </p:to>
                                    </p:set>
                                    <p:anim calcmode="lin" valueType="num">
                                      <p:cBhvr>
                                        <p:cTn id="78" dur="1000" fill="hold"/>
                                        <p:tgtEl>
                                          <p:spTgt spid="346115">
                                            <p:txEl>
                                              <p:pRg st="8" end="8"/>
                                            </p:txEl>
                                          </p:spTgt>
                                        </p:tgtEl>
                                        <p:attrNameLst>
                                          <p:attrName>ppt_w</p:attrName>
                                        </p:attrNameLst>
                                      </p:cBhvr>
                                      <p:tavLst>
                                        <p:tav tm="0">
                                          <p:val>
                                            <p:fltVal val="0"/>
                                          </p:val>
                                        </p:tav>
                                        <p:tav tm="100000">
                                          <p:val>
                                            <p:strVal val="#ppt_w"/>
                                          </p:val>
                                        </p:tav>
                                      </p:tavLst>
                                    </p:anim>
                                    <p:anim calcmode="lin" valueType="num">
                                      <p:cBhvr>
                                        <p:cTn id="79" dur="1000" fill="hold"/>
                                        <p:tgtEl>
                                          <p:spTgt spid="346115">
                                            <p:txEl>
                                              <p:pRg st="8" end="8"/>
                                            </p:txEl>
                                          </p:spTgt>
                                        </p:tgtEl>
                                        <p:attrNameLst>
                                          <p:attrName>ppt_h</p:attrName>
                                        </p:attrNameLst>
                                      </p:cBhvr>
                                      <p:tavLst>
                                        <p:tav tm="0">
                                          <p:val>
                                            <p:fltVal val="0"/>
                                          </p:val>
                                        </p:tav>
                                        <p:tav tm="100000">
                                          <p:val>
                                            <p:strVal val="#ppt_h"/>
                                          </p:val>
                                        </p:tav>
                                      </p:tavLst>
                                    </p:anim>
                                    <p:anim calcmode="lin" valueType="num">
                                      <p:cBhvr>
                                        <p:cTn id="80" dur="1000" fill="hold"/>
                                        <p:tgtEl>
                                          <p:spTgt spid="346115">
                                            <p:txEl>
                                              <p:pRg st="8" end="8"/>
                                            </p:txEl>
                                          </p:spTgt>
                                        </p:tgtEl>
                                        <p:attrNameLst>
                                          <p:attrName>ppt_x</p:attrName>
                                        </p:attrNameLst>
                                      </p:cBhvr>
                                      <p:tavLst>
                                        <p:tav tm="0" fmla="#ppt_x+(cos(-2*pi*(1-$))*-#ppt_x-sin(-2*pi*(1-$))*(1-#ppt_y))*(1-$)">
                                          <p:val>
                                            <p:fltVal val="0"/>
                                          </p:val>
                                        </p:tav>
                                        <p:tav tm="100000">
                                          <p:val>
                                            <p:fltVal val="1"/>
                                          </p:val>
                                        </p:tav>
                                      </p:tavLst>
                                    </p:anim>
                                    <p:anim calcmode="lin" valueType="num">
                                      <p:cBhvr>
                                        <p:cTn id="81" dur="1000" fill="hold"/>
                                        <p:tgtEl>
                                          <p:spTgt spid="346115">
                                            <p:txEl>
                                              <p:pRg st="8" end="8"/>
                                            </p:txEl>
                                          </p:spTgt>
                                        </p:tgtEl>
                                        <p:attrNameLst>
                                          <p:attrName>ppt_y</p:attrName>
                                        </p:attrNameLst>
                                      </p:cBhvr>
                                      <p:tavLst>
                                        <p:tav tm="0" fmla="#ppt_y+(sin(-2*pi*(1-$))*-#ppt_x+cos(-2*pi*(1-$))*(1-#ppt_y))*(1-$)">
                                          <p:val>
                                            <p:fltVal val="0"/>
                                          </p:val>
                                        </p:tav>
                                        <p:tav tm="100000">
                                          <p:val>
                                            <p:fltVal val="1"/>
                                          </p:val>
                                        </p:tav>
                                      </p:tavLst>
                                    </p:anim>
                                  </p:childTnLst>
                                </p:cTn>
                              </p:par>
                              <p:par>
                                <p:cTn id="82" presetID="15" presetClass="entr" presetSubtype="0" fill="hold" grpId="0" nodeType="withEffect">
                                  <p:stCondLst>
                                    <p:cond delay="0"/>
                                  </p:stCondLst>
                                  <p:childTnLst>
                                    <p:set>
                                      <p:cBhvr>
                                        <p:cTn id="83" dur="1" fill="hold">
                                          <p:stCondLst>
                                            <p:cond delay="0"/>
                                          </p:stCondLst>
                                        </p:cTn>
                                        <p:tgtEl>
                                          <p:spTgt spid="346115">
                                            <p:txEl>
                                              <p:pRg st="9" end="9"/>
                                            </p:txEl>
                                          </p:spTgt>
                                        </p:tgtEl>
                                        <p:attrNameLst>
                                          <p:attrName>style.visibility</p:attrName>
                                        </p:attrNameLst>
                                      </p:cBhvr>
                                      <p:to>
                                        <p:strVal val="visible"/>
                                      </p:to>
                                    </p:set>
                                    <p:anim calcmode="lin" valueType="num">
                                      <p:cBhvr>
                                        <p:cTn id="84" dur="1000" fill="hold"/>
                                        <p:tgtEl>
                                          <p:spTgt spid="346115">
                                            <p:txEl>
                                              <p:pRg st="9" end="9"/>
                                            </p:txEl>
                                          </p:spTgt>
                                        </p:tgtEl>
                                        <p:attrNameLst>
                                          <p:attrName>ppt_w</p:attrName>
                                        </p:attrNameLst>
                                      </p:cBhvr>
                                      <p:tavLst>
                                        <p:tav tm="0">
                                          <p:val>
                                            <p:fltVal val="0"/>
                                          </p:val>
                                        </p:tav>
                                        <p:tav tm="100000">
                                          <p:val>
                                            <p:strVal val="#ppt_w"/>
                                          </p:val>
                                        </p:tav>
                                      </p:tavLst>
                                    </p:anim>
                                    <p:anim calcmode="lin" valueType="num">
                                      <p:cBhvr>
                                        <p:cTn id="85" dur="1000" fill="hold"/>
                                        <p:tgtEl>
                                          <p:spTgt spid="346115">
                                            <p:txEl>
                                              <p:pRg st="9" end="9"/>
                                            </p:txEl>
                                          </p:spTgt>
                                        </p:tgtEl>
                                        <p:attrNameLst>
                                          <p:attrName>ppt_h</p:attrName>
                                        </p:attrNameLst>
                                      </p:cBhvr>
                                      <p:tavLst>
                                        <p:tav tm="0">
                                          <p:val>
                                            <p:fltVal val="0"/>
                                          </p:val>
                                        </p:tav>
                                        <p:tav tm="100000">
                                          <p:val>
                                            <p:strVal val="#ppt_h"/>
                                          </p:val>
                                        </p:tav>
                                      </p:tavLst>
                                    </p:anim>
                                    <p:anim calcmode="lin" valueType="num">
                                      <p:cBhvr>
                                        <p:cTn id="86" dur="1000" fill="hold"/>
                                        <p:tgtEl>
                                          <p:spTgt spid="346115">
                                            <p:txEl>
                                              <p:pRg st="9" end="9"/>
                                            </p:txEl>
                                          </p:spTgt>
                                        </p:tgtEl>
                                        <p:attrNameLst>
                                          <p:attrName>ppt_x</p:attrName>
                                        </p:attrNameLst>
                                      </p:cBhvr>
                                      <p:tavLst>
                                        <p:tav tm="0" fmla="#ppt_x+(cos(-2*pi*(1-$))*-#ppt_x-sin(-2*pi*(1-$))*(1-#ppt_y))*(1-$)">
                                          <p:val>
                                            <p:fltVal val="0"/>
                                          </p:val>
                                        </p:tav>
                                        <p:tav tm="100000">
                                          <p:val>
                                            <p:fltVal val="1"/>
                                          </p:val>
                                        </p:tav>
                                      </p:tavLst>
                                    </p:anim>
                                    <p:anim calcmode="lin" valueType="num">
                                      <p:cBhvr>
                                        <p:cTn id="87" dur="1000" fill="hold"/>
                                        <p:tgtEl>
                                          <p:spTgt spid="346115">
                                            <p:txEl>
                                              <p:pRg st="9" end="9"/>
                                            </p:txEl>
                                          </p:spTgt>
                                        </p:tgtEl>
                                        <p:attrNameLst>
                                          <p:attrName>ppt_y</p:attrName>
                                        </p:attrNameLst>
                                      </p:cBhvr>
                                      <p:tavLst>
                                        <p:tav tm="0" fmla="#ppt_y+(sin(-2*pi*(1-$))*-#ppt_x+cos(-2*pi*(1-$))*(1-#ppt_y))*(1-$)">
                                          <p:val>
                                            <p:fltVal val="0"/>
                                          </p:val>
                                        </p:tav>
                                        <p:tav tm="100000">
                                          <p:val>
                                            <p:fltVal val="1"/>
                                          </p:val>
                                        </p:tav>
                                      </p:tavLst>
                                    </p:anim>
                                  </p:childTnLst>
                                </p:cTn>
                              </p:par>
                              <p:par>
                                <p:cTn id="88" presetID="15" presetClass="entr" presetSubtype="0" fill="hold" grpId="0" nodeType="withEffect">
                                  <p:stCondLst>
                                    <p:cond delay="0"/>
                                  </p:stCondLst>
                                  <p:childTnLst>
                                    <p:set>
                                      <p:cBhvr>
                                        <p:cTn id="89" dur="1" fill="hold">
                                          <p:stCondLst>
                                            <p:cond delay="0"/>
                                          </p:stCondLst>
                                        </p:cTn>
                                        <p:tgtEl>
                                          <p:spTgt spid="346115">
                                            <p:txEl>
                                              <p:pRg st="10" end="10"/>
                                            </p:txEl>
                                          </p:spTgt>
                                        </p:tgtEl>
                                        <p:attrNameLst>
                                          <p:attrName>style.visibility</p:attrName>
                                        </p:attrNameLst>
                                      </p:cBhvr>
                                      <p:to>
                                        <p:strVal val="visible"/>
                                      </p:to>
                                    </p:set>
                                    <p:anim calcmode="lin" valueType="num">
                                      <p:cBhvr>
                                        <p:cTn id="90" dur="1000" fill="hold"/>
                                        <p:tgtEl>
                                          <p:spTgt spid="346115">
                                            <p:txEl>
                                              <p:pRg st="10" end="10"/>
                                            </p:txEl>
                                          </p:spTgt>
                                        </p:tgtEl>
                                        <p:attrNameLst>
                                          <p:attrName>ppt_w</p:attrName>
                                        </p:attrNameLst>
                                      </p:cBhvr>
                                      <p:tavLst>
                                        <p:tav tm="0">
                                          <p:val>
                                            <p:fltVal val="0"/>
                                          </p:val>
                                        </p:tav>
                                        <p:tav tm="100000">
                                          <p:val>
                                            <p:strVal val="#ppt_w"/>
                                          </p:val>
                                        </p:tav>
                                      </p:tavLst>
                                    </p:anim>
                                    <p:anim calcmode="lin" valueType="num">
                                      <p:cBhvr>
                                        <p:cTn id="91" dur="1000" fill="hold"/>
                                        <p:tgtEl>
                                          <p:spTgt spid="346115">
                                            <p:txEl>
                                              <p:pRg st="10" end="10"/>
                                            </p:txEl>
                                          </p:spTgt>
                                        </p:tgtEl>
                                        <p:attrNameLst>
                                          <p:attrName>ppt_h</p:attrName>
                                        </p:attrNameLst>
                                      </p:cBhvr>
                                      <p:tavLst>
                                        <p:tav tm="0">
                                          <p:val>
                                            <p:fltVal val="0"/>
                                          </p:val>
                                        </p:tav>
                                        <p:tav tm="100000">
                                          <p:val>
                                            <p:strVal val="#ppt_h"/>
                                          </p:val>
                                        </p:tav>
                                      </p:tavLst>
                                    </p:anim>
                                    <p:anim calcmode="lin" valueType="num">
                                      <p:cBhvr>
                                        <p:cTn id="92" dur="1000" fill="hold"/>
                                        <p:tgtEl>
                                          <p:spTgt spid="346115">
                                            <p:txEl>
                                              <p:pRg st="10" end="10"/>
                                            </p:txEl>
                                          </p:spTgt>
                                        </p:tgtEl>
                                        <p:attrNameLst>
                                          <p:attrName>ppt_x</p:attrName>
                                        </p:attrNameLst>
                                      </p:cBhvr>
                                      <p:tavLst>
                                        <p:tav tm="0" fmla="#ppt_x+(cos(-2*pi*(1-$))*-#ppt_x-sin(-2*pi*(1-$))*(1-#ppt_y))*(1-$)">
                                          <p:val>
                                            <p:fltVal val="0"/>
                                          </p:val>
                                        </p:tav>
                                        <p:tav tm="100000">
                                          <p:val>
                                            <p:fltVal val="1"/>
                                          </p:val>
                                        </p:tav>
                                      </p:tavLst>
                                    </p:anim>
                                    <p:anim calcmode="lin" valueType="num">
                                      <p:cBhvr>
                                        <p:cTn id="93" dur="1000" fill="hold"/>
                                        <p:tgtEl>
                                          <p:spTgt spid="346115">
                                            <p:txEl>
                                              <p:pRg st="10" end="10"/>
                                            </p:txEl>
                                          </p:spTgt>
                                        </p:tgtEl>
                                        <p:attrNameLst>
                                          <p:attrName>ppt_y</p:attrName>
                                        </p:attrNameLst>
                                      </p:cBhvr>
                                      <p:tavLst>
                                        <p:tav tm="0" fmla="#ppt_y+(sin(-2*pi*(1-$))*-#ppt_x+cos(-2*pi*(1-$))*(1-#ppt_y))*(1-$)">
                                          <p:val>
                                            <p:fltVal val="0"/>
                                          </p:val>
                                        </p:tav>
                                        <p:tav tm="100000">
                                          <p:val>
                                            <p:fltVal val="1"/>
                                          </p:val>
                                        </p:tav>
                                      </p:tavLst>
                                    </p:anim>
                                  </p:childTnLst>
                                </p:cTn>
                              </p:par>
                              <p:par>
                                <p:cTn id="94" presetID="15" presetClass="entr" presetSubtype="0" fill="hold" grpId="0" nodeType="withEffect">
                                  <p:stCondLst>
                                    <p:cond delay="0"/>
                                  </p:stCondLst>
                                  <p:childTnLst>
                                    <p:set>
                                      <p:cBhvr>
                                        <p:cTn id="95" dur="1" fill="hold">
                                          <p:stCondLst>
                                            <p:cond delay="0"/>
                                          </p:stCondLst>
                                        </p:cTn>
                                        <p:tgtEl>
                                          <p:spTgt spid="346115">
                                            <p:txEl>
                                              <p:pRg st="11" end="11"/>
                                            </p:txEl>
                                          </p:spTgt>
                                        </p:tgtEl>
                                        <p:attrNameLst>
                                          <p:attrName>style.visibility</p:attrName>
                                        </p:attrNameLst>
                                      </p:cBhvr>
                                      <p:to>
                                        <p:strVal val="visible"/>
                                      </p:to>
                                    </p:set>
                                    <p:anim calcmode="lin" valueType="num">
                                      <p:cBhvr>
                                        <p:cTn id="96" dur="1000" fill="hold"/>
                                        <p:tgtEl>
                                          <p:spTgt spid="346115">
                                            <p:txEl>
                                              <p:pRg st="11" end="11"/>
                                            </p:txEl>
                                          </p:spTgt>
                                        </p:tgtEl>
                                        <p:attrNameLst>
                                          <p:attrName>ppt_w</p:attrName>
                                        </p:attrNameLst>
                                      </p:cBhvr>
                                      <p:tavLst>
                                        <p:tav tm="0">
                                          <p:val>
                                            <p:fltVal val="0"/>
                                          </p:val>
                                        </p:tav>
                                        <p:tav tm="100000">
                                          <p:val>
                                            <p:strVal val="#ppt_w"/>
                                          </p:val>
                                        </p:tav>
                                      </p:tavLst>
                                    </p:anim>
                                    <p:anim calcmode="lin" valueType="num">
                                      <p:cBhvr>
                                        <p:cTn id="97" dur="1000" fill="hold"/>
                                        <p:tgtEl>
                                          <p:spTgt spid="346115">
                                            <p:txEl>
                                              <p:pRg st="11" end="11"/>
                                            </p:txEl>
                                          </p:spTgt>
                                        </p:tgtEl>
                                        <p:attrNameLst>
                                          <p:attrName>ppt_h</p:attrName>
                                        </p:attrNameLst>
                                      </p:cBhvr>
                                      <p:tavLst>
                                        <p:tav tm="0">
                                          <p:val>
                                            <p:fltVal val="0"/>
                                          </p:val>
                                        </p:tav>
                                        <p:tav tm="100000">
                                          <p:val>
                                            <p:strVal val="#ppt_h"/>
                                          </p:val>
                                        </p:tav>
                                      </p:tavLst>
                                    </p:anim>
                                    <p:anim calcmode="lin" valueType="num">
                                      <p:cBhvr>
                                        <p:cTn id="98" dur="1000" fill="hold"/>
                                        <p:tgtEl>
                                          <p:spTgt spid="346115">
                                            <p:txEl>
                                              <p:pRg st="11" end="11"/>
                                            </p:txEl>
                                          </p:spTgt>
                                        </p:tgtEl>
                                        <p:attrNameLst>
                                          <p:attrName>ppt_x</p:attrName>
                                        </p:attrNameLst>
                                      </p:cBhvr>
                                      <p:tavLst>
                                        <p:tav tm="0" fmla="#ppt_x+(cos(-2*pi*(1-$))*-#ppt_x-sin(-2*pi*(1-$))*(1-#ppt_y))*(1-$)">
                                          <p:val>
                                            <p:fltVal val="0"/>
                                          </p:val>
                                        </p:tav>
                                        <p:tav tm="100000">
                                          <p:val>
                                            <p:fltVal val="1"/>
                                          </p:val>
                                        </p:tav>
                                      </p:tavLst>
                                    </p:anim>
                                    <p:anim calcmode="lin" valueType="num">
                                      <p:cBhvr>
                                        <p:cTn id="99" dur="1000" fill="hold"/>
                                        <p:tgtEl>
                                          <p:spTgt spid="346115">
                                            <p:txEl>
                                              <p:pRg st="11" end="11"/>
                                            </p:txEl>
                                          </p:spTgt>
                                        </p:tgtEl>
                                        <p:attrNameLst>
                                          <p:attrName>ppt_y</p:attrName>
                                        </p:attrNameLst>
                                      </p:cBhvr>
                                      <p:tavLst>
                                        <p:tav tm="0" fmla="#ppt_y+(sin(-2*pi*(1-$))*-#ppt_x+cos(-2*pi*(1-$))*(1-#ppt_y))*(1-$)">
                                          <p:val>
                                            <p:fltVal val="0"/>
                                          </p:val>
                                        </p:tav>
                                        <p:tav tm="100000">
                                          <p:val>
                                            <p:fltVal val="1"/>
                                          </p:val>
                                        </p:tav>
                                      </p:tavLst>
                                    </p:anim>
                                  </p:childTnLst>
                                </p:cTn>
                              </p:par>
                              <p:par>
                                <p:cTn id="100" presetID="15" presetClass="entr" presetSubtype="0" fill="hold" grpId="0" nodeType="withEffect">
                                  <p:stCondLst>
                                    <p:cond delay="0"/>
                                  </p:stCondLst>
                                  <p:childTnLst>
                                    <p:set>
                                      <p:cBhvr>
                                        <p:cTn id="101" dur="1" fill="hold">
                                          <p:stCondLst>
                                            <p:cond delay="0"/>
                                          </p:stCondLst>
                                        </p:cTn>
                                        <p:tgtEl>
                                          <p:spTgt spid="346115">
                                            <p:txEl>
                                              <p:pRg st="12" end="12"/>
                                            </p:txEl>
                                          </p:spTgt>
                                        </p:tgtEl>
                                        <p:attrNameLst>
                                          <p:attrName>style.visibility</p:attrName>
                                        </p:attrNameLst>
                                      </p:cBhvr>
                                      <p:to>
                                        <p:strVal val="visible"/>
                                      </p:to>
                                    </p:set>
                                    <p:anim calcmode="lin" valueType="num">
                                      <p:cBhvr>
                                        <p:cTn id="102" dur="1000" fill="hold"/>
                                        <p:tgtEl>
                                          <p:spTgt spid="346115">
                                            <p:txEl>
                                              <p:pRg st="12" end="12"/>
                                            </p:txEl>
                                          </p:spTgt>
                                        </p:tgtEl>
                                        <p:attrNameLst>
                                          <p:attrName>ppt_w</p:attrName>
                                        </p:attrNameLst>
                                      </p:cBhvr>
                                      <p:tavLst>
                                        <p:tav tm="0">
                                          <p:val>
                                            <p:fltVal val="0"/>
                                          </p:val>
                                        </p:tav>
                                        <p:tav tm="100000">
                                          <p:val>
                                            <p:strVal val="#ppt_w"/>
                                          </p:val>
                                        </p:tav>
                                      </p:tavLst>
                                    </p:anim>
                                    <p:anim calcmode="lin" valueType="num">
                                      <p:cBhvr>
                                        <p:cTn id="103" dur="1000" fill="hold"/>
                                        <p:tgtEl>
                                          <p:spTgt spid="346115">
                                            <p:txEl>
                                              <p:pRg st="12" end="12"/>
                                            </p:txEl>
                                          </p:spTgt>
                                        </p:tgtEl>
                                        <p:attrNameLst>
                                          <p:attrName>ppt_h</p:attrName>
                                        </p:attrNameLst>
                                      </p:cBhvr>
                                      <p:tavLst>
                                        <p:tav tm="0">
                                          <p:val>
                                            <p:fltVal val="0"/>
                                          </p:val>
                                        </p:tav>
                                        <p:tav tm="100000">
                                          <p:val>
                                            <p:strVal val="#ppt_h"/>
                                          </p:val>
                                        </p:tav>
                                      </p:tavLst>
                                    </p:anim>
                                    <p:anim calcmode="lin" valueType="num">
                                      <p:cBhvr>
                                        <p:cTn id="104" dur="1000" fill="hold"/>
                                        <p:tgtEl>
                                          <p:spTgt spid="346115">
                                            <p:txEl>
                                              <p:pRg st="12" end="12"/>
                                            </p:txEl>
                                          </p:spTgt>
                                        </p:tgtEl>
                                        <p:attrNameLst>
                                          <p:attrName>ppt_x</p:attrName>
                                        </p:attrNameLst>
                                      </p:cBhvr>
                                      <p:tavLst>
                                        <p:tav tm="0" fmla="#ppt_x+(cos(-2*pi*(1-$))*-#ppt_x-sin(-2*pi*(1-$))*(1-#ppt_y))*(1-$)">
                                          <p:val>
                                            <p:fltVal val="0"/>
                                          </p:val>
                                        </p:tav>
                                        <p:tav tm="100000">
                                          <p:val>
                                            <p:fltVal val="1"/>
                                          </p:val>
                                        </p:tav>
                                      </p:tavLst>
                                    </p:anim>
                                    <p:anim calcmode="lin" valueType="num">
                                      <p:cBhvr>
                                        <p:cTn id="105" dur="1000" fill="hold"/>
                                        <p:tgtEl>
                                          <p:spTgt spid="346115">
                                            <p:txEl>
                                              <p:pRg st="12" end="12"/>
                                            </p:txEl>
                                          </p:spTgt>
                                        </p:tgtEl>
                                        <p:attrNameLst>
                                          <p:attrName>ppt_y</p:attrName>
                                        </p:attrNameLst>
                                      </p:cBhvr>
                                      <p:tavLst>
                                        <p:tav tm="0" fmla="#ppt_y+(sin(-2*pi*(1-$))*-#ppt_x+cos(-2*pi*(1-$))*(1-#ppt_y))*(1-$)">
                                          <p:val>
                                            <p:fltVal val="0"/>
                                          </p:val>
                                        </p:tav>
                                        <p:tav tm="100000">
                                          <p:val>
                                            <p:fltVal val="1"/>
                                          </p:val>
                                        </p:tav>
                                      </p:tavLst>
                                    </p:anim>
                                  </p:childTnLst>
                                </p:cTn>
                              </p:par>
                              <p:par>
                                <p:cTn id="106" presetID="15" presetClass="entr" presetSubtype="0" fill="hold" grpId="0" nodeType="withEffect">
                                  <p:stCondLst>
                                    <p:cond delay="0"/>
                                  </p:stCondLst>
                                  <p:childTnLst>
                                    <p:set>
                                      <p:cBhvr>
                                        <p:cTn id="107" dur="1" fill="hold">
                                          <p:stCondLst>
                                            <p:cond delay="0"/>
                                          </p:stCondLst>
                                        </p:cTn>
                                        <p:tgtEl>
                                          <p:spTgt spid="346115">
                                            <p:txEl>
                                              <p:pRg st="13" end="13"/>
                                            </p:txEl>
                                          </p:spTgt>
                                        </p:tgtEl>
                                        <p:attrNameLst>
                                          <p:attrName>style.visibility</p:attrName>
                                        </p:attrNameLst>
                                      </p:cBhvr>
                                      <p:to>
                                        <p:strVal val="visible"/>
                                      </p:to>
                                    </p:set>
                                    <p:anim calcmode="lin" valueType="num">
                                      <p:cBhvr>
                                        <p:cTn id="108" dur="1000" fill="hold"/>
                                        <p:tgtEl>
                                          <p:spTgt spid="346115">
                                            <p:txEl>
                                              <p:pRg st="13" end="13"/>
                                            </p:txEl>
                                          </p:spTgt>
                                        </p:tgtEl>
                                        <p:attrNameLst>
                                          <p:attrName>ppt_w</p:attrName>
                                        </p:attrNameLst>
                                      </p:cBhvr>
                                      <p:tavLst>
                                        <p:tav tm="0">
                                          <p:val>
                                            <p:fltVal val="0"/>
                                          </p:val>
                                        </p:tav>
                                        <p:tav tm="100000">
                                          <p:val>
                                            <p:strVal val="#ppt_w"/>
                                          </p:val>
                                        </p:tav>
                                      </p:tavLst>
                                    </p:anim>
                                    <p:anim calcmode="lin" valueType="num">
                                      <p:cBhvr>
                                        <p:cTn id="109" dur="1000" fill="hold"/>
                                        <p:tgtEl>
                                          <p:spTgt spid="346115">
                                            <p:txEl>
                                              <p:pRg st="13" end="13"/>
                                            </p:txEl>
                                          </p:spTgt>
                                        </p:tgtEl>
                                        <p:attrNameLst>
                                          <p:attrName>ppt_h</p:attrName>
                                        </p:attrNameLst>
                                      </p:cBhvr>
                                      <p:tavLst>
                                        <p:tav tm="0">
                                          <p:val>
                                            <p:fltVal val="0"/>
                                          </p:val>
                                        </p:tav>
                                        <p:tav tm="100000">
                                          <p:val>
                                            <p:strVal val="#ppt_h"/>
                                          </p:val>
                                        </p:tav>
                                      </p:tavLst>
                                    </p:anim>
                                    <p:anim calcmode="lin" valueType="num">
                                      <p:cBhvr>
                                        <p:cTn id="110" dur="1000" fill="hold"/>
                                        <p:tgtEl>
                                          <p:spTgt spid="346115">
                                            <p:txEl>
                                              <p:pRg st="13" end="13"/>
                                            </p:txEl>
                                          </p:spTgt>
                                        </p:tgtEl>
                                        <p:attrNameLst>
                                          <p:attrName>ppt_x</p:attrName>
                                        </p:attrNameLst>
                                      </p:cBhvr>
                                      <p:tavLst>
                                        <p:tav tm="0" fmla="#ppt_x+(cos(-2*pi*(1-$))*-#ppt_x-sin(-2*pi*(1-$))*(1-#ppt_y))*(1-$)">
                                          <p:val>
                                            <p:fltVal val="0"/>
                                          </p:val>
                                        </p:tav>
                                        <p:tav tm="100000">
                                          <p:val>
                                            <p:fltVal val="1"/>
                                          </p:val>
                                        </p:tav>
                                      </p:tavLst>
                                    </p:anim>
                                    <p:anim calcmode="lin" valueType="num">
                                      <p:cBhvr>
                                        <p:cTn id="111" dur="1000" fill="hold"/>
                                        <p:tgtEl>
                                          <p:spTgt spid="346115">
                                            <p:txEl>
                                              <p:pRg st="13" end="13"/>
                                            </p:txEl>
                                          </p:spTgt>
                                        </p:tgtEl>
                                        <p:attrNameLst>
                                          <p:attrName>ppt_y</p:attrName>
                                        </p:attrNameLst>
                                      </p:cBhvr>
                                      <p:tavLst>
                                        <p:tav tm="0" fmla="#ppt_y+(sin(-2*pi*(1-$))*-#ppt_x+cos(-2*pi*(1-$))*(1-#ppt_y))*(1-$)">
                                          <p:val>
                                            <p:fltVal val="0"/>
                                          </p:val>
                                        </p:tav>
                                        <p:tav tm="100000">
                                          <p:val>
                                            <p:fltVal val="1"/>
                                          </p:val>
                                        </p:tav>
                                      </p:tavLst>
                                    </p:anim>
                                  </p:childTnLst>
                                </p:cTn>
                              </p:par>
                              <p:par>
                                <p:cTn id="112" presetID="15" presetClass="entr" presetSubtype="0" fill="hold" grpId="0" nodeType="withEffect">
                                  <p:stCondLst>
                                    <p:cond delay="0"/>
                                  </p:stCondLst>
                                  <p:childTnLst>
                                    <p:set>
                                      <p:cBhvr>
                                        <p:cTn id="113" dur="1" fill="hold">
                                          <p:stCondLst>
                                            <p:cond delay="0"/>
                                          </p:stCondLst>
                                        </p:cTn>
                                        <p:tgtEl>
                                          <p:spTgt spid="346115">
                                            <p:txEl>
                                              <p:pRg st="14" end="14"/>
                                            </p:txEl>
                                          </p:spTgt>
                                        </p:tgtEl>
                                        <p:attrNameLst>
                                          <p:attrName>style.visibility</p:attrName>
                                        </p:attrNameLst>
                                      </p:cBhvr>
                                      <p:to>
                                        <p:strVal val="visible"/>
                                      </p:to>
                                    </p:set>
                                    <p:anim calcmode="lin" valueType="num">
                                      <p:cBhvr>
                                        <p:cTn id="114" dur="1000" fill="hold"/>
                                        <p:tgtEl>
                                          <p:spTgt spid="346115">
                                            <p:txEl>
                                              <p:pRg st="14" end="14"/>
                                            </p:txEl>
                                          </p:spTgt>
                                        </p:tgtEl>
                                        <p:attrNameLst>
                                          <p:attrName>ppt_w</p:attrName>
                                        </p:attrNameLst>
                                      </p:cBhvr>
                                      <p:tavLst>
                                        <p:tav tm="0">
                                          <p:val>
                                            <p:fltVal val="0"/>
                                          </p:val>
                                        </p:tav>
                                        <p:tav tm="100000">
                                          <p:val>
                                            <p:strVal val="#ppt_w"/>
                                          </p:val>
                                        </p:tav>
                                      </p:tavLst>
                                    </p:anim>
                                    <p:anim calcmode="lin" valueType="num">
                                      <p:cBhvr>
                                        <p:cTn id="115" dur="1000" fill="hold"/>
                                        <p:tgtEl>
                                          <p:spTgt spid="346115">
                                            <p:txEl>
                                              <p:pRg st="14" end="14"/>
                                            </p:txEl>
                                          </p:spTgt>
                                        </p:tgtEl>
                                        <p:attrNameLst>
                                          <p:attrName>ppt_h</p:attrName>
                                        </p:attrNameLst>
                                      </p:cBhvr>
                                      <p:tavLst>
                                        <p:tav tm="0">
                                          <p:val>
                                            <p:fltVal val="0"/>
                                          </p:val>
                                        </p:tav>
                                        <p:tav tm="100000">
                                          <p:val>
                                            <p:strVal val="#ppt_h"/>
                                          </p:val>
                                        </p:tav>
                                      </p:tavLst>
                                    </p:anim>
                                    <p:anim calcmode="lin" valueType="num">
                                      <p:cBhvr>
                                        <p:cTn id="116" dur="1000" fill="hold"/>
                                        <p:tgtEl>
                                          <p:spTgt spid="346115">
                                            <p:txEl>
                                              <p:pRg st="14" end="14"/>
                                            </p:txEl>
                                          </p:spTgt>
                                        </p:tgtEl>
                                        <p:attrNameLst>
                                          <p:attrName>ppt_x</p:attrName>
                                        </p:attrNameLst>
                                      </p:cBhvr>
                                      <p:tavLst>
                                        <p:tav tm="0" fmla="#ppt_x+(cos(-2*pi*(1-$))*-#ppt_x-sin(-2*pi*(1-$))*(1-#ppt_y))*(1-$)">
                                          <p:val>
                                            <p:fltVal val="0"/>
                                          </p:val>
                                        </p:tav>
                                        <p:tav tm="100000">
                                          <p:val>
                                            <p:fltVal val="1"/>
                                          </p:val>
                                        </p:tav>
                                      </p:tavLst>
                                    </p:anim>
                                    <p:anim calcmode="lin" valueType="num">
                                      <p:cBhvr>
                                        <p:cTn id="117" dur="1000" fill="hold"/>
                                        <p:tgtEl>
                                          <p:spTgt spid="346115">
                                            <p:txEl>
                                              <p:pRg st="14" end="14"/>
                                            </p:txEl>
                                          </p:spTgt>
                                        </p:tgtEl>
                                        <p:attrNameLst>
                                          <p:attrName>ppt_y</p:attrName>
                                        </p:attrNameLst>
                                      </p:cBhvr>
                                      <p:tavLst>
                                        <p:tav tm="0" fmla="#ppt_y+(sin(-2*pi*(1-$))*-#ppt_x+cos(-2*pi*(1-$))*(1-#ppt_y))*(1-$)">
                                          <p:val>
                                            <p:fltVal val="0"/>
                                          </p:val>
                                        </p:tav>
                                        <p:tav tm="100000">
                                          <p:val>
                                            <p:fltVal val="1"/>
                                          </p:val>
                                        </p:tav>
                                      </p:tavLst>
                                    </p:anim>
                                  </p:childTnLst>
                                </p:cTn>
                              </p:par>
                              <p:par>
                                <p:cTn id="118" presetID="15" presetClass="entr" presetSubtype="0" fill="hold" grpId="0" nodeType="withEffect">
                                  <p:stCondLst>
                                    <p:cond delay="0"/>
                                  </p:stCondLst>
                                  <p:childTnLst>
                                    <p:set>
                                      <p:cBhvr>
                                        <p:cTn id="119" dur="1" fill="hold">
                                          <p:stCondLst>
                                            <p:cond delay="0"/>
                                          </p:stCondLst>
                                        </p:cTn>
                                        <p:tgtEl>
                                          <p:spTgt spid="346115">
                                            <p:txEl>
                                              <p:pRg st="15" end="15"/>
                                            </p:txEl>
                                          </p:spTgt>
                                        </p:tgtEl>
                                        <p:attrNameLst>
                                          <p:attrName>style.visibility</p:attrName>
                                        </p:attrNameLst>
                                      </p:cBhvr>
                                      <p:to>
                                        <p:strVal val="visible"/>
                                      </p:to>
                                    </p:set>
                                    <p:anim calcmode="lin" valueType="num">
                                      <p:cBhvr>
                                        <p:cTn id="120" dur="1000" fill="hold"/>
                                        <p:tgtEl>
                                          <p:spTgt spid="346115">
                                            <p:txEl>
                                              <p:pRg st="15" end="15"/>
                                            </p:txEl>
                                          </p:spTgt>
                                        </p:tgtEl>
                                        <p:attrNameLst>
                                          <p:attrName>ppt_w</p:attrName>
                                        </p:attrNameLst>
                                      </p:cBhvr>
                                      <p:tavLst>
                                        <p:tav tm="0">
                                          <p:val>
                                            <p:fltVal val="0"/>
                                          </p:val>
                                        </p:tav>
                                        <p:tav tm="100000">
                                          <p:val>
                                            <p:strVal val="#ppt_w"/>
                                          </p:val>
                                        </p:tav>
                                      </p:tavLst>
                                    </p:anim>
                                    <p:anim calcmode="lin" valueType="num">
                                      <p:cBhvr>
                                        <p:cTn id="121" dur="1000" fill="hold"/>
                                        <p:tgtEl>
                                          <p:spTgt spid="346115">
                                            <p:txEl>
                                              <p:pRg st="15" end="15"/>
                                            </p:txEl>
                                          </p:spTgt>
                                        </p:tgtEl>
                                        <p:attrNameLst>
                                          <p:attrName>ppt_h</p:attrName>
                                        </p:attrNameLst>
                                      </p:cBhvr>
                                      <p:tavLst>
                                        <p:tav tm="0">
                                          <p:val>
                                            <p:fltVal val="0"/>
                                          </p:val>
                                        </p:tav>
                                        <p:tav tm="100000">
                                          <p:val>
                                            <p:strVal val="#ppt_h"/>
                                          </p:val>
                                        </p:tav>
                                      </p:tavLst>
                                    </p:anim>
                                    <p:anim calcmode="lin" valueType="num">
                                      <p:cBhvr>
                                        <p:cTn id="122" dur="1000" fill="hold"/>
                                        <p:tgtEl>
                                          <p:spTgt spid="346115">
                                            <p:txEl>
                                              <p:pRg st="15" end="15"/>
                                            </p:txEl>
                                          </p:spTgt>
                                        </p:tgtEl>
                                        <p:attrNameLst>
                                          <p:attrName>ppt_x</p:attrName>
                                        </p:attrNameLst>
                                      </p:cBhvr>
                                      <p:tavLst>
                                        <p:tav tm="0" fmla="#ppt_x+(cos(-2*pi*(1-$))*-#ppt_x-sin(-2*pi*(1-$))*(1-#ppt_y))*(1-$)">
                                          <p:val>
                                            <p:fltVal val="0"/>
                                          </p:val>
                                        </p:tav>
                                        <p:tav tm="100000">
                                          <p:val>
                                            <p:fltVal val="1"/>
                                          </p:val>
                                        </p:tav>
                                      </p:tavLst>
                                    </p:anim>
                                    <p:anim calcmode="lin" valueType="num">
                                      <p:cBhvr>
                                        <p:cTn id="123" dur="1000" fill="hold"/>
                                        <p:tgtEl>
                                          <p:spTgt spid="346115">
                                            <p:txEl>
                                              <p:pRg st="15" end="15"/>
                                            </p:txEl>
                                          </p:spTgt>
                                        </p:tgtEl>
                                        <p:attrNameLst>
                                          <p:attrName>ppt_y</p:attrName>
                                        </p:attrNameLst>
                                      </p:cBhvr>
                                      <p:tavLst>
                                        <p:tav tm="0" fmla="#ppt_y+(sin(-2*pi*(1-$))*-#ppt_x+cos(-2*pi*(1-$))*(1-#ppt_y))*(1-$)">
                                          <p:val>
                                            <p:fltVal val="0"/>
                                          </p:val>
                                        </p:tav>
                                        <p:tav tm="100000">
                                          <p:val>
                                            <p:fltVal val="1"/>
                                          </p:val>
                                        </p:tav>
                                      </p:tavLst>
                                    </p:anim>
                                  </p:childTnLst>
                                </p:cTn>
                              </p:par>
                              <p:par>
                                <p:cTn id="124" presetID="15" presetClass="entr" presetSubtype="0" fill="hold" grpId="0" nodeType="withEffect">
                                  <p:stCondLst>
                                    <p:cond delay="0"/>
                                  </p:stCondLst>
                                  <p:childTnLst>
                                    <p:set>
                                      <p:cBhvr>
                                        <p:cTn id="125" dur="1" fill="hold">
                                          <p:stCondLst>
                                            <p:cond delay="0"/>
                                          </p:stCondLst>
                                        </p:cTn>
                                        <p:tgtEl>
                                          <p:spTgt spid="346115">
                                            <p:txEl>
                                              <p:pRg st="16" end="16"/>
                                            </p:txEl>
                                          </p:spTgt>
                                        </p:tgtEl>
                                        <p:attrNameLst>
                                          <p:attrName>style.visibility</p:attrName>
                                        </p:attrNameLst>
                                      </p:cBhvr>
                                      <p:to>
                                        <p:strVal val="visible"/>
                                      </p:to>
                                    </p:set>
                                    <p:anim calcmode="lin" valueType="num">
                                      <p:cBhvr>
                                        <p:cTn id="126" dur="1000" fill="hold"/>
                                        <p:tgtEl>
                                          <p:spTgt spid="346115">
                                            <p:txEl>
                                              <p:pRg st="16" end="16"/>
                                            </p:txEl>
                                          </p:spTgt>
                                        </p:tgtEl>
                                        <p:attrNameLst>
                                          <p:attrName>ppt_w</p:attrName>
                                        </p:attrNameLst>
                                      </p:cBhvr>
                                      <p:tavLst>
                                        <p:tav tm="0">
                                          <p:val>
                                            <p:fltVal val="0"/>
                                          </p:val>
                                        </p:tav>
                                        <p:tav tm="100000">
                                          <p:val>
                                            <p:strVal val="#ppt_w"/>
                                          </p:val>
                                        </p:tav>
                                      </p:tavLst>
                                    </p:anim>
                                    <p:anim calcmode="lin" valueType="num">
                                      <p:cBhvr>
                                        <p:cTn id="127" dur="1000" fill="hold"/>
                                        <p:tgtEl>
                                          <p:spTgt spid="346115">
                                            <p:txEl>
                                              <p:pRg st="16" end="16"/>
                                            </p:txEl>
                                          </p:spTgt>
                                        </p:tgtEl>
                                        <p:attrNameLst>
                                          <p:attrName>ppt_h</p:attrName>
                                        </p:attrNameLst>
                                      </p:cBhvr>
                                      <p:tavLst>
                                        <p:tav tm="0">
                                          <p:val>
                                            <p:fltVal val="0"/>
                                          </p:val>
                                        </p:tav>
                                        <p:tav tm="100000">
                                          <p:val>
                                            <p:strVal val="#ppt_h"/>
                                          </p:val>
                                        </p:tav>
                                      </p:tavLst>
                                    </p:anim>
                                    <p:anim calcmode="lin" valueType="num">
                                      <p:cBhvr>
                                        <p:cTn id="128" dur="1000" fill="hold"/>
                                        <p:tgtEl>
                                          <p:spTgt spid="346115">
                                            <p:txEl>
                                              <p:pRg st="16" end="16"/>
                                            </p:txEl>
                                          </p:spTgt>
                                        </p:tgtEl>
                                        <p:attrNameLst>
                                          <p:attrName>ppt_x</p:attrName>
                                        </p:attrNameLst>
                                      </p:cBhvr>
                                      <p:tavLst>
                                        <p:tav tm="0" fmla="#ppt_x+(cos(-2*pi*(1-$))*-#ppt_x-sin(-2*pi*(1-$))*(1-#ppt_y))*(1-$)">
                                          <p:val>
                                            <p:fltVal val="0"/>
                                          </p:val>
                                        </p:tav>
                                        <p:tav tm="100000">
                                          <p:val>
                                            <p:fltVal val="1"/>
                                          </p:val>
                                        </p:tav>
                                      </p:tavLst>
                                    </p:anim>
                                    <p:anim calcmode="lin" valueType="num">
                                      <p:cBhvr>
                                        <p:cTn id="129" dur="1000" fill="hold"/>
                                        <p:tgtEl>
                                          <p:spTgt spid="346115">
                                            <p:txEl>
                                              <p:pRg st="16" end="16"/>
                                            </p:txEl>
                                          </p:spTgt>
                                        </p:tgtEl>
                                        <p:attrNameLst>
                                          <p:attrName>ppt_y</p:attrName>
                                        </p:attrNameLst>
                                      </p:cBhvr>
                                      <p:tavLst>
                                        <p:tav tm="0" fmla="#ppt_y+(sin(-2*pi*(1-$))*-#ppt_x+cos(-2*pi*(1-$))*(1-#ppt_y))*(1-$)">
                                          <p:val>
                                            <p:fltVal val="0"/>
                                          </p:val>
                                        </p:tav>
                                        <p:tav tm="100000">
                                          <p:val>
                                            <p:fltVal val="1"/>
                                          </p:val>
                                        </p:tav>
                                      </p:tavLst>
                                    </p:anim>
                                  </p:childTnLst>
                                </p:cTn>
                              </p:par>
                              <p:par>
                                <p:cTn id="130" presetID="15" presetClass="entr" presetSubtype="0" fill="hold" grpId="0" nodeType="withEffect">
                                  <p:stCondLst>
                                    <p:cond delay="0"/>
                                  </p:stCondLst>
                                  <p:childTnLst>
                                    <p:set>
                                      <p:cBhvr>
                                        <p:cTn id="131" dur="1" fill="hold">
                                          <p:stCondLst>
                                            <p:cond delay="0"/>
                                          </p:stCondLst>
                                        </p:cTn>
                                        <p:tgtEl>
                                          <p:spTgt spid="346115">
                                            <p:txEl>
                                              <p:pRg st="17" end="17"/>
                                            </p:txEl>
                                          </p:spTgt>
                                        </p:tgtEl>
                                        <p:attrNameLst>
                                          <p:attrName>style.visibility</p:attrName>
                                        </p:attrNameLst>
                                      </p:cBhvr>
                                      <p:to>
                                        <p:strVal val="visible"/>
                                      </p:to>
                                    </p:set>
                                    <p:anim calcmode="lin" valueType="num">
                                      <p:cBhvr>
                                        <p:cTn id="132" dur="1000" fill="hold"/>
                                        <p:tgtEl>
                                          <p:spTgt spid="346115">
                                            <p:txEl>
                                              <p:pRg st="17" end="17"/>
                                            </p:txEl>
                                          </p:spTgt>
                                        </p:tgtEl>
                                        <p:attrNameLst>
                                          <p:attrName>ppt_w</p:attrName>
                                        </p:attrNameLst>
                                      </p:cBhvr>
                                      <p:tavLst>
                                        <p:tav tm="0">
                                          <p:val>
                                            <p:fltVal val="0"/>
                                          </p:val>
                                        </p:tav>
                                        <p:tav tm="100000">
                                          <p:val>
                                            <p:strVal val="#ppt_w"/>
                                          </p:val>
                                        </p:tav>
                                      </p:tavLst>
                                    </p:anim>
                                    <p:anim calcmode="lin" valueType="num">
                                      <p:cBhvr>
                                        <p:cTn id="133" dur="1000" fill="hold"/>
                                        <p:tgtEl>
                                          <p:spTgt spid="346115">
                                            <p:txEl>
                                              <p:pRg st="17" end="17"/>
                                            </p:txEl>
                                          </p:spTgt>
                                        </p:tgtEl>
                                        <p:attrNameLst>
                                          <p:attrName>ppt_h</p:attrName>
                                        </p:attrNameLst>
                                      </p:cBhvr>
                                      <p:tavLst>
                                        <p:tav tm="0">
                                          <p:val>
                                            <p:fltVal val="0"/>
                                          </p:val>
                                        </p:tav>
                                        <p:tav tm="100000">
                                          <p:val>
                                            <p:strVal val="#ppt_h"/>
                                          </p:val>
                                        </p:tav>
                                      </p:tavLst>
                                    </p:anim>
                                    <p:anim calcmode="lin" valueType="num">
                                      <p:cBhvr>
                                        <p:cTn id="134" dur="1000" fill="hold"/>
                                        <p:tgtEl>
                                          <p:spTgt spid="346115">
                                            <p:txEl>
                                              <p:pRg st="17" end="17"/>
                                            </p:txEl>
                                          </p:spTgt>
                                        </p:tgtEl>
                                        <p:attrNameLst>
                                          <p:attrName>ppt_x</p:attrName>
                                        </p:attrNameLst>
                                      </p:cBhvr>
                                      <p:tavLst>
                                        <p:tav tm="0" fmla="#ppt_x+(cos(-2*pi*(1-$))*-#ppt_x-sin(-2*pi*(1-$))*(1-#ppt_y))*(1-$)">
                                          <p:val>
                                            <p:fltVal val="0"/>
                                          </p:val>
                                        </p:tav>
                                        <p:tav tm="100000">
                                          <p:val>
                                            <p:fltVal val="1"/>
                                          </p:val>
                                        </p:tav>
                                      </p:tavLst>
                                    </p:anim>
                                    <p:anim calcmode="lin" valueType="num">
                                      <p:cBhvr>
                                        <p:cTn id="135" dur="1000" fill="hold"/>
                                        <p:tgtEl>
                                          <p:spTgt spid="346115">
                                            <p:txEl>
                                              <p:pRg st="17" end="17"/>
                                            </p:txEl>
                                          </p:spTgt>
                                        </p:tgtEl>
                                        <p:attrNameLst>
                                          <p:attrName>ppt_y</p:attrName>
                                        </p:attrNameLst>
                                      </p:cBhvr>
                                      <p:tavLst>
                                        <p:tav tm="0" fmla="#ppt_y+(sin(-2*pi*(1-$))*-#ppt_x+cos(-2*pi*(1-$))*(1-#ppt_y))*(1-$)">
                                          <p:val>
                                            <p:fltVal val="0"/>
                                          </p:val>
                                        </p:tav>
                                        <p:tav tm="100000">
                                          <p:val>
                                            <p:fltVal val="1"/>
                                          </p:val>
                                        </p:tav>
                                      </p:tavLst>
                                    </p:anim>
                                  </p:childTnLst>
                                </p:cTn>
                              </p:par>
                              <p:par>
                                <p:cTn id="136" presetID="15" presetClass="entr" presetSubtype="0" fill="hold" grpId="0" nodeType="withEffect">
                                  <p:stCondLst>
                                    <p:cond delay="0"/>
                                  </p:stCondLst>
                                  <p:childTnLst>
                                    <p:set>
                                      <p:cBhvr>
                                        <p:cTn id="137" dur="1" fill="hold">
                                          <p:stCondLst>
                                            <p:cond delay="0"/>
                                          </p:stCondLst>
                                        </p:cTn>
                                        <p:tgtEl>
                                          <p:spTgt spid="346115">
                                            <p:txEl>
                                              <p:pRg st="18" end="18"/>
                                            </p:txEl>
                                          </p:spTgt>
                                        </p:tgtEl>
                                        <p:attrNameLst>
                                          <p:attrName>style.visibility</p:attrName>
                                        </p:attrNameLst>
                                      </p:cBhvr>
                                      <p:to>
                                        <p:strVal val="visible"/>
                                      </p:to>
                                    </p:set>
                                    <p:anim calcmode="lin" valueType="num">
                                      <p:cBhvr>
                                        <p:cTn id="138" dur="1000" fill="hold"/>
                                        <p:tgtEl>
                                          <p:spTgt spid="346115">
                                            <p:txEl>
                                              <p:pRg st="18" end="18"/>
                                            </p:txEl>
                                          </p:spTgt>
                                        </p:tgtEl>
                                        <p:attrNameLst>
                                          <p:attrName>ppt_w</p:attrName>
                                        </p:attrNameLst>
                                      </p:cBhvr>
                                      <p:tavLst>
                                        <p:tav tm="0">
                                          <p:val>
                                            <p:fltVal val="0"/>
                                          </p:val>
                                        </p:tav>
                                        <p:tav tm="100000">
                                          <p:val>
                                            <p:strVal val="#ppt_w"/>
                                          </p:val>
                                        </p:tav>
                                      </p:tavLst>
                                    </p:anim>
                                    <p:anim calcmode="lin" valueType="num">
                                      <p:cBhvr>
                                        <p:cTn id="139" dur="1000" fill="hold"/>
                                        <p:tgtEl>
                                          <p:spTgt spid="346115">
                                            <p:txEl>
                                              <p:pRg st="18" end="18"/>
                                            </p:txEl>
                                          </p:spTgt>
                                        </p:tgtEl>
                                        <p:attrNameLst>
                                          <p:attrName>ppt_h</p:attrName>
                                        </p:attrNameLst>
                                      </p:cBhvr>
                                      <p:tavLst>
                                        <p:tav tm="0">
                                          <p:val>
                                            <p:fltVal val="0"/>
                                          </p:val>
                                        </p:tav>
                                        <p:tav tm="100000">
                                          <p:val>
                                            <p:strVal val="#ppt_h"/>
                                          </p:val>
                                        </p:tav>
                                      </p:tavLst>
                                    </p:anim>
                                    <p:anim calcmode="lin" valueType="num">
                                      <p:cBhvr>
                                        <p:cTn id="140" dur="1000" fill="hold"/>
                                        <p:tgtEl>
                                          <p:spTgt spid="346115">
                                            <p:txEl>
                                              <p:pRg st="18" end="18"/>
                                            </p:txEl>
                                          </p:spTgt>
                                        </p:tgtEl>
                                        <p:attrNameLst>
                                          <p:attrName>ppt_x</p:attrName>
                                        </p:attrNameLst>
                                      </p:cBhvr>
                                      <p:tavLst>
                                        <p:tav tm="0" fmla="#ppt_x+(cos(-2*pi*(1-$))*-#ppt_x-sin(-2*pi*(1-$))*(1-#ppt_y))*(1-$)">
                                          <p:val>
                                            <p:fltVal val="0"/>
                                          </p:val>
                                        </p:tav>
                                        <p:tav tm="100000">
                                          <p:val>
                                            <p:fltVal val="1"/>
                                          </p:val>
                                        </p:tav>
                                      </p:tavLst>
                                    </p:anim>
                                    <p:anim calcmode="lin" valueType="num">
                                      <p:cBhvr>
                                        <p:cTn id="141" dur="1000" fill="hold"/>
                                        <p:tgtEl>
                                          <p:spTgt spid="346115">
                                            <p:txEl>
                                              <p:pRg st="18" end="18"/>
                                            </p:txEl>
                                          </p:spTgt>
                                        </p:tgtEl>
                                        <p:attrNameLst>
                                          <p:attrName>ppt_y</p:attrName>
                                        </p:attrNameLst>
                                      </p:cBhvr>
                                      <p:tavLst>
                                        <p:tav tm="0" fmla="#ppt_y+(sin(-2*pi*(1-$))*-#ppt_x+cos(-2*pi*(1-$))*(1-#ppt_y))*(1-$)">
                                          <p:val>
                                            <p:fltVal val="0"/>
                                          </p:val>
                                        </p:tav>
                                        <p:tav tm="100000">
                                          <p:val>
                                            <p:fltVal val="1"/>
                                          </p:val>
                                        </p:tav>
                                      </p:tavLst>
                                    </p:anim>
                                  </p:childTnLst>
                                </p:cTn>
                              </p:par>
                              <p:par>
                                <p:cTn id="142" presetID="15" presetClass="entr" presetSubtype="0" fill="hold" grpId="0" nodeType="withEffect">
                                  <p:stCondLst>
                                    <p:cond delay="0"/>
                                  </p:stCondLst>
                                  <p:childTnLst>
                                    <p:set>
                                      <p:cBhvr>
                                        <p:cTn id="143" dur="1" fill="hold">
                                          <p:stCondLst>
                                            <p:cond delay="0"/>
                                          </p:stCondLst>
                                        </p:cTn>
                                        <p:tgtEl>
                                          <p:spTgt spid="346115">
                                            <p:txEl>
                                              <p:pRg st="19" end="19"/>
                                            </p:txEl>
                                          </p:spTgt>
                                        </p:tgtEl>
                                        <p:attrNameLst>
                                          <p:attrName>style.visibility</p:attrName>
                                        </p:attrNameLst>
                                      </p:cBhvr>
                                      <p:to>
                                        <p:strVal val="visible"/>
                                      </p:to>
                                    </p:set>
                                    <p:anim calcmode="lin" valueType="num">
                                      <p:cBhvr>
                                        <p:cTn id="144" dur="1000" fill="hold"/>
                                        <p:tgtEl>
                                          <p:spTgt spid="346115">
                                            <p:txEl>
                                              <p:pRg st="19" end="19"/>
                                            </p:txEl>
                                          </p:spTgt>
                                        </p:tgtEl>
                                        <p:attrNameLst>
                                          <p:attrName>ppt_w</p:attrName>
                                        </p:attrNameLst>
                                      </p:cBhvr>
                                      <p:tavLst>
                                        <p:tav tm="0">
                                          <p:val>
                                            <p:fltVal val="0"/>
                                          </p:val>
                                        </p:tav>
                                        <p:tav tm="100000">
                                          <p:val>
                                            <p:strVal val="#ppt_w"/>
                                          </p:val>
                                        </p:tav>
                                      </p:tavLst>
                                    </p:anim>
                                    <p:anim calcmode="lin" valueType="num">
                                      <p:cBhvr>
                                        <p:cTn id="145" dur="1000" fill="hold"/>
                                        <p:tgtEl>
                                          <p:spTgt spid="346115">
                                            <p:txEl>
                                              <p:pRg st="19" end="19"/>
                                            </p:txEl>
                                          </p:spTgt>
                                        </p:tgtEl>
                                        <p:attrNameLst>
                                          <p:attrName>ppt_h</p:attrName>
                                        </p:attrNameLst>
                                      </p:cBhvr>
                                      <p:tavLst>
                                        <p:tav tm="0">
                                          <p:val>
                                            <p:fltVal val="0"/>
                                          </p:val>
                                        </p:tav>
                                        <p:tav tm="100000">
                                          <p:val>
                                            <p:strVal val="#ppt_h"/>
                                          </p:val>
                                        </p:tav>
                                      </p:tavLst>
                                    </p:anim>
                                    <p:anim calcmode="lin" valueType="num">
                                      <p:cBhvr>
                                        <p:cTn id="146" dur="1000" fill="hold"/>
                                        <p:tgtEl>
                                          <p:spTgt spid="346115">
                                            <p:txEl>
                                              <p:pRg st="19" end="19"/>
                                            </p:txEl>
                                          </p:spTgt>
                                        </p:tgtEl>
                                        <p:attrNameLst>
                                          <p:attrName>ppt_x</p:attrName>
                                        </p:attrNameLst>
                                      </p:cBhvr>
                                      <p:tavLst>
                                        <p:tav tm="0" fmla="#ppt_x+(cos(-2*pi*(1-$))*-#ppt_x-sin(-2*pi*(1-$))*(1-#ppt_y))*(1-$)">
                                          <p:val>
                                            <p:fltVal val="0"/>
                                          </p:val>
                                        </p:tav>
                                        <p:tav tm="100000">
                                          <p:val>
                                            <p:fltVal val="1"/>
                                          </p:val>
                                        </p:tav>
                                      </p:tavLst>
                                    </p:anim>
                                    <p:anim calcmode="lin" valueType="num">
                                      <p:cBhvr>
                                        <p:cTn id="147" dur="1000" fill="hold"/>
                                        <p:tgtEl>
                                          <p:spTgt spid="346115">
                                            <p:txEl>
                                              <p:pRg st="19" end="19"/>
                                            </p:txEl>
                                          </p:spTgt>
                                        </p:tgtEl>
                                        <p:attrNameLst>
                                          <p:attrName>ppt_y</p:attrName>
                                        </p:attrNameLst>
                                      </p:cBhvr>
                                      <p:tavLst>
                                        <p:tav tm="0" fmla="#ppt_y+(sin(-2*pi*(1-$))*-#ppt_x+cos(-2*pi*(1-$))*(1-#ppt_y))*(1-$)">
                                          <p:val>
                                            <p:fltVal val="0"/>
                                          </p:val>
                                        </p:tav>
                                        <p:tav tm="100000">
                                          <p:val>
                                            <p:fltVal val="1"/>
                                          </p:val>
                                        </p:tav>
                                      </p:tavLst>
                                    </p:anim>
                                  </p:childTnLst>
                                </p:cTn>
                              </p:par>
                              <p:par>
                                <p:cTn id="148" presetID="15" presetClass="entr" presetSubtype="0" fill="hold" grpId="0" nodeType="withEffect">
                                  <p:stCondLst>
                                    <p:cond delay="0"/>
                                  </p:stCondLst>
                                  <p:childTnLst>
                                    <p:set>
                                      <p:cBhvr>
                                        <p:cTn id="149" dur="1" fill="hold">
                                          <p:stCondLst>
                                            <p:cond delay="0"/>
                                          </p:stCondLst>
                                        </p:cTn>
                                        <p:tgtEl>
                                          <p:spTgt spid="346115">
                                            <p:txEl>
                                              <p:pRg st="20" end="20"/>
                                            </p:txEl>
                                          </p:spTgt>
                                        </p:tgtEl>
                                        <p:attrNameLst>
                                          <p:attrName>style.visibility</p:attrName>
                                        </p:attrNameLst>
                                      </p:cBhvr>
                                      <p:to>
                                        <p:strVal val="visible"/>
                                      </p:to>
                                    </p:set>
                                    <p:anim calcmode="lin" valueType="num">
                                      <p:cBhvr>
                                        <p:cTn id="150" dur="1000" fill="hold"/>
                                        <p:tgtEl>
                                          <p:spTgt spid="346115">
                                            <p:txEl>
                                              <p:pRg st="20" end="20"/>
                                            </p:txEl>
                                          </p:spTgt>
                                        </p:tgtEl>
                                        <p:attrNameLst>
                                          <p:attrName>ppt_w</p:attrName>
                                        </p:attrNameLst>
                                      </p:cBhvr>
                                      <p:tavLst>
                                        <p:tav tm="0">
                                          <p:val>
                                            <p:fltVal val="0"/>
                                          </p:val>
                                        </p:tav>
                                        <p:tav tm="100000">
                                          <p:val>
                                            <p:strVal val="#ppt_w"/>
                                          </p:val>
                                        </p:tav>
                                      </p:tavLst>
                                    </p:anim>
                                    <p:anim calcmode="lin" valueType="num">
                                      <p:cBhvr>
                                        <p:cTn id="151" dur="1000" fill="hold"/>
                                        <p:tgtEl>
                                          <p:spTgt spid="346115">
                                            <p:txEl>
                                              <p:pRg st="20" end="20"/>
                                            </p:txEl>
                                          </p:spTgt>
                                        </p:tgtEl>
                                        <p:attrNameLst>
                                          <p:attrName>ppt_h</p:attrName>
                                        </p:attrNameLst>
                                      </p:cBhvr>
                                      <p:tavLst>
                                        <p:tav tm="0">
                                          <p:val>
                                            <p:fltVal val="0"/>
                                          </p:val>
                                        </p:tav>
                                        <p:tav tm="100000">
                                          <p:val>
                                            <p:strVal val="#ppt_h"/>
                                          </p:val>
                                        </p:tav>
                                      </p:tavLst>
                                    </p:anim>
                                    <p:anim calcmode="lin" valueType="num">
                                      <p:cBhvr>
                                        <p:cTn id="152" dur="1000" fill="hold"/>
                                        <p:tgtEl>
                                          <p:spTgt spid="346115">
                                            <p:txEl>
                                              <p:pRg st="20" end="20"/>
                                            </p:txEl>
                                          </p:spTgt>
                                        </p:tgtEl>
                                        <p:attrNameLst>
                                          <p:attrName>ppt_x</p:attrName>
                                        </p:attrNameLst>
                                      </p:cBhvr>
                                      <p:tavLst>
                                        <p:tav tm="0" fmla="#ppt_x+(cos(-2*pi*(1-$))*-#ppt_x-sin(-2*pi*(1-$))*(1-#ppt_y))*(1-$)">
                                          <p:val>
                                            <p:fltVal val="0"/>
                                          </p:val>
                                        </p:tav>
                                        <p:tav tm="100000">
                                          <p:val>
                                            <p:fltVal val="1"/>
                                          </p:val>
                                        </p:tav>
                                      </p:tavLst>
                                    </p:anim>
                                    <p:anim calcmode="lin" valueType="num">
                                      <p:cBhvr>
                                        <p:cTn id="153" dur="1000" fill="hold"/>
                                        <p:tgtEl>
                                          <p:spTgt spid="346115">
                                            <p:txEl>
                                              <p:pRg st="20" end="20"/>
                                            </p:txEl>
                                          </p:spTgt>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6114" grpId="0"/>
      <p:bldP spid="346115" grpId="0" build="p"/>
    </p:bldLst>
  </p:timing>
</p:sld>
</file>

<file path=ppt/slides/slide25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47319" name="Group 183"/>
          <p:cNvGraphicFramePr>
            <a:graphicFrameLocks noGrp="1"/>
          </p:cNvGraphicFramePr>
          <p:nvPr>
            <p:ph idx="1"/>
          </p:nvPr>
        </p:nvGraphicFramePr>
        <p:xfrm>
          <a:off x="468313" y="692150"/>
          <a:ext cx="8229600" cy="5129213"/>
        </p:xfrm>
        <a:graphic>
          <a:graphicData uri="http://schemas.openxmlformats.org/drawingml/2006/table">
            <a:tbl>
              <a:tblPr rtl="1"/>
              <a:tblGrid>
                <a:gridCol w="3117850">
                  <a:extLst>
                    <a:ext uri="{9D8B030D-6E8A-4147-A177-3AD203B41FA5}">
                      <a16:colId xmlns:a16="http://schemas.microsoft.com/office/drawing/2014/main" val="2979946641"/>
                    </a:ext>
                  </a:extLst>
                </a:gridCol>
                <a:gridCol w="3600450">
                  <a:extLst>
                    <a:ext uri="{9D8B030D-6E8A-4147-A177-3AD203B41FA5}">
                      <a16:colId xmlns:a16="http://schemas.microsoft.com/office/drawing/2014/main" val="2074895893"/>
                    </a:ext>
                  </a:extLst>
                </a:gridCol>
                <a:gridCol w="1511300">
                  <a:extLst>
                    <a:ext uri="{9D8B030D-6E8A-4147-A177-3AD203B41FA5}">
                      <a16:colId xmlns:a16="http://schemas.microsoft.com/office/drawing/2014/main" val="2131263859"/>
                    </a:ext>
                  </a:extLst>
                </a:gridCol>
              </a:tblGrid>
              <a:tr h="4270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اثبات مبلغ سود بعد از افزایش 15% در فروش</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37463072"/>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ریال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90327991"/>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خالص</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[(115% × 2475000 ) × 37/11]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32361863</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94777823"/>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متغیر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632724"/>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چاپ</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 2846250) 569250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73201835"/>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حق تالیف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[(95/18 × 15% ) × 2846250] </a:t>
                      </a: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8090466</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8659716</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95321558"/>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23702147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59520986"/>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ثبت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75637260"/>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تبلیغات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17988920"/>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سایر هزینه های ثابت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4700000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94627247"/>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کسر مالیات</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19002147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67300586"/>
                  </a:ext>
                </a:extLst>
              </a:tr>
              <a:tr h="4270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اختلاف ناشی از گرد کردن عدد است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55440452"/>
                  </a:ext>
                </a:extLst>
              </a:tr>
            </a:tbl>
          </a:graphicData>
        </a:graphic>
      </p:graphicFrame>
      <p:sp>
        <p:nvSpPr>
          <p:cNvPr id="347317" name="Line 181"/>
          <p:cNvSpPr>
            <a:spLocks noChangeShapeType="1"/>
          </p:cNvSpPr>
          <p:nvPr/>
        </p:nvSpPr>
        <p:spPr bwMode="auto">
          <a:xfrm>
            <a:off x="827088" y="5373688"/>
            <a:ext cx="79216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49188" name="Rectangle 4"/>
          <p:cNvSpPr>
            <a:spLocks noGrp="1" noChangeArrowheads="1"/>
          </p:cNvSpPr>
          <p:nvPr>
            <p:ph type="title"/>
          </p:nvPr>
        </p:nvSpPr>
        <p:spPr>
          <a:xfrm>
            <a:off x="457200" y="-100013"/>
            <a:ext cx="8229600" cy="1143001"/>
          </a:xfrm>
        </p:spPr>
        <p:txBody>
          <a:bodyPr/>
          <a:lstStyle/>
          <a:p>
            <a:pPr algn="r"/>
            <a:r>
              <a:rPr lang="fa-IR" altLang="fa-IR" sz="1600">
                <a:cs typeface="B Nasim" panose="00000700000000000000" pitchFamily="2" charset="-78"/>
              </a:rPr>
              <a:t>حل مساله (11-6)</a:t>
            </a:r>
            <a:endParaRPr lang="en-US" altLang="fa-IR" sz="1600">
              <a:cs typeface="B Nasim" panose="00000700000000000000" pitchFamily="2" charset="-78"/>
            </a:endParaRPr>
          </a:p>
        </p:txBody>
      </p:sp>
      <p:grpSp>
        <p:nvGrpSpPr>
          <p:cNvPr id="349271" name="Group 87"/>
          <p:cNvGrpSpPr>
            <a:grpSpLocks/>
          </p:cNvGrpSpPr>
          <p:nvPr/>
        </p:nvGrpSpPr>
        <p:grpSpPr bwMode="auto">
          <a:xfrm>
            <a:off x="2124075" y="765175"/>
            <a:ext cx="6429375" cy="1887538"/>
            <a:chOff x="1338" y="482"/>
            <a:chExt cx="4050" cy="1189"/>
          </a:xfrm>
        </p:grpSpPr>
        <p:sp>
          <p:nvSpPr>
            <p:cNvPr id="349225" name="Rectangle 41"/>
            <p:cNvSpPr>
              <a:spLocks noChangeArrowheads="1"/>
            </p:cNvSpPr>
            <p:nvPr/>
          </p:nvSpPr>
          <p:spPr bwMode="auto">
            <a:xfrm>
              <a:off x="1338" y="482"/>
              <a:ext cx="4050" cy="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nSpc>
                  <a:spcPct val="40000"/>
                </a:lnSpc>
                <a:buFont typeface="Wingdings" panose="05000000000000000000" pitchFamily="2" charset="2"/>
                <a:buNone/>
              </a:pPr>
              <a:r>
                <a:rPr lang="fa-IR" altLang="fa-IR" sz="1800">
                  <a:effectLst/>
                  <a:cs typeface="B Zar" panose="00000400000000000000" pitchFamily="2" charset="-78"/>
                </a:rPr>
                <a:t>الف)</a:t>
              </a:r>
              <a:endParaRPr lang="en-US" altLang="fa-IR" sz="1800">
                <a:effectLst/>
                <a:cs typeface="B Zar" panose="00000400000000000000" pitchFamily="2" charset="-78"/>
              </a:endParaRPr>
            </a:p>
            <a:p>
              <a:pPr>
                <a:lnSpc>
                  <a:spcPct val="60000"/>
                </a:lnSpc>
                <a:buFont typeface="Wingdings" panose="05000000000000000000" pitchFamily="2" charset="2"/>
                <a:buNone/>
              </a:pPr>
              <a:r>
                <a:rPr lang="fa-IR" altLang="fa-IR" sz="1800">
                  <a:effectLst/>
                  <a:cs typeface="B Zar" panose="00000400000000000000" pitchFamily="2" charset="-78"/>
                </a:rPr>
                <a:t>                                                                                     </a:t>
              </a:r>
              <a:r>
                <a:rPr lang="fa-IR" altLang="fa-IR" sz="1800" u="sng">
                  <a:effectLst/>
                  <a:cs typeface="B Zar" panose="00000400000000000000" pitchFamily="2" charset="-78"/>
                </a:rPr>
                <a:t>الف</a:t>
              </a:r>
              <a:r>
                <a:rPr lang="fa-IR" altLang="fa-IR" sz="1800">
                  <a:effectLst/>
                  <a:cs typeface="B Zar" panose="00000400000000000000" pitchFamily="2" charset="-78"/>
                </a:rPr>
                <a:t>                              </a:t>
              </a:r>
              <a:r>
                <a:rPr lang="fa-IR" altLang="fa-IR" sz="1800" u="sng">
                  <a:effectLst/>
                  <a:cs typeface="B Zar" panose="00000400000000000000" pitchFamily="2" charset="-78"/>
                </a:rPr>
                <a:t>ب</a:t>
              </a:r>
              <a:endParaRPr lang="en-US" altLang="fa-IR" sz="1800" u="sng">
                <a:effectLst/>
                <a:cs typeface="B Zar" panose="00000400000000000000" pitchFamily="2" charset="-78"/>
              </a:endParaRPr>
            </a:p>
          </p:txBody>
        </p:sp>
        <p:sp>
          <p:nvSpPr>
            <p:cNvPr id="349204" name="Rectangle 20"/>
            <p:cNvSpPr>
              <a:spLocks noChangeArrowheads="1"/>
            </p:cNvSpPr>
            <p:nvPr/>
          </p:nvSpPr>
          <p:spPr bwMode="auto">
            <a:xfrm>
              <a:off x="3469" y="1442"/>
              <a:ext cx="191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1800">
                  <a:effectLst/>
                  <a:cs typeface="B Zar" panose="00000400000000000000" pitchFamily="2" charset="-78"/>
                </a:rPr>
                <a:t>کل حاشیه فروش ترکیبی (هرسبد)</a:t>
              </a:r>
              <a:endParaRPr lang="en-US" altLang="fa-IR" sz="1800">
                <a:effectLst/>
                <a:cs typeface="B Zar" panose="00000400000000000000" pitchFamily="2" charset="-78"/>
              </a:endParaRPr>
            </a:p>
          </p:txBody>
        </p:sp>
        <p:sp>
          <p:nvSpPr>
            <p:cNvPr id="349203" name="Rectangle 19"/>
            <p:cNvSpPr>
              <a:spLocks noChangeArrowheads="1"/>
            </p:cNvSpPr>
            <p:nvPr/>
          </p:nvSpPr>
          <p:spPr bwMode="auto">
            <a:xfrm>
              <a:off x="2335" y="1442"/>
              <a:ext cx="1134"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a:effectLst/>
                  <a:cs typeface="B Zar" panose="00000400000000000000" pitchFamily="2" charset="-78"/>
                </a:rPr>
                <a:t>280 = 120 + 160</a:t>
              </a:r>
              <a:endParaRPr lang="en-US" altLang="fa-IR" sz="1800">
                <a:effectLst/>
                <a:cs typeface="B Zar" panose="00000400000000000000" pitchFamily="2" charset="-78"/>
              </a:endParaRPr>
            </a:p>
          </p:txBody>
        </p:sp>
        <p:sp>
          <p:nvSpPr>
            <p:cNvPr id="349202" name="Rectangle 18"/>
            <p:cNvSpPr>
              <a:spLocks noChangeArrowheads="1"/>
            </p:cNvSpPr>
            <p:nvPr/>
          </p:nvSpPr>
          <p:spPr bwMode="auto">
            <a:xfrm>
              <a:off x="1338" y="1442"/>
              <a:ext cx="997"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endParaRPr lang="en-US" altLang="fa-IR" sz="1800">
                <a:effectLst/>
                <a:cs typeface="B Zar" panose="00000400000000000000" pitchFamily="2" charset="-78"/>
              </a:endParaRPr>
            </a:p>
          </p:txBody>
        </p:sp>
        <p:sp>
          <p:nvSpPr>
            <p:cNvPr id="349201" name="Rectangle 17"/>
            <p:cNvSpPr>
              <a:spLocks noChangeArrowheads="1"/>
            </p:cNvSpPr>
            <p:nvPr/>
          </p:nvSpPr>
          <p:spPr bwMode="auto">
            <a:xfrm>
              <a:off x="3469" y="1213"/>
              <a:ext cx="191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1800">
                  <a:effectLst/>
                  <a:cs typeface="B Zar" panose="00000400000000000000" pitchFamily="2" charset="-78"/>
                </a:rPr>
                <a:t>حاشیه فروش ترکیبی</a:t>
              </a:r>
              <a:endParaRPr lang="en-US" altLang="fa-IR" sz="1800">
                <a:effectLst/>
                <a:cs typeface="B Zar" panose="00000400000000000000" pitchFamily="2" charset="-78"/>
              </a:endParaRPr>
            </a:p>
          </p:txBody>
        </p:sp>
        <p:sp>
          <p:nvSpPr>
            <p:cNvPr id="349200" name="Rectangle 16"/>
            <p:cNvSpPr>
              <a:spLocks noChangeArrowheads="1"/>
            </p:cNvSpPr>
            <p:nvPr/>
          </p:nvSpPr>
          <p:spPr bwMode="auto">
            <a:xfrm>
              <a:off x="2335" y="1213"/>
              <a:ext cx="1134"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u="sng">
                  <a:effectLst/>
                  <a:cs typeface="B Zar" panose="00000400000000000000" pitchFamily="2" charset="-78"/>
                </a:rPr>
                <a:t>160</a:t>
              </a:r>
              <a:endParaRPr lang="en-US" altLang="fa-IR" sz="1800" u="sng">
                <a:effectLst/>
                <a:cs typeface="B Zar" panose="00000400000000000000" pitchFamily="2" charset="-78"/>
              </a:endParaRPr>
            </a:p>
          </p:txBody>
        </p:sp>
        <p:sp>
          <p:nvSpPr>
            <p:cNvPr id="349199" name="Rectangle 15"/>
            <p:cNvSpPr>
              <a:spLocks noChangeArrowheads="1"/>
            </p:cNvSpPr>
            <p:nvPr/>
          </p:nvSpPr>
          <p:spPr bwMode="auto">
            <a:xfrm>
              <a:off x="1338" y="1213"/>
              <a:ext cx="997"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u="sng">
                  <a:effectLst/>
                  <a:cs typeface="B Zar" panose="00000400000000000000" pitchFamily="2" charset="-78"/>
                </a:rPr>
                <a:t>120</a:t>
              </a:r>
              <a:endParaRPr lang="en-US" altLang="fa-IR" sz="1800" u="sng">
                <a:effectLst/>
                <a:cs typeface="B Zar" panose="00000400000000000000" pitchFamily="2" charset="-78"/>
              </a:endParaRPr>
            </a:p>
          </p:txBody>
        </p:sp>
        <p:sp>
          <p:nvSpPr>
            <p:cNvPr id="349198" name="Rectangle 14"/>
            <p:cNvSpPr>
              <a:spLocks noChangeArrowheads="1"/>
            </p:cNvSpPr>
            <p:nvPr/>
          </p:nvSpPr>
          <p:spPr bwMode="auto">
            <a:xfrm>
              <a:off x="3469" y="984"/>
              <a:ext cx="1919"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1800">
                  <a:effectLst/>
                  <a:cs typeface="B Zar" panose="00000400000000000000" pitchFamily="2" charset="-78"/>
                </a:rPr>
                <a:t>حاشیه فروش واحد</a:t>
              </a:r>
              <a:endParaRPr lang="en-US" altLang="fa-IR" sz="1800">
                <a:effectLst/>
                <a:cs typeface="B Zar" panose="00000400000000000000" pitchFamily="2" charset="-78"/>
              </a:endParaRPr>
            </a:p>
          </p:txBody>
        </p:sp>
        <p:sp>
          <p:nvSpPr>
            <p:cNvPr id="349197" name="Rectangle 13"/>
            <p:cNvSpPr>
              <a:spLocks noChangeArrowheads="1"/>
            </p:cNvSpPr>
            <p:nvPr/>
          </p:nvSpPr>
          <p:spPr bwMode="auto">
            <a:xfrm>
              <a:off x="2335" y="984"/>
              <a:ext cx="1134"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a:effectLst/>
                  <a:cs typeface="B Zar" panose="00000400000000000000" pitchFamily="2" charset="-78"/>
                </a:rPr>
                <a:t>80</a:t>
              </a:r>
              <a:endParaRPr lang="en-US" altLang="fa-IR" sz="1800">
                <a:effectLst/>
                <a:cs typeface="B Zar" panose="00000400000000000000" pitchFamily="2" charset="-78"/>
              </a:endParaRPr>
            </a:p>
          </p:txBody>
        </p:sp>
        <p:sp>
          <p:nvSpPr>
            <p:cNvPr id="349196" name="Rectangle 12"/>
            <p:cNvSpPr>
              <a:spLocks noChangeArrowheads="1"/>
            </p:cNvSpPr>
            <p:nvPr/>
          </p:nvSpPr>
          <p:spPr bwMode="auto">
            <a:xfrm>
              <a:off x="1338" y="984"/>
              <a:ext cx="997" cy="2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a:effectLst/>
                  <a:cs typeface="B Zar" panose="00000400000000000000" pitchFamily="2" charset="-78"/>
                </a:rPr>
                <a:t>40</a:t>
              </a:r>
              <a:endParaRPr lang="en-US" altLang="fa-IR" sz="1800">
                <a:effectLst/>
                <a:cs typeface="B Zar" panose="00000400000000000000" pitchFamily="2" charset="-78"/>
              </a:endParaRPr>
            </a:p>
          </p:txBody>
        </p:sp>
        <p:sp>
          <p:nvSpPr>
            <p:cNvPr id="349195" name="Rectangle 11"/>
            <p:cNvSpPr>
              <a:spLocks noChangeArrowheads="1"/>
            </p:cNvSpPr>
            <p:nvPr/>
          </p:nvSpPr>
          <p:spPr bwMode="auto">
            <a:xfrm>
              <a:off x="3469" y="754"/>
              <a:ext cx="1919"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fa-IR" sz="1800">
                  <a:effectLst/>
                  <a:cs typeface="B Zar" panose="00000400000000000000" pitchFamily="2" charset="-78"/>
                </a:rPr>
                <a:t>ترکیب فروش</a:t>
              </a:r>
              <a:endParaRPr lang="en-US" altLang="fa-IR" sz="1800">
                <a:effectLst/>
                <a:cs typeface="B Zar" panose="00000400000000000000" pitchFamily="2" charset="-78"/>
              </a:endParaRPr>
            </a:p>
          </p:txBody>
        </p:sp>
        <p:sp>
          <p:nvSpPr>
            <p:cNvPr id="349194" name="Rectangle 10"/>
            <p:cNvSpPr>
              <a:spLocks noChangeArrowheads="1"/>
            </p:cNvSpPr>
            <p:nvPr/>
          </p:nvSpPr>
          <p:spPr bwMode="auto">
            <a:xfrm>
              <a:off x="2335" y="751"/>
              <a:ext cx="1134"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u="sng">
                  <a:effectLst/>
                  <a:cs typeface="B Zar" panose="00000400000000000000" pitchFamily="2" charset="-78"/>
                </a:rPr>
                <a:t>2</a:t>
              </a:r>
              <a:endParaRPr lang="en-US" altLang="fa-IR" sz="1800" u="sng">
                <a:effectLst/>
                <a:cs typeface="B Zar" panose="00000400000000000000" pitchFamily="2" charset="-78"/>
              </a:endParaRPr>
            </a:p>
          </p:txBody>
        </p:sp>
        <p:sp>
          <p:nvSpPr>
            <p:cNvPr id="349193" name="Rectangle 9"/>
            <p:cNvSpPr>
              <a:spLocks noChangeArrowheads="1"/>
            </p:cNvSpPr>
            <p:nvPr/>
          </p:nvSpPr>
          <p:spPr bwMode="auto">
            <a:xfrm>
              <a:off x="1339" y="754"/>
              <a:ext cx="997" cy="23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algn="r">
                <a:spcBef>
                  <a:spcPct val="20000"/>
                </a:spcBef>
                <a:buClr>
                  <a:schemeClr va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buChar char="n"/>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ctr">
                <a:buFont typeface="Wingdings" panose="05000000000000000000" pitchFamily="2" charset="2"/>
                <a:buNone/>
              </a:pPr>
              <a:r>
                <a:rPr lang="fa-IR" altLang="fa-IR" sz="1800" u="sng">
                  <a:effectLst/>
                  <a:cs typeface="B Zar" panose="00000400000000000000" pitchFamily="2" charset="-78"/>
                </a:rPr>
                <a:t>3</a:t>
              </a:r>
              <a:endParaRPr lang="en-US" altLang="fa-IR" sz="1800" u="sng">
                <a:effectLst/>
                <a:cs typeface="B Zar" panose="00000400000000000000" pitchFamily="2" charset="-78"/>
              </a:endParaRPr>
            </a:p>
          </p:txBody>
        </p:sp>
        <p:sp>
          <p:nvSpPr>
            <p:cNvPr id="349205" name="Line 21"/>
            <p:cNvSpPr>
              <a:spLocks noChangeShapeType="1"/>
            </p:cNvSpPr>
            <p:nvPr/>
          </p:nvSpPr>
          <p:spPr bwMode="auto">
            <a:xfrm>
              <a:off x="1338" y="524"/>
              <a:ext cx="2131"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10" name="Line 26"/>
            <p:cNvSpPr>
              <a:spLocks noChangeShapeType="1"/>
            </p:cNvSpPr>
            <p:nvPr/>
          </p:nvSpPr>
          <p:spPr bwMode="auto">
            <a:xfrm>
              <a:off x="1338" y="1671"/>
              <a:ext cx="997"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11" name="Line 27"/>
            <p:cNvSpPr>
              <a:spLocks noChangeShapeType="1"/>
            </p:cNvSpPr>
            <p:nvPr/>
          </p:nvSpPr>
          <p:spPr bwMode="auto">
            <a:xfrm>
              <a:off x="1701" y="524"/>
              <a:ext cx="0" cy="444"/>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14" name="Line 30"/>
            <p:cNvSpPr>
              <a:spLocks noChangeShapeType="1"/>
            </p:cNvSpPr>
            <p:nvPr/>
          </p:nvSpPr>
          <p:spPr bwMode="auto">
            <a:xfrm>
              <a:off x="5388" y="527"/>
              <a:ext cx="0" cy="444"/>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28" name="Line 44"/>
            <p:cNvSpPr>
              <a:spLocks noChangeShapeType="1"/>
            </p:cNvSpPr>
            <p:nvPr/>
          </p:nvSpPr>
          <p:spPr bwMode="auto">
            <a:xfrm>
              <a:off x="3469" y="527"/>
              <a:ext cx="1919"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35" name="Line 51"/>
            <p:cNvSpPr>
              <a:spLocks noChangeShapeType="1"/>
            </p:cNvSpPr>
            <p:nvPr/>
          </p:nvSpPr>
          <p:spPr bwMode="auto">
            <a:xfrm>
              <a:off x="1519" y="751"/>
              <a:ext cx="0" cy="23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39" name="Line 55"/>
            <p:cNvSpPr>
              <a:spLocks noChangeShapeType="1"/>
            </p:cNvSpPr>
            <p:nvPr/>
          </p:nvSpPr>
          <p:spPr bwMode="auto">
            <a:xfrm>
              <a:off x="5388" y="754"/>
              <a:ext cx="0" cy="23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41" name="Line 57"/>
            <p:cNvSpPr>
              <a:spLocks noChangeShapeType="1"/>
            </p:cNvSpPr>
            <p:nvPr/>
          </p:nvSpPr>
          <p:spPr bwMode="auto">
            <a:xfrm>
              <a:off x="1338" y="984"/>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45" name="Line 61"/>
            <p:cNvSpPr>
              <a:spLocks noChangeShapeType="1"/>
            </p:cNvSpPr>
            <p:nvPr/>
          </p:nvSpPr>
          <p:spPr bwMode="auto">
            <a:xfrm>
              <a:off x="5388" y="984"/>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47" name="Line 63"/>
            <p:cNvSpPr>
              <a:spLocks noChangeShapeType="1"/>
            </p:cNvSpPr>
            <p:nvPr/>
          </p:nvSpPr>
          <p:spPr bwMode="auto">
            <a:xfrm>
              <a:off x="1338" y="1213"/>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51" name="Line 67"/>
            <p:cNvSpPr>
              <a:spLocks noChangeShapeType="1"/>
            </p:cNvSpPr>
            <p:nvPr/>
          </p:nvSpPr>
          <p:spPr bwMode="auto">
            <a:xfrm>
              <a:off x="5388" y="1213"/>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53" name="Line 69"/>
            <p:cNvSpPr>
              <a:spLocks noChangeShapeType="1"/>
            </p:cNvSpPr>
            <p:nvPr/>
          </p:nvSpPr>
          <p:spPr bwMode="auto">
            <a:xfrm>
              <a:off x="1338" y="1442"/>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57" name="Line 73"/>
            <p:cNvSpPr>
              <a:spLocks noChangeShapeType="1"/>
            </p:cNvSpPr>
            <p:nvPr/>
          </p:nvSpPr>
          <p:spPr bwMode="auto">
            <a:xfrm>
              <a:off x="5388" y="1442"/>
              <a:ext cx="0" cy="229"/>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59" name="Line 75"/>
            <p:cNvSpPr>
              <a:spLocks noChangeShapeType="1"/>
            </p:cNvSpPr>
            <p:nvPr/>
          </p:nvSpPr>
          <p:spPr bwMode="auto">
            <a:xfrm>
              <a:off x="2335" y="1671"/>
              <a:ext cx="1134"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61" name="Line 77"/>
            <p:cNvSpPr>
              <a:spLocks noChangeShapeType="1"/>
            </p:cNvSpPr>
            <p:nvPr/>
          </p:nvSpPr>
          <p:spPr bwMode="auto">
            <a:xfrm>
              <a:off x="3469" y="1671"/>
              <a:ext cx="1919" cy="0"/>
            </a:xfrm>
            <a:prstGeom prst="line">
              <a:avLst/>
            </a:prstGeom>
            <a:noFill/>
            <a:ln>
              <a:noFill/>
            </a:ln>
            <a:effectLst/>
            <a:extLst>
              <a:ext uri="{909E8E84-426E-40DD-AFC4-6F175D3DCCD1}">
                <a14:hiddenFill xmlns:a14="http://schemas.microsoft.com/office/drawing/2010/main">
                  <a:noFill/>
                </a14:hiddenFill>
              </a:ext>
              <a:ext uri="{91240B29-F687-4F45-9708-019B960494DF}">
                <a14:hiddenLine xmlns:a14="http://schemas.microsoft.com/office/drawing/2010/main" w="28575" cap="sq">
                  <a:solidFill>
                    <a:schemeClr val="tx1"/>
                  </a:solidFill>
                  <a:round/>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49216" name="Rectangle 32"/>
          <p:cNvSpPr>
            <a:spLocks noGrp="1" noChangeArrowheads="1"/>
          </p:cNvSpPr>
          <p:nvPr>
            <p:ph type="body" sz="half" idx="2"/>
          </p:nvPr>
        </p:nvSpPr>
        <p:spPr>
          <a:xfrm>
            <a:off x="900113" y="2565400"/>
            <a:ext cx="7580312" cy="4292600"/>
          </a:xfrm>
        </p:spPr>
        <p:txBody>
          <a:bodyPr/>
          <a:lstStyle/>
          <a:p>
            <a:pPr>
              <a:lnSpc>
                <a:spcPct val="90000"/>
              </a:lnSpc>
              <a:buFont typeface="Wingdings" panose="05000000000000000000" pitchFamily="2" charset="2"/>
              <a:buNone/>
            </a:pPr>
            <a:r>
              <a:rPr lang="fa-IR" altLang="fa-IR" sz="1800">
                <a:effectLst/>
                <a:cs typeface="B Zar" panose="00000400000000000000" pitchFamily="2" charset="-78"/>
              </a:rPr>
              <a:t>تعداد نقطه سربسر   32500 = 9100000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nSpc>
                <a:spcPct val="40000"/>
              </a:lnSpc>
              <a:buFont typeface="Wingdings" panose="05000000000000000000" pitchFamily="2" charset="2"/>
              <a:buNone/>
            </a:pPr>
            <a:r>
              <a:rPr lang="fa-IR" altLang="fa-IR" sz="1800">
                <a:effectLst/>
                <a:cs typeface="B Zar" panose="00000400000000000000" pitchFamily="2" charset="-78"/>
              </a:rPr>
              <a:t>                                                280</a:t>
            </a:r>
          </a:p>
          <a:p>
            <a:pPr>
              <a:lnSpc>
                <a:spcPct val="90000"/>
              </a:lnSpc>
              <a:buFont typeface="Wingdings" panose="05000000000000000000" pitchFamily="2" charset="2"/>
              <a:buNone/>
            </a:pPr>
            <a:r>
              <a:rPr lang="fa-IR" altLang="fa-IR" sz="1800">
                <a:effectLst/>
                <a:cs typeface="B Zar" panose="00000400000000000000" pitchFamily="2" charset="-78"/>
              </a:rPr>
              <a:t>تعداد واحد فروش الف و ب در نقطه سربسر    162500 = (5+2) × 32500</a:t>
            </a:r>
          </a:p>
          <a:p>
            <a:pPr>
              <a:lnSpc>
                <a:spcPct val="90000"/>
              </a:lnSpc>
              <a:buFont typeface="Wingdings" panose="05000000000000000000" pitchFamily="2" charset="2"/>
              <a:buNone/>
            </a:pPr>
            <a:r>
              <a:rPr lang="fa-IR" altLang="fa-IR" sz="1800">
                <a:effectLst/>
                <a:cs typeface="B Zar" panose="00000400000000000000" pitchFamily="2" charset="-78"/>
              </a:rPr>
              <a:t>تعداد واحد فروش الف در نقطه سربسر    65000 = (2) × 162500</a:t>
            </a:r>
          </a:p>
          <a:p>
            <a:pPr>
              <a:lnSpc>
                <a:spcPct val="60000"/>
              </a:lnSpc>
              <a:buFont typeface="Wingdings" panose="05000000000000000000" pitchFamily="2" charset="2"/>
              <a:buNone/>
            </a:pPr>
            <a:r>
              <a:rPr lang="fa-IR" altLang="fa-IR" sz="1800">
                <a:effectLst/>
                <a:cs typeface="B Zar" panose="00000400000000000000" pitchFamily="2" charset="-78"/>
              </a:rPr>
              <a:t>			                                     5</a:t>
            </a:r>
          </a:p>
          <a:p>
            <a:pPr>
              <a:lnSpc>
                <a:spcPct val="40000"/>
              </a:lnSpc>
              <a:buFont typeface="Wingdings" panose="05000000000000000000" pitchFamily="2" charset="2"/>
              <a:buNone/>
            </a:pPr>
            <a:r>
              <a:rPr lang="fa-IR" altLang="fa-IR" sz="1800">
                <a:effectLst/>
                <a:cs typeface="B Zar" panose="00000400000000000000" pitchFamily="2" charset="-78"/>
              </a:rPr>
              <a:t>تعداد واحد فروش ب در نقطه سربسر    97500 = (3) ×162500</a:t>
            </a:r>
          </a:p>
          <a:p>
            <a:pPr>
              <a:lnSpc>
                <a:spcPct val="60000"/>
              </a:lnSpc>
              <a:buFont typeface="Wingdings" panose="05000000000000000000" pitchFamily="2" charset="2"/>
              <a:buNone/>
            </a:pPr>
            <a:r>
              <a:rPr lang="fa-IR" altLang="fa-IR" sz="1800">
                <a:effectLst/>
                <a:cs typeface="B Zar" panose="00000400000000000000" pitchFamily="2" charset="-78"/>
              </a:rPr>
              <a:t>		   	                                  5		</a:t>
            </a:r>
          </a:p>
          <a:p>
            <a:pPr>
              <a:lnSpc>
                <a:spcPct val="50000"/>
              </a:lnSpc>
              <a:buFont typeface="Wingdings" panose="05000000000000000000" pitchFamily="2" charset="2"/>
              <a:buNone/>
            </a:pPr>
            <a:r>
              <a:rPr lang="fa-IR" altLang="fa-IR" sz="1800">
                <a:effectLst/>
                <a:cs typeface="B Zar" panose="00000400000000000000" pitchFamily="2" charset="-78"/>
              </a:rPr>
              <a:t>روش دیگر :</a:t>
            </a:r>
          </a:p>
          <a:p>
            <a:pPr>
              <a:lnSpc>
                <a:spcPct val="90000"/>
              </a:lnSpc>
              <a:buFont typeface="Wingdings" panose="05000000000000000000" pitchFamily="2" charset="2"/>
              <a:buNone/>
            </a:pPr>
            <a:r>
              <a:rPr lang="fa-IR" altLang="fa-IR" sz="1800" u="sng">
                <a:effectLst/>
                <a:cs typeface="B Zar" panose="00000400000000000000" pitchFamily="2" charset="-78"/>
              </a:rPr>
              <a:t>محصول</a:t>
            </a:r>
            <a:r>
              <a:rPr lang="fa-IR" altLang="fa-IR" sz="1800">
                <a:effectLst/>
                <a:cs typeface="B Zar" panose="00000400000000000000" pitchFamily="2" charset="-78"/>
              </a:rPr>
              <a:t>                            </a:t>
            </a:r>
            <a:r>
              <a:rPr lang="fa-IR" altLang="fa-IR" sz="1800" u="sng">
                <a:effectLst/>
                <a:cs typeface="B Zar" panose="00000400000000000000" pitchFamily="2" charset="-78"/>
              </a:rPr>
              <a:t>حاشیه فروش واحد</a:t>
            </a:r>
            <a:r>
              <a:rPr lang="fa-IR" altLang="fa-IR" sz="1800">
                <a:effectLst/>
                <a:cs typeface="B Zar" panose="00000400000000000000" pitchFamily="2" charset="-78"/>
              </a:rPr>
              <a:t>	                </a:t>
            </a:r>
            <a:r>
              <a:rPr lang="fa-IR" altLang="fa-IR" sz="1800" u="sng">
                <a:effectLst/>
                <a:cs typeface="B Zar" panose="00000400000000000000" pitchFamily="2" charset="-78"/>
              </a:rPr>
              <a:t>درصدفروش</a:t>
            </a:r>
            <a:r>
              <a:rPr lang="fa-IR" altLang="fa-IR" sz="1800">
                <a:effectLst/>
                <a:cs typeface="B Zar" panose="00000400000000000000" pitchFamily="2" charset="-78"/>
              </a:rPr>
              <a:t>               - حاشیه فروش وزنی</a:t>
            </a:r>
          </a:p>
          <a:p>
            <a:pPr>
              <a:lnSpc>
                <a:spcPct val="90000"/>
              </a:lnSpc>
              <a:buFont typeface="Wingdings" panose="05000000000000000000" pitchFamily="2" charset="2"/>
              <a:buNone/>
            </a:pPr>
            <a:r>
              <a:rPr lang="fa-IR" altLang="fa-IR" sz="1800">
                <a:effectLst/>
                <a:cs typeface="B Zar" panose="00000400000000000000" pitchFamily="2" charset="-78"/>
              </a:rPr>
              <a:t>الف                                                80                                          40%                                       32</a:t>
            </a:r>
          </a:p>
          <a:p>
            <a:pPr>
              <a:lnSpc>
                <a:spcPct val="90000"/>
              </a:lnSpc>
              <a:buFont typeface="Wingdings" panose="05000000000000000000" pitchFamily="2" charset="2"/>
              <a:buNone/>
            </a:pPr>
            <a:r>
              <a:rPr lang="fa-IR" altLang="fa-IR" sz="1800">
                <a:effectLst/>
                <a:cs typeface="B Zar" panose="00000400000000000000" pitchFamily="2" charset="-78"/>
              </a:rPr>
              <a:t>ب                                                   40                                          60%                                       </a:t>
            </a:r>
            <a:r>
              <a:rPr lang="fa-IR" altLang="fa-IR" sz="1800" u="sng">
                <a:effectLst/>
                <a:cs typeface="B Zar" panose="00000400000000000000" pitchFamily="2" charset="-78"/>
              </a:rPr>
              <a:t>24</a:t>
            </a:r>
          </a:p>
          <a:p>
            <a:pPr>
              <a:lnSpc>
                <a:spcPct val="90000"/>
              </a:lnSpc>
              <a:buFont typeface="Wingdings" panose="05000000000000000000" pitchFamily="2" charset="2"/>
              <a:buNone/>
            </a:pPr>
            <a:r>
              <a:rPr lang="fa-IR" altLang="fa-IR" sz="1800">
                <a:effectLst/>
                <a:cs typeface="B Zar" panose="00000400000000000000" pitchFamily="2" charset="-78"/>
              </a:rPr>
              <a:t>میانگین حاشیه سود محصولات                                                                                                   56</a:t>
            </a:r>
          </a:p>
          <a:p>
            <a:pPr algn="l">
              <a:lnSpc>
                <a:spcPct val="90000"/>
              </a:lnSpc>
              <a:buFont typeface="Wingdings" panose="05000000000000000000" pitchFamily="2" charset="2"/>
              <a:buNone/>
            </a:pPr>
            <a:r>
              <a:rPr lang="fa-IR" altLang="fa-IR" sz="1800">
                <a:effectLst/>
                <a:cs typeface="B Zar" panose="00000400000000000000" pitchFamily="2" charset="-78"/>
              </a:rPr>
              <a:t>کل فروش الف و ب در نقطه سربسر                                                                       162500 = 9100000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56  </a:t>
            </a:r>
          </a:p>
          <a:p>
            <a:pPr algn="l">
              <a:lnSpc>
                <a:spcPct val="90000"/>
              </a:lnSpc>
              <a:buFont typeface="Wingdings" panose="05000000000000000000" pitchFamily="2" charset="2"/>
              <a:buNone/>
            </a:pPr>
            <a:r>
              <a:rPr lang="fa-IR" altLang="fa-IR" sz="1800">
                <a:effectLst/>
                <a:cs typeface="B Zar" panose="00000400000000000000" pitchFamily="2" charset="-78"/>
              </a:rPr>
              <a:t>فروش الف       65000 = 40%  × 162500</a:t>
            </a:r>
          </a:p>
          <a:p>
            <a:pPr algn="l">
              <a:lnSpc>
                <a:spcPct val="90000"/>
              </a:lnSpc>
              <a:buFont typeface="Wingdings" panose="05000000000000000000" pitchFamily="2" charset="2"/>
              <a:buNone/>
            </a:pPr>
            <a:r>
              <a:rPr lang="fa-IR" altLang="fa-IR" sz="1800">
                <a:effectLst/>
                <a:cs typeface="B Zar" panose="00000400000000000000" pitchFamily="2" charset="-78"/>
              </a:rPr>
              <a:t>فروش ب          97500 = 60% ×162500</a:t>
            </a:r>
            <a:endParaRPr lang="en-US" altLang="fa-IR" sz="1800">
              <a:effectLst/>
              <a:cs typeface="B Zar" panose="00000400000000000000" pitchFamily="2" charset="-78"/>
            </a:endParaRPr>
          </a:p>
        </p:txBody>
      </p:sp>
      <p:grpSp>
        <p:nvGrpSpPr>
          <p:cNvPr id="349277" name="Group 93"/>
          <p:cNvGrpSpPr>
            <a:grpSpLocks/>
          </p:cNvGrpSpPr>
          <p:nvPr/>
        </p:nvGrpSpPr>
        <p:grpSpPr bwMode="auto">
          <a:xfrm>
            <a:off x="1474788" y="2852738"/>
            <a:ext cx="4897437" cy="3024187"/>
            <a:chOff x="929" y="1797"/>
            <a:chExt cx="3085" cy="1905"/>
          </a:xfrm>
        </p:grpSpPr>
        <p:grpSp>
          <p:nvGrpSpPr>
            <p:cNvPr id="349274" name="Group 90"/>
            <p:cNvGrpSpPr>
              <a:grpSpLocks/>
            </p:cNvGrpSpPr>
            <p:nvPr/>
          </p:nvGrpSpPr>
          <p:grpSpPr bwMode="auto">
            <a:xfrm>
              <a:off x="929" y="1797"/>
              <a:ext cx="3085" cy="1905"/>
              <a:chOff x="884" y="1752"/>
              <a:chExt cx="3085" cy="1905"/>
            </a:xfrm>
          </p:grpSpPr>
          <p:sp>
            <p:nvSpPr>
              <p:cNvPr id="349272" name="Line 88"/>
              <p:cNvSpPr>
                <a:spLocks noChangeShapeType="1"/>
              </p:cNvSpPr>
              <p:nvPr/>
            </p:nvSpPr>
            <p:spPr bwMode="auto">
              <a:xfrm>
                <a:off x="3606" y="1752"/>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73" name="Line 89"/>
              <p:cNvSpPr>
                <a:spLocks noChangeShapeType="1"/>
              </p:cNvSpPr>
              <p:nvPr/>
            </p:nvSpPr>
            <p:spPr bwMode="auto">
              <a:xfrm>
                <a:off x="884" y="3657"/>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49275" name="Line 91"/>
            <p:cNvSpPr>
              <a:spLocks noChangeShapeType="1"/>
            </p:cNvSpPr>
            <p:nvPr/>
          </p:nvSpPr>
          <p:spPr bwMode="auto">
            <a:xfrm>
              <a:off x="3016" y="2251"/>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49276" name="Line 92"/>
            <p:cNvSpPr>
              <a:spLocks noChangeShapeType="1"/>
            </p:cNvSpPr>
            <p:nvPr/>
          </p:nvSpPr>
          <p:spPr bwMode="auto">
            <a:xfrm>
              <a:off x="3107" y="2523"/>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2" presetClass="entr" presetSubtype="4" fill="hold" grpId="0" nodeType="afterEffect">
                                  <p:stCondLst>
                                    <p:cond delay="0"/>
                                  </p:stCondLst>
                                  <p:childTnLst>
                                    <p:set>
                                      <p:cBhvr>
                                        <p:cTn id="6" dur="1" fill="hold">
                                          <p:stCondLst>
                                            <p:cond delay="0"/>
                                          </p:stCondLst>
                                        </p:cTn>
                                        <p:tgtEl>
                                          <p:spTgt spid="349216">
                                            <p:txEl>
                                              <p:pRg st="0" end="0"/>
                                            </p:txEl>
                                          </p:spTgt>
                                        </p:tgtEl>
                                        <p:attrNameLst>
                                          <p:attrName>style.visibility</p:attrName>
                                        </p:attrNameLst>
                                      </p:cBhvr>
                                      <p:to>
                                        <p:strVal val="visible"/>
                                      </p:to>
                                    </p:set>
                                    <p:animEffect transition="in" filter="slide(fromBottom)">
                                      <p:cBhvr>
                                        <p:cTn id="7" dur="500"/>
                                        <p:tgtEl>
                                          <p:spTgt spid="349216">
                                            <p:txEl>
                                              <p:pRg st="0" end="0"/>
                                            </p:txEl>
                                          </p:spTgt>
                                        </p:tgtEl>
                                      </p:cBhvr>
                                    </p:animEffect>
                                  </p:childTnLst>
                                </p:cTn>
                              </p:par>
                            </p:childTnLst>
                          </p:cTn>
                        </p:par>
                        <p:par>
                          <p:cTn id="8" fill="hold" nodeType="afterGroup">
                            <p:stCondLst>
                              <p:cond delay="500"/>
                            </p:stCondLst>
                            <p:childTnLst>
                              <p:par>
                                <p:cTn id="9" presetID="12" presetClass="entr" presetSubtype="4" fill="hold" grpId="0" nodeType="afterEffect">
                                  <p:stCondLst>
                                    <p:cond delay="0"/>
                                  </p:stCondLst>
                                  <p:childTnLst>
                                    <p:set>
                                      <p:cBhvr>
                                        <p:cTn id="10" dur="1" fill="hold">
                                          <p:stCondLst>
                                            <p:cond delay="0"/>
                                          </p:stCondLst>
                                        </p:cTn>
                                        <p:tgtEl>
                                          <p:spTgt spid="349216">
                                            <p:txEl>
                                              <p:pRg st="1" end="1"/>
                                            </p:txEl>
                                          </p:spTgt>
                                        </p:tgtEl>
                                        <p:attrNameLst>
                                          <p:attrName>style.visibility</p:attrName>
                                        </p:attrNameLst>
                                      </p:cBhvr>
                                      <p:to>
                                        <p:strVal val="visible"/>
                                      </p:to>
                                    </p:set>
                                    <p:animEffect transition="in" filter="slide(fromBottom)">
                                      <p:cBhvr>
                                        <p:cTn id="11" dur="500"/>
                                        <p:tgtEl>
                                          <p:spTgt spid="349216">
                                            <p:txEl>
                                              <p:pRg st="1" end="1"/>
                                            </p:txEl>
                                          </p:spTgt>
                                        </p:tgtEl>
                                      </p:cBhvr>
                                    </p:animEffect>
                                  </p:childTnLst>
                                </p:cTn>
                              </p:par>
                            </p:childTnLst>
                          </p:cTn>
                        </p:par>
                        <p:par>
                          <p:cTn id="12" fill="hold" nodeType="afterGroup">
                            <p:stCondLst>
                              <p:cond delay="1000"/>
                            </p:stCondLst>
                            <p:childTnLst>
                              <p:par>
                                <p:cTn id="13" presetID="12" presetClass="entr" presetSubtype="4" fill="hold" grpId="0" nodeType="afterEffect">
                                  <p:stCondLst>
                                    <p:cond delay="0"/>
                                  </p:stCondLst>
                                  <p:childTnLst>
                                    <p:set>
                                      <p:cBhvr>
                                        <p:cTn id="14" dur="1" fill="hold">
                                          <p:stCondLst>
                                            <p:cond delay="0"/>
                                          </p:stCondLst>
                                        </p:cTn>
                                        <p:tgtEl>
                                          <p:spTgt spid="349216">
                                            <p:txEl>
                                              <p:pRg st="2" end="2"/>
                                            </p:txEl>
                                          </p:spTgt>
                                        </p:tgtEl>
                                        <p:attrNameLst>
                                          <p:attrName>style.visibility</p:attrName>
                                        </p:attrNameLst>
                                      </p:cBhvr>
                                      <p:to>
                                        <p:strVal val="visible"/>
                                      </p:to>
                                    </p:set>
                                    <p:animEffect transition="in" filter="slide(fromBottom)">
                                      <p:cBhvr>
                                        <p:cTn id="15" dur="500"/>
                                        <p:tgtEl>
                                          <p:spTgt spid="349216">
                                            <p:txEl>
                                              <p:pRg st="2" end="2"/>
                                            </p:txEl>
                                          </p:spTgt>
                                        </p:tgtEl>
                                      </p:cBhvr>
                                    </p:animEffect>
                                  </p:childTnLst>
                                </p:cTn>
                              </p:par>
                            </p:childTnLst>
                          </p:cTn>
                        </p:par>
                        <p:par>
                          <p:cTn id="16" fill="hold" nodeType="afterGroup">
                            <p:stCondLst>
                              <p:cond delay="1500"/>
                            </p:stCondLst>
                            <p:childTnLst>
                              <p:par>
                                <p:cTn id="17" presetID="12" presetClass="entr" presetSubtype="4" fill="hold" grpId="0" nodeType="afterEffect">
                                  <p:stCondLst>
                                    <p:cond delay="0"/>
                                  </p:stCondLst>
                                  <p:childTnLst>
                                    <p:set>
                                      <p:cBhvr>
                                        <p:cTn id="18" dur="1" fill="hold">
                                          <p:stCondLst>
                                            <p:cond delay="0"/>
                                          </p:stCondLst>
                                        </p:cTn>
                                        <p:tgtEl>
                                          <p:spTgt spid="349216">
                                            <p:txEl>
                                              <p:pRg st="3" end="3"/>
                                            </p:txEl>
                                          </p:spTgt>
                                        </p:tgtEl>
                                        <p:attrNameLst>
                                          <p:attrName>style.visibility</p:attrName>
                                        </p:attrNameLst>
                                      </p:cBhvr>
                                      <p:to>
                                        <p:strVal val="visible"/>
                                      </p:to>
                                    </p:set>
                                    <p:animEffect transition="in" filter="slide(fromBottom)">
                                      <p:cBhvr>
                                        <p:cTn id="19" dur="500"/>
                                        <p:tgtEl>
                                          <p:spTgt spid="349216">
                                            <p:txEl>
                                              <p:pRg st="3" end="3"/>
                                            </p:txEl>
                                          </p:spTgt>
                                        </p:tgtEl>
                                      </p:cBhvr>
                                    </p:animEffect>
                                  </p:childTnLst>
                                </p:cTn>
                              </p:par>
                            </p:childTnLst>
                          </p:cTn>
                        </p:par>
                        <p:par>
                          <p:cTn id="20" fill="hold" nodeType="afterGroup">
                            <p:stCondLst>
                              <p:cond delay="2000"/>
                            </p:stCondLst>
                            <p:childTnLst>
                              <p:par>
                                <p:cTn id="21" presetID="12" presetClass="entr" presetSubtype="4" fill="hold" grpId="0" nodeType="afterEffect">
                                  <p:stCondLst>
                                    <p:cond delay="0"/>
                                  </p:stCondLst>
                                  <p:childTnLst>
                                    <p:set>
                                      <p:cBhvr>
                                        <p:cTn id="22" dur="1" fill="hold">
                                          <p:stCondLst>
                                            <p:cond delay="0"/>
                                          </p:stCondLst>
                                        </p:cTn>
                                        <p:tgtEl>
                                          <p:spTgt spid="349216">
                                            <p:txEl>
                                              <p:pRg st="4" end="4"/>
                                            </p:txEl>
                                          </p:spTgt>
                                        </p:tgtEl>
                                        <p:attrNameLst>
                                          <p:attrName>style.visibility</p:attrName>
                                        </p:attrNameLst>
                                      </p:cBhvr>
                                      <p:to>
                                        <p:strVal val="visible"/>
                                      </p:to>
                                    </p:set>
                                    <p:animEffect transition="in" filter="slide(fromBottom)">
                                      <p:cBhvr>
                                        <p:cTn id="23" dur="500"/>
                                        <p:tgtEl>
                                          <p:spTgt spid="349216">
                                            <p:txEl>
                                              <p:pRg st="4" end="4"/>
                                            </p:txEl>
                                          </p:spTgt>
                                        </p:tgtEl>
                                      </p:cBhvr>
                                    </p:animEffect>
                                  </p:childTnLst>
                                </p:cTn>
                              </p:par>
                            </p:childTnLst>
                          </p:cTn>
                        </p:par>
                        <p:par>
                          <p:cTn id="24" fill="hold" nodeType="afterGroup">
                            <p:stCondLst>
                              <p:cond delay="2500"/>
                            </p:stCondLst>
                            <p:childTnLst>
                              <p:par>
                                <p:cTn id="25" presetID="12" presetClass="entr" presetSubtype="4" fill="hold" grpId="0" nodeType="afterEffect">
                                  <p:stCondLst>
                                    <p:cond delay="0"/>
                                  </p:stCondLst>
                                  <p:childTnLst>
                                    <p:set>
                                      <p:cBhvr>
                                        <p:cTn id="26" dur="1" fill="hold">
                                          <p:stCondLst>
                                            <p:cond delay="0"/>
                                          </p:stCondLst>
                                        </p:cTn>
                                        <p:tgtEl>
                                          <p:spTgt spid="349216">
                                            <p:txEl>
                                              <p:pRg st="5" end="5"/>
                                            </p:txEl>
                                          </p:spTgt>
                                        </p:tgtEl>
                                        <p:attrNameLst>
                                          <p:attrName>style.visibility</p:attrName>
                                        </p:attrNameLst>
                                      </p:cBhvr>
                                      <p:to>
                                        <p:strVal val="visible"/>
                                      </p:to>
                                    </p:set>
                                    <p:animEffect transition="in" filter="slide(fromBottom)">
                                      <p:cBhvr>
                                        <p:cTn id="27" dur="500"/>
                                        <p:tgtEl>
                                          <p:spTgt spid="349216">
                                            <p:txEl>
                                              <p:pRg st="5" end="5"/>
                                            </p:txEl>
                                          </p:spTgt>
                                        </p:tgtEl>
                                      </p:cBhvr>
                                    </p:animEffect>
                                  </p:childTnLst>
                                </p:cTn>
                              </p:par>
                            </p:childTnLst>
                          </p:cTn>
                        </p:par>
                        <p:par>
                          <p:cTn id="28" fill="hold" nodeType="afterGroup">
                            <p:stCondLst>
                              <p:cond delay="3000"/>
                            </p:stCondLst>
                            <p:childTnLst>
                              <p:par>
                                <p:cTn id="29" presetID="12" presetClass="entr" presetSubtype="4" fill="hold" grpId="0" nodeType="afterEffect">
                                  <p:stCondLst>
                                    <p:cond delay="0"/>
                                  </p:stCondLst>
                                  <p:childTnLst>
                                    <p:set>
                                      <p:cBhvr>
                                        <p:cTn id="30" dur="1" fill="hold">
                                          <p:stCondLst>
                                            <p:cond delay="0"/>
                                          </p:stCondLst>
                                        </p:cTn>
                                        <p:tgtEl>
                                          <p:spTgt spid="349216">
                                            <p:txEl>
                                              <p:pRg st="6" end="6"/>
                                            </p:txEl>
                                          </p:spTgt>
                                        </p:tgtEl>
                                        <p:attrNameLst>
                                          <p:attrName>style.visibility</p:attrName>
                                        </p:attrNameLst>
                                      </p:cBhvr>
                                      <p:to>
                                        <p:strVal val="visible"/>
                                      </p:to>
                                    </p:set>
                                    <p:animEffect transition="in" filter="slide(fromBottom)">
                                      <p:cBhvr>
                                        <p:cTn id="31" dur="500"/>
                                        <p:tgtEl>
                                          <p:spTgt spid="349216">
                                            <p:txEl>
                                              <p:pRg st="6" end="6"/>
                                            </p:txEl>
                                          </p:spTgt>
                                        </p:tgtEl>
                                      </p:cBhvr>
                                    </p:animEffect>
                                  </p:childTnLst>
                                </p:cTn>
                              </p:par>
                            </p:childTnLst>
                          </p:cTn>
                        </p:par>
                        <p:par>
                          <p:cTn id="32" fill="hold" nodeType="afterGroup">
                            <p:stCondLst>
                              <p:cond delay="3500"/>
                            </p:stCondLst>
                            <p:childTnLst>
                              <p:par>
                                <p:cTn id="33" presetID="12" presetClass="entr" presetSubtype="4" fill="hold" grpId="0" nodeType="afterEffect">
                                  <p:stCondLst>
                                    <p:cond delay="0"/>
                                  </p:stCondLst>
                                  <p:childTnLst>
                                    <p:set>
                                      <p:cBhvr>
                                        <p:cTn id="34" dur="1" fill="hold">
                                          <p:stCondLst>
                                            <p:cond delay="0"/>
                                          </p:stCondLst>
                                        </p:cTn>
                                        <p:tgtEl>
                                          <p:spTgt spid="349216">
                                            <p:txEl>
                                              <p:pRg st="7" end="7"/>
                                            </p:txEl>
                                          </p:spTgt>
                                        </p:tgtEl>
                                        <p:attrNameLst>
                                          <p:attrName>style.visibility</p:attrName>
                                        </p:attrNameLst>
                                      </p:cBhvr>
                                      <p:to>
                                        <p:strVal val="visible"/>
                                      </p:to>
                                    </p:set>
                                    <p:animEffect transition="in" filter="slide(fromBottom)">
                                      <p:cBhvr>
                                        <p:cTn id="35" dur="500"/>
                                        <p:tgtEl>
                                          <p:spTgt spid="349216">
                                            <p:txEl>
                                              <p:pRg st="7" end="7"/>
                                            </p:txEl>
                                          </p:spTgt>
                                        </p:tgtEl>
                                      </p:cBhvr>
                                    </p:animEffect>
                                  </p:childTnLst>
                                </p:cTn>
                              </p:par>
                            </p:childTnLst>
                          </p:cTn>
                        </p:par>
                        <p:par>
                          <p:cTn id="36" fill="hold" nodeType="afterGroup">
                            <p:stCondLst>
                              <p:cond delay="4000"/>
                            </p:stCondLst>
                            <p:childTnLst>
                              <p:par>
                                <p:cTn id="37" presetID="12" presetClass="entr" presetSubtype="4" fill="hold" grpId="0" nodeType="afterEffect">
                                  <p:stCondLst>
                                    <p:cond delay="0"/>
                                  </p:stCondLst>
                                  <p:childTnLst>
                                    <p:set>
                                      <p:cBhvr>
                                        <p:cTn id="38" dur="1" fill="hold">
                                          <p:stCondLst>
                                            <p:cond delay="0"/>
                                          </p:stCondLst>
                                        </p:cTn>
                                        <p:tgtEl>
                                          <p:spTgt spid="349216">
                                            <p:txEl>
                                              <p:pRg st="8" end="8"/>
                                            </p:txEl>
                                          </p:spTgt>
                                        </p:tgtEl>
                                        <p:attrNameLst>
                                          <p:attrName>style.visibility</p:attrName>
                                        </p:attrNameLst>
                                      </p:cBhvr>
                                      <p:to>
                                        <p:strVal val="visible"/>
                                      </p:to>
                                    </p:set>
                                    <p:animEffect transition="in" filter="slide(fromBottom)">
                                      <p:cBhvr>
                                        <p:cTn id="39" dur="500"/>
                                        <p:tgtEl>
                                          <p:spTgt spid="349216">
                                            <p:txEl>
                                              <p:pRg st="8" end="8"/>
                                            </p:txEl>
                                          </p:spTgt>
                                        </p:tgtEl>
                                      </p:cBhvr>
                                    </p:animEffect>
                                  </p:childTnLst>
                                </p:cTn>
                              </p:par>
                            </p:childTnLst>
                          </p:cTn>
                        </p:par>
                        <p:par>
                          <p:cTn id="40" fill="hold" nodeType="afterGroup">
                            <p:stCondLst>
                              <p:cond delay="4500"/>
                            </p:stCondLst>
                            <p:childTnLst>
                              <p:par>
                                <p:cTn id="41" presetID="12" presetClass="entr" presetSubtype="4" fill="hold" grpId="0" nodeType="afterEffect">
                                  <p:stCondLst>
                                    <p:cond delay="0"/>
                                  </p:stCondLst>
                                  <p:childTnLst>
                                    <p:set>
                                      <p:cBhvr>
                                        <p:cTn id="42" dur="1" fill="hold">
                                          <p:stCondLst>
                                            <p:cond delay="0"/>
                                          </p:stCondLst>
                                        </p:cTn>
                                        <p:tgtEl>
                                          <p:spTgt spid="349216">
                                            <p:txEl>
                                              <p:pRg st="9" end="9"/>
                                            </p:txEl>
                                          </p:spTgt>
                                        </p:tgtEl>
                                        <p:attrNameLst>
                                          <p:attrName>style.visibility</p:attrName>
                                        </p:attrNameLst>
                                      </p:cBhvr>
                                      <p:to>
                                        <p:strVal val="visible"/>
                                      </p:to>
                                    </p:set>
                                    <p:animEffect transition="in" filter="slide(fromBottom)">
                                      <p:cBhvr>
                                        <p:cTn id="43" dur="500"/>
                                        <p:tgtEl>
                                          <p:spTgt spid="349216">
                                            <p:txEl>
                                              <p:pRg st="9" end="9"/>
                                            </p:txEl>
                                          </p:spTgt>
                                        </p:tgtEl>
                                      </p:cBhvr>
                                    </p:animEffect>
                                  </p:childTnLst>
                                </p:cTn>
                              </p:par>
                            </p:childTnLst>
                          </p:cTn>
                        </p:par>
                        <p:par>
                          <p:cTn id="44" fill="hold" nodeType="afterGroup">
                            <p:stCondLst>
                              <p:cond delay="5000"/>
                            </p:stCondLst>
                            <p:childTnLst>
                              <p:par>
                                <p:cTn id="45" presetID="12" presetClass="entr" presetSubtype="4" fill="hold" grpId="0" nodeType="afterEffect">
                                  <p:stCondLst>
                                    <p:cond delay="0"/>
                                  </p:stCondLst>
                                  <p:childTnLst>
                                    <p:set>
                                      <p:cBhvr>
                                        <p:cTn id="46" dur="1" fill="hold">
                                          <p:stCondLst>
                                            <p:cond delay="0"/>
                                          </p:stCondLst>
                                        </p:cTn>
                                        <p:tgtEl>
                                          <p:spTgt spid="349216">
                                            <p:txEl>
                                              <p:pRg st="10" end="10"/>
                                            </p:txEl>
                                          </p:spTgt>
                                        </p:tgtEl>
                                        <p:attrNameLst>
                                          <p:attrName>style.visibility</p:attrName>
                                        </p:attrNameLst>
                                      </p:cBhvr>
                                      <p:to>
                                        <p:strVal val="visible"/>
                                      </p:to>
                                    </p:set>
                                    <p:animEffect transition="in" filter="slide(fromBottom)">
                                      <p:cBhvr>
                                        <p:cTn id="47" dur="500"/>
                                        <p:tgtEl>
                                          <p:spTgt spid="349216">
                                            <p:txEl>
                                              <p:pRg st="10" end="10"/>
                                            </p:txEl>
                                          </p:spTgt>
                                        </p:tgtEl>
                                      </p:cBhvr>
                                    </p:animEffect>
                                  </p:childTnLst>
                                </p:cTn>
                              </p:par>
                            </p:childTnLst>
                          </p:cTn>
                        </p:par>
                        <p:par>
                          <p:cTn id="48" fill="hold" nodeType="afterGroup">
                            <p:stCondLst>
                              <p:cond delay="5500"/>
                            </p:stCondLst>
                            <p:childTnLst>
                              <p:par>
                                <p:cTn id="49" presetID="12" presetClass="entr" presetSubtype="4" fill="hold" grpId="0" nodeType="afterEffect">
                                  <p:stCondLst>
                                    <p:cond delay="0"/>
                                  </p:stCondLst>
                                  <p:childTnLst>
                                    <p:set>
                                      <p:cBhvr>
                                        <p:cTn id="50" dur="1" fill="hold">
                                          <p:stCondLst>
                                            <p:cond delay="0"/>
                                          </p:stCondLst>
                                        </p:cTn>
                                        <p:tgtEl>
                                          <p:spTgt spid="349216">
                                            <p:txEl>
                                              <p:pRg st="11" end="11"/>
                                            </p:txEl>
                                          </p:spTgt>
                                        </p:tgtEl>
                                        <p:attrNameLst>
                                          <p:attrName>style.visibility</p:attrName>
                                        </p:attrNameLst>
                                      </p:cBhvr>
                                      <p:to>
                                        <p:strVal val="visible"/>
                                      </p:to>
                                    </p:set>
                                    <p:animEffect transition="in" filter="slide(fromBottom)">
                                      <p:cBhvr>
                                        <p:cTn id="51" dur="500"/>
                                        <p:tgtEl>
                                          <p:spTgt spid="349216">
                                            <p:txEl>
                                              <p:pRg st="11" end="11"/>
                                            </p:txEl>
                                          </p:spTgt>
                                        </p:tgtEl>
                                      </p:cBhvr>
                                    </p:animEffect>
                                  </p:childTnLst>
                                </p:cTn>
                              </p:par>
                            </p:childTnLst>
                          </p:cTn>
                        </p:par>
                        <p:par>
                          <p:cTn id="52" fill="hold" nodeType="afterGroup">
                            <p:stCondLst>
                              <p:cond delay="6000"/>
                            </p:stCondLst>
                            <p:childTnLst>
                              <p:par>
                                <p:cTn id="53" presetID="12" presetClass="entr" presetSubtype="4" fill="hold" grpId="0" nodeType="afterEffect">
                                  <p:stCondLst>
                                    <p:cond delay="0"/>
                                  </p:stCondLst>
                                  <p:childTnLst>
                                    <p:set>
                                      <p:cBhvr>
                                        <p:cTn id="54" dur="1" fill="hold">
                                          <p:stCondLst>
                                            <p:cond delay="0"/>
                                          </p:stCondLst>
                                        </p:cTn>
                                        <p:tgtEl>
                                          <p:spTgt spid="349216">
                                            <p:txEl>
                                              <p:pRg st="12" end="12"/>
                                            </p:txEl>
                                          </p:spTgt>
                                        </p:tgtEl>
                                        <p:attrNameLst>
                                          <p:attrName>style.visibility</p:attrName>
                                        </p:attrNameLst>
                                      </p:cBhvr>
                                      <p:to>
                                        <p:strVal val="visible"/>
                                      </p:to>
                                    </p:set>
                                    <p:animEffect transition="in" filter="slide(fromBottom)">
                                      <p:cBhvr>
                                        <p:cTn id="55" dur="500"/>
                                        <p:tgtEl>
                                          <p:spTgt spid="349216">
                                            <p:txEl>
                                              <p:pRg st="12" end="12"/>
                                            </p:txEl>
                                          </p:spTgt>
                                        </p:tgtEl>
                                      </p:cBhvr>
                                    </p:animEffect>
                                  </p:childTnLst>
                                </p:cTn>
                              </p:par>
                            </p:childTnLst>
                          </p:cTn>
                        </p:par>
                        <p:par>
                          <p:cTn id="56" fill="hold" nodeType="afterGroup">
                            <p:stCondLst>
                              <p:cond delay="6500"/>
                            </p:stCondLst>
                            <p:childTnLst>
                              <p:par>
                                <p:cTn id="57" presetID="12" presetClass="entr" presetSubtype="4" fill="hold" grpId="0" nodeType="afterEffect">
                                  <p:stCondLst>
                                    <p:cond delay="0"/>
                                  </p:stCondLst>
                                  <p:childTnLst>
                                    <p:set>
                                      <p:cBhvr>
                                        <p:cTn id="58" dur="1" fill="hold">
                                          <p:stCondLst>
                                            <p:cond delay="0"/>
                                          </p:stCondLst>
                                        </p:cTn>
                                        <p:tgtEl>
                                          <p:spTgt spid="349216">
                                            <p:txEl>
                                              <p:pRg st="13" end="13"/>
                                            </p:txEl>
                                          </p:spTgt>
                                        </p:tgtEl>
                                        <p:attrNameLst>
                                          <p:attrName>style.visibility</p:attrName>
                                        </p:attrNameLst>
                                      </p:cBhvr>
                                      <p:to>
                                        <p:strVal val="visible"/>
                                      </p:to>
                                    </p:set>
                                    <p:animEffect transition="in" filter="slide(fromBottom)">
                                      <p:cBhvr>
                                        <p:cTn id="59" dur="500"/>
                                        <p:tgtEl>
                                          <p:spTgt spid="349216">
                                            <p:txEl>
                                              <p:pRg st="13" end="13"/>
                                            </p:txEl>
                                          </p:spTgt>
                                        </p:tgtEl>
                                      </p:cBhvr>
                                    </p:animEffect>
                                  </p:childTnLst>
                                </p:cTn>
                              </p:par>
                            </p:childTnLst>
                          </p:cTn>
                        </p:par>
                        <p:par>
                          <p:cTn id="60" fill="hold" nodeType="afterGroup">
                            <p:stCondLst>
                              <p:cond delay="7000"/>
                            </p:stCondLst>
                            <p:childTnLst>
                              <p:par>
                                <p:cTn id="61" presetID="12" presetClass="entr" presetSubtype="4" fill="hold" grpId="0" nodeType="afterEffect">
                                  <p:stCondLst>
                                    <p:cond delay="0"/>
                                  </p:stCondLst>
                                  <p:childTnLst>
                                    <p:set>
                                      <p:cBhvr>
                                        <p:cTn id="62" dur="1" fill="hold">
                                          <p:stCondLst>
                                            <p:cond delay="0"/>
                                          </p:stCondLst>
                                        </p:cTn>
                                        <p:tgtEl>
                                          <p:spTgt spid="349216">
                                            <p:txEl>
                                              <p:pRg st="14" end="14"/>
                                            </p:txEl>
                                          </p:spTgt>
                                        </p:tgtEl>
                                        <p:attrNameLst>
                                          <p:attrName>style.visibility</p:attrName>
                                        </p:attrNameLst>
                                      </p:cBhvr>
                                      <p:to>
                                        <p:strVal val="visible"/>
                                      </p:to>
                                    </p:set>
                                    <p:animEffect transition="in" filter="slide(fromBottom)">
                                      <p:cBhvr>
                                        <p:cTn id="63" dur="500"/>
                                        <p:tgtEl>
                                          <p:spTgt spid="349216">
                                            <p:txEl>
                                              <p:pRg st="14" end="14"/>
                                            </p:txEl>
                                          </p:spTgt>
                                        </p:tgtEl>
                                      </p:cBhvr>
                                    </p:animEffect>
                                  </p:childTnLst>
                                </p:cTn>
                              </p:par>
                            </p:childTnLst>
                          </p:cTn>
                        </p:par>
                        <p:par>
                          <p:cTn id="64" fill="hold" nodeType="afterGroup">
                            <p:stCondLst>
                              <p:cond delay="7500"/>
                            </p:stCondLst>
                            <p:childTnLst>
                              <p:par>
                                <p:cTn id="65" presetID="12" presetClass="entr" presetSubtype="4" fill="hold" grpId="0" nodeType="afterEffect">
                                  <p:stCondLst>
                                    <p:cond delay="0"/>
                                  </p:stCondLst>
                                  <p:childTnLst>
                                    <p:set>
                                      <p:cBhvr>
                                        <p:cTn id="66" dur="1" fill="hold">
                                          <p:stCondLst>
                                            <p:cond delay="0"/>
                                          </p:stCondLst>
                                        </p:cTn>
                                        <p:tgtEl>
                                          <p:spTgt spid="349216">
                                            <p:txEl>
                                              <p:pRg st="15" end="15"/>
                                            </p:txEl>
                                          </p:spTgt>
                                        </p:tgtEl>
                                        <p:attrNameLst>
                                          <p:attrName>style.visibility</p:attrName>
                                        </p:attrNameLst>
                                      </p:cBhvr>
                                      <p:to>
                                        <p:strVal val="visible"/>
                                      </p:to>
                                    </p:set>
                                    <p:animEffect transition="in" filter="slide(fromBottom)">
                                      <p:cBhvr>
                                        <p:cTn id="67" dur="500"/>
                                        <p:tgtEl>
                                          <p:spTgt spid="349216">
                                            <p:txEl>
                                              <p:pRg st="15" end="15"/>
                                            </p:txEl>
                                          </p:spTgt>
                                        </p:tgtEl>
                                      </p:cBhvr>
                                    </p:animEffect>
                                  </p:childTnLst>
                                </p:cTn>
                              </p:par>
                            </p:childTnLst>
                          </p:cTn>
                        </p:par>
                        <p:par>
                          <p:cTn id="68" fill="hold" nodeType="afterGroup">
                            <p:stCondLst>
                              <p:cond delay="8000"/>
                            </p:stCondLst>
                            <p:childTnLst>
                              <p:par>
                                <p:cTn id="69" presetID="2" presetClass="entr" presetSubtype="12" fill="hold" nodeType="afterEffect">
                                  <p:stCondLst>
                                    <p:cond delay="0"/>
                                  </p:stCondLst>
                                  <p:childTnLst>
                                    <p:set>
                                      <p:cBhvr>
                                        <p:cTn id="70" dur="1" fill="hold">
                                          <p:stCondLst>
                                            <p:cond delay="0"/>
                                          </p:stCondLst>
                                        </p:cTn>
                                        <p:tgtEl>
                                          <p:spTgt spid="349271"/>
                                        </p:tgtEl>
                                        <p:attrNameLst>
                                          <p:attrName>style.visibility</p:attrName>
                                        </p:attrNameLst>
                                      </p:cBhvr>
                                      <p:to>
                                        <p:strVal val="visible"/>
                                      </p:to>
                                    </p:set>
                                    <p:anim calcmode="lin" valueType="num">
                                      <p:cBhvr additive="base">
                                        <p:cTn id="71" dur="1000" fill="hold"/>
                                        <p:tgtEl>
                                          <p:spTgt spid="349271"/>
                                        </p:tgtEl>
                                        <p:attrNameLst>
                                          <p:attrName>ppt_x</p:attrName>
                                        </p:attrNameLst>
                                      </p:cBhvr>
                                      <p:tavLst>
                                        <p:tav tm="0">
                                          <p:val>
                                            <p:strVal val="0-#ppt_w/2"/>
                                          </p:val>
                                        </p:tav>
                                        <p:tav tm="100000">
                                          <p:val>
                                            <p:strVal val="#ppt_x"/>
                                          </p:val>
                                        </p:tav>
                                      </p:tavLst>
                                    </p:anim>
                                    <p:anim calcmode="lin" valueType="num">
                                      <p:cBhvr additive="base">
                                        <p:cTn id="72" dur="1000" fill="hold"/>
                                        <p:tgtEl>
                                          <p:spTgt spid="349271"/>
                                        </p:tgtEl>
                                        <p:attrNameLst>
                                          <p:attrName>ppt_y</p:attrName>
                                        </p:attrNameLst>
                                      </p:cBhvr>
                                      <p:tavLst>
                                        <p:tav tm="0">
                                          <p:val>
                                            <p:strVal val="1+#ppt_h/2"/>
                                          </p:val>
                                        </p:tav>
                                        <p:tav tm="100000">
                                          <p:val>
                                            <p:strVal val="#ppt_y"/>
                                          </p:val>
                                        </p:tav>
                                      </p:tavLst>
                                    </p:anim>
                                  </p:childTnLst>
                                </p:cTn>
                              </p:par>
                            </p:childTnLst>
                          </p:cTn>
                        </p:par>
                        <p:par>
                          <p:cTn id="73" fill="hold" nodeType="afterGroup">
                            <p:stCondLst>
                              <p:cond delay="9000"/>
                            </p:stCondLst>
                            <p:childTnLst>
                              <p:par>
                                <p:cTn id="74" presetID="37" presetClass="entr" presetSubtype="0" fill="hold" nodeType="afterEffect">
                                  <p:stCondLst>
                                    <p:cond delay="0"/>
                                  </p:stCondLst>
                                  <p:childTnLst>
                                    <p:set>
                                      <p:cBhvr>
                                        <p:cTn id="75" dur="1" fill="hold">
                                          <p:stCondLst>
                                            <p:cond delay="0"/>
                                          </p:stCondLst>
                                        </p:cTn>
                                        <p:tgtEl>
                                          <p:spTgt spid="349277"/>
                                        </p:tgtEl>
                                        <p:attrNameLst>
                                          <p:attrName>style.visibility</p:attrName>
                                        </p:attrNameLst>
                                      </p:cBhvr>
                                      <p:to>
                                        <p:strVal val="visible"/>
                                      </p:to>
                                    </p:set>
                                    <p:animEffect transition="in" filter="fade">
                                      <p:cBhvr>
                                        <p:cTn id="76" dur="1000"/>
                                        <p:tgtEl>
                                          <p:spTgt spid="349277"/>
                                        </p:tgtEl>
                                      </p:cBhvr>
                                    </p:animEffect>
                                    <p:anim calcmode="lin" valueType="num">
                                      <p:cBhvr>
                                        <p:cTn id="77" dur="1000" fill="hold"/>
                                        <p:tgtEl>
                                          <p:spTgt spid="349277"/>
                                        </p:tgtEl>
                                        <p:attrNameLst>
                                          <p:attrName>ppt_x</p:attrName>
                                        </p:attrNameLst>
                                      </p:cBhvr>
                                      <p:tavLst>
                                        <p:tav tm="0">
                                          <p:val>
                                            <p:strVal val="#ppt_x"/>
                                          </p:val>
                                        </p:tav>
                                        <p:tav tm="100000">
                                          <p:val>
                                            <p:strVal val="#ppt_x"/>
                                          </p:val>
                                        </p:tav>
                                      </p:tavLst>
                                    </p:anim>
                                    <p:anim calcmode="lin" valueType="num">
                                      <p:cBhvr>
                                        <p:cTn id="78" dur="900" decel="100000" fill="hold"/>
                                        <p:tgtEl>
                                          <p:spTgt spid="349277"/>
                                        </p:tgtEl>
                                        <p:attrNameLst>
                                          <p:attrName>ppt_y</p:attrName>
                                        </p:attrNameLst>
                                      </p:cBhvr>
                                      <p:tavLst>
                                        <p:tav tm="0">
                                          <p:val>
                                            <p:strVal val="#ppt_y+1"/>
                                          </p:val>
                                        </p:tav>
                                        <p:tav tm="100000">
                                          <p:val>
                                            <p:strVal val="#ppt_y-.03"/>
                                          </p:val>
                                        </p:tav>
                                      </p:tavLst>
                                    </p:anim>
                                    <p:anim calcmode="lin" valueType="num">
                                      <p:cBhvr>
                                        <p:cTn id="79" dur="100" accel="100000" fill="hold">
                                          <p:stCondLst>
                                            <p:cond delay="900"/>
                                          </p:stCondLst>
                                        </p:cTn>
                                        <p:tgtEl>
                                          <p:spTgt spid="349277"/>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9216" grpId="0" build="p"/>
    </p:bldLst>
  </p:timing>
</p:sld>
</file>

<file path=ppt/slides/slide2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47492" name="Rectangle 4"/>
          <p:cNvSpPr>
            <a:spLocks noGrp="1" noChangeArrowheads="1"/>
          </p:cNvSpPr>
          <p:nvPr>
            <p:ph type="title"/>
          </p:nvPr>
        </p:nvSpPr>
        <p:spPr>
          <a:xfrm>
            <a:off x="468313" y="188913"/>
            <a:ext cx="8229600" cy="503237"/>
          </a:xfrm>
        </p:spPr>
        <p:txBody>
          <a:bodyPr/>
          <a:lstStyle/>
          <a:p>
            <a:pPr algn="r"/>
            <a:r>
              <a:rPr lang="fa-IR" altLang="fa-IR" sz="1800">
                <a:cs typeface="B Nasim" panose="00000700000000000000" pitchFamily="2" charset="-78"/>
              </a:rPr>
              <a:t>حل مساله 15-1</a:t>
            </a:r>
            <a:endParaRPr lang="en-US" altLang="fa-IR" sz="1800">
              <a:cs typeface="B Nasim" panose="00000700000000000000" pitchFamily="2" charset="-78"/>
            </a:endParaRPr>
          </a:p>
        </p:txBody>
      </p:sp>
      <p:graphicFrame>
        <p:nvGraphicFramePr>
          <p:cNvPr id="447709" name="Group 221"/>
          <p:cNvGraphicFramePr>
            <a:graphicFrameLocks noGrp="1"/>
          </p:cNvGraphicFramePr>
          <p:nvPr>
            <p:ph idx="1"/>
          </p:nvPr>
        </p:nvGraphicFramePr>
        <p:xfrm>
          <a:off x="468313" y="620713"/>
          <a:ext cx="8229600" cy="5899150"/>
        </p:xfrm>
        <a:graphic>
          <a:graphicData uri="http://schemas.openxmlformats.org/drawingml/2006/table">
            <a:tbl>
              <a:tblPr rtl="1"/>
              <a:tblGrid>
                <a:gridCol w="4197350">
                  <a:extLst>
                    <a:ext uri="{9D8B030D-6E8A-4147-A177-3AD203B41FA5}">
                      <a16:colId xmlns:a16="http://schemas.microsoft.com/office/drawing/2014/main" val="3433531311"/>
                    </a:ext>
                  </a:extLst>
                </a:gridCol>
                <a:gridCol w="1008063">
                  <a:extLst>
                    <a:ext uri="{9D8B030D-6E8A-4147-A177-3AD203B41FA5}">
                      <a16:colId xmlns:a16="http://schemas.microsoft.com/office/drawing/2014/main" val="178102515"/>
                    </a:ext>
                  </a:extLst>
                </a:gridCol>
                <a:gridCol w="1008062">
                  <a:extLst>
                    <a:ext uri="{9D8B030D-6E8A-4147-A177-3AD203B41FA5}">
                      <a16:colId xmlns:a16="http://schemas.microsoft.com/office/drawing/2014/main" val="1342368923"/>
                    </a:ext>
                  </a:extLst>
                </a:gridCol>
                <a:gridCol w="2016125">
                  <a:extLst>
                    <a:ext uri="{9D8B030D-6E8A-4147-A177-3AD203B41FA5}">
                      <a16:colId xmlns:a16="http://schemas.microsoft.com/office/drawing/2014/main" val="1066419882"/>
                    </a:ext>
                  </a:extLst>
                </a:gridCol>
              </a:tblGrid>
              <a:tr h="2936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تهیه گزارش هزینه تولید برای دایره کمربند چرمی – (روش میانگین)</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931242429"/>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2241460"/>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 (25%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02252359"/>
                  </a:ext>
                </a:extLst>
              </a:tr>
              <a:tr h="2952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در طی دوره اقدام به تولید شده اند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3657074"/>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98751160"/>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آ[ر دوره (تبدیل 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76420279"/>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(100 عدد 70%تکمیل و 200 عدد پایان فرآیند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60942908"/>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(40%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47554407"/>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نوار چرم</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سگک</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74116212"/>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5536012"/>
                  </a:ext>
                </a:extLst>
              </a:tr>
              <a:tr h="2952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آ[ر دوره (50%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59341970"/>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270=200+(70%×100)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97953214"/>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80=40%×200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25122492"/>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54844570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47492"/>
                                        </p:tgtEl>
                                        <p:attrNameLst>
                                          <p:attrName>style.visibility</p:attrName>
                                        </p:attrNameLst>
                                      </p:cBhvr>
                                      <p:to>
                                        <p:strVal val="visible"/>
                                      </p:to>
                                    </p:set>
                                    <p:animEffect transition="in" filter="fade">
                                      <p:cBhvr>
                                        <p:cTn id="7" dur="1000"/>
                                        <p:tgtEl>
                                          <p:spTgt spid="447492"/>
                                        </p:tgtEl>
                                      </p:cBhvr>
                                    </p:animEffect>
                                    <p:anim calcmode="lin" valueType="num">
                                      <p:cBhvr>
                                        <p:cTn id="8" dur="1000" fill="hold"/>
                                        <p:tgtEl>
                                          <p:spTgt spid="447492"/>
                                        </p:tgtEl>
                                        <p:attrNameLst>
                                          <p:attrName>ppt_x</p:attrName>
                                        </p:attrNameLst>
                                      </p:cBhvr>
                                      <p:tavLst>
                                        <p:tav tm="0">
                                          <p:val>
                                            <p:strVal val="#ppt_x"/>
                                          </p:val>
                                        </p:tav>
                                        <p:tav tm="100000">
                                          <p:val>
                                            <p:strVal val="#ppt_x"/>
                                          </p:val>
                                        </p:tav>
                                      </p:tavLst>
                                    </p:anim>
                                    <p:anim calcmode="lin" valueType="num">
                                      <p:cBhvr>
                                        <p:cTn id="9" dur="898" decel="100000" fill="hold"/>
                                        <p:tgtEl>
                                          <p:spTgt spid="447492"/>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4749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7492" grpId="0"/>
    </p:bldLst>
  </p:timing>
</p:sld>
</file>

<file path=ppt/slides/slide26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52259" name="Rectangle 3"/>
          <p:cNvSpPr>
            <a:spLocks noGrp="1" noChangeArrowheads="1"/>
          </p:cNvSpPr>
          <p:nvPr>
            <p:ph type="body" idx="1"/>
          </p:nvPr>
        </p:nvSpPr>
        <p:spPr>
          <a:xfrm>
            <a:off x="457200" y="144463"/>
            <a:ext cx="8147050" cy="6813550"/>
          </a:xfrm>
        </p:spPr>
        <p:txBody>
          <a:bodyPr/>
          <a:lstStyle/>
          <a:p>
            <a:pPr>
              <a:lnSpc>
                <a:spcPct val="80000"/>
              </a:lnSpc>
              <a:buFont typeface="Wingdings" panose="05000000000000000000" pitchFamily="2" charset="2"/>
              <a:buNone/>
            </a:pPr>
            <a:r>
              <a:rPr lang="fa-IR" altLang="fa-IR" sz="1800">
                <a:effectLst/>
                <a:cs typeface="B Zar" panose="00000400000000000000" pitchFamily="2" charset="-78"/>
              </a:rPr>
              <a:t>ب) </a:t>
            </a:r>
          </a:p>
          <a:p>
            <a:pPr algn="l">
              <a:lnSpc>
                <a:spcPct val="70000"/>
              </a:lnSpc>
              <a:buFont typeface="Wingdings" panose="05000000000000000000" pitchFamily="2" charset="2"/>
              <a:buNone/>
            </a:pPr>
            <a:r>
              <a:rPr lang="en-US" altLang="fa-IR" sz="1800">
                <a:effectLst/>
                <a:cs typeface="B Zar" panose="00000400000000000000" pitchFamily="2" charset="-78"/>
              </a:rPr>
              <a:t>P.Q </a:t>
            </a:r>
            <a:r>
              <a:rPr lang="en-US" altLang="fa-IR" sz="1800">
                <a:effectLst/>
                <a:latin typeface="Arial" panose="020B0604020202020204" pitchFamily="34" charset="0"/>
                <a:cs typeface="B Zar" panose="00000400000000000000" pitchFamily="2" charset="-78"/>
              </a:rPr>
              <a:t>–</a:t>
            </a:r>
            <a:r>
              <a:rPr lang="en-US" altLang="fa-IR" sz="1800">
                <a:effectLst/>
                <a:cs typeface="B Zar" panose="00000400000000000000" pitchFamily="2" charset="-78"/>
              </a:rPr>
              <a:t> V.Q = f</a:t>
            </a:r>
          </a:p>
          <a:p>
            <a:pPr>
              <a:lnSpc>
                <a:spcPct val="70000"/>
              </a:lnSpc>
              <a:buFont typeface="Wingdings" panose="05000000000000000000" pitchFamily="2" charset="2"/>
              <a:buNone/>
            </a:pPr>
            <a:r>
              <a:rPr lang="fa-IR" altLang="fa-IR" sz="1800">
                <a:effectLst/>
                <a:cs typeface="B Zar" panose="00000400000000000000" pitchFamily="2" charset="-78"/>
              </a:rPr>
              <a:t> 12 = 12000 = </a:t>
            </a:r>
            <a:r>
              <a:rPr lang="en-US" altLang="fa-IR" sz="1800">
                <a:effectLst/>
                <a:cs typeface="B Zar" panose="00000400000000000000" pitchFamily="2" charset="-78"/>
              </a:rPr>
              <a:t>v</a:t>
            </a:r>
            <a:r>
              <a:rPr lang="fa-IR" altLang="fa-IR" sz="1800">
                <a:effectLst/>
                <a:cs typeface="B Zar" panose="00000400000000000000" pitchFamily="2" charset="-78"/>
              </a:rPr>
              <a:t>   و   20 = </a:t>
            </a:r>
            <a:r>
              <a:rPr lang="en-US" altLang="fa-IR" sz="1800">
                <a:effectLst/>
                <a:cs typeface="B Zar" panose="00000400000000000000" pitchFamily="2" charset="-78"/>
              </a:rPr>
              <a:t>P</a:t>
            </a:r>
            <a:r>
              <a:rPr lang="fa-IR" altLang="fa-IR" sz="1800">
                <a:effectLst/>
                <a:cs typeface="B Zar" panose="00000400000000000000" pitchFamily="2" charset="-78"/>
              </a:rPr>
              <a:t>       20000 = </a:t>
            </a:r>
            <a:r>
              <a:rPr lang="en-US" altLang="fa-IR" sz="1800">
                <a:effectLst/>
                <a:cs typeface="B Zar" panose="00000400000000000000" pitchFamily="2" charset="-78"/>
              </a:rPr>
              <a:t>P</a:t>
            </a:r>
            <a:r>
              <a:rPr lang="fa-IR" altLang="fa-IR" sz="1800">
                <a:effectLst/>
                <a:cs typeface="B Zar" panose="00000400000000000000" pitchFamily="2" charset="-78"/>
              </a:rPr>
              <a:t> 1000     8000 + 12000 = </a:t>
            </a:r>
            <a:r>
              <a:rPr lang="en-US" altLang="fa-IR" sz="1800">
                <a:effectLst/>
                <a:cs typeface="B Zar" panose="00000400000000000000" pitchFamily="2" charset="-78"/>
              </a:rPr>
              <a:t>P</a:t>
            </a:r>
            <a:r>
              <a:rPr lang="fa-IR" altLang="fa-IR" sz="1800">
                <a:effectLst/>
                <a:cs typeface="B Zar" panose="00000400000000000000" pitchFamily="2" charset="-78"/>
              </a:rPr>
              <a:t> 1000</a:t>
            </a:r>
          </a:p>
          <a:p>
            <a:pPr>
              <a:lnSpc>
                <a:spcPct val="40000"/>
              </a:lnSpc>
              <a:buFont typeface="Wingdings" panose="05000000000000000000" pitchFamily="2" charset="2"/>
              <a:buNone/>
            </a:pPr>
            <a:r>
              <a:rPr lang="fa-IR" altLang="fa-IR" sz="1800">
                <a:effectLst/>
                <a:cs typeface="B Zar" panose="00000400000000000000" pitchFamily="2" charset="-78"/>
              </a:rPr>
              <a:t>          1000</a:t>
            </a:r>
          </a:p>
          <a:p>
            <a:pPr>
              <a:lnSpc>
                <a:spcPct val="90000"/>
              </a:lnSpc>
              <a:buFont typeface="Wingdings" panose="05000000000000000000" pitchFamily="2" charset="2"/>
              <a:buNone/>
            </a:pPr>
            <a:r>
              <a:rPr lang="fa-IR" altLang="fa-IR" sz="1800">
                <a:effectLst/>
                <a:cs typeface="B Zar" panose="00000400000000000000" pitchFamily="2" charset="-78"/>
              </a:rPr>
              <a:t>با هر واحد فروش اضافی 8 ریال به سود خالص قبل از کسر مالیات اضافه خواهد شد               8=12-20   </a:t>
            </a:r>
            <a:r>
              <a:rPr lang="en-US" altLang="fa-IR" sz="1800">
                <a:effectLst/>
                <a:cs typeface="B Zar" panose="00000400000000000000" pitchFamily="2" charset="-78"/>
              </a:rPr>
              <a:t>P-V=CM</a:t>
            </a:r>
            <a:endParaRPr lang="fa-IR" altLang="fa-IR" sz="1800">
              <a:effectLst/>
              <a:cs typeface="B Zar" panose="00000400000000000000" pitchFamily="2" charset="-78"/>
            </a:endParaRPr>
          </a:p>
          <a:p>
            <a:pPr>
              <a:lnSpc>
                <a:spcPct val="90000"/>
              </a:lnSpc>
              <a:buFont typeface="Wingdings" panose="05000000000000000000" pitchFamily="2" charset="2"/>
              <a:buNone/>
            </a:pPr>
            <a:r>
              <a:rPr lang="fa-IR" altLang="fa-IR" sz="1800">
                <a:effectLst/>
                <a:cs typeface="B Zar" panose="00000400000000000000" pitchFamily="2" charset="-78"/>
              </a:rPr>
              <a:t>ج)                                                                                         19800000 = </a:t>
            </a:r>
            <a:r>
              <a:rPr lang="en-US" altLang="fa-IR" sz="1800">
                <a:effectLst/>
                <a:cs typeface="B Zar" panose="00000400000000000000" pitchFamily="2" charset="-78"/>
              </a:rPr>
              <a:t>,   f</a:t>
            </a:r>
            <a:r>
              <a:rPr lang="fa-IR" altLang="fa-IR" sz="1800">
                <a:effectLst/>
                <a:cs typeface="B Zar" panose="00000400000000000000" pitchFamily="2" charset="-78"/>
              </a:rPr>
              <a:t>  200 = (500 ) 40% = </a:t>
            </a:r>
            <a:r>
              <a:rPr lang="en-US" altLang="fa-IR" sz="1800">
                <a:effectLst/>
                <a:cs typeface="B Zar" panose="00000400000000000000" pitchFamily="2" charset="-78"/>
              </a:rPr>
              <a:t>V</a:t>
            </a:r>
            <a:r>
              <a:rPr lang="fa-IR" altLang="fa-IR" sz="1800">
                <a:effectLst/>
                <a:cs typeface="B Zar" panose="00000400000000000000" pitchFamily="2" charset="-78"/>
              </a:rPr>
              <a:t>   ، 500 = </a:t>
            </a:r>
            <a:r>
              <a:rPr lang="en-US" altLang="fa-IR" sz="1800">
                <a:effectLst/>
                <a:cs typeface="B Zar" panose="00000400000000000000" pitchFamily="2" charset="-78"/>
              </a:rPr>
              <a:t>P</a:t>
            </a:r>
          </a:p>
          <a:p>
            <a:pPr algn="l">
              <a:lnSpc>
                <a:spcPct val="90000"/>
              </a:lnSpc>
              <a:buFont typeface="Wingdings" panose="05000000000000000000" pitchFamily="2" charset="2"/>
              <a:buNone/>
            </a:pPr>
            <a:r>
              <a:rPr lang="en-US" altLang="fa-IR" sz="1800">
                <a:effectLst/>
                <a:cs typeface="B Zar" panose="00000400000000000000" pitchFamily="2" charset="-78"/>
              </a:rPr>
              <a:t>S</a:t>
            </a:r>
            <a:r>
              <a:rPr lang="fa-IR" altLang="fa-IR" sz="1800">
                <a:effectLst/>
                <a:cs typeface="B Zar" panose="00000400000000000000" pitchFamily="2" charset="-78"/>
              </a:rPr>
              <a:t> 15% = </a:t>
            </a:r>
            <a:r>
              <a:rPr lang="en-US" altLang="fa-IR" sz="1800">
                <a:effectLst/>
                <a:cs typeface="B Zar" panose="00000400000000000000" pitchFamily="2" charset="-78"/>
              </a:rPr>
              <a:t>-VQ </a:t>
            </a:r>
            <a:r>
              <a:rPr lang="en-US" altLang="fa-IR" sz="1800">
                <a:effectLst/>
                <a:latin typeface="Arial" panose="020B0604020202020204" pitchFamily="34" charset="0"/>
                <a:cs typeface="B Zar" panose="00000400000000000000" pitchFamily="2" charset="-78"/>
              </a:rPr>
              <a:t>–</a:t>
            </a:r>
            <a:r>
              <a:rPr lang="en-US" altLang="fa-IR" sz="1800">
                <a:effectLst/>
                <a:cs typeface="B Zar" panose="00000400000000000000" pitchFamily="2" charset="-78"/>
              </a:rPr>
              <a:t> f</a:t>
            </a:r>
          </a:p>
          <a:p>
            <a:pPr algn="l">
              <a:lnSpc>
                <a:spcPct val="90000"/>
              </a:lnSpc>
              <a:buFont typeface="Wingdings" panose="05000000000000000000" pitchFamily="2" charset="2"/>
              <a:buNone/>
            </a:pPr>
            <a:r>
              <a:rPr lang="fa-IR" altLang="fa-IR" sz="1800">
                <a:effectLst/>
                <a:cs typeface="B Zar" panose="00000400000000000000" pitchFamily="2" charset="-78"/>
              </a:rPr>
              <a:t>(</a:t>
            </a:r>
            <a:r>
              <a:rPr lang="en-US" altLang="fa-IR" sz="1800">
                <a:effectLst/>
                <a:cs typeface="B Zar" panose="00000400000000000000" pitchFamily="2" charset="-78"/>
              </a:rPr>
              <a:t>Q</a:t>
            </a:r>
            <a:r>
              <a:rPr lang="fa-IR" altLang="fa-IR" sz="1800">
                <a:effectLst/>
                <a:cs typeface="B Zar" panose="00000400000000000000" pitchFamily="2" charset="-78"/>
              </a:rPr>
              <a:t>500) 15% = 19800000 – </a:t>
            </a:r>
            <a:r>
              <a:rPr lang="en-US" altLang="fa-IR" sz="1800">
                <a:effectLst/>
                <a:cs typeface="B Zar" panose="00000400000000000000" pitchFamily="2" charset="-78"/>
              </a:rPr>
              <a:t>Q</a:t>
            </a:r>
            <a:r>
              <a:rPr lang="fa-IR" altLang="fa-IR" sz="1800">
                <a:effectLst/>
                <a:cs typeface="B Zar" panose="00000400000000000000" pitchFamily="2" charset="-78"/>
              </a:rPr>
              <a:t>200 – </a:t>
            </a:r>
            <a:r>
              <a:rPr lang="en-US" altLang="fa-IR" sz="1800">
                <a:effectLst/>
                <a:cs typeface="B Zar" panose="00000400000000000000" pitchFamily="2" charset="-78"/>
              </a:rPr>
              <a:t>Q</a:t>
            </a:r>
            <a:r>
              <a:rPr lang="fa-IR" altLang="fa-IR" sz="1800">
                <a:effectLst/>
                <a:cs typeface="B Zar" panose="00000400000000000000" pitchFamily="2" charset="-78"/>
              </a:rPr>
              <a:t> 500</a:t>
            </a:r>
          </a:p>
          <a:p>
            <a:pPr algn="l">
              <a:lnSpc>
                <a:spcPct val="90000"/>
              </a:lnSpc>
              <a:buFont typeface="Wingdings" panose="05000000000000000000" pitchFamily="2" charset="2"/>
              <a:buNone/>
            </a:pPr>
            <a:r>
              <a:rPr lang="fa-IR" altLang="fa-IR" sz="1800">
                <a:effectLst/>
                <a:cs typeface="B Zar" panose="00000400000000000000" pitchFamily="2" charset="-78"/>
              </a:rPr>
              <a:t> 19800000 = </a:t>
            </a:r>
            <a:r>
              <a:rPr lang="en-US" altLang="fa-IR" sz="1800">
                <a:effectLst/>
                <a:cs typeface="B Zar" panose="00000400000000000000" pitchFamily="2" charset="-78"/>
              </a:rPr>
              <a:t>Q</a:t>
            </a:r>
            <a:r>
              <a:rPr lang="fa-IR" altLang="fa-IR" sz="1800">
                <a:effectLst/>
                <a:cs typeface="B Zar" panose="00000400000000000000" pitchFamily="2" charset="-78"/>
              </a:rPr>
              <a:t> 75 – </a:t>
            </a:r>
            <a:r>
              <a:rPr lang="en-US" altLang="fa-IR" sz="1800">
                <a:effectLst/>
                <a:cs typeface="B Zar" panose="00000400000000000000" pitchFamily="2" charset="-78"/>
              </a:rPr>
              <a:t>Q</a:t>
            </a:r>
            <a:r>
              <a:rPr lang="fa-IR" altLang="fa-IR" sz="1800">
                <a:effectLst/>
                <a:cs typeface="B Zar" panose="00000400000000000000" pitchFamily="2" charset="-78"/>
              </a:rPr>
              <a:t> 300          </a:t>
            </a:r>
            <a:r>
              <a:rPr lang="en-US" altLang="fa-IR" sz="1800">
                <a:effectLst/>
                <a:cs typeface="B Zar" panose="00000400000000000000" pitchFamily="2" charset="-78"/>
              </a:rPr>
              <a:t>Q </a:t>
            </a:r>
            <a:r>
              <a:rPr lang="fa-IR" altLang="fa-IR" sz="1800">
                <a:effectLst/>
                <a:cs typeface="B Zar" panose="00000400000000000000" pitchFamily="2" charset="-78"/>
              </a:rPr>
              <a:t>75 = 19800000 – </a:t>
            </a:r>
            <a:r>
              <a:rPr lang="en-US" altLang="fa-IR" sz="1800">
                <a:effectLst/>
                <a:cs typeface="B Zar" panose="00000400000000000000" pitchFamily="2" charset="-78"/>
              </a:rPr>
              <a:t>Q</a:t>
            </a:r>
            <a:r>
              <a:rPr lang="fa-IR" altLang="fa-IR" sz="1800">
                <a:effectLst/>
                <a:cs typeface="B Zar" panose="00000400000000000000" pitchFamily="2" charset="-78"/>
              </a:rPr>
              <a:t> 300 </a:t>
            </a:r>
          </a:p>
          <a:p>
            <a:pPr algn="ctr">
              <a:lnSpc>
                <a:spcPct val="90000"/>
              </a:lnSpc>
              <a:buFont typeface="Wingdings" panose="05000000000000000000" pitchFamily="2" charset="2"/>
              <a:buNone/>
            </a:pPr>
            <a:r>
              <a:rPr lang="fa-IR" altLang="fa-IR" sz="1800">
                <a:effectLst/>
                <a:cs typeface="B Zar" panose="00000400000000000000" pitchFamily="2" charset="-78"/>
              </a:rPr>
              <a:t>                                                                                          88000 = </a:t>
            </a:r>
            <a:r>
              <a:rPr lang="en-US" altLang="fa-IR" sz="1800">
                <a:effectLst/>
                <a:cs typeface="B Zar" panose="00000400000000000000" pitchFamily="2" charset="-78"/>
              </a:rPr>
              <a:t>Q</a:t>
            </a:r>
            <a:r>
              <a:rPr lang="fa-IR" altLang="fa-IR" sz="1800">
                <a:effectLst/>
                <a:cs typeface="B Zar" panose="00000400000000000000" pitchFamily="2" charset="-78"/>
              </a:rPr>
              <a:t>              19800000 – </a:t>
            </a:r>
            <a:r>
              <a:rPr lang="en-US" altLang="fa-IR" sz="1800">
                <a:effectLst/>
                <a:cs typeface="B Zar" panose="00000400000000000000" pitchFamily="2" charset="-78"/>
              </a:rPr>
              <a:t>Q</a:t>
            </a:r>
            <a:r>
              <a:rPr lang="fa-IR" altLang="fa-IR" sz="1800">
                <a:effectLst/>
                <a:cs typeface="B Zar" panose="00000400000000000000" pitchFamily="2" charset="-78"/>
              </a:rPr>
              <a:t> 225      </a:t>
            </a:r>
          </a:p>
          <a:p>
            <a:pPr>
              <a:lnSpc>
                <a:spcPct val="90000"/>
              </a:lnSpc>
              <a:buFont typeface="Wingdings" panose="05000000000000000000" pitchFamily="2" charset="2"/>
              <a:buNone/>
            </a:pPr>
            <a:r>
              <a:rPr lang="fa-IR" altLang="fa-IR" sz="1800">
                <a:effectLst/>
                <a:cs typeface="B Zar" panose="00000400000000000000" pitchFamily="2" charset="-78"/>
              </a:rPr>
              <a:t>روش دیگر : </a:t>
            </a:r>
          </a:p>
          <a:p>
            <a:pPr algn="l">
              <a:lnSpc>
                <a:spcPct val="90000"/>
              </a:lnSpc>
              <a:buFont typeface="Wingdings" panose="05000000000000000000" pitchFamily="2" charset="2"/>
              <a:buNone/>
            </a:pPr>
            <a:r>
              <a:rPr lang="en-US" altLang="fa-IR" sz="1800">
                <a:effectLst/>
                <a:cs typeface="B Zar" panose="00000400000000000000" pitchFamily="2" charset="-78"/>
              </a:rPr>
              <a:t>S</a:t>
            </a:r>
            <a:r>
              <a:rPr lang="fa-IR" altLang="fa-IR" sz="1800">
                <a:effectLst/>
                <a:cs typeface="B Zar" panose="00000400000000000000" pitchFamily="2" charset="-78"/>
              </a:rPr>
              <a:t> 15% + 19800000 = </a:t>
            </a:r>
            <a:r>
              <a:rPr lang="en-US" altLang="fa-IR" sz="1800">
                <a:effectLst/>
                <a:cs typeface="B Zar" panose="00000400000000000000" pitchFamily="2" charset="-78"/>
              </a:rPr>
              <a:t>s</a:t>
            </a:r>
            <a:r>
              <a:rPr lang="fa-IR" altLang="fa-IR" sz="1800">
                <a:effectLst/>
                <a:cs typeface="B Zar" panose="00000400000000000000" pitchFamily="2" charset="-78"/>
              </a:rPr>
              <a:t> 60%                            </a:t>
            </a:r>
            <a:r>
              <a:rPr lang="en-US" altLang="fa-IR" sz="1800">
                <a:effectLst/>
                <a:cs typeface="B Zar" panose="00000400000000000000" pitchFamily="2" charset="-78"/>
              </a:rPr>
              <a:t>s</a:t>
            </a:r>
            <a:r>
              <a:rPr lang="fa-IR" altLang="fa-IR" sz="1800">
                <a:effectLst/>
                <a:cs typeface="B Zar" panose="00000400000000000000" pitchFamily="2" charset="-78"/>
              </a:rPr>
              <a:t>15% + 19800000 = </a:t>
            </a:r>
            <a:r>
              <a:rPr lang="en-US" altLang="fa-IR" sz="1800">
                <a:effectLst/>
                <a:cs typeface="B Zar" panose="00000400000000000000" pitchFamily="2" charset="-78"/>
              </a:rPr>
              <a:t>P.Q</a:t>
            </a:r>
            <a:r>
              <a:rPr lang="fa-IR" altLang="fa-IR" sz="1800">
                <a:effectLst/>
                <a:cs typeface="B Zar" panose="00000400000000000000" pitchFamily="2" charset="-78"/>
              </a:rPr>
              <a:t> = </a:t>
            </a:r>
            <a:r>
              <a:rPr lang="en-US" altLang="fa-IR" sz="1800">
                <a:effectLst/>
                <a:cs typeface="B Zar" panose="00000400000000000000" pitchFamily="2" charset="-78"/>
              </a:rPr>
              <a:t>s</a:t>
            </a:r>
            <a:endParaRPr lang="fa-IR" altLang="fa-IR" sz="1800">
              <a:effectLst/>
              <a:cs typeface="B Zar" panose="00000400000000000000" pitchFamily="2" charset="-78"/>
            </a:endParaRPr>
          </a:p>
          <a:p>
            <a:pPr algn="ctr">
              <a:lnSpc>
                <a:spcPct val="50000"/>
              </a:lnSpc>
              <a:buFont typeface="Wingdings" panose="05000000000000000000" pitchFamily="2" charset="2"/>
              <a:buNone/>
            </a:pPr>
            <a:r>
              <a:rPr lang="fa-IR" altLang="fa-IR" sz="1800">
                <a:effectLst/>
                <a:cs typeface="B Zar" panose="00000400000000000000" pitchFamily="2" charset="-78"/>
              </a:rPr>
              <a:t>                                                                                                          60%</a:t>
            </a:r>
          </a:p>
          <a:p>
            <a:pPr algn="l">
              <a:lnSpc>
                <a:spcPct val="90000"/>
              </a:lnSpc>
              <a:buFont typeface="Wingdings" panose="05000000000000000000" pitchFamily="2" charset="2"/>
              <a:buNone/>
            </a:pPr>
            <a:r>
              <a:rPr lang="fa-IR" altLang="fa-IR" sz="1800">
                <a:effectLst/>
                <a:cs typeface="B Zar" panose="00000400000000000000" pitchFamily="2" charset="-78"/>
              </a:rPr>
              <a:t> 44000000= </a:t>
            </a:r>
            <a:r>
              <a:rPr lang="en-US" altLang="fa-IR" sz="1800">
                <a:effectLst/>
                <a:cs typeface="B Zar" panose="00000400000000000000" pitchFamily="2" charset="-78"/>
              </a:rPr>
              <a:t>s</a:t>
            </a:r>
            <a:r>
              <a:rPr lang="fa-IR" altLang="fa-IR" sz="1800">
                <a:effectLst/>
                <a:cs typeface="B Zar" panose="00000400000000000000" pitchFamily="2" charset="-78"/>
              </a:rPr>
              <a:t>    19800000 = </a:t>
            </a:r>
            <a:r>
              <a:rPr lang="en-US" altLang="fa-IR" sz="1800">
                <a:effectLst/>
                <a:cs typeface="B Zar" panose="00000400000000000000" pitchFamily="2" charset="-78"/>
              </a:rPr>
              <a:t>s</a:t>
            </a:r>
            <a:r>
              <a:rPr lang="fa-IR" altLang="fa-IR" sz="1800">
                <a:effectLst/>
                <a:cs typeface="B Zar" panose="00000400000000000000" pitchFamily="2" charset="-78"/>
              </a:rPr>
              <a:t> 45%                                   60% = 200 – 500 = </a:t>
            </a:r>
            <a:r>
              <a:rPr lang="en-US" altLang="fa-IR" sz="1800">
                <a:effectLst/>
                <a:cs typeface="B Zar" panose="00000400000000000000" pitchFamily="2" charset="-78"/>
              </a:rPr>
              <a:t>%CM</a:t>
            </a:r>
            <a:r>
              <a:rPr lang="fa-IR" altLang="fa-IR" sz="1800">
                <a:effectLst/>
                <a:cs typeface="B Zar" panose="00000400000000000000" pitchFamily="2" charset="-78"/>
              </a:rPr>
              <a:t> </a:t>
            </a:r>
          </a:p>
          <a:p>
            <a:pPr algn="ctr">
              <a:lnSpc>
                <a:spcPct val="40000"/>
              </a:lnSpc>
              <a:buFont typeface="Wingdings" panose="05000000000000000000" pitchFamily="2" charset="2"/>
              <a:buNone/>
            </a:pPr>
            <a:r>
              <a:rPr lang="fa-IR" altLang="fa-IR" sz="1800">
                <a:effectLst/>
                <a:cs typeface="B Zar" panose="00000400000000000000" pitchFamily="2" charset="-78"/>
              </a:rPr>
              <a:t>                                                                                                                            500</a:t>
            </a:r>
          </a:p>
          <a:p>
            <a:pPr>
              <a:lnSpc>
                <a:spcPct val="90000"/>
              </a:lnSpc>
              <a:buFont typeface="Wingdings" panose="05000000000000000000" pitchFamily="2" charset="2"/>
              <a:buNone/>
            </a:pPr>
            <a:r>
              <a:rPr lang="fa-IR" altLang="fa-IR" sz="1800">
                <a:effectLst/>
                <a:cs typeface="B Zar" panose="00000400000000000000" pitchFamily="2" charset="-78"/>
              </a:rPr>
              <a:t>                                                             44000000= </a:t>
            </a:r>
            <a:r>
              <a:rPr lang="en-US" altLang="fa-IR" sz="1800">
                <a:effectLst/>
                <a:cs typeface="B Zar" panose="00000400000000000000" pitchFamily="2" charset="-78"/>
              </a:rPr>
              <a:t>(P.Q)</a:t>
            </a:r>
            <a:r>
              <a:rPr lang="fa-IR" altLang="fa-IR" sz="1800">
                <a:effectLst/>
                <a:cs typeface="B Zar" panose="00000400000000000000" pitchFamily="2" charset="-78"/>
              </a:rPr>
              <a:t> = </a:t>
            </a:r>
            <a:r>
              <a:rPr lang="en-US" altLang="fa-IR" sz="1800">
                <a:effectLst/>
                <a:cs typeface="B Zar" panose="00000400000000000000" pitchFamily="2" charset="-78"/>
              </a:rPr>
              <a:t>S</a:t>
            </a:r>
            <a:endParaRPr lang="fa-IR" altLang="fa-IR" sz="1800">
              <a:effectLst/>
              <a:cs typeface="B Zar" panose="00000400000000000000" pitchFamily="2" charset="-78"/>
            </a:endParaRPr>
          </a:p>
          <a:p>
            <a:pPr>
              <a:lnSpc>
                <a:spcPct val="90000"/>
              </a:lnSpc>
              <a:buFont typeface="Wingdings" panose="05000000000000000000" pitchFamily="2" charset="2"/>
              <a:buNone/>
            </a:pPr>
            <a:r>
              <a:rPr lang="fa-IR" altLang="fa-IR" sz="1800">
                <a:effectLst/>
                <a:cs typeface="B Zar" panose="00000400000000000000" pitchFamily="2" charset="-78"/>
              </a:rPr>
              <a:t>                                                                                  88000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gn="l">
              <a:lnSpc>
                <a:spcPct val="90000"/>
              </a:lnSpc>
              <a:buFont typeface="Wingdings" panose="05000000000000000000" pitchFamily="2" charset="2"/>
              <a:buNone/>
            </a:pPr>
            <a:r>
              <a:rPr lang="fa-IR" altLang="fa-IR" sz="1800">
                <a:effectLst/>
                <a:cs typeface="B Zar" panose="00000400000000000000" pitchFamily="2" charset="-78"/>
              </a:rPr>
              <a:t>د)                                                                                                       125000 = 25 × 5000 = فروش در نقطه سربسر</a:t>
            </a:r>
          </a:p>
          <a:p>
            <a:pPr algn="l">
              <a:lnSpc>
                <a:spcPct val="90000"/>
              </a:lnSpc>
              <a:buFont typeface="Wingdings" panose="05000000000000000000" pitchFamily="2" charset="2"/>
              <a:buNone/>
            </a:pPr>
            <a:r>
              <a:rPr lang="fa-IR" altLang="fa-IR" sz="1800">
                <a:effectLst/>
                <a:cs typeface="B Zar" panose="00000400000000000000" pitchFamily="2" charset="-78"/>
              </a:rPr>
              <a:t> 140000 = 25 × 5600 = فروش فعلی</a:t>
            </a:r>
          </a:p>
          <a:p>
            <a:pPr algn="l">
              <a:lnSpc>
                <a:spcPct val="90000"/>
              </a:lnSpc>
              <a:buFont typeface="Wingdings" panose="05000000000000000000" pitchFamily="2" charset="2"/>
              <a:buNone/>
            </a:pPr>
            <a:r>
              <a:rPr lang="fa-IR" altLang="fa-IR" sz="1800">
                <a:effectLst/>
                <a:cs typeface="B Zar" panose="00000400000000000000" pitchFamily="2" charset="-78"/>
              </a:rPr>
              <a:t> 600 = 5000 – 5600 = حاشیه ایمنی به تعداد</a:t>
            </a:r>
          </a:p>
          <a:p>
            <a:pPr algn="l">
              <a:lnSpc>
                <a:spcPct val="90000"/>
              </a:lnSpc>
              <a:buFont typeface="Wingdings" panose="05000000000000000000" pitchFamily="2" charset="2"/>
              <a:buNone/>
            </a:pPr>
            <a:r>
              <a:rPr lang="fa-IR" altLang="fa-IR" sz="1800">
                <a:effectLst/>
                <a:cs typeface="B Zar" panose="00000400000000000000" pitchFamily="2" charset="-78"/>
              </a:rPr>
              <a:t> 15000 = 125000 – 140000 = حاشیه ایمنی به مبلغ</a:t>
            </a:r>
          </a:p>
          <a:p>
            <a:pPr algn="l">
              <a:lnSpc>
                <a:spcPct val="90000"/>
              </a:lnSpc>
              <a:buFont typeface="Wingdings" panose="05000000000000000000" pitchFamily="2" charset="2"/>
              <a:buNone/>
            </a:pPr>
            <a:r>
              <a:rPr lang="fa-IR" altLang="fa-IR" sz="1800">
                <a:effectLst/>
                <a:cs typeface="B Zar" panose="00000400000000000000" pitchFamily="2" charset="-78"/>
              </a:rPr>
              <a:t> 7/10× = 100 × 5000 – 5600 = نسبت حاشیه ایمنی</a:t>
            </a:r>
          </a:p>
          <a:p>
            <a:pPr algn="ctr">
              <a:lnSpc>
                <a:spcPct val="50000"/>
              </a:lnSpc>
              <a:buFont typeface="Wingdings" panose="05000000000000000000" pitchFamily="2" charset="2"/>
              <a:buNone/>
            </a:pPr>
            <a:r>
              <a:rPr lang="fa-IR" altLang="fa-IR" sz="1800">
                <a:effectLst/>
                <a:cs typeface="B Zar" panose="00000400000000000000" pitchFamily="2" charset="-78"/>
              </a:rPr>
              <a:t>                                                                                            5600 </a:t>
            </a:r>
            <a:endParaRPr lang="en-US" altLang="fa-IR" sz="1800">
              <a:effectLst/>
              <a:cs typeface="B Zar" panose="00000400000000000000" pitchFamily="2" charset="-78"/>
            </a:endParaRPr>
          </a:p>
        </p:txBody>
      </p:sp>
      <p:grpSp>
        <p:nvGrpSpPr>
          <p:cNvPr id="352268" name="Group 12"/>
          <p:cNvGrpSpPr>
            <a:grpSpLocks/>
          </p:cNvGrpSpPr>
          <p:nvPr/>
        </p:nvGrpSpPr>
        <p:grpSpPr bwMode="auto">
          <a:xfrm>
            <a:off x="611188" y="908050"/>
            <a:ext cx="7489825" cy="5329238"/>
            <a:chOff x="385" y="572"/>
            <a:chExt cx="4718" cy="3357"/>
          </a:xfrm>
        </p:grpSpPr>
        <p:sp>
          <p:nvSpPr>
            <p:cNvPr id="352260" name="Line 4"/>
            <p:cNvSpPr>
              <a:spLocks noChangeShapeType="1"/>
            </p:cNvSpPr>
            <p:nvPr/>
          </p:nvSpPr>
          <p:spPr bwMode="auto">
            <a:xfrm>
              <a:off x="4876" y="572"/>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1" name="Line 5"/>
            <p:cNvSpPr>
              <a:spLocks noChangeShapeType="1"/>
            </p:cNvSpPr>
            <p:nvPr/>
          </p:nvSpPr>
          <p:spPr bwMode="auto">
            <a:xfrm>
              <a:off x="1247" y="3929"/>
              <a:ext cx="5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2" name="Line 6"/>
            <p:cNvSpPr>
              <a:spLocks noChangeShapeType="1"/>
            </p:cNvSpPr>
            <p:nvPr/>
          </p:nvSpPr>
          <p:spPr bwMode="auto">
            <a:xfrm>
              <a:off x="839" y="2478"/>
              <a:ext cx="45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3" name="Line 7"/>
            <p:cNvSpPr>
              <a:spLocks noChangeShapeType="1"/>
            </p:cNvSpPr>
            <p:nvPr/>
          </p:nvSpPr>
          <p:spPr bwMode="auto">
            <a:xfrm>
              <a:off x="884" y="2205"/>
              <a:ext cx="8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4" name="Line 8"/>
            <p:cNvSpPr>
              <a:spLocks noChangeShapeType="1"/>
            </p:cNvSpPr>
            <p:nvPr/>
          </p:nvSpPr>
          <p:spPr bwMode="auto">
            <a:xfrm>
              <a:off x="1655" y="1570"/>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5" name="Line 9"/>
            <p:cNvSpPr>
              <a:spLocks noChangeShapeType="1"/>
            </p:cNvSpPr>
            <p:nvPr/>
          </p:nvSpPr>
          <p:spPr bwMode="auto">
            <a:xfrm>
              <a:off x="1700" y="1752"/>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2266" name="Line 10"/>
            <p:cNvSpPr>
              <a:spLocks noChangeShapeType="1"/>
            </p:cNvSpPr>
            <p:nvPr/>
          </p:nvSpPr>
          <p:spPr bwMode="auto">
            <a:xfrm>
              <a:off x="385" y="1752"/>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352259">
                                            <p:txEl>
                                              <p:pRg st="0" end="0"/>
                                            </p:txEl>
                                          </p:spTgt>
                                        </p:tgtEl>
                                        <p:attrNameLst>
                                          <p:attrName>style.visibility</p:attrName>
                                        </p:attrNameLst>
                                      </p:cBhvr>
                                      <p:to>
                                        <p:strVal val="visible"/>
                                      </p:to>
                                    </p:set>
                                    <p:anim calcmode="lin" valueType="num">
                                      <p:cBhvr>
                                        <p:cTn id="7" dur="500" fill="hold"/>
                                        <p:tgtEl>
                                          <p:spTgt spid="352259">
                                            <p:txEl>
                                              <p:pRg st="0" end="0"/>
                                            </p:txEl>
                                          </p:spTgt>
                                        </p:tgtEl>
                                        <p:attrNameLst>
                                          <p:attrName>ppt_w</p:attrName>
                                        </p:attrNameLst>
                                      </p:cBhvr>
                                      <p:tavLst>
                                        <p:tav tm="0">
                                          <p:val>
                                            <p:strVal val="#ppt_w*0.05"/>
                                          </p:val>
                                        </p:tav>
                                        <p:tav tm="100000">
                                          <p:val>
                                            <p:strVal val="#ppt_w"/>
                                          </p:val>
                                        </p:tav>
                                      </p:tavLst>
                                    </p:anim>
                                    <p:anim calcmode="lin" valueType="num">
                                      <p:cBhvr>
                                        <p:cTn id="8" dur="500" fill="hold"/>
                                        <p:tgtEl>
                                          <p:spTgt spid="352259">
                                            <p:txEl>
                                              <p:pRg st="0" end="0"/>
                                            </p:txEl>
                                          </p:spTgt>
                                        </p:tgtEl>
                                        <p:attrNameLst>
                                          <p:attrName>ppt_h</p:attrName>
                                        </p:attrNameLst>
                                      </p:cBhvr>
                                      <p:tavLst>
                                        <p:tav tm="0">
                                          <p:val>
                                            <p:strVal val="#ppt_h"/>
                                          </p:val>
                                        </p:tav>
                                        <p:tav tm="100000">
                                          <p:val>
                                            <p:strVal val="#ppt_h"/>
                                          </p:val>
                                        </p:tav>
                                      </p:tavLst>
                                    </p:anim>
                                    <p:anim calcmode="lin" valueType="num">
                                      <p:cBhvr>
                                        <p:cTn id="9" dur="500" fill="hold"/>
                                        <p:tgtEl>
                                          <p:spTgt spid="352259">
                                            <p:txEl>
                                              <p:pRg st="0" end="0"/>
                                            </p:txEl>
                                          </p:spTgt>
                                        </p:tgtEl>
                                        <p:attrNameLst>
                                          <p:attrName>ppt_x</p:attrName>
                                        </p:attrNameLst>
                                      </p:cBhvr>
                                      <p:tavLst>
                                        <p:tav tm="0">
                                          <p:val>
                                            <p:strVal val="#ppt_x-.2"/>
                                          </p:val>
                                        </p:tav>
                                        <p:tav tm="100000">
                                          <p:val>
                                            <p:strVal val="#ppt_x"/>
                                          </p:val>
                                        </p:tav>
                                      </p:tavLst>
                                    </p:anim>
                                    <p:anim calcmode="lin" valueType="num">
                                      <p:cBhvr>
                                        <p:cTn id="10" dur="500" fill="hold"/>
                                        <p:tgtEl>
                                          <p:spTgt spid="352259">
                                            <p:txEl>
                                              <p:pRg st="0" end="0"/>
                                            </p:txEl>
                                          </p:spTgt>
                                        </p:tgtEl>
                                        <p:attrNameLst>
                                          <p:attrName>ppt_y</p:attrName>
                                        </p:attrNameLst>
                                      </p:cBhvr>
                                      <p:tavLst>
                                        <p:tav tm="0">
                                          <p:val>
                                            <p:strVal val="#ppt_y"/>
                                          </p:val>
                                        </p:tav>
                                        <p:tav tm="100000">
                                          <p:val>
                                            <p:strVal val="#ppt_y"/>
                                          </p:val>
                                        </p:tav>
                                      </p:tavLst>
                                    </p:anim>
                                    <p:animEffect transition="in" filter="fade">
                                      <p:cBhvr>
                                        <p:cTn id="11" dur="500"/>
                                        <p:tgtEl>
                                          <p:spTgt spid="352259">
                                            <p:txEl>
                                              <p:pRg st="0" end="0"/>
                                            </p:txEl>
                                          </p:spTgt>
                                        </p:tgtEl>
                                      </p:cBhvr>
                                    </p:animEffect>
                                  </p:childTnLst>
                                </p:cTn>
                              </p:par>
                            </p:childTnLst>
                          </p:cTn>
                        </p:par>
                        <p:par>
                          <p:cTn id="12" fill="hold" nodeType="afterGroup">
                            <p:stCondLst>
                              <p:cond delay="500"/>
                            </p:stCondLst>
                            <p:childTnLst>
                              <p:par>
                                <p:cTn id="13" presetID="54" presetClass="entr" presetSubtype="0" accel="100000" fill="hold" grpId="0" nodeType="afterEffect">
                                  <p:stCondLst>
                                    <p:cond delay="0"/>
                                  </p:stCondLst>
                                  <p:childTnLst>
                                    <p:set>
                                      <p:cBhvr>
                                        <p:cTn id="14" dur="1" fill="hold">
                                          <p:stCondLst>
                                            <p:cond delay="0"/>
                                          </p:stCondLst>
                                        </p:cTn>
                                        <p:tgtEl>
                                          <p:spTgt spid="352259">
                                            <p:txEl>
                                              <p:pRg st="1" end="1"/>
                                            </p:txEl>
                                          </p:spTgt>
                                        </p:tgtEl>
                                        <p:attrNameLst>
                                          <p:attrName>style.visibility</p:attrName>
                                        </p:attrNameLst>
                                      </p:cBhvr>
                                      <p:to>
                                        <p:strVal val="visible"/>
                                      </p:to>
                                    </p:set>
                                    <p:anim calcmode="lin" valueType="num">
                                      <p:cBhvr>
                                        <p:cTn id="15" dur="500" fill="hold"/>
                                        <p:tgtEl>
                                          <p:spTgt spid="352259">
                                            <p:txEl>
                                              <p:pRg st="1" end="1"/>
                                            </p:txEl>
                                          </p:spTgt>
                                        </p:tgtEl>
                                        <p:attrNameLst>
                                          <p:attrName>ppt_w</p:attrName>
                                        </p:attrNameLst>
                                      </p:cBhvr>
                                      <p:tavLst>
                                        <p:tav tm="0">
                                          <p:val>
                                            <p:strVal val="#ppt_w*0.05"/>
                                          </p:val>
                                        </p:tav>
                                        <p:tav tm="100000">
                                          <p:val>
                                            <p:strVal val="#ppt_w"/>
                                          </p:val>
                                        </p:tav>
                                      </p:tavLst>
                                    </p:anim>
                                    <p:anim calcmode="lin" valueType="num">
                                      <p:cBhvr>
                                        <p:cTn id="16" dur="500" fill="hold"/>
                                        <p:tgtEl>
                                          <p:spTgt spid="352259">
                                            <p:txEl>
                                              <p:pRg st="1" end="1"/>
                                            </p:txEl>
                                          </p:spTgt>
                                        </p:tgtEl>
                                        <p:attrNameLst>
                                          <p:attrName>ppt_h</p:attrName>
                                        </p:attrNameLst>
                                      </p:cBhvr>
                                      <p:tavLst>
                                        <p:tav tm="0">
                                          <p:val>
                                            <p:strVal val="#ppt_h"/>
                                          </p:val>
                                        </p:tav>
                                        <p:tav tm="100000">
                                          <p:val>
                                            <p:strVal val="#ppt_h"/>
                                          </p:val>
                                        </p:tav>
                                      </p:tavLst>
                                    </p:anim>
                                    <p:anim calcmode="lin" valueType="num">
                                      <p:cBhvr>
                                        <p:cTn id="17" dur="500" fill="hold"/>
                                        <p:tgtEl>
                                          <p:spTgt spid="352259">
                                            <p:txEl>
                                              <p:pRg st="1" end="1"/>
                                            </p:txEl>
                                          </p:spTgt>
                                        </p:tgtEl>
                                        <p:attrNameLst>
                                          <p:attrName>ppt_x</p:attrName>
                                        </p:attrNameLst>
                                      </p:cBhvr>
                                      <p:tavLst>
                                        <p:tav tm="0">
                                          <p:val>
                                            <p:strVal val="#ppt_x-.2"/>
                                          </p:val>
                                        </p:tav>
                                        <p:tav tm="100000">
                                          <p:val>
                                            <p:strVal val="#ppt_x"/>
                                          </p:val>
                                        </p:tav>
                                      </p:tavLst>
                                    </p:anim>
                                    <p:anim calcmode="lin" valueType="num">
                                      <p:cBhvr>
                                        <p:cTn id="18" dur="500" fill="hold"/>
                                        <p:tgtEl>
                                          <p:spTgt spid="352259">
                                            <p:txEl>
                                              <p:pRg st="1" end="1"/>
                                            </p:txEl>
                                          </p:spTgt>
                                        </p:tgtEl>
                                        <p:attrNameLst>
                                          <p:attrName>ppt_y</p:attrName>
                                        </p:attrNameLst>
                                      </p:cBhvr>
                                      <p:tavLst>
                                        <p:tav tm="0">
                                          <p:val>
                                            <p:strVal val="#ppt_y"/>
                                          </p:val>
                                        </p:tav>
                                        <p:tav tm="100000">
                                          <p:val>
                                            <p:strVal val="#ppt_y"/>
                                          </p:val>
                                        </p:tav>
                                      </p:tavLst>
                                    </p:anim>
                                    <p:animEffect transition="in" filter="fade">
                                      <p:cBhvr>
                                        <p:cTn id="19" dur="500"/>
                                        <p:tgtEl>
                                          <p:spTgt spid="352259">
                                            <p:txEl>
                                              <p:pRg st="1" end="1"/>
                                            </p:txEl>
                                          </p:spTgt>
                                        </p:tgtEl>
                                      </p:cBhvr>
                                    </p:animEffect>
                                  </p:childTnLst>
                                </p:cTn>
                              </p:par>
                            </p:childTnLst>
                          </p:cTn>
                        </p:par>
                        <p:par>
                          <p:cTn id="20" fill="hold" nodeType="afterGroup">
                            <p:stCondLst>
                              <p:cond delay="1000"/>
                            </p:stCondLst>
                            <p:childTnLst>
                              <p:par>
                                <p:cTn id="21" presetID="54" presetClass="entr" presetSubtype="0" accel="100000" fill="hold" grpId="0" nodeType="afterEffect">
                                  <p:stCondLst>
                                    <p:cond delay="0"/>
                                  </p:stCondLst>
                                  <p:childTnLst>
                                    <p:set>
                                      <p:cBhvr>
                                        <p:cTn id="22" dur="1" fill="hold">
                                          <p:stCondLst>
                                            <p:cond delay="0"/>
                                          </p:stCondLst>
                                        </p:cTn>
                                        <p:tgtEl>
                                          <p:spTgt spid="352259">
                                            <p:txEl>
                                              <p:pRg st="2" end="2"/>
                                            </p:txEl>
                                          </p:spTgt>
                                        </p:tgtEl>
                                        <p:attrNameLst>
                                          <p:attrName>style.visibility</p:attrName>
                                        </p:attrNameLst>
                                      </p:cBhvr>
                                      <p:to>
                                        <p:strVal val="visible"/>
                                      </p:to>
                                    </p:set>
                                    <p:anim calcmode="lin" valueType="num">
                                      <p:cBhvr>
                                        <p:cTn id="23" dur="500" fill="hold"/>
                                        <p:tgtEl>
                                          <p:spTgt spid="352259">
                                            <p:txEl>
                                              <p:pRg st="2" end="2"/>
                                            </p:txEl>
                                          </p:spTgt>
                                        </p:tgtEl>
                                        <p:attrNameLst>
                                          <p:attrName>ppt_w</p:attrName>
                                        </p:attrNameLst>
                                      </p:cBhvr>
                                      <p:tavLst>
                                        <p:tav tm="0">
                                          <p:val>
                                            <p:strVal val="#ppt_w*0.05"/>
                                          </p:val>
                                        </p:tav>
                                        <p:tav tm="100000">
                                          <p:val>
                                            <p:strVal val="#ppt_w"/>
                                          </p:val>
                                        </p:tav>
                                      </p:tavLst>
                                    </p:anim>
                                    <p:anim calcmode="lin" valueType="num">
                                      <p:cBhvr>
                                        <p:cTn id="24" dur="500" fill="hold"/>
                                        <p:tgtEl>
                                          <p:spTgt spid="352259">
                                            <p:txEl>
                                              <p:pRg st="2" end="2"/>
                                            </p:txEl>
                                          </p:spTgt>
                                        </p:tgtEl>
                                        <p:attrNameLst>
                                          <p:attrName>ppt_h</p:attrName>
                                        </p:attrNameLst>
                                      </p:cBhvr>
                                      <p:tavLst>
                                        <p:tav tm="0">
                                          <p:val>
                                            <p:strVal val="#ppt_h"/>
                                          </p:val>
                                        </p:tav>
                                        <p:tav tm="100000">
                                          <p:val>
                                            <p:strVal val="#ppt_h"/>
                                          </p:val>
                                        </p:tav>
                                      </p:tavLst>
                                    </p:anim>
                                    <p:anim calcmode="lin" valueType="num">
                                      <p:cBhvr>
                                        <p:cTn id="25" dur="500" fill="hold"/>
                                        <p:tgtEl>
                                          <p:spTgt spid="352259">
                                            <p:txEl>
                                              <p:pRg st="2" end="2"/>
                                            </p:txEl>
                                          </p:spTgt>
                                        </p:tgtEl>
                                        <p:attrNameLst>
                                          <p:attrName>ppt_x</p:attrName>
                                        </p:attrNameLst>
                                      </p:cBhvr>
                                      <p:tavLst>
                                        <p:tav tm="0">
                                          <p:val>
                                            <p:strVal val="#ppt_x-.2"/>
                                          </p:val>
                                        </p:tav>
                                        <p:tav tm="100000">
                                          <p:val>
                                            <p:strVal val="#ppt_x"/>
                                          </p:val>
                                        </p:tav>
                                      </p:tavLst>
                                    </p:anim>
                                    <p:anim calcmode="lin" valueType="num">
                                      <p:cBhvr>
                                        <p:cTn id="26" dur="500" fill="hold"/>
                                        <p:tgtEl>
                                          <p:spTgt spid="352259">
                                            <p:txEl>
                                              <p:pRg st="2" end="2"/>
                                            </p:txEl>
                                          </p:spTgt>
                                        </p:tgtEl>
                                        <p:attrNameLst>
                                          <p:attrName>ppt_y</p:attrName>
                                        </p:attrNameLst>
                                      </p:cBhvr>
                                      <p:tavLst>
                                        <p:tav tm="0">
                                          <p:val>
                                            <p:strVal val="#ppt_y"/>
                                          </p:val>
                                        </p:tav>
                                        <p:tav tm="100000">
                                          <p:val>
                                            <p:strVal val="#ppt_y"/>
                                          </p:val>
                                        </p:tav>
                                      </p:tavLst>
                                    </p:anim>
                                    <p:animEffect transition="in" filter="fade">
                                      <p:cBhvr>
                                        <p:cTn id="27" dur="500"/>
                                        <p:tgtEl>
                                          <p:spTgt spid="352259">
                                            <p:txEl>
                                              <p:pRg st="2" end="2"/>
                                            </p:txEl>
                                          </p:spTgt>
                                        </p:tgtEl>
                                      </p:cBhvr>
                                    </p:animEffect>
                                  </p:childTnLst>
                                </p:cTn>
                              </p:par>
                            </p:childTnLst>
                          </p:cTn>
                        </p:par>
                        <p:par>
                          <p:cTn id="28" fill="hold" nodeType="afterGroup">
                            <p:stCondLst>
                              <p:cond delay="1500"/>
                            </p:stCondLst>
                            <p:childTnLst>
                              <p:par>
                                <p:cTn id="29" presetID="54" presetClass="entr" presetSubtype="0" accel="100000" fill="hold" grpId="0" nodeType="afterEffect">
                                  <p:stCondLst>
                                    <p:cond delay="0"/>
                                  </p:stCondLst>
                                  <p:childTnLst>
                                    <p:set>
                                      <p:cBhvr>
                                        <p:cTn id="30" dur="1" fill="hold">
                                          <p:stCondLst>
                                            <p:cond delay="0"/>
                                          </p:stCondLst>
                                        </p:cTn>
                                        <p:tgtEl>
                                          <p:spTgt spid="352259">
                                            <p:txEl>
                                              <p:pRg st="3" end="3"/>
                                            </p:txEl>
                                          </p:spTgt>
                                        </p:tgtEl>
                                        <p:attrNameLst>
                                          <p:attrName>style.visibility</p:attrName>
                                        </p:attrNameLst>
                                      </p:cBhvr>
                                      <p:to>
                                        <p:strVal val="visible"/>
                                      </p:to>
                                    </p:set>
                                    <p:anim calcmode="lin" valueType="num">
                                      <p:cBhvr>
                                        <p:cTn id="31" dur="500" fill="hold"/>
                                        <p:tgtEl>
                                          <p:spTgt spid="352259">
                                            <p:txEl>
                                              <p:pRg st="3" end="3"/>
                                            </p:txEl>
                                          </p:spTgt>
                                        </p:tgtEl>
                                        <p:attrNameLst>
                                          <p:attrName>ppt_w</p:attrName>
                                        </p:attrNameLst>
                                      </p:cBhvr>
                                      <p:tavLst>
                                        <p:tav tm="0">
                                          <p:val>
                                            <p:strVal val="#ppt_w*0.05"/>
                                          </p:val>
                                        </p:tav>
                                        <p:tav tm="100000">
                                          <p:val>
                                            <p:strVal val="#ppt_w"/>
                                          </p:val>
                                        </p:tav>
                                      </p:tavLst>
                                    </p:anim>
                                    <p:anim calcmode="lin" valueType="num">
                                      <p:cBhvr>
                                        <p:cTn id="32" dur="500" fill="hold"/>
                                        <p:tgtEl>
                                          <p:spTgt spid="352259">
                                            <p:txEl>
                                              <p:pRg st="3" end="3"/>
                                            </p:txEl>
                                          </p:spTgt>
                                        </p:tgtEl>
                                        <p:attrNameLst>
                                          <p:attrName>ppt_h</p:attrName>
                                        </p:attrNameLst>
                                      </p:cBhvr>
                                      <p:tavLst>
                                        <p:tav tm="0">
                                          <p:val>
                                            <p:strVal val="#ppt_h"/>
                                          </p:val>
                                        </p:tav>
                                        <p:tav tm="100000">
                                          <p:val>
                                            <p:strVal val="#ppt_h"/>
                                          </p:val>
                                        </p:tav>
                                      </p:tavLst>
                                    </p:anim>
                                    <p:anim calcmode="lin" valueType="num">
                                      <p:cBhvr>
                                        <p:cTn id="33" dur="500" fill="hold"/>
                                        <p:tgtEl>
                                          <p:spTgt spid="352259">
                                            <p:txEl>
                                              <p:pRg st="3" end="3"/>
                                            </p:txEl>
                                          </p:spTgt>
                                        </p:tgtEl>
                                        <p:attrNameLst>
                                          <p:attrName>ppt_x</p:attrName>
                                        </p:attrNameLst>
                                      </p:cBhvr>
                                      <p:tavLst>
                                        <p:tav tm="0">
                                          <p:val>
                                            <p:strVal val="#ppt_x-.2"/>
                                          </p:val>
                                        </p:tav>
                                        <p:tav tm="100000">
                                          <p:val>
                                            <p:strVal val="#ppt_x"/>
                                          </p:val>
                                        </p:tav>
                                      </p:tavLst>
                                    </p:anim>
                                    <p:anim calcmode="lin" valueType="num">
                                      <p:cBhvr>
                                        <p:cTn id="34" dur="500" fill="hold"/>
                                        <p:tgtEl>
                                          <p:spTgt spid="352259">
                                            <p:txEl>
                                              <p:pRg st="3" end="3"/>
                                            </p:txEl>
                                          </p:spTgt>
                                        </p:tgtEl>
                                        <p:attrNameLst>
                                          <p:attrName>ppt_y</p:attrName>
                                        </p:attrNameLst>
                                      </p:cBhvr>
                                      <p:tavLst>
                                        <p:tav tm="0">
                                          <p:val>
                                            <p:strVal val="#ppt_y"/>
                                          </p:val>
                                        </p:tav>
                                        <p:tav tm="100000">
                                          <p:val>
                                            <p:strVal val="#ppt_y"/>
                                          </p:val>
                                        </p:tav>
                                      </p:tavLst>
                                    </p:anim>
                                    <p:animEffect transition="in" filter="fade">
                                      <p:cBhvr>
                                        <p:cTn id="35" dur="500"/>
                                        <p:tgtEl>
                                          <p:spTgt spid="352259">
                                            <p:txEl>
                                              <p:pRg st="3" end="3"/>
                                            </p:txEl>
                                          </p:spTgt>
                                        </p:tgtEl>
                                      </p:cBhvr>
                                    </p:animEffect>
                                  </p:childTnLst>
                                </p:cTn>
                              </p:par>
                            </p:childTnLst>
                          </p:cTn>
                        </p:par>
                        <p:par>
                          <p:cTn id="36" fill="hold" nodeType="afterGroup">
                            <p:stCondLst>
                              <p:cond delay="2000"/>
                            </p:stCondLst>
                            <p:childTnLst>
                              <p:par>
                                <p:cTn id="37" presetID="54" presetClass="entr" presetSubtype="0" accel="100000" fill="hold" grpId="0" nodeType="afterEffect">
                                  <p:stCondLst>
                                    <p:cond delay="0"/>
                                  </p:stCondLst>
                                  <p:childTnLst>
                                    <p:set>
                                      <p:cBhvr>
                                        <p:cTn id="38" dur="1" fill="hold">
                                          <p:stCondLst>
                                            <p:cond delay="0"/>
                                          </p:stCondLst>
                                        </p:cTn>
                                        <p:tgtEl>
                                          <p:spTgt spid="352259">
                                            <p:txEl>
                                              <p:pRg st="4" end="4"/>
                                            </p:txEl>
                                          </p:spTgt>
                                        </p:tgtEl>
                                        <p:attrNameLst>
                                          <p:attrName>style.visibility</p:attrName>
                                        </p:attrNameLst>
                                      </p:cBhvr>
                                      <p:to>
                                        <p:strVal val="visible"/>
                                      </p:to>
                                    </p:set>
                                    <p:anim calcmode="lin" valueType="num">
                                      <p:cBhvr>
                                        <p:cTn id="39" dur="500" fill="hold"/>
                                        <p:tgtEl>
                                          <p:spTgt spid="352259">
                                            <p:txEl>
                                              <p:pRg st="4" end="4"/>
                                            </p:txEl>
                                          </p:spTgt>
                                        </p:tgtEl>
                                        <p:attrNameLst>
                                          <p:attrName>ppt_w</p:attrName>
                                        </p:attrNameLst>
                                      </p:cBhvr>
                                      <p:tavLst>
                                        <p:tav tm="0">
                                          <p:val>
                                            <p:strVal val="#ppt_w*0.05"/>
                                          </p:val>
                                        </p:tav>
                                        <p:tav tm="100000">
                                          <p:val>
                                            <p:strVal val="#ppt_w"/>
                                          </p:val>
                                        </p:tav>
                                      </p:tavLst>
                                    </p:anim>
                                    <p:anim calcmode="lin" valueType="num">
                                      <p:cBhvr>
                                        <p:cTn id="40" dur="500" fill="hold"/>
                                        <p:tgtEl>
                                          <p:spTgt spid="352259">
                                            <p:txEl>
                                              <p:pRg st="4" end="4"/>
                                            </p:txEl>
                                          </p:spTgt>
                                        </p:tgtEl>
                                        <p:attrNameLst>
                                          <p:attrName>ppt_h</p:attrName>
                                        </p:attrNameLst>
                                      </p:cBhvr>
                                      <p:tavLst>
                                        <p:tav tm="0">
                                          <p:val>
                                            <p:strVal val="#ppt_h"/>
                                          </p:val>
                                        </p:tav>
                                        <p:tav tm="100000">
                                          <p:val>
                                            <p:strVal val="#ppt_h"/>
                                          </p:val>
                                        </p:tav>
                                      </p:tavLst>
                                    </p:anim>
                                    <p:anim calcmode="lin" valueType="num">
                                      <p:cBhvr>
                                        <p:cTn id="41" dur="500" fill="hold"/>
                                        <p:tgtEl>
                                          <p:spTgt spid="352259">
                                            <p:txEl>
                                              <p:pRg st="4" end="4"/>
                                            </p:txEl>
                                          </p:spTgt>
                                        </p:tgtEl>
                                        <p:attrNameLst>
                                          <p:attrName>ppt_x</p:attrName>
                                        </p:attrNameLst>
                                      </p:cBhvr>
                                      <p:tavLst>
                                        <p:tav tm="0">
                                          <p:val>
                                            <p:strVal val="#ppt_x-.2"/>
                                          </p:val>
                                        </p:tav>
                                        <p:tav tm="100000">
                                          <p:val>
                                            <p:strVal val="#ppt_x"/>
                                          </p:val>
                                        </p:tav>
                                      </p:tavLst>
                                    </p:anim>
                                    <p:anim calcmode="lin" valueType="num">
                                      <p:cBhvr>
                                        <p:cTn id="42" dur="500" fill="hold"/>
                                        <p:tgtEl>
                                          <p:spTgt spid="352259">
                                            <p:txEl>
                                              <p:pRg st="4" end="4"/>
                                            </p:txEl>
                                          </p:spTgt>
                                        </p:tgtEl>
                                        <p:attrNameLst>
                                          <p:attrName>ppt_y</p:attrName>
                                        </p:attrNameLst>
                                      </p:cBhvr>
                                      <p:tavLst>
                                        <p:tav tm="0">
                                          <p:val>
                                            <p:strVal val="#ppt_y"/>
                                          </p:val>
                                        </p:tav>
                                        <p:tav tm="100000">
                                          <p:val>
                                            <p:strVal val="#ppt_y"/>
                                          </p:val>
                                        </p:tav>
                                      </p:tavLst>
                                    </p:anim>
                                    <p:animEffect transition="in" filter="fade">
                                      <p:cBhvr>
                                        <p:cTn id="43" dur="500"/>
                                        <p:tgtEl>
                                          <p:spTgt spid="352259">
                                            <p:txEl>
                                              <p:pRg st="4" end="4"/>
                                            </p:txEl>
                                          </p:spTgt>
                                        </p:tgtEl>
                                      </p:cBhvr>
                                    </p:animEffect>
                                  </p:childTnLst>
                                </p:cTn>
                              </p:par>
                            </p:childTnLst>
                          </p:cTn>
                        </p:par>
                        <p:par>
                          <p:cTn id="44" fill="hold" nodeType="afterGroup">
                            <p:stCondLst>
                              <p:cond delay="2500"/>
                            </p:stCondLst>
                            <p:childTnLst>
                              <p:par>
                                <p:cTn id="45" presetID="54" presetClass="entr" presetSubtype="0" accel="100000" fill="hold" grpId="0" nodeType="afterEffect">
                                  <p:stCondLst>
                                    <p:cond delay="0"/>
                                  </p:stCondLst>
                                  <p:childTnLst>
                                    <p:set>
                                      <p:cBhvr>
                                        <p:cTn id="46" dur="1" fill="hold">
                                          <p:stCondLst>
                                            <p:cond delay="0"/>
                                          </p:stCondLst>
                                        </p:cTn>
                                        <p:tgtEl>
                                          <p:spTgt spid="352259">
                                            <p:txEl>
                                              <p:pRg st="5" end="5"/>
                                            </p:txEl>
                                          </p:spTgt>
                                        </p:tgtEl>
                                        <p:attrNameLst>
                                          <p:attrName>style.visibility</p:attrName>
                                        </p:attrNameLst>
                                      </p:cBhvr>
                                      <p:to>
                                        <p:strVal val="visible"/>
                                      </p:to>
                                    </p:set>
                                    <p:anim calcmode="lin" valueType="num">
                                      <p:cBhvr>
                                        <p:cTn id="47" dur="500" fill="hold"/>
                                        <p:tgtEl>
                                          <p:spTgt spid="352259">
                                            <p:txEl>
                                              <p:pRg st="5" end="5"/>
                                            </p:txEl>
                                          </p:spTgt>
                                        </p:tgtEl>
                                        <p:attrNameLst>
                                          <p:attrName>ppt_w</p:attrName>
                                        </p:attrNameLst>
                                      </p:cBhvr>
                                      <p:tavLst>
                                        <p:tav tm="0">
                                          <p:val>
                                            <p:strVal val="#ppt_w*0.05"/>
                                          </p:val>
                                        </p:tav>
                                        <p:tav tm="100000">
                                          <p:val>
                                            <p:strVal val="#ppt_w"/>
                                          </p:val>
                                        </p:tav>
                                      </p:tavLst>
                                    </p:anim>
                                    <p:anim calcmode="lin" valueType="num">
                                      <p:cBhvr>
                                        <p:cTn id="48" dur="500" fill="hold"/>
                                        <p:tgtEl>
                                          <p:spTgt spid="352259">
                                            <p:txEl>
                                              <p:pRg st="5" end="5"/>
                                            </p:txEl>
                                          </p:spTgt>
                                        </p:tgtEl>
                                        <p:attrNameLst>
                                          <p:attrName>ppt_h</p:attrName>
                                        </p:attrNameLst>
                                      </p:cBhvr>
                                      <p:tavLst>
                                        <p:tav tm="0">
                                          <p:val>
                                            <p:strVal val="#ppt_h"/>
                                          </p:val>
                                        </p:tav>
                                        <p:tav tm="100000">
                                          <p:val>
                                            <p:strVal val="#ppt_h"/>
                                          </p:val>
                                        </p:tav>
                                      </p:tavLst>
                                    </p:anim>
                                    <p:anim calcmode="lin" valueType="num">
                                      <p:cBhvr>
                                        <p:cTn id="49" dur="500" fill="hold"/>
                                        <p:tgtEl>
                                          <p:spTgt spid="352259">
                                            <p:txEl>
                                              <p:pRg st="5" end="5"/>
                                            </p:txEl>
                                          </p:spTgt>
                                        </p:tgtEl>
                                        <p:attrNameLst>
                                          <p:attrName>ppt_x</p:attrName>
                                        </p:attrNameLst>
                                      </p:cBhvr>
                                      <p:tavLst>
                                        <p:tav tm="0">
                                          <p:val>
                                            <p:strVal val="#ppt_x-.2"/>
                                          </p:val>
                                        </p:tav>
                                        <p:tav tm="100000">
                                          <p:val>
                                            <p:strVal val="#ppt_x"/>
                                          </p:val>
                                        </p:tav>
                                      </p:tavLst>
                                    </p:anim>
                                    <p:anim calcmode="lin" valueType="num">
                                      <p:cBhvr>
                                        <p:cTn id="50" dur="500" fill="hold"/>
                                        <p:tgtEl>
                                          <p:spTgt spid="352259">
                                            <p:txEl>
                                              <p:pRg st="5" end="5"/>
                                            </p:txEl>
                                          </p:spTgt>
                                        </p:tgtEl>
                                        <p:attrNameLst>
                                          <p:attrName>ppt_y</p:attrName>
                                        </p:attrNameLst>
                                      </p:cBhvr>
                                      <p:tavLst>
                                        <p:tav tm="0">
                                          <p:val>
                                            <p:strVal val="#ppt_y"/>
                                          </p:val>
                                        </p:tav>
                                        <p:tav tm="100000">
                                          <p:val>
                                            <p:strVal val="#ppt_y"/>
                                          </p:val>
                                        </p:tav>
                                      </p:tavLst>
                                    </p:anim>
                                    <p:animEffect transition="in" filter="fade">
                                      <p:cBhvr>
                                        <p:cTn id="51" dur="500"/>
                                        <p:tgtEl>
                                          <p:spTgt spid="352259">
                                            <p:txEl>
                                              <p:pRg st="5" end="5"/>
                                            </p:txEl>
                                          </p:spTgt>
                                        </p:tgtEl>
                                      </p:cBhvr>
                                    </p:animEffect>
                                  </p:childTnLst>
                                </p:cTn>
                              </p:par>
                            </p:childTnLst>
                          </p:cTn>
                        </p:par>
                        <p:par>
                          <p:cTn id="52" fill="hold" nodeType="afterGroup">
                            <p:stCondLst>
                              <p:cond delay="3000"/>
                            </p:stCondLst>
                            <p:childTnLst>
                              <p:par>
                                <p:cTn id="53" presetID="54" presetClass="entr" presetSubtype="0" accel="100000" fill="hold" grpId="0" nodeType="afterEffect">
                                  <p:stCondLst>
                                    <p:cond delay="0"/>
                                  </p:stCondLst>
                                  <p:childTnLst>
                                    <p:set>
                                      <p:cBhvr>
                                        <p:cTn id="54" dur="1" fill="hold">
                                          <p:stCondLst>
                                            <p:cond delay="0"/>
                                          </p:stCondLst>
                                        </p:cTn>
                                        <p:tgtEl>
                                          <p:spTgt spid="352259">
                                            <p:txEl>
                                              <p:pRg st="6" end="6"/>
                                            </p:txEl>
                                          </p:spTgt>
                                        </p:tgtEl>
                                        <p:attrNameLst>
                                          <p:attrName>style.visibility</p:attrName>
                                        </p:attrNameLst>
                                      </p:cBhvr>
                                      <p:to>
                                        <p:strVal val="visible"/>
                                      </p:to>
                                    </p:set>
                                    <p:anim calcmode="lin" valueType="num">
                                      <p:cBhvr>
                                        <p:cTn id="55" dur="500" fill="hold"/>
                                        <p:tgtEl>
                                          <p:spTgt spid="352259">
                                            <p:txEl>
                                              <p:pRg st="6" end="6"/>
                                            </p:txEl>
                                          </p:spTgt>
                                        </p:tgtEl>
                                        <p:attrNameLst>
                                          <p:attrName>ppt_w</p:attrName>
                                        </p:attrNameLst>
                                      </p:cBhvr>
                                      <p:tavLst>
                                        <p:tav tm="0">
                                          <p:val>
                                            <p:strVal val="#ppt_w*0.05"/>
                                          </p:val>
                                        </p:tav>
                                        <p:tav tm="100000">
                                          <p:val>
                                            <p:strVal val="#ppt_w"/>
                                          </p:val>
                                        </p:tav>
                                      </p:tavLst>
                                    </p:anim>
                                    <p:anim calcmode="lin" valueType="num">
                                      <p:cBhvr>
                                        <p:cTn id="56" dur="500" fill="hold"/>
                                        <p:tgtEl>
                                          <p:spTgt spid="352259">
                                            <p:txEl>
                                              <p:pRg st="6" end="6"/>
                                            </p:txEl>
                                          </p:spTgt>
                                        </p:tgtEl>
                                        <p:attrNameLst>
                                          <p:attrName>ppt_h</p:attrName>
                                        </p:attrNameLst>
                                      </p:cBhvr>
                                      <p:tavLst>
                                        <p:tav tm="0">
                                          <p:val>
                                            <p:strVal val="#ppt_h"/>
                                          </p:val>
                                        </p:tav>
                                        <p:tav tm="100000">
                                          <p:val>
                                            <p:strVal val="#ppt_h"/>
                                          </p:val>
                                        </p:tav>
                                      </p:tavLst>
                                    </p:anim>
                                    <p:anim calcmode="lin" valueType="num">
                                      <p:cBhvr>
                                        <p:cTn id="57" dur="500" fill="hold"/>
                                        <p:tgtEl>
                                          <p:spTgt spid="352259">
                                            <p:txEl>
                                              <p:pRg st="6" end="6"/>
                                            </p:txEl>
                                          </p:spTgt>
                                        </p:tgtEl>
                                        <p:attrNameLst>
                                          <p:attrName>ppt_x</p:attrName>
                                        </p:attrNameLst>
                                      </p:cBhvr>
                                      <p:tavLst>
                                        <p:tav tm="0">
                                          <p:val>
                                            <p:strVal val="#ppt_x-.2"/>
                                          </p:val>
                                        </p:tav>
                                        <p:tav tm="100000">
                                          <p:val>
                                            <p:strVal val="#ppt_x"/>
                                          </p:val>
                                        </p:tav>
                                      </p:tavLst>
                                    </p:anim>
                                    <p:anim calcmode="lin" valueType="num">
                                      <p:cBhvr>
                                        <p:cTn id="58" dur="500" fill="hold"/>
                                        <p:tgtEl>
                                          <p:spTgt spid="352259">
                                            <p:txEl>
                                              <p:pRg st="6" end="6"/>
                                            </p:txEl>
                                          </p:spTgt>
                                        </p:tgtEl>
                                        <p:attrNameLst>
                                          <p:attrName>ppt_y</p:attrName>
                                        </p:attrNameLst>
                                      </p:cBhvr>
                                      <p:tavLst>
                                        <p:tav tm="0">
                                          <p:val>
                                            <p:strVal val="#ppt_y"/>
                                          </p:val>
                                        </p:tav>
                                        <p:tav tm="100000">
                                          <p:val>
                                            <p:strVal val="#ppt_y"/>
                                          </p:val>
                                        </p:tav>
                                      </p:tavLst>
                                    </p:anim>
                                    <p:animEffect transition="in" filter="fade">
                                      <p:cBhvr>
                                        <p:cTn id="59" dur="500"/>
                                        <p:tgtEl>
                                          <p:spTgt spid="352259">
                                            <p:txEl>
                                              <p:pRg st="6" end="6"/>
                                            </p:txEl>
                                          </p:spTgt>
                                        </p:tgtEl>
                                      </p:cBhvr>
                                    </p:animEffect>
                                  </p:childTnLst>
                                </p:cTn>
                              </p:par>
                            </p:childTnLst>
                          </p:cTn>
                        </p:par>
                        <p:par>
                          <p:cTn id="60" fill="hold" nodeType="afterGroup">
                            <p:stCondLst>
                              <p:cond delay="3500"/>
                            </p:stCondLst>
                            <p:childTnLst>
                              <p:par>
                                <p:cTn id="61" presetID="54" presetClass="entr" presetSubtype="0" accel="100000" fill="hold" grpId="0" nodeType="afterEffect">
                                  <p:stCondLst>
                                    <p:cond delay="0"/>
                                  </p:stCondLst>
                                  <p:childTnLst>
                                    <p:set>
                                      <p:cBhvr>
                                        <p:cTn id="62" dur="1" fill="hold">
                                          <p:stCondLst>
                                            <p:cond delay="0"/>
                                          </p:stCondLst>
                                        </p:cTn>
                                        <p:tgtEl>
                                          <p:spTgt spid="352259">
                                            <p:txEl>
                                              <p:pRg st="7" end="7"/>
                                            </p:txEl>
                                          </p:spTgt>
                                        </p:tgtEl>
                                        <p:attrNameLst>
                                          <p:attrName>style.visibility</p:attrName>
                                        </p:attrNameLst>
                                      </p:cBhvr>
                                      <p:to>
                                        <p:strVal val="visible"/>
                                      </p:to>
                                    </p:set>
                                    <p:anim calcmode="lin" valueType="num">
                                      <p:cBhvr>
                                        <p:cTn id="63" dur="500" fill="hold"/>
                                        <p:tgtEl>
                                          <p:spTgt spid="352259">
                                            <p:txEl>
                                              <p:pRg st="7" end="7"/>
                                            </p:txEl>
                                          </p:spTgt>
                                        </p:tgtEl>
                                        <p:attrNameLst>
                                          <p:attrName>ppt_w</p:attrName>
                                        </p:attrNameLst>
                                      </p:cBhvr>
                                      <p:tavLst>
                                        <p:tav tm="0">
                                          <p:val>
                                            <p:strVal val="#ppt_w*0.05"/>
                                          </p:val>
                                        </p:tav>
                                        <p:tav tm="100000">
                                          <p:val>
                                            <p:strVal val="#ppt_w"/>
                                          </p:val>
                                        </p:tav>
                                      </p:tavLst>
                                    </p:anim>
                                    <p:anim calcmode="lin" valueType="num">
                                      <p:cBhvr>
                                        <p:cTn id="64" dur="500" fill="hold"/>
                                        <p:tgtEl>
                                          <p:spTgt spid="352259">
                                            <p:txEl>
                                              <p:pRg st="7" end="7"/>
                                            </p:txEl>
                                          </p:spTgt>
                                        </p:tgtEl>
                                        <p:attrNameLst>
                                          <p:attrName>ppt_h</p:attrName>
                                        </p:attrNameLst>
                                      </p:cBhvr>
                                      <p:tavLst>
                                        <p:tav tm="0">
                                          <p:val>
                                            <p:strVal val="#ppt_h"/>
                                          </p:val>
                                        </p:tav>
                                        <p:tav tm="100000">
                                          <p:val>
                                            <p:strVal val="#ppt_h"/>
                                          </p:val>
                                        </p:tav>
                                      </p:tavLst>
                                    </p:anim>
                                    <p:anim calcmode="lin" valueType="num">
                                      <p:cBhvr>
                                        <p:cTn id="65" dur="500" fill="hold"/>
                                        <p:tgtEl>
                                          <p:spTgt spid="352259">
                                            <p:txEl>
                                              <p:pRg st="7" end="7"/>
                                            </p:txEl>
                                          </p:spTgt>
                                        </p:tgtEl>
                                        <p:attrNameLst>
                                          <p:attrName>ppt_x</p:attrName>
                                        </p:attrNameLst>
                                      </p:cBhvr>
                                      <p:tavLst>
                                        <p:tav tm="0">
                                          <p:val>
                                            <p:strVal val="#ppt_x-.2"/>
                                          </p:val>
                                        </p:tav>
                                        <p:tav tm="100000">
                                          <p:val>
                                            <p:strVal val="#ppt_x"/>
                                          </p:val>
                                        </p:tav>
                                      </p:tavLst>
                                    </p:anim>
                                    <p:anim calcmode="lin" valueType="num">
                                      <p:cBhvr>
                                        <p:cTn id="66" dur="500" fill="hold"/>
                                        <p:tgtEl>
                                          <p:spTgt spid="352259">
                                            <p:txEl>
                                              <p:pRg st="7" end="7"/>
                                            </p:txEl>
                                          </p:spTgt>
                                        </p:tgtEl>
                                        <p:attrNameLst>
                                          <p:attrName>ppt_y</p:attrName>
                                        </p:attrNameLst>
                                      </p:cBhvr>
                                      <p:tavLst>
                                        <p:tav tm="0">
                                          <p:val>
                                            <p:strVal val="#ppt_y"/>
                                          </p:val>
                                        </p:tav>
                                        <p:tav tm="100000">
                                          <p:val>
                                            <p:strVal val="#ppt_y"/>
                                          </p:val>
                                        </p:tav>
                                      </p:tavLst>
                                    </p:anim>
                                    <p:animEffect transition="in" filter="fade">
                                      <p:cBhvr>
                                        <p:cTn id="67" dur="500"/>
                                        <p:tgtEl>
                                          <p:spTgt spid="352259">
                                            <p:txEl>
                                              <p:pRg st="7" end="7"/>
                                            </p:txEl>
                                          </p:spTgt>
                                        </p:tgtEl>
                                      </p:cBhvr>
                                    </p:animEffect>
                                  </p:childTnLst>
                                </p:cTn>
                              </p:par>
                            </p:childTnLst>
                          </p:cTn>
                        </p:par>
                        <p:par>
                          <p:cTn id="68" fill="hold" nodeType="afterGroup">
                            <p:stCondLst>
                              <p:cond delay="4000"/>
                            </p:stCondLst>
                            <p:childTnLst>
                              <p:par>
                                <p:cTn id="69" presetID="54" presetClass="entr" presetSubtype="0" accel="100000" fill="hold" grpId="0" nodeType="afterEffect">
                                  <p:stCondLst>
                                    <p:cond delay="0"/>
                                  </p:stCondLst>
                                  <p:childTnLst>
                                    <p:set>
                                      <p:cBhvr>
                                        <p:cTn id="70" dur="1" fill="hold">
                                          <p:stCondLst>
                                            <p:cond delay="0"/>
                                          </p:stCondLst>
                                        </p:cTn>
                                        <p:tgtEl>
                                          <p:spTgt spid="352259">
                                            <p:txEl>
                                              <p:pRg st="8" end="8"/>
                                            </p:txEl>
                                          </p:spTgt>
                                        </p:tgtEl>
                                        <p:attrNameLst>
                                          <p:attrName>style.visibility</p:attrName>
                                        </p:attrNameLst>
                                      </p:cBhvr>
                                      <p:to>
                                        <p:strVal val="visible"/>
                                      </p:to>
                                    </p:set>
                                    <p:anim calcmode="lin" valueType="num">
                                      <p:cBhvr>
                                        <p:cTn id="71" dur="500" fill="hold"/>
                                        <p:tgtEl>
                                          <p:spTgt spid="352259">
                                            <p:txEl>
                                              <p:pRg st="8" end="8"/>
                                            </p:txEl>
                                          </p:spTgt>
                                        </p:tgtEl>
                                        <p:attrNameLst>
                                          <p:attrName>ppt_w</p:attrName>
                                        </p:attrNameLst>
                                      </p:cBhvr>
                                      <p:tavLst>
                                        <p:tav tm="0">
                                          <p:val>
                                            <p:strVal val="#ppt_w*0.05"/>
                                          </p:val>
                                        </p:tav>
                                        <p:tav tm="100000">
                                          <p:val>
                                            <p:strVal val="#ppt_w"/>
                                          </p:val>
                                        </p:tav>
                                      </p:tavLst>
                                    </p:anim>
                                    <p:anim calcmode="lin" valueType="num">
                                      <p:cBhvr>
                                        <p:cTn id="72" dur="500" fill="hold"/>
                                        <p:tgtEl>
                                          <p:spTgt spid="352259">
                                            <p:txEl>
                                              <p:pRg st="8" end="8"/>
                                            </p:txEl>
                                          </p:spTgt>
                                        </p:tgtEl>
                                        <p:attrNameLst>
                                          <p:attrName>ppt_h</p:attrName>
                                        </p:attrNameLst>
                                      </p:cBhvr>
                                      <p:tavLst>
                                        <p:tav tm="0">
                                          <p:val>
                                            <p:strVal val="#ppt_h"/>
                                          </p:val>
                                        </p:tav>
                                        <p:tav tm="100000">
                                          <p:val>
                                            <p:strVal val="#ppt_h"/>
                                          </p:val>
                                        </p:tav>
                                      </p:tavLst>
                                    </p:anim>
                                    <p:anim calcmode="lin" valueType="num">
                                      <p:cBhvr>
                                        <p:cTn id="73" dur="500" fill="hold"/>
                                        <p:tgtEl>
                                          <p:spTgt spid="352259">
                                            <p:txEl>
                                              <p:pRg st="8" end="8"/>
                                            </p:txEl>
                                          </p:spTgt>
                                        </p:tgtEl>
                                        <p:attrNameLst>
                                          <p:attrName>ppt_x</p:attrName>
                                        </p:attrNameLst>
                                      </p:cBhvr>
                                      <p:tavLst>
                                        <p:tav tm="0">
                                          <p:val>
                                            <p:strVal val="#ppt_x-.2"/>
                                          </p:val>
                                        </p:tav>
                                        <p:tav tm="100000">
                                          <p:val>
                                            <p:strVal val="#ppt_x"/>
                                          </p:val>
                                        </p:tav>
                                      </p:tavLst>
                                    </p:anim>
                                    <p:anim calcmode="lin" valueType="num">
                                      <p:cBhvr>
                                        <p:cTn id="74" dur="500" fill="hold"/>
                                        <p:tgtEl>
                                          <p:spTgt spid="352259">
                                            <p:txEl>
                                              <p:pRg st="8" end="8"/>
                                            </p:txEl>
                                          </p:spTgt>
                                        </p:tgtEl>
                                        <p:attrNameLst>
                                          <p:attrName>ppt_y</p:attrName>
                                        </p:attrNameLst>
                                      </p:cBhvr>
                                      <p:tavLst>
                                        <p:tav tm="0">
                                          <p:val>
                                            <p:strVal val="#ppt_y"/>
                                          </p:val>
                                        </p:tav>
                                        <p:tav tm="100000">
                                          <p:val>
                                            <p:strVal val="#ppt_y"/>
                                          </p:val>
                                        </p:tav>
                                      </p:tavLst>
                                    </p:anim>
                                    <p:animEffect transition="in" filter="fade">
                                      <p:cBhvr>
                                        <p:cTn id="75" dur="500"/>
                                        <p:tgtEl>
                                          <p:spTgt spid="352259">
                                            <p:txEl>
                                              <p:pRg st="8" end="8"/>
                                            </p:txEl>
                                          </p:spTgt>
                                        </p:tgtEl>
                                      </p:cBhvr>
                                    </p:animEffect>
                                  </p:childTnLst>
                                </p:cTn>
                              </p:par>
                            </p:childTnLst>
                          </p:cTn>
                        </p:par>
                        <p:par>
                          <p:cTn id="76" fill="hold" nodeType="afterGroup">
                            <p:stCondLst>
                              <p:cond delay="4500"/>
                            </p:stCondLst>
                            <p:childTnLst>
                              <p:par>
                                <p:cTn id="77" presetID="54" presetClass="entr" presetSubtype="0" accel="100000" fill="hold" grpId="0" nodeType="afterEffect">
                                  <p:stCondLst>
                                    <p:cond delay="0"/>
                                  </p:stCondLst>
                                  <p:childTnLst>
                                    <p:set>
                                      <p:cBhvr>
                                        <p:cTn id="78" dur="1" fill="hold">
                                          <p:stCondLst>
                                            <p:cond delay="0"/>
                                          </p:stCondLst>
                                        </p:cTn>
                                        <p:tgtEl>
                                          <p:spTgt spid="352259">
                                            <p:txEl>
                                              <p:pRg st="9" end="9"/>
                                            </p:txEl>
                                          </p:spTgt>
                                        </p:tgtEl>
                                        <p:attrNameLst>
                                          <p:attrName>style.visibility</p:attrName>
                                        </p:attrNameLst>
                                      </p:cBhvr>
                                      <p:to>
                                        <p:strVal val="visible"/>
                                      </p:to>
                                    </p:set>
                                    <p:anim calcmode="lin" valueType="num">
                                      <p:cBhvr>
                                        <p:cTn id="79" dur="500" fill="hold"/>
                                        <p:tgtEl>
                                          <p:spTgt spid="352259">
                                            <p:txEl>
                                              <p:pRg st="9" end="9"/>
                                            </p:txEl>
                                          </p:spTgt>
                                        </p:tgtEl>
                                        <p:attrNameLst>
                                          <p:attrName>ppt_w</p:attrName>
                                        </p:attrNameLst>
                                      </p:cBhvr>
                                      <p:tavLst>
                                        <p:tav tm="0">
                                          <p:val>
                                            <p:strVal val="#ppt_w*0.05"/>
                                          </p:val>
                                        </p:tav>
                                        <p:tav tm="100000">
                                          <p:val>
                                            <p:strVal val="#ppt_w"/>
                                          </p:val>
                                        </p:tav>
                                      </p:tavLst>
                                    </p:anim>
                                    <p:anim calcmode="lin" valueType="num">
                                      <p:cBhvr>
                                        <p:cTn id="80" dur="500" fill="hold"/>
                                        <p:tgtEl>
                                          <p:spTgt spid="352259">
                                            <p:txEl>
                                              <p:pRg st="9" end="9"/>
                                            </p:txEl>
                                          </p:spTgt>
                                        </p:tgtEl>
                                        <p:attrNameLst>
                                          <p:attrName>ppt_h</p:attrName>
                                        </p:attrNameLst>
                                      </p:cBhvr>
                                      <p:tavLst>
                                        <p:tav tm="0">
                                          <p:val>
                                            <p:strVal val="#ppt_h"/>
                                          </p:val>
                                        </p:tav>
                                        <p:tav tm="100000">
                                          <p:val>
                                            <p:strVal val="#ppt_h"/>
                                          </p:val>
                                        </p:tav>
                                      </p:tavLst>
                                    </p:anim>
                                    <p:anim calcmode="lin" valueType="num">
                                      <p:cBhvr>
                                        <p:cTn id="81" dur="500" fill="hold"/>
                                        <p:tgtEl>
                                          <p:spTgt spid="352259">
                                            <p:txEl>
                                              <p:pRg st="9" end="9"/>
                                            </p:txEl>
                                          </p:spTgt>
                                        </p:tgtEl>
                                        <p:attrNameLst>
                                          <p:attrName>ppt_x</p:attrName>
                                        </p:attrNameLst>
                                      </p:cBhvr>
                                      <p:tavLst>
                                        <p:tav tm="0">
                                          <p:val>
                                            <p:strVal val="#ppt_x-.2"/>
                                          </p:val>
                                        </p:tav>
                                        <p:tav tm="100000">
                                          <p:val>
                                            <p:strVal val="#ppt_x"/>
                                          </p:val>
                                        </p:tav>
                                      </p:tavLst>
                                    </p:anim>
                                    <p:anim calcmode="lin" valueType="num">
                                      <p:cBhvr>
                                        <p:cTn id="82" dur="500" fill="hold"/>
                                        <p:tgtEl>
                                          <p:spTgt spid="352259">
                                            <p:txEl>
                                              <p:pRg st="9" end="9"/>
                                            </p:txEl>
                                          </p:spTgt>
                                        </p:tgtEl>
                                        <p:attrNameLst>
                                          <p:attrName>ppt_y</p:attrName>
                                        </p:attrNameLst>
                                      </p:cBhvr>
                                      <p:tavLst>
                                        <p:tav tm="0">
                                          <p:val>
                                            <p:strVal val="#ppt_y"/>
                                          </p:val>
                                        </p:tav>
                                        <p:tav tm="100000">
                                          <p:val>
                                            <p:strVal val="#ppt_y"/>
                                          </p:val>
                                        </p:tav>
                                      </p:tavLst>
                                    </p:anim>
                                    <p:animEffect transition="in" filter="fade">
                                      <p:cBhvr>
                                        <p:cTn id="83" dur="500"/>
                                        <p:tgtEl>
                                          <p:spTgt spid="352259">
                                            <p:txEl>
                                              <p:pRg st="9" end="9"/>
                                            </p:txEl>
                                          </p:spTgt>
                                        </p:tgtEl>
                                      </p:cBhvr>
                                    </p:animEffect>
                                  </p:childTnLst>
                                </p:cTn>
                              </p:par>
                            </p:childTnLst>
                          </p:cTn>
                        </p:par>
                        <p:par>
                          <p:cTn id="84" fill="hold" nodeType="afterGroup">
                            <p:stCondLst>
                              <p:cond delay="5000"/>
                            </p:stCondLst>
                            <p:childTnLst>
                              <p:par>
                                <p:cTn id="85" presetID="54" presetClass="entr" presetSubtype="0" accel="100000" fill="hold" grpId="0" nodeType="afterEffect">
                                  <p:stCondLst>
                                    <p:cond delay="0"/>
                                  </p:stCondLst>
                                  <p:childTnLst>
                                    <p:set>
                                      <p:cBhvr>
                                        <p:cTn id="86" dur="1" fill="hold">
                                          <p:stCondLst>
                                            <p:cond delay="0"/>
                                          </p:stCondLst>
                                        </p:cTn>
                                        <p:tgtEl>
                                          <p:spTgt spid="352259">
                                            <p:txEl>
                                              <p:pRg st="10" end="10"/>
                                            </p:txEl>
                                          </p:spTgt>
                                        </p:tgtEl>
                                        <p:attrNameLst>
                                          <p:attrName>style.visibility</p:attrName>
                                        </p:attrNameLst>
                                      </p:cBhvr>
                                      <p:to>
                                        <p:strVal val="visible"/>
                                      </p:to>
                                    </p:set>
                                    <p:anim calcmode="lin" valueType="num">
                                      <p:cBhvr>
                                        <p:cTn id="87" dur="500" fill="hold"/>
                                        <p:tgtEl>
                                          <p:spTgt spid="352259">
                                            <p:txEl>
                                              <p:pRg st="10" end="10"/>
                                            </p:txEl>
                                          </p:spTgt>
                                        </p:tgtEl>
                                        <p:attrNameLst>
                                          <p:attrName>ppt_w</p:attrName>
                                        </p:attrNameLst>
                                      </p:cBhvr>
                                      <p:tavLst>
                                        <p:tav tm="0">
                                          <p:val>
                                            <p:strVal val="#ppt_w*0.05"/>
                                          </p:val>
                                        </p:tav>
                                        <p:tav tm="100000">
                                          <p:val>
                                            <p:strVal val="#ppt_w"/>
                                          </p:val>
                                        </p:tav>
                                      </p:tavLst>
                                    </p:anim>
                                    <p:anim calcmode="lin" valueType="num">
                                      <p:cBhvr>
                                        <p:cTn id="88" dur="500" fill="hold"/>
                                        <p:tgtEl>
                                          <p:spTgt spid="352259">
                                            <p:txEl>
                                              <p:pRg st="10" end="10"/>
                                            </p:txEl>
                                          </p:spTgt>
                                        </p:tgtEl>
                                        <p:attrNameLst>
                                          <p:attrName>ppt_h</p:attrName>
                                        </p:attrNameLst>
                                      </p:cBhvr>
                                      <p:tavLst>
                                        <p:tav tm="0">
                                          <p:val>
                                            <p:strVal val="#ppt_h"/>
                                          </p:val>
                                        </p:tav>
                                        <p:tav tm="100000">
                                          <p:val>
                                            <p:strVal val="#ppt_h"/>
                                          </p:val>
                                        </p:tav>
                                      </p:tavLst>
                                    </p:anim>
                                    <p:anim calcmode="lin" valueType="num">
                                      <p:cBhvr>
                                        <p:cTn id="89" dur="500" fill="hold"/>
                                        <p:tgtEl>
                                          <p:spTgt spid="352259">
                                            <p:txEl>
                                              <p:pRg st="10" end="10"/>
                                            </p:txEl>
                                          </p:spTgt>
                                        </p:tgtEl>
                                        <p:attrNameLst>
                                          <p:attrName>ppt_x</p:attrName>
                                        </p:attrNameLst>
                                      </p:cBhvr>
                                      <p:tavLst>
                                        <p:tav tm="0">
                                          <p:val>
                                            <p:strVal val="#ppt_x-.2"/>
                                          </p:val>
                                        </p:tav>
                                        <p:tav tm="100000">
                                          <p:val>
                                            <p:strVal val="#ppt_x"/>
                                          </p:val>
                                        </p:tav>
                                      </p:tavLst>
                                    </p:anim>
                                    <p:anim calcmode="lin" valueType="num">
                                      <p:cBhvr>
                                        <p:cTn id="90" dur="500" fill="hold"/>
                                        <p:tgtEl>
                                          <p:spTgt spid="352259">
                                            <p:txEl>
                                              <p:pRg st="10" end="10"/>
                                            </p:txEl>
                                          </p:spTgt>
                                        </p:tgtEl>
                                        <p:attrNameLst>
                                          <p:attrName>ppt_y</p:attrName>
                                        </p:attrNameLst>
                                      </p:cBhvr>
                                      <p:tavLst>
                                        <p:tav tm="0">
                                          <p:val>
                                            <p:strVal val="#ppt_y"/>
                                          </p:val>
                                        </p:tav>
                                        <p:tav tm="100000">
                                          <p:val>
                                            <p:strVal val="#ppt_y"/>
                                          </p:val>
                                        </p:tav>
                                      </p:tavLst>
                                    </p:anim>
                                    <p:animEffect transition="in" filter="fade">
                                      <p:cBhvr>
                                        <p:cTn id="91" dur="500"/>
                                        <p:tgtEl>
                                          <p:spTgt spid="352259">
                                            <p:txEl>
                                              <p:pRg st="10" end="10"/>
                                            </p:txEl>
                                          </p:spTgt>
                                        </p:tgtEl>
                                      </p:cBhvr>
                                    </p:animEffect>
                                  </p:childTnLst>
                                </p:cTn>
                              </p:par>
                            </p:childTnLst>
                          </p:cTn>
                        </p:par>
                        <p:par>
                          <p:cTn id="92" fill="hold" nodeType="afterGroup">
                            <p:stCondLst>
                              <p:cond delay="5500"/>
                            </p:stCondLst>
                            <p:childTnLst>
                              <p:par>
                                <p:cTn id="93" presetID="54" presetClass="entr" presetSubtype="0" accel="100000" fill="hold" grpId="0" nodeType="afterEffect">
                                  <p:stCondLst>
                                    <p:cond delay="0"/>
                                  </p:stCondLst>
                                  <p:childTnLst>
                                    <p:set>
                                      <p:cBhvr>
                                        <p:cTn id="94" dur="1" fill="hold">
                                          <p:stCondLst>
                                            <p:cond delay="0"/>
                                          </p:stCondLst>
                                        </p:cTn>
                                        <p:tgtEl>
                                          <p:spTgt spid="352259">
                                            <p:txEl>
                                              <p:pRg st="11" end="11"/>
                                            </p:txEl>
                                          </p:spTgt>
                                        </p:tgtEl>
                                        <p:attrNameLst>
                                          <p:attrName>style.visibility</p:attrName>
                                        </p:attrNameLst>
                                      </p:cBhvr>
                                      <p:to>
                                        <p:strVal val="visible"/>
                                      </p:to>
                                    </p:set>
                                    <p:anim calcmode="lin" valueType="num">
                                      <p:cBhvr>
                                        <p:cTn id="95" dur="500" fill="hold"/>
                                        <p:tgtEl>
                                          <p:spTgt spid="352259">
                                            <p:txEl>
                                              <p:pRg st="11" end="11"/>
                                            </p:txEl>
                                          </p:spTgt>
                                        </p:tgtEl>
                                        <p:attrNameLst>
                                          <p:attrName>ppt_w</p:attrName>
                                        </p:attrNameLst>
                                      </p:cBhvr>
                                      <p:tavLst>
                                        <p:tav tm="0">
                                          <p:val>
                                            <p:strVal val="#ppt_w*0.05"/>
                                          </p:val>
                                        </p:tav>
                                        <p:tav tm="100000">
                                          <p:val>
                                            <p:strVal val="#ppt_w"/>
                                          </p:val>
                                        </p:tav>
                                      </p:tavLst>
                                    </p:anim>
                                    <p:anim calcmode="lin" valueType="num">
                                      <p:cBhvr>
                                        <p:cTn id="96" dur="500" fill="hold"/>
                                        <p:tgtEl>
                                          <p:spTgt spid="352259">
                                            <p:txEl>
                                              <p:pRg st="11" end="11"/>
                                            </p:txEl>
                                          </p:spTgt>
                                        </p:tgtEl>
                                        <p:attrNameLst>
                                          <p:attrName>ppt_h</p:attrName>
                                        </p:attrNameLst>
                                      </p:cBhvr>
                                      <p:tavLst>
                                        <p:tav tm="0">
                                          <p:val>
                                            <p:strVal val="#ppt_h"/>
                                          </p:val>
                                        </p:tav>
                                        <p:tav tm="100000">
                                          <p:val>
                                            <p:strVal val="#ppt_h"/>
                                          </p:val>
                                        </p:tav>
                                      </p:tavLst>
                                    </p:anim>
                                    <p:anim calcmode="lin" valueType="num">
                                      <p:cBhvr>
                                        <p:cTn id="97" dur="500" fill="hold"/>
                                        <p:tgtEl>
                                          <p:spTgt spid="352259">
                                            <p:txEl>
                                              <p:pRg st="11" end="11"/>
                                            </p:txEl>
                                          </p:spTgt>
                                        </p:tgtEl>
                                        <p:attrNameLst>
                                          <p:attrName>ppt_x</p:attrName>
                                        </p:attrNameLst>
                                      </p:cBhvr>
                                      <p:tavLst>
                                        <p:tav tm="0">
                                          <p:val>
                                            <p:strVal val="#ppt_x-.2"/>
                                          </p:val>
                                        </p:tav>
                                        <p:tav tm="100000">
                                          <p:val>
                                            <p:strVal val="#ppt_x"/>
                                          </p:val>
                                        </p:tav>
                                      </p:tavLst>
                                    </p:anim>
                                    <p:anim calcmode="lin" valueType="num">
                                      <p:cBhvr>
                                        <p:cTn id="98" dur="500" fill="hold"/>
                                        <p:tgtEl>
                                          <p:spTgt spid="352259">
                                            <p:txEl>
                                              <p:pRg st="11" end="11"/>
                                            </p:txEl>
                                          </p:spTgt>
                                        </p:tgtEl>
                                        <p:attrNameLst>
                                          <p:attrName>ppt_y</p:attrName>
                                        </p:attrNameLst>
                                      </p:cBhvr>
                                      <p:tavLst>
                                        <p:tav tm="0">
                                          <p:val>
                                            <p:strVal val="#ppt_y"/>
                                          </p:val>
                                        </p:tav>
                                        <p:tav tm="100000">
                                          <p:val>
                                            <p:strVal val="#ppt_y"/>
                                          </p:val>
                                        </p:tav>
                                      </p:tavLst>
                                    </p:anim>
                                    <p:animEffect transition="in" filter="fade">
                                      <p:cBhvr>
                                        <p:cTn id="99" dur="500"/>
                                        <p:tgtEl>
                                          <p:spTgt spid="352259">
                                            <p:txEl>
                                              <p:pRg st="11" end="11"/>
                                            </p:txEl>
                                          </p:spTgt>
                                        </p:tgtEl>
                                      </p:cBhvr>
                                    </p:animEffect>
                                  </p:childTnLst>
                                </p:cTn>
                              </p:par>
                            </p:childTnLst>
                          </p:cTn>
                        </p:par>
                        <p:par>
                          <p:cTn id="100" fill="hold" nodeType="afterGroup">
                            <p:stCondLst>
                              <p:cond delay="6000"/>
                            </p:stCondLst>
                            <p:childTnLst>
                              <p:par>
                                <p:cTn id="101" presetID="54" presetClass="entr" presetSubtype="0" accel="100000" fill="hold" grpId="0" nodeType="afterEffect">
                                  <p:stCondLst>
                                    <p:cond delay="0"/>
                                  </p:stCondLst>
                                  <p:childTnLst>
                                    <p:set>
                                      <p:cBhvr>
                                        <p:cTn id="102" dur="1" fill="hold">
                                          <p:stCondLst>
                                            <p:cond delay="0"/>
                                          </p:stCondLst>
                                        </p:cTn>
                                        <p:tgtEl>
                                          <p:spTgt spid="352259">
                                            <p:txEl>
                                              <p:pRg st="12" end="12"/>
                                            </p:txEl>
                                          </p:spTgt>
                                        </p:tgtEl>
                                        <p:attrNameLst>
                                          <p:attrName>style.visibility</p:attrName>
                                        </p:attrNameLst>
                                      </p:cBhvr>
                                      <p:to>
                                        <p:strVal val="visible"/>
                                      </p:to>
                                    </p:set>
                                    <p:anim calcmode="lin" valueType="num">
                                      <p:cBhvr>
                                        <p:cTn id="103" dur="500" fill="hold"/>
                                        <p:tgtEl>
                                          <p:spTgt spid="352259">
                                            <p:txEl>
                                              <p:pRg st="12" end="12"/>
                                            </p:txEl>
                                          </p:spTgt>
                                        </p:tgtEl>
                                        <p:attrNameLst>
                                          <p:attrName>ppt_w</p:attrName>
                                        </p:attrNameLst>
                                      </p:cBhvr>
                                      <p:tavLst>
                                        <p:tav tm="0">
                                          <p:val>
                                            <p:strVal val="#ppt_w*0.05"/>
                                          </p:val>
                                        </p:tav>
                                        <p:tav tm="100000">
                                          <p:val>
                                            <p:strVal val="#ppt_w"/>
                                          </p:val>
                                        </p:tav>
                                      </p:tavLst>
                                    </p:anim>
                                    <p:anim calcmode="lin" valueType="num">
                                      <p:cBhvr>
                                        <p:cTn id="104" dur="500" fill="hold"/>
                                        <p:tgtEl>
                                          <p:spTgt spid="352259">
                                            <p:txEl>
                                              <p:pRg st="12" end="12"/>
                                            </p:txEl>
                                          </p:spTgt>
                                        </p:tgtEl>
                                        <p:attrNameLst>
                                          <p:attrName>ppt_h</p:attrName>
                                        </p:attrNameLst>
                                      </p:cBhvr>
                                      <p:tavLst>
                                        <p:tav tm="0">
                                          <p:val>
                                            <p:strVal val="#ppt_h"/>
                                          </p:val>
                                        </p:tav>
                                        <p:tav tm="100000">
                                          <p:val>
                                            <p:strVal val="#ppt_h"/>
                                          </p:val>
                                        </p:tav>
                                      </p:tavLst>
                                    </p:anim>
                                    <p:anim calcmode="lin" valueType="num">
                                      <p:cBhvr>
                                        <p:cTn id="105" dur="500" fill="hold"/>
                                        <p:tgtEl>
                                          <p:spTgt spid="352259">
                                            <p:txEl>
                                              <p:pRg st="12" end="12"/>
                                            </p:txEl>
                                          </p:spTgt>
                                        </p:tgtEl>
                                        <p:attrNameLst>
                                          <p:attrName>ppt_x</p:attrName>
                                        </p:attrNameLst>
                                      </p:cBhvr>
                                      <p:tavLst>
                                        <p:tav tm="0">
                                          <p:val>
                                            <p:strVal val="#ppt_x-.2"/>
                                          </p:val>
                                        </p:tav>
                                        <p:tav tm="100000">
                                          <p:val>
                                            <p:strVal val="#ppt_x"/>
                                          </p:val>
                                        </p:tav>
                                      </p:tavLst>
                                    </p:anim>
                                    <p:anim calcmode="lin" valueType="num">
                                      <p:cBhvr>
                                        <p:cTn id="106" dur="500" fill="hold"/>
                                        <p:tgtEl>
                                          <p:spTgt spid="352259">
                                            <p:txEl>
                                              <p:pRg st="12" end="12"/>
                                            </p:txEl>
                                          </p:spTgt>
                                        </p:tgtEl>
                                        <p:attrNameLst>
                                          <p:attrName>ppt_y</p:attrName>
                                        </p:attrNameLst>
                                      </p:cBhvr>
                                      <p:tavLst>
                                        <p:tav tm="0">
                                          <p:val>
                                            <p:strVal val="#ppt_y"/>
                                          </p:val>
                                        </p:tav>
                                        <p:tav tm="100000">
                                          <p:val>
                                            <p:strVal val="#ppt_y"/>
                                          </p:val>
                                        </p:tav>
                                      </p:tavLst>
                                    </p:anim>
                                    <p:animEffect transition="in" filter="fade">
                                      <p:cBhvr>
                                        <p:cTn id="107" dur="500"/>
                                        <p:tgtEl>
                                          <p:spTgt spid="352259">
                                            <p:txEl>
                                              <p:pRg st="12" end="12"/>
                                            </p:txEl>
                                          </p:spTgt>
                                        </p:tgtEl>
                                      </p:cBhvr>
                                    </p:animEffect>
                                  </p:childTnLst>
                                </p:cTn>
                              </p:par>
                            </p:childTnLst>
                          </p:cTn>
                        </p:par>
                        <p:par>
                          <p:cTn id="108" fill="hold" nodeType="afterGroup">
                            <p:stCondLst>
                              <p:cond delay="6500"/>
                            </p:stCondLst>
                            <p:childTnLst>
                              <p:par>
                                <p:cTn id="109" presetID="54" presetClass="entr" presetSubtype="0" accel="100000" fill="hold" grpId="0" nodeType="afterEffect">
                                  <p:stCondLst>
                                    <p:cond delay="0"/>
                                  </p:stCondLst>
                                  <p:childTnLst>
                                    <p:set>
                                      <p:cBhvr>
                                        <p:cTn id="110" dur="1" fill="hold">
                                          <p:stCondLst>
                                            <p:cond delay="0"/>
                                          </p:stCondLst>
                                        </p:cTn>
                                        <p:tgtEl>
                                          <p:spTgt spid="352259">
                                            <p:txEl>
                                              <p:pRg st="13" end="13"/>
                                            </p:txEl>
                                          </p:spTgt>
                                        </p:tgtEl>
                                        <p:attrNameLst>
                                          <p:attrName>style.visibility</p:attrName>
                                        </p:attrNameLst>
                                      </p:cBhvr>
                                      <p:to>
                                        <p:strVal val="visible"/>
                                      </p:to>
                                    </p:set>
                                    <p:anim calcmode="lin" valueType="num">
                                      <p:cBhvr>
                                        <p:cTn id="111" dur="500" fill="hold"/>
                                        <p:tgtEl>
                                          <p:spTgt spid="352259">
                                            <p:txEl>
                                              <p:pRg st="13" end="13"/>
                                            </p:txEl>
                                          </p:spTgt>
                                        </p:tgtEl>
                                        <p:attrNameLst>
                                          <p:attrName>ppt_w</p:attrName>
                                        </p:attrNameLst>
                                      </p:cBhvr>
                                      <p:tavLst>
                                        <p:tav tm="0">
                                          <p:val>
                                            <p:strVal val="#ppt_w*0.05"/>
                                          </p:val>
                                        </p:tav>
                                        <p:tav tm="100000">
                                          <p:val>
                                            <p:strVal val="#ppt_w"/>
                                          </p:val>
                                        </p:tav>
                                      </p:tavLst>
                                    </p:anim>
                                    <p:anim calcmode="lin" valueType="num">
                                      <p:cBhvr>
                                        <p:cTn id="112" dur="500" fill="hold"/>
                                        <p:tgtEl>
                                          <p:spTgt spid="352259">
                                            <p:txEl>
                                              <p:pRg st="13" end="13"/>
                                            </p:txEl>
                                          </p:spTgt>
                                        </p:tgtEl>
                                        <p:attrNameLst>
                                          <p:attrName>ppt_h</p:attrName>
                                        </p:attrNameLst>
                                      </p:cBhvr>
                                      <p:tavLst>
                                        <p:tav tm="0">
                                          <p:val>
                                            <p:strVal val="#ppt_h"/>
                                          </p:val>
                                        </p:tav>
                                        <p:tav tm="100000">
                                          <p:val>
                                            <p:strVal val="#ppt_h"/>
                                          </p:val>
                                        </p:tav>
                                      </p:tavLst>
                                    </p:anim>
                                    <p:anim calcmode="lin" valueType="num">
                                      <p:cBhvr>
                                        <p:cTn id="113" dur="500" fill="hold"/>
                                        <p:tgtEl>
                                          <p:spTgt spid="352259">
                                            <p:txEl>
                                              <p:pRg st="13" end="13"/>
                                            </p:txEl>
                                          </p:spTgt>
                                        </p:tgtEl>
                                        <p:attrNameLst>
                                          <p:attrName>ppt_x</p:attrName>
                                        </p:attrNameLst>
                                      </p:cBhvr>
                                      <p:tavLst>
                                        <p:tav tm="0">
                                          <p:val>
                                            <p:strVal val="#ppt_x-.2"/>
                                          </p:val>
                                        </p:tav>
                                        <p:tav tm="100000">
                                          <p:val>
                                            <p:strVal val="#ppt_x"/>
                                          </p:val>
                                        </p:tav>
                                      </p:tavLst>
                                    </p:anim>
                                    <p:anim calcmode="lin" valueType="num">
                                      <p:cBhvr>
                                        <p:cTn id="114" dur="500" fill="hold"/>
                                        <p:tgtEl>
                                          <p:spTgt spid="352259">
                                            <p:txEl>
                                              <p:pRg st="13" end="13"/>
                                            </p:txEl>
                                          </p:spTgt>
                                        </p:tgtEl>
                                        <p:attrNameLst>
                                          <p:attrName>ppt_y</p:attrName>
                                        </p:attrNameLst>
                                      </p:cBhvr>
                                      <p:tavLst>
                                        <p:tav tm="0">
                                          <p:val>
                                            <p:strVal val="#ppt_y"/>
                                          </p:val>
                                        </p:tav>
                                        <p:tav tm="100000">
                                          <p:val>
                                            <p:strVal val="#ppt_y"/>
                                          </p:val>
                                        </p:tav>
                                      </p:tavLst>
                                    </p:anim>
                                    <p:animEffect transition="in" filter="fade">
                                      <p:cBhvr>
                                        <p:cTn id="115" dur="500"/>
                                        <p:tgtEl>
                                          <p:spTgt spid="352259">
                                            <p:txEl>
                                              <p:pRg st="13" end="13"/>
                                            </p:txEl>
                                          </p:spTgt>
                                        </p:tgtEl>
                                      </p:cBhvr>
                                    </p:animEffect>
                                  </p:childTnLst>
                                </p:cTn>
                              </p:par>
                            </p:childTnLst>
                          </p:cTn>
                        </p:par>
                        <p:par>
                          <p:cTn id="116" fill="hold" nodeType="afterGroup">
                            <p:stCondLst>
                              <p:cond delay="7000"/>
                            </p:stCondLst>
                            <p:childTnLst>
                              <p:par>
                                <p:cTn id="117" presetID="54" presetClass="entr" presetSubtype="0" accel="100000" fill="hold" grpId="0" nodeType="afterEffect">
                                  <p:stCondLst>
                                    <p:cond delay="0"/>
                                  </p:stCondLst>
                                  <p:childTnLst>
                                    <p:set>
                                      <p:cBhvr>
                                        <p:cTn id="118" dur="1" fill="hold">
                                          <p:stCondLst>
                                            <p:cond delay="0"/>
                                          </p:stCondLst>
                                        </p:cTn>
                                        <p:tgtEl>
                                          <p:spTgt spid="352259">
                                            <p:txEl>
                                              <p:pRg st="14" end="14"/>
                                            </p:txEl>
                                          </p:spTgt>
                                        </p:tgtEl>
                                        <p:attrNameLst>
                                          <p:attrName>style.visibility</p:attrName>
                                        </p:attrNameLst>
                                      </p:cBhvr>
                                      <p:to>
                                        <p:strVal val="visible"/>
                                      </p:to>
                                    </p:set>
                                    <p:anim calcmode="lin" valueType="num">
                                      <p:cBhvr>
                                        <p:cTn id="119" dur="500" fill="hold"/>
                                        <p:tgtEl>
                                          <p:spTgt spid="352259">
                                            <p:txEl>
                                              <p:pRg st="14" end="14"/>
                                            </p:txEl>
                                          </p:spTgt>
                                        </p:tgtEl>
                                        <p:attrNameLst>
                                          <p:attrName>ppt_w</p:attrName>
                                        </p:attrNameLst>
                                      </p:cBhvr>
                                      <p:tavLst>
                                        <p:tav tm="0">
                                          <p:val>
                                            <p:strVal val="#ppt_w*0.05"/>
                                          </p:val>
                                        </p:tav>
                                        <p:tav tm="100000">
                                          <p:val>
                                            <p:strVal val="#ppt_w"/>
                                          </p:val>
                                        </p:tav>
                                      </p:tavLst>
                                    </p:anim>
                                    <p:anim calcmode="lin" valueType="num">
                                      <p:cBhvr>
                                        <p:cTn id="120" dur="500" fill="hold"/>
                                        <p:tgtEl>
                                          <p:spTgt spid="352259">
                                            <p:txEl>
                                              <p:pRg st="14" end="14"/>
                                            </p:txEl>
                                          </p:spTgt>
                                        </p:tgtEl>
                                        <p:attrNameLst>
                                          <p:attrName>ppt_h</p:attrName>
                                        </p:attrNameLst>
                                      </p:cBhvr>
                                      <p:tavLst>
                                        <p:tav tm="0">
                                          <p:val>
                                            <p:strVal val="#ppt_h"/>
                                          </p:val>
                                        </p:tav>
                                        <p:tav tm="100000">
                                          <p:val>
                                            <p:strVal val="#ppt_h"/>
                                          </p:val>
                                        </p:tav>
                                      </p:tavLst>
                                    </p:anim>
                                    <p:anim calcmode="lin" valueType="num">
                                      <p:cBhvr>
                                        <p:cTn id="121" dur="500" fill="hold"/>
                                        <p:tgtEl>
                                          <p:spTgt spid="352259">
                                            <p:txEl>
                                              <p:pRg st="14" end="14"/>
                                            </p:txEl>
                                          </p:spTgt>
                                        </p:tgtEl>
                                        <p:attrNameLst>
                                          <p:attrName>ppt_x</p:attrName>
                                        </p:attrNameLst>
                                      </p:cBhvr>
                                      <p:tavLst>
                                        <p:tav tm="0">
                                          <p:val>
                                            <p:strVal val="#ppt_x-.2"/>
                                          </p:val>
                                        </p:tav>
                                        <p:tav tm="100000">
                                          <p:val>
                                            <p:strVal val="#ppt_x"/>
                                          </p:val>
                                        </p:tav>
                                      </p:tavLst>
                                    </p:anim>
                                    <p:anim calcmode="lin" valueType="num">
                                      <p:cBhvr>
                                        <p:cTn id="122" dur="500" fill="hold"/>
                                        <p:tgtEl>
                                          <p:spTgt spid="352259">
                                            <p:txEl>
                                              <p:pRg st="14" end="14"/>
                                            </p:txEl>
                                          </p:spTgt>
                                        </p:tgtEl>
                                        <p:attrNameLst>
                                          <p:attrName>ppt_y</p:attrName>
                                        </p:attrNameLst>
                                      </p:cBhvr>
                                      <p:tavLst>
                                        <p:tav tm="0">
                                          <p:val>
                                            <p:strVal val="#ppt_y"/>
                                          </p:val>
                                        </p:tav>
                                        <p:tav tm="100000">
                                          <p:val>
                                            <p:strVal val="#ppt_y"/>
                                          </p:val>
                                        </p:tav>
                                      </p:tavLst>
                                    </p:anim>
                                    <p:animEffect transition="in" filter="fade">
                                      <p:cBhvr>
                                        <p:cTn id="123" dur="500"/>
                                        <p:tgtEl>
                                          <p:spTgt spid="352259">
                                            <p:txEl>
                                              <p:pRg st="14" end="14"/>
                                            </p:txEl>
                                          </p:spTgt>
                                        </p:tgtEl>
                                      </p:cBhvr>
                                    </p:animEffect>
                                  </p:childTnLst>
                                </p:cTn>
                              </p:par>
                            </p:childTnLst>
                          </p:cTn>
                        </p:par>
                        <p:par>
                          <p:cTn id="124" fill="hold" nodeType="afterGroup">
                            <p:stCondLst>
                              <p:cond delay="7500"/>
                            </p:stCondLst>
                            <p:childTnLst>
                              <p:par>
                                <p:cTn id="125" presetID="54" presetClass="entr" presetSubtype="0" accel="100000" fill="hold" grpId="0" nodeType="afterEffect">
                                  <p:stCondLst>
                                    <p:cond delay="0"/>
                                  </p:stCondLst>
                                  <p:childTnLst>
                                    <p:set>
                                      <p:cBhvr>
                                        <p:cTn id="126" dur="1" fill="hold">
                                          <p:stCondLst>
                                            <p:cond delay="0"/>
                                          </p:stCondLst>
                                        </p:cTn>
                                        <p:tgtEl>
                                          <p:spTgt spid="352259">
                                            <p:txEl>
                                              <p:pRg st="15" end="15"/>
                                            </p:txEl>
                                          </p:spTgt>
                                        </p:tgtEl>
                                        <p:attrNameLst>
                                          <p:attrName>style.visibility</p:attrName>
                                        </p:attrNameLst>
                                      </p:cBhvr>
                                      <p:to>
                                        <p:strVal val="visible"/>
                                      </p:to>
                                    </p:set>
                                    <p:anim calcmode="lin" valueType="num">
                                      <p:cBhvr>
                                        <p:cTn id="127" dur="500" fill="hold"/>
                                        <p:tgtEl>
                                          <p:spTgt spid="352259">
                                            <p:txEl>
                                              <p:pRg st="15" end="15"/>
                                            </p:txEl>
                                          </p:spTgt>
                                        </p:tgtEl>
                                        <p:attrNameLst>
                                          <p:attrName>ppt_w</p:attrName>
                                        </p:attrNameLst>
                                      </p:cBhvr>
                                      <p:tavLst>
                                        <p:tav tm="0">
                                          <p:val>
                                            <p:strVal val="#ppt_w*0.05"/>
                                          </p:val>
                                        </p:tav>
                                        <p:tav tm="100000">
                                          <p:val>
                                            <p:strVal val="#ppt_w"/>
                                          </p:val>
                                        </p:tav>
                                      </p:tavLst>
                                    </p:anim>
                                    <p:anim calcmode="lin" valueType="num">
                                      <p:cBhvr>
                                        <p:cTn id="128" dur="500" fill="hold"/>
                                        <p:tgtEl>
                                          <p:spTgt spid="352259">
                                            <p:txEl>
                                              <p:pRg st="15" end="15"/>
                                            </p:txEl>
                                          </p:spTgt>
                                        </p:tgtEl>
                                        <p:attrNameLst>
                                          <p:attrName>ppt_h</p:attrName>
                                        </p:attrNameLst>
                                      </p:cBhvr>
                                      <p:tavLst>
                                        <p:tav tm="0">
                                          <p:val>
                                            <p:strVal val="#ppt_h"/>
                                          </p:val>
                                        </p:tav>
                                        <p:tav tm="100000">
                                          <p:val>
                                            <p:strVal val="#ppt_h"/>
                                          </p:val>
                                        </p:tav>
                                      </p:tavLst>
                                    </p:anim>
                                    <p:anim calcmode="lin" valueType="num">
                                      <p:cBhvr>
                                        <p:cTn id="129" dur="500" fill="hold"/>
                                        <p:tgtEl>
                                          <p:spTgt spid="352259">
                                            <p:txEl>
                                              <p:pRg st="15" end="15"/>
                                            </p:txEl>
                                          </p:spTgt>
                                        </p:tgtEl>
                                        <p:attrNameLst>
                                          <p:attrName>ppt_x</p:attrName>
                                        </p:attrNameLst>
                                      </p:cBhvr>
                                      <p:tavLst>
                                        <p:tav tm="0">
                                          <p:val>
                                            <p:strVal val="#ppt_x-.2"/>
                                          </p:val>
                                        </p:tav>
                                        <p:tav tm="100000">
                                          <p:val>
                                            <p:strVal val="#ppt_x"/>
                                          </p:val>
                                        </p:tav>
                                      </p:tavLst>
                                    </p:anim>
                                    <p:anim calcmode="lin" valueType="num">
                                      <p:cBhvr>
                                        <p:cTn id="130" dur="500" fill="hold"/>
                                        <p:tgtEl>
                                          <p:spTgt spid="352259">
                                            <p:txEl>
                                              <p:pRg st="15" end="15"/>
                                            </p:txEl>
                                          </p:spTgt>
                                        </p:tgtEl>
                                        <p:attrNameLst>
                                          <p:attrName>ppt_y</p:attrName>
                                        </p:attrNameLst>
                                      </p:cBhvr>
                                      <p:tavLst>
                                        <p:tav tm="0">
                                          <p:val>
                                            <p:strVal val="#ppt_y"/>
                                          </p:val>
                                        </p:tav>
                                        <p:tav tm="100000">
                                          <p:val>
                                            <p:strVal val="#ppt_y"/>
                                          </p:val>
                                        </p:tav>
                                      </p:tavLst>
                                    </p:anim>
                                    <p:animEffect transition="in" filter="fade">
                                      <p:cBhvr>
                                        <p:cTn id="131" dur="500"/>
                                        <p:tgtEl>
                                          <p:spTgt spid="352259">
                                            <p:txEl>
                                              <p:pRg st="15" end="15"/>
                                            </p:txEl>
                                          </p:spTgt>
                                        </p:tgtEl>
                                      </p:cBhvr>
                                    </p:animEffect>
                                  </p:childTnLst>
                                </p:cTn>
                              </p:par>
                            </p:childTnLst>
                          </p:cTn>
                        </p:par>
                        <p:par>
                          <p:cTn id="132" fill="hold" nodeType="afterGroup">
                            <p:stCondLst>
                              <p:cond delay="8000"/>
                            </p:stCondLst>
                            <p:childTnLst>
                              <p:par>
                                <p:cTn id="133" presetID="54" presetClass="entr" presetSubtype="0" accel="100000" fill="hold" grpId="0" nodeType="afterEffect">
                                  <p:stCondLst>
                                    <p:cond delay="0"/>
                                  </p:stCondLst>
                                  <p:childTnLst>
                                    <p:set>
                                      <p:cBhvr>
                                        <p:cTn id="134" dur="1" fill="hold">
                                          <p:stCondLst>
                                            <p:cond delay="0"/>
                                          </p:stCondLst>
                                        </p:cTn>
                                        <p:tgtEl>
                                          <p:spTgt spid="352259">
                                            <p:txEl>
                                              <p:pRg st="16" end="16"/>
                                            </p:txEl>
                                          </p:spTgt>
                                        </p:tgtEl>
                                        <p:attrNameLst>
                                          <p:attrName>style.visibility</p:attrName>
                                        </p:attrNameLst>
                                      </p:cBhvr>
                                      <p:to>
                                        <p:strVal val="visible"/>
                                      </p:to>
                                    </p:set>
                                    <p:anim calcmode="lin" valueType="num">
                                      <p:cBhvr>
                                        <p:cTn id="135" dur="500" fill="hold"/>
                                        <p:tgtEl>
                                          <p:spTgt spid="352259">
                                            <p:txEl>
                                              <p:pRg st="16" end="16"/>
                                            </p:txEl>
                                          </p:spTgt>
                                        </p:tgtEl>
                                        <p:attrNameLst>
                                          <p:attrName>ppt_w</p:attrName>
                                        </p:attrNameLst>
                                      </p:cBhvr>
                                      <p:tavLst>
                                        <p:tav tm="0">
                                          <p:val>
                                            <p:strVal val="#ppt_w*0.05"/>
                                          </p:val>
                                        </p:tav>
                                        <p:tav tm="100000">
                                          <p:val>
                                            <p:strVal val="#ppt_w"/>
                                          </p:val>
                                        </p:tav>
                                      </p:tavLst>
                                    </p:anim>
                                    <p:anim calcmode="lin" valueType="num">
                                      <p:cBhvr>
                                        <p:cTn id="136" dur="500" fill="hold"/>
                                        <p:tgtEl>
                                          <p:spTgt spid="352259">
                                            <p:txEl>
                                              <p:pRg st="16" end="16"/>
                                            </p:txEl>
                                          </p:spTgt>
                                        </p:tgtEl>
                                        <p:attrNameLst>
                                          <p:attrName>ppt_h</p:attrName>
                                        </p:attrNameLst>
                                      </p:cBhvr>
                                      <p:tavLst>
                                        <p:tav tm="0">
                                          <p:val>
                                            <p:strVal val="#ppt_h"/>
                                          </p:val>
                                        </p:tav>
                                        <p:tav tm="100000">
                                          <p:val>
                                            <p:strVal val="#ppt_h"/>
                                          </p:val>
                                        </p:tav>
                                      </p:tavLst>
                                    </p:anim>
                                    <p:anim calcmode="lin" valueType="num">
                                      <p:cBhvr>
                                        <p:cTn id="137" dur="500" fill="hold"/>
                                        <p:tgtEl>
                                          <p:spTgt spid="352259">
                                            <p:txEl>
                                              <p:pRg st="16" end="16"/>
                                            </p:txEl>
                                          </p:spTgt>
                                        </p:tgtEl>
                                        <p:attrNameLst>
                                          <p:attrName>ppt_x</p:attrName>
                                        </p:attrNameLst>
                                      </p:cBhvr>
                                      <p:tavLst>
                                        <p:tav tm="0">
                                          <p:val>
                                            <p:strVal val="#ppt_x-.2"/>
                                          </p:val>
                                        </p:tav>
                                        <p:tav tm="100000">
                                          <p:val>
                                            <p:strVal val="#ppt_x"/>
                                          </p:val>
                                        </p:tav>
                                      </p:tavLst>
                                    </p:anim>
                                    <p:anim calcmode="lin" valueType="num">
                                      <p:cBhvr>
                                        <p:cTn id="138" dur="500" fill="hold"/>
                                        <p:tgtEl>
                                          <p:spTgt spid="352259">
                                            <p:txEl>
                                              <p:pRg st="16" end="16"/>
                                            </p:txEl>
                                          </p:spTgt>
                                        </p:tgtEl>
                                        <p:attrNameLst>
                                          <p:attrName>ppt_y</p:attrName>
                                        </p:attrNameLst>
                                      </p:cBhvr>
                                      <p:tavLst>
                                        <p:tav tm="0">
                                          <p:val>
                                            <p:strVal val="#ppt_y"/>
                                          </p:val>
                                        </p:tav>
                                        <p:tav tm="100000">
                                          <p:val>
                                            <p:strVal val="#ppt_y"/>
                                          </p:val>
                                        </p:tav>
                                      </p:tavLst>
                                    </p:anim>
                                    <p:animEffect transition="in" filter="fade">
                                      <p:cBhvr>
                                        <p:cTn id="139" dur="500"/>
                                        <p:tgtEl>
                                          <p:spTgt spid="352259">
                                            <p:txEl>
                                              <p:pRg st="16" end="16"/>
                                            </p:txEl>
                                          </p:spTgt>
                                        </p:tgtEl>
                                      </p:cBhvr>
                                    </p:animEffect>
                                  </p:childTnLst>
                                </p:cTn>
                              </p:par>
                            </p:childTnLst>
                          </p:cTn>
                        </p:par>
                        <p:par>
                          <p:cTn id="140" fill="hold" nodeType="afterGroup">
                            <p:stCondLst>
                              <p:cond delay="8500"/>
                            </p:stCondLst>
                            <p:childTnLst>
                              <p:par>
                                <p:cTn id="141" presetID="54" presetClass="entr" presetSubtype="0" accel="100000" fill="hold" grpId="0" nodeType="afterEffect">
                                  <p:stCondLst>
                                    <p:cond delay="0"/>
                                  </p:stCondLst>
                                  <p:childTnLst>
                                    <p:set>
                                      <p:cBhvr>
                                        <p:cTn id="142" dur="1" fill="hold">
                                          <p:stCondLst>
                                            <p:cond delay="0"/>
                                          </p:stCondLst>
                                        </p:cTn>
                                        <p:tgtEl>
                                          <p:spTgt spid="352259">
                                            <p:txEl>
                                              <p:pRg st="17" end="17"/>
                                            </p:txEl>
                                          </p:spTgt>
                                        </p:tgtEl>
                                        <p:attrNameLst>
                                          <p:attrName>style.visibility</p:attrName>
                                        </p:attrNameLst>
                                      </p:cBhvr>
                                      <p:to>
                                        <p:strVal val="visible"/>
                                      </p:to>
                                    </p:set>
                                    <p:anim calcmode="lin" valueType="num">
                                      <p:cBhvr>
                                        <p:cTn id="143" dur="500" fill="hold"/>
                                        <p:tgtEl>
                                          <p:spTgt spid="352259">
                                            <p:txEl>
                                              <p:pRg st="17" end="17"/>
                                            </p:txEl>
                                          </p:spTgt>
                                        </p:tgtEl>
                                        <p:attrNameLst>
                                          <p:attrName>ppt_w</p:attrName>
                                        </p:attrNameLst>
                                      </p:cBhvr>
                                      <p:tavLst>
                                        <p:tav tm="0">
                                          <p:val>
                                            <p:strVal val="#ppt_w*0.05"/>
                                          </p:val>
                                        </p:tav>
                                        <p:tav tm="100000">
                                          <p:val>
                                            <p:strVal val="#ppt_w"/>
                                          </p:val>
                                        </p:tav>
                                      </p:tavLst>
                                    </p:anim>
                                    <p:anim calcmode="lin" valueType="num">
                                      <p:cBhvr>
                                        <p:cTn id="144" dur="500" fill="hold"/>
                                        <p:tgtEl>
                                          <p:spTgt spid="352259">
                                            <p:txEl>
                                              <p:pRg st="17" end="17"/>
                                            </p:txEl>
                                          </p:spTgt>
                                        </p:tgtEl>
                                        <p:attrNameLst>
                                          <p:attrName>ppt_h</p:attrName>
                                        </p:attrNameLst>
                                      </p:cBhvr>
                                      <p:tavLst>
                                        <p:tav tm="0">
                                          <p:val>
                                            <p:strVal val="#ppt_h"/>
                                          </p:val>
                                        </p:tav>
                                        <p:tav tm="100000">
                                          <p:val>
                                            <p:strVal val="#ppt_h"/>
                                          </p:val>
                                        </p:tav>
                                      </p:tavLst>
                                    </p:anim>
                                    <p:anim calcmode="lin" valueType="num">
                                      <p:cBhvr>
                                        <p:cTn id="145" dur="500" fill="hold"/>
                                        <p:tgtEl>
                                          <p:spTgt spid="352259">
                                            <p:txEl>
                                              <p:pRg st="17" end="17"/>
                                            </p:txEl>
                                          </p:spTgt>
                                        </p:tgtEl>
                                        <p:attrNameLst>
                                          <p:attrName>ppt_x</p:attrName>
                                        </p:attrNameLst>
                                      </p:cBhvr>
                                      <p:tavLst>
                                        <p:tav tm="0">
                                          <p:val>
                                            <p:strVal val="#ppt_x-.2"/>
                                          </p:val>
                                        </p:tav>
                                        <p:tav tm="100000">
                                          <p:val>
                                            <p:strVal val="#ppt_x"/>
                                          </p:val>
                                        </p:tav>
                                      </p:tavLst>
                                    </p:anim>
                                    <p:anim calcmode="lin" valueType="num">
                                      <p:cBhvr>
                                        <p:cTn id="146" dur="500" fill="hold"/>
                                        <p:tgtEl>
                                          <p:spTgt spid="352259">
                                            <p:txEl>
                                              <p:pRg st="17" end="17"/>
                                            </p:txEl>
                                          </p:spTgt>
                                        </p:tgtEl>
                                        <p:attrNameLst>
                                          <p:attrName>ppt_y</p:attrName>
                                        </p:attrNameLst>
                                      </p:cBhvr>
                                      <p:tavLst>
                                        <p:tav tm="0">
                                          <p:val>
                                            <p:strVal val="#ppt_y"/>
                                          </p:val>
                                        </p:tav>
                                        <p:tav tm="100000">
                                          <p:val>
                                            <p:strVal val="#ppt_y"/>
                                          </p:val>
                                        </p:tav>
                                      </p:tavLst>
                                    </p:anim>
                                    <p:animEffect transition="in" filter="fade">
                                      <p:cBhvr>
                                        <p:cTn id="147" dur="500"/>
                                        <p:tgtEl>
                                          <p:spTgt spid="352259">
                                            <p:txEl>
                                              <p:pRg st="17" end="17"/>
                                            </p:txEl>
                                          </p:spTgt>
                                        </p:tgtEl>
                                      </p:cBhvr>
                                    </p:animEffect>
                                  </p:childTnLst>
                                </p:cTn>
                              </p:par>
                            </p:childTnLst>
                          </p:cTn>
                        </p:par>
                        <p:par>
                          <p:cTn id="148" fill="hold" nodeType="afterGroup">
                            <p:stCondLst>
                              <p:cond delay="9000"/>
                            </p:stCondLst>
                            <p:childTnLst>
                              <p:par>
                                <p:cTn id="149" presetID="54" presetClass="entr" presetSubtype="0" accel="100000" fill="hold" grpId="0" nodeType="afterEffect">
                                  <p:stCondLst>
                                    <p:cond delay="0"/>
                                  </p:stCondLst>
                                  <p:childTnLst>
                                    <p:set>
                                      <p:cBhvr>
                                        <p:cTn id="150" dur="1" fill="hold">
                                          <p:stCondLst>
                                            <p:cond delay="0"/>
                                          </p:stCondLst>
                                        </p:cTn>
                                        <p:tgtEl>
                                          <p:spTgt spid="352259">
                                            <p:txEl>
                                              <p:pRg st="18" end="18"/>
                                            </p:txEl>
                                          </p:spTgt>
                                        </p:tgtEl>
                                        <p:attrNameLst>
                                          <p:attrName>style.visibility</p:attrName>
                                        </p:attrNameLst>
                                      </p:cBhvr>
                                      <p:to>
                                        <p:strVal val="visible"/>
                                      </p:to>
                                    </p:set>
                                    <p:anim calcmode="lin" valueType="num">
                                      <p:cBhvr>
                                        <p:cTn id="151" dur="500" fill="hold"/>
                                        <p:tgtEl>
                                          <p:spTgt spid="352259">
                                            <p:txEl>
                                              <p:pRg st="18" end="18"/>
                                            </p:txEl>
                                          </p:spTgt>
                                        </p:tgtEl>
                                        <p:attrNameLst>
                                          <p:attrName>ppt_w</p:attrName>
                                        </p:attrNameLst>
                                      </p:cBhvr>
                                      <p:tavLst>
                                        <p:tav tm="0">
                                          <p:val>
                                            <p:strVal val="#ppt_w*0.05"/>
                                          </p:val>
                                        </p:tav>
                                        <p:tav tm="100000">
                                          <p:val>
                                            <p:strVal val="#ppt_w"/>
                                          </p:val>
                                        </p:tav>
                                      </p:tavLst>
                                    </p:anim>
                                    <p:anim calcmode="lin" valueType="num">
                                      <p:cBhvr>
                                        <p:cTn id="152" dur="500" fill="hold"/>
                                        <p:tgtEl>
                                          <p:spTgt spid="352259">
                                            <p:txEl>
                                              <p:pRg st="18" end="18"/>
                                            </p:txEl>
                                          </p:spTgt>
                                        </p:tgtEl>
                                        <p:attrNameLst>
                                          <p:attrName>ppt_h</p:attrName>
                                        </p:attrNameLst>
                                      </p:cBhvr>
                                      <p:tavLst>
                                        <p:tav tm="0">
                                          <p:val>
                                            <p:strVal val="#ppt_h"/>
                                          </p:val>
                                        </p:tav>
                                        <p:tav tm="100000">
                                          <p:val>
                                            <p:strVal val="#ppt_h"/>
                                          </p:val>
                                        </p:tav>
                                      </p:tavLst>
                                    </p:anim>
                                    <p:anim calcmode="lin" valueType="num">
                                      <p:cBhvr>
                                        <p:cTn id="153" dur="500" fill="hold"/>
                                        <p:tgtEl>
                                          <p:spTgt spid="352259">
                                            <p:txEl>
                                              <p:pRg st="18" end="18"/>
                                            </p:txEl>
                                          </p:spTgt>
                                        </p:tgtEl>
                                        <p:attrNameLst>
                                          <p:attrName>ppt_x</p:attrName>
                                        </p:attrNameLst>
                                      </p:cBhvr>
                                      <p:tavLst>
                                        <p:tav tm="0">
                                          <p:val>
                                            <p:strVal val="#ppt_x-.2"/>
                                          </p:val>
                                        </p:tav>
                                        <p:tav tm="100000">
                                          <p:val>
                                            <p:strVal val="#ppt_x"/>
                                          </p:val>
                                        </p:tav>
                                      </p:tavLst>
                                    </p:anim>
                                    <p:anim calcmode="lin" valueType="num">
                                      <p:cBhvr>
                                        <p:cTn id="154" dur="500" fill="hold"/>
                                        <p:tgtEl>
                                          <p:spTgt spid="352259">
                                            <p:txEl>
                                              <p:pRg st="18" end="18"/>
                                            </p:txEl>
                                          </p:spTgt>
                                        </p:tgtEl>
                                        <p:attrNameLst>
                                          <p:attrName>ppt_y</p:attrName>
                                        </p:attrNameLst>
                                      </p:cBhvr>
                                      <p:tavLst>
                                        <p:tav tm="0">
                                          <p:val>
                                            <p:strVal val="#ppt_y"/>
                                          </p:val>
                                        </p:tav>
                                        <p:tav tm="100000">
                                          <p:val>
                                            <p:strVal val="#ppt_y"/>
                                          </p:val>
                                        </p:tav>
                                      </p:tavLst>
                                    </p:anim>
                                    <p:animEffect transition="in" filter="fade">
                                      <p:cBhvr>
                                        <p:cTn id="155" dur="500"/>
                                        <p:tgtEl>
                                          <p:spTgt spid="352259">
                                            <p:txEl>
                                              <p:pRg st="18" end="18"/>
                                            </p:txEl>
                                          </p:spTgt>
                                        </p:tgtEl>
                                      </p:cBhvr>
                                    </p:animEffect>
                                  </p:childTnLst>
                                </p:cTn>
                              </p:par>
                            </p:childTnLst>
                          </p:cTn>
                        </p:par>
                        <p:par>
                          <p:cTn id="156" fill="hold" nodeType="afterGroup">
                            <p:stCondLst>
                              <p:cond delay="9500"/>
                            </p:stCondLst>
                            <p:childTnLst>
                              <p:par>
                                <p:cTn id="157" presetID="54" presetClass="entr" presetSubtype="0" accel="100000" fill="hold" grpId="0" nodeType="afterEffect">
                                  <p:stCondLst>
                                    <p:cond delay="0"/>
                                  </p:stCondLst>
                                  <p:childTnLst>
                                    <p:set>
                                      <p:cBhvr>
                                        <p:cTn id="158" dur="1" fill="hold">
                                          <p:stCondLst>
                                            <p:cond delay="0"/>
                                          </p:stCondLst>
                                        </p:cTn>
                                        <p:tgtEl>
                                          <p:spTgt spid="352259">
                                            <p:txEl>
                                              <p:pRg st="19" end="19"/>
                                            </p:txEl>
                                          </p:spTgt>
                                        </p:tgtEl>
                                        <p:attrNameLst>
                                          <p:attrName>style.visibility</p:attrName>
                                        </p:attrNameLst>
                                      </p:cBhvr>
                                      <p:to>
                                        <p:strVal val="visible"/>
                                      </p:to>
                                    </p:set>
                                    <p:anim calcmode="lin" valueType="num">
                                      <p:cBhvr>
                                        <p:cTn id="159" dur="500" fill="hold"/>
                                        <p:tgtEl>
                                          <p:spTgt spid="352259">
                                            <p:txEl>
                                              <p:pRg st="19" end="19"/>
                                            </p:txEl>
                                          </p:spTgt>
                                        </p:tgtEl>
                                        <p:attrNameLst>
                                          <p:attrName>ppt_w</p:attrName>
                                        </p:attrNameLst>
                                      </p:cBhvr>
                                      <p:tavLst>
                                        <p:tav tm="0">
                                          <p:val>
                                            <p:strVal val="#ppt_w*0.05"/>
                                          </p:val>
                                        </p:tav>
                                        <p:tav tm="100000">
                                          <p:val>
                                            <p:strVal val="#ppt_w"/>
                                          </p:val>
                                        </p:tav>
                                      </p:tavLst>
                                    </p:anim>
                                    <p:anim calcmode="lin" valueType="num">
                                      <p:cBhvr>
                                        <p:cTn id="160" dur="500" fill="hold"/>
                                        <p:tgtEl>
                                          <p:spTgt spid="352259">
                                            <p:txEl>
                                              <p:pRg st="19" end="19"/>
                                            </p:txEl>
                                          </p:spTgt>
                                        </p:tgtEl>
                                        <p:attrNameLst>
                                          <p:attrName>ppt_h</p:attrName>
                                        </p:attrNameLst>
                                      </p:cBhvr>
                                      <p:tavLst>
                                        <p:tav tm="0">
                                          <p:val>
                                            <p:strVal val="#ppt_h"/>
                                          </p:val>
                                        </p:tav>
                                        <p:tav tm="100000">
                                          <p:val>
                                            <p:strVal val="#ppt_h"/>
                                          </p:val>
                                        </p:tav>
                                      </p:tavLst>
                                    </p:anim>
                                    <p:anim calcmode="lin" valueType="num">
                                      <p:cBhvr>
                                        <p:cTn id="161" dur="500" fill="hold"/>
                                        <p:tgtEl>
                                          <p:spTgt spid="352259">
                                            <p:txEl>
                                              <p:pRg st="19" end="19"/>
                                            </p:txEl>
                                          </p:spTgt>
                                        </p:tgtEl>
                                        <p:attrNameLst>
                                          <p:attrName>ppt_x</p:attrName>
                                        </p:attrNameLst>
                                      </p:cBhvr>
                                      <p:tavLst>
                                        <p:tav tm="0">
                                          <p:val>
                                            <p:strVal val="#ppt_x-.2"/>
                                          </p:val>
                                        </p:tav>
                                        <p:tav tm="100000">
                                          <p:val>
                                            <p:strVal val="#ppt_x"/>
                                          </p:val>
                                        </p:tav>
                                      </p:tavLst>
                                    </p:anim>
                                    <p:anim calcmode="lin" valueType="num">
                                      <p:cBhvr>
                                        <p:cTn id="162" dur="500" fill="hold"/>
                                        <p:tgtEl>
                                          <p:spTgt spid="352259">
                                            <p:txEl>
                                              <p:pRg st="19" end="19"/>
                                            </p:txEl>
                                          </p:spTgt>
                                        </p:tgtEl>
                                        <p:attrNameLst>
                                          <p:attrName>ppt_y</p:attrName>
                                        </p:attrNameLst>
                                      </p:cBhvr>
                                      <p:tavLst>
                                        <p:tav tm="0">
                                          <p:val>
                                            <p:strVal val="#ppt_y"/>
                                          </p:val>
                                        </p:tav>
                                        <p:tav tm="100000">
                                          <p:val>
                                            <p:strVal val="#ppt_y"/>
                                          </p:val>
                                        </p:tav>
                                      </p:tavLst>
                                    </p:anim>
                                    <p:animEffect transition="in" filter="fade">
                                      <p:cBhvr>
                                        <p:cTn id="163" dur="500"/>
                                        <p:tgtEl>
                                          <p:spTgt spid="352259">
                                            <p:txEl>
                                              <p:pRg st="19" end="19"/>
                                            </p:txEl>
                                          </p:spTgt>
                                        </p:tgtEl>
                                      </p:cBhvr>
                                    </p:animEffect>
                                  </p:childTnLst>
                                </p:cTn>
                              </p:par>
                            </p:childTnLst>
                          </p:cTn>
                        </p:par>
                        <p:par>
                          <p:cTn id="164" fill="hold" nodeType="afterGroup">
                            <p:stCondLst>
                              <p:cond delay="10000"/>
                            </p:stCondLst>
                            <p:childTnLst>
                              <p:par>
                                <p:cTn id="165" presetID="54" presetClass="entr" presetSubtype="0" accel="100000" fill="hold" grpId="0" nodeType="afterEffect">
                                  <p:stCondLst>
                                    <p:cond delay="0"/>
                                  </p:stCondLst>
                                  <p:childTnLst>
                                    <p:set>
                                      <p:cBhvr>
                                        <p:cTn id="166" dur="1" fill="hold">
                                          <p:stCondLst>
                                            <p:cond delay="0"/>
                                          </p:stCondLst>
                                        </p:cTn>
                                        <p:tgtEl>
                                          <p:spTgt spid="352259">
                                            <p:txEl>
                                              <p:pRg st="20" end="20"/>
                                            </p:txEl>
                                          </p:spTgt>
                                        </p:tgtEl>
                                        <p:attrNameLst>
                                          <p:attrName>style.visibility</p:attrName>
                                        </p:attrNameLst>
                                      </p:cBhvr>
                                      <p:to>
                                        <p:strVal val="visible"/>
                                      </p:to>
                                    </p:set>
                                    <p:anim calcmode="lin" valueType="num">
                                      <p:cBhvr>
                                        <p:cTn id="167" dur="500" fill="hold"/>
                                        <p:tgtEl>
                                          <p:spTgt spid="352259">
                                            <p:txEl>
                                              <p:pRg st="20" end="20"/>
                                            </p:txEl>
                                          </p:spTgt>
                                        </p:tgtEl>
                                        <p:attrNameLst>
                                          <p:attrName>ppt_w</p:attrName>
                                        </p:attrNameLst>
                                      </p:cBhvr>
                                      <p:tavLst>
                                        <p:tav tm="0">
                                          <p:val>
                                            <p:strVal val="#ppt_w*0.05"/>
                                          </p:val>
                                        </p:tav>
                                        <p:tav tm="100000">
                                          <p:val>
                                            <p:strVal val="#ppt_w"/>
                                          </p:val>
                                        </p:tav>
                                      </p:tavLst>
                                    </p:anim>
                                    <p:anim calcmode="lin" valueType="num">
                                      <p:cBhvr>
                                        <p:cTn id="168" dur="500" fill="hold"/>
                                        <p:tgtEl>
                                          <p:spTgt spid="352259">
                                            <p:txEl>
                                              <p:pRg st="20" end="20"/>
                                            </p:txEl>
                                          </p:spTgt>
                                        </p:tgtEl>
                                        <p:attrNameLst>
                                          <p:attrName>ppt_h</p:attrName>
                                        </p:attrNameLst>
                                      </p:cBhvr>
                                      <p:tavLst>
                                        <p:tav tm="0">
                                          <p:val>
                                            <p:strVal val="#ppt_h"/>
                                          </p:val>
                                        </p:tav>
                                        <p:tav tm="100000">
                                          <p:val>
                                            <p:strVal val="#ppt_h"/>
                                          </p:val>
                                        </p:tav>
                                      </p:tavLst>
                                    </p:anim>
                                    <p:anim calcmode="lin" valueType="num">
                                      <p:cBhvr>
                                        <p:cTn id="169" dur="500" fill="hold"/>
                                        <p:tgtEl>
                                          <p:spTgt spid="352259">
                                            <p:txEl>
                                              <p:pRg st="20" end="20"/>
                                            </p:txEl>
                                          </p:spTgt>
                                        </p:tgtEl>
                                        <p:attrNameLst>
                                          <p:attrName>ppt_x</p:attrName>
                                        </p:attrNameLst>
                                      </p:cBhvr>
                                      <p:tavLst>
                                        <p:tav tm="0">
                                          <p:val>
                                            <p:strVal val="#ppt_x-.2"/>
                                          </p:val>
                                        </p:tav>
                                        <p:tav tm="100000">
                                          <p:val>
                                            <p:strVal val="#ppt_x"/>
                                          </p:val>
                                        </p:tav>
                                      </p:tavLst>
                                    </p:anim>
                                    <p:anim calcmode="lin" valueType="num">
                                      <p:cBhvr>
                                        <p:cTn id="170" dur="500" fill="hold"/>
                                        <p:tgtEl>
                                          <p:spTgt spid="352259">
                                            <p:txEl>
                                              <p:pRg st="20" end="20"/>
                                            </p:txEl>
                                          </p:spTgt>
                                        </p:tgtEl>
                                        <p:attrNameLst>
                                          <p:attrName>ppt_y</p:attrName>
                                        </p:attrNameLst>
                                      </p:cBhvr>
                                      <p:tavLst>
                                        <p:tav tm="0">
                                          <p:val>
                                            <p:strVal val="#ppt_y"/>
                                          </p:val>
                                        </p:tav>
                                        <p:tav tm="100000">
                                          <p:val>
                                            <p:strVal val="#ppt_y"/>
                                          </p:val>
                                        </p:tav>
                                      </p:tavLst>
                                    </p:anim>
                                    <p:animEffect transition="in" filter="fade">
                                      <p:cBhvr>
                                        <p:cTn id="171" dur="500"/>
                                        <p:tgtEl>
                                          <p:spTgt spid="352259">
                                            <p:txEl>
                                              <p:pRg st="20" end="20"/>
                                            </p:txEl>
                                          </p:spTgt>
                                        </p:tgtEl>
                                      </p:cBhvr>
                                    </p:animEffect>
                                  </p:childTnLst>
                                </p:cTn>
                              </p:par>
                            </p:childTnLst>
                          </p:cTn>
                        </p:par>
                        <p:par>
                          <p:cTn id="172" fill="hold" nodeType="afterGroup">
                            <p:stCondLst>
                              <p:cond delay="10500"/>
                            </p:stCondLst>
                            <p:childTnLst>
                              <p:par>
                                <p:cTn id="173" presetID="54" presetClass="entr" presetSubtype="0" accel="100000" fill="hold" grpId="0" nodeType="afterEffect">
                                  <p:stCondLst>
                                    <p:cond delay="0"/>
                                  </p:stCondLst>
                                  <p:childTnLst>
                                    <p:set>
                                      <p:cBhvr>
                                        <p:cTn id="174" dur="1" fill="hold">
                                          <p:stCondLst>
                                            <p:cond delay="0"/>
                                          </p:stCondLst>
                                        </p:cTn>
                                        <p:tgtEl>
                                          <p:spTgt spid="352259">
                                            <p:txEl>
                                              <p:pRg st="21" end="21"/>
                                            </p:txEl>
                                          </p:spTgt>
                                        </p:tgtEl>
                                        <p:attrNameLst>
                                          <p:attrName>style.visibility</p:attrName>
                                        </p:attrNameLst>
                                      </p:cBhvr>
                                      <p:to>
                                        <p:strVal val="visible"/>
                                      </p:to>
                                    </p:set>
                                    <p:anim calcmode="lin" valueType="num">
                                      <p:cBhvr>
                                        <p:cTn id="175" dur="500" fill="hold"/>
                                        <p:tgtEl>
                                          <p:spTgt spid="352259">
                                            <p:txEl>
                                              <p:pRg st="21" end="21"/>
                                            </p:txEl>
                                          </p:spTgt>
                                        </p:tgtEl>
                                        <p:attrNameLst>
                                          <p:attrName>ppt_w</p:attrName>
                                        </p:attrNameLst>
                                      </p:cBhvr>
                                      <p:tavLst>
                                        <p:tav tm="0">
                                          <p:val>
                                            <p:strVal val="#ppt_w*0.05"/>
                                          </p:val>
                                        </p:tav>
                                        <p:tav tm="100000">
                                          <p:val>
                                            <p:strVal val="#ppt_w"/>
                                          </p:val>
                                        </p:tav>
                                      </p:tavLst>
                                    </p:anim>
                                    <p:anim calcmode="lin" valueType="num">
                                      <p:cBhvr>
                                        <p:cTn id="176" dur="500" fill="hold"/>
                                        <p:tgtEl>
                                          <p:spTgt spid="352259">
                                            <p:txEl>
                                              <p:pRg st="21" end="21"/>
                                            </p:txEl>
                                          </p:spTgt>
                                        </p:tgtEl>
                                        <p:attrNameLst>
                                          <p:attrName>ppt_h</p:attrName>
                                        </p:attrNameLst>
                                      </p:cBhvr>
                                      <p:tavLst>
                                        <p:tav tm="0">
                                          <p:val>
                                            <p:strVal val="#ppt_h"/>
                                          </p:val>
                                        </p:tav>
                                        <p:tav tm="100000">
                                          <p:val>
                                            <p:strVal val="#ppt_h"/>
                                          </p:val>
                                        </p:tav>
                                      </p:tavLst>
                                    </p:anim>
                                    <p:anim calcmode="lin" valueType="num">
                                      <p:cBhvr>
                                        <p:cTn id="177" dur="500" fill="hold"/>
                                        <p:tgtEl>
                                          <p:spTgt spid="352259">
                                            <p:txEl>
                                              <p:pRg st="21" end="21"/>
                                            </p:txEl>
                                          </p:spTgt>
                                        </p:tgtEl>
                                        <p:attrNameLst>
                                          <p:attrName>ppt_x</p:attrName>
                                        </p:attrNameLst>
                                      </p:cBhvr>
                                      <p:tavLst>
                                        <p:tav tm="0">
                                          <p:val>
                                            <p:strVal val="#ppt_x-.2"/>
                                          </p:val>
                                        </p:tav>
                                        <p:tav tm="100000">
                                          <p:val>
                                            <p:strVal val="#ppt_x"/>
                                          </p:val>
                                        </p:tav>
                                      </p:tavLst>
                                    </p:anim>
                                    <p:anim calcmode="lin" valueType="num">
                                      <p:cBhvr>
                                        <p:cTn id="178" dur="500" fill="hold"/>
                                        <p:tgtEl>
                                          <p:spTgt spid="352259">
                                            <p:txEl>
                                              <p:pRg st="21" end="21"/>
                                            </p:txEl>
                                          </p:spTgt>
                                        </p:tgtEl>
                                        <p:attrNameLst>
                                          <p:attrName>ppt_y</p:attrName>
                                        </p:attrNameLst>
                                      </p:cBhvr>
                                      <p:tavLst>
                                        <p:tav tm="0">
                                          <p:val>
                                            <p:strVal val="#ppt_y"/>
                                          </p:val>
                                        </p:tav>
                                        <p:tav tm="100000">
                                          <p:val>
                                            <p:strVal val="#ppt_y"/>
                                          </p:val>
                                        </p:tav>
                                      </p:tavLst>
                                    </p:anim>
                                    <p:animEffect transition="in" filter="fade">
                                      <p:cBhvr>
                                        <p:cTn id="179" dur="500"/>
                                        <p:tgtEl>
                                          <p:spTgt spid="352259">
                                            <p:txEl>
                                              <p:pRg st="21" end="21"/>
                                            </p:txEl>
                                          </p:spTgt>
                                        </p:tgtEl>
                                      </p:cBhvr>
                                    </p:animEffect>
                                  </p:childTnLst>
                                </p:cTn>
                              </p:par>
                            </p:childTnLst>
                          </p:cTn>
                        </p:par>
                        <p:par>
                          <p:cTn id="180" fill="hold" nodeType="afterGroup">
                            <p:stCondLst>
                              <p:cond delay="11000"/>
                            </p:stCondLst>
                            <p:childTnLst>
                              <p:par>
                                <p:cTn id="181" presetID="54" presetClass="entr" presetSubtype="0" accel="100000" fill="hold" grpId="0" nodeType="afterEffect">
                                  <p:stCondLst>
                                    <p:cond delay="0"/>
                                  </p:stCondLst>
                                  <p:childTnLst>
                                    <p:set>
                                      <p:cBhvr>
                                        <p:cTn id="182" dur="1" fill="hold">
                                          <p:stCondLst>
                                            <p:cond delay="0"/>
                                          </p:stCondLst>
                                        </p:cTn>
                                        <p:tgtEl>
                                          <p:spTgt spid="352259">
                                            <p:txEl>
                                              <p:pRg st="22" end="22"/>
                                            </p:txEl>
                                          </p:spTgt>
                                        </p:tgtEl>
                                        <p:attrNameLst>
                                          <p:attrName>style.visibility</p:attrName>
                                        </p:attrNameLst>
                                      </p:cBhvr>
                                      <p:to>
                                        <p:strVal val="visible"/>
                                      </p:to>
                                    </p:set>
                                    <p:anim calcmode="lin" valueType="num">
                                      <p:cBhvr>
                                        <p:cTn id="183" dur="500" fill="hold"/>
                                        <p:tgtEl>
                                          <p:spTgt spid="352259">
                                            <p:txEl>
                                              <p:pRg st="22" end="22"/>
                                            </p:txEl>
                                          </p:spTgt>
                                        </p:tgtEl>
                                        <p:attrNameLst>
                                          <p:attrName>ppt_w</p:attrName>
                                        </p:attrNameLst>
                                      </p:cBhvr>
                                      <p:tavLst>
                                        <p:tav tm="0">
                                          <p:val>
                                            <p:strVal val="#ppt_w*0.05"/>
                                          </p:val>
                                        </p:tav>
                                        <p:tav tm="100000">
                                          <p:val>
                                            <p:strVal val="#ppt_w"/>
                                          </p:val>
                                        </p:tav>
                                      </p:tavLst>
                                    </p:anim>
                                    <p:anim calcmode="lin" valueType="num">
                                      <p:cBhvr>
                                        <p:cTn id="184" dur="500" fill="hold"/>
                                        <p:tgtEl>
                                          <p:spTgt spid="352259">
                                            <p:txEl>
                                              <p:pRg st="22" end="22"/>
                                            </p:txEl>
                                          </p:spTgt>
                                        </p:tgtEl>
                                        <p:attrNameLst>
                                          <p:attrName>ppt_h</p:attrName>
                                        </p:attrNameLst>
                                      </p:cBhvr>
                                      <p:tavLst>
                                        <p:tav tm="0">
                                          <p:val>
                                            <p:strVal val="#ppt_h"/>
                                          </p:val>
                                        </p:tav>
                                        <p:tav tm="100000">
                                          <p:val>
                                            <p:strVal val="#ppt_h"/>
                                          </p:val>
                                        </p:tav>
                                      </p:tavLst>
                                    </p:anim>
                                    <p:anim calcmode="lin" valueType="num">
                                      <p:cBhvr>
                                        <p:cTn id="185" dur="500" fill="hold"/>
                                        <p:tgtEl>
                                          <p:spTgt spid="352259">
                                            <p:txEl>
                                              <p:pRg st="22" end="22"/>
                                            </p:txEl>
                                          </p:spTgt>
                                        </p:tgtEl>
                                        <p:attrNameLst>
                                          <p:attrName>ppt_x</p:attrName>
                                        </p:attrNameLst>
                                      </p:cBhvr>
                                      <p:tavLst>
                                        <p:tav tm="0">
                                          <p:val>
                                            <p:strVal val="#ppt_x-.2"/>
                                          </p:val>
                                        </p:tav>
                                        <p:tav tm="100000">
                                          <p:val>
                                            <p:strVal val="#ppt_x"/>
                                          </p:val>
                                        </p:tav>
                                      </p:tavLst>
                                    </p:anim>
                                    <p:anim calcmode="lin" valueType="num">
                                      <p:cBhvr>
                                        <p:cTn id="186" dur="500" fill="hold"/>
                                        <p:tgtEl>
                                          <p:spTgt spid="352259">
                                            <p:txEl>
                                              <p:pRg st="22" end="22"/>
                                            </p:txEl>
                                          </p:spTgt>
                                        </p:tgtEl>
                                        <p:attrNameLst>
                                          <p:attrName>ppt_y</p:attrName>
                                        </p:attrNameLst>
                                      </p:cBhvr>
                                      <p:tavLst>
                                        <p:tav tm="0">
                                          <p:val>
                                            <p:strVal val="#ppt_y"/>
                                          </p:val>
                                        </p:tav>
                                        <p:tav tm="100000">
                                          <p:val>
                                            <p:strVal val="#ppt_y"/>
                                          </p:val>
                                        </p:tav>
                                      </p:tavLst>
                                    </p:anim>
                                    <p:animEffect transition="in" filter="fade">
                                      <p:cBhvr>
                                        <p:cTn id="187" dur="500"/>
                                        <p:tgtEl>
                                          <p:spTgt spid="352259">
                                            <p:txEl>
                                              <p:pRg st="22" end="22"/>
                                            </p:txEl>
                                          </p:spTgt>
                                        </p:tgtEl>
                                      </p:cBhvr>
                                    </p:animEffect>
                                  </p:childTnLst>
                                </p:cTn>
                              </p:par>
                            </p:childTnLst>
                          </p:cTn>
                        </p:par>
                        <p:par>
                          <p:cTn id="188" fill="hold" nodeType="afterGroup">
                            <p:stCondLst>
                              <p:cond delay="11500"/>
                            </p:stCondLst>
                            <p:childTnLst>
                              <p:par>
                                <p:cTn id="189" presetID="12" presetClass="entr" presetSubtype="4" fill="hold" nodeType="afterEffect">
                                  <p:stCondLst>
                                    <p:cond delay="0"/>
                                  </p:stCondLst>
                                  <p:childTnLst>
                                    <p:set>
                                      <p:cBhvr>
                                        <p:cTn id="190" dur="1" fill="hold">
                                          <p:stCondLst>
                                            <p:cond delay="0"/>
                                          </p:stCondLst>
                                        </p:cTn>
                                        <p:tgtEl>
                                          <p:spTgt spid="352268"/>
                                        </p:tgtEl>
                                        <p:attrNameLst>
                                          <p:attrName>style.visibility</p:attrName>
                                        </p:attrNameLst>
                                      </p:cBhvr>
                                      <p:to>
                                        <p:strVal val="visible"/>
                                      </p:to>
                                    </p:set>
                                    <p:animEffect transition="in" filter="slide(fromBottom)">
                                      <p:cBhvr>
                                        <p:cTn id="191" dur="1000"/>
                                        <p:tgtEl>
                                          <p:spTgt spid="352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2259" grpId="0" build="p"/>
    </p:bldLst>
  </p:timing>
</p:sld>
</file>

<file path=ppt/slides/slide26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53284" name="Rectangle 4"/>
          <p:cNvSpPr>
            <a:spLocks noGrp="1" noChangeArrowheads="1"/>
          </p:cNvSpPr>
          <p:nvPr>
            <p:ph type="title"/>
          </p:nvPr>
        </p:nvSpPr>
        <p:spPr>
          <a:xfrm>
            <a:off x="457200" y="115888"/>
            <a:ext cx="8229600" cy="706437"/>
          </a:xfrm>
        </p:spPr>
        <p:txBody>
          <a:bodyPr/>
          <a:lstStyle/>
          <a:p>
            <a:pPr algn="r"/>
            <a:r>
              <a:rPr lang="fa-IR" altLang="fa-IR" sz="1600">
                <a:cs typeface="B Nasim" panose="00000700000000000000" pitchFamily="2" charset="-78"/>
              </a:rPr>
              <a:t>حل مساله (12-6)</a:t>
            </a:r>
            <a:endParaRPr lang="en-US" altLang="fa-IR" sz="1600">
              <a:cs typeface="B Nasim" panose="00000700000000000000" pitchFamily="2" charset="-78"/>
            </a:endParaRPr>
          </a:p>
        </p:txBody>
      </p:sp>
      <p:sp>
        <p:nvSpPr>
          <p:cNvPr id="353285" name="Rectangle 5"/>
          <p:cNvSpPr>
            <a:spLocks noGrp="1" noChangeArrowheads="1"/>
          </p:cNvSpPr>
          <p:nvPr>
            <p:ph type="body" sz="half" idx="1"/>
          </p:nvPr>
        </p:nvSpPr>
        <p:spPr>
          <a:xfrm>
            <a:off x="395288" y="620713"/>
            <a:ext cx="8229600" cy="720725"/>
          </a:xfrm>
        </p:spPr>
        <p:txBody>
          <a:bodyPr/>
          <a:lstStyle/>
          <a:p>
            <a:pPr algn="l">
              <a:buFont typeface="Wingdings" panose="05000000000000000000" pitchFamily="2" charset="2"/>
              <a:buNone/>
            </a:pPr>
            <a:r>
              <a:rPr lang="fa-IR" altLang="fa-IR" sz="1800">
                <a:effectLst/>
                <a:cs typeface="B Zar" panose="00000400000000000000" pitchFamily="2" charset="-78"/>
              </a:rPr>
              <a:t>6000 = </a:t>
            </a:r>
            <a:r>
              <a:rPr lang="en-US" altLang="fa-IR" sz="1800">
                <a:effectLst/>
                <a:cs typeface="B Zar" panose="00000400000000000000" pitchFamily="2" charset="-78"/>
              </a:rPr>
              <a:t>P</a:t>
            </a:r>
            <a:r>
              <a:rPr lang="fa-IR" altLang="fa-IR" sz="1800">
                <a:effectLst/>
                <a:cs typeface="B Zar" panose="00000400000000000000" pitchFamily="2" charset="-78"/>
              </a:rPr>
              <a:t>  صندلی             10000000 = </a:t>
            </a:r>
            <a:r>
              <a:rPr lang="en-US" altLang="fa-IR" sz="1800">
                <a:effectLst/>
                <a:cs typeface="B Zar" panose="00000400000000000000" pitchFamily="2" charset="-78"/>
              </a:rPr>
              <a:t>Tfc</a:t>
            </a:r>
            <a:r>
              <a:rPr lang="fa-IR" altLang="fa-IR" sz="1800">
                <a:effectLst/>
                <a:cs typeface="B Zar" panose="00000400000000000000" pitchFamily="2" charset="-78"/>
              </a:rPr>
              <a:t>        1500= </a:t>
            </a:r>
            <a:r>
              <a:rPr lang="en-US" altLang="fa-IR" sz="1800">
                <a:effectLst/>
                <a:cs typeface="B Zar" panose="00000400000000000000" pitchFamily="2" charset="-78"/>
              </a:rPr>
              <a:t>CM</a:t>
            </a:r>
            <a:r>
              <a:rPr lang="fa-IR" altLang="fa-IR" sz="1800">
                <a:effectLst/>
                <a:cs typeface="B Zar" panose="00000400000000000000" pitchFamily="2" charset="-78"/>
              </a:rPr>
              <a:t>صندلی       4 =  نسبت فروش صندلی</a:t>
            </a:r>
          </a:p>
          <a:p>
            <a:pPr algn="l">
              <a:buFont typeface="Wingdings" panose="05000000000000000000" pitchFamily="2" charset="2"/>
              <a:buNone/>
            </a:pPr>
            <a:r>
              <a:rPr lang="fa-IR" altLang="fa-IR" sz="1800">
                <a:effectLst/>
                <a:cs typeface="B Zar" panose="00000400000000000000" pitchFamily="2" charset="-78"/>
              </a:rPr>
              <a:t>الف)     30000 = </a:t>
            </a:r>
            <a:r>
              <a:rPr lang="en-US" altLang="fa-IR" sz="1800">
                <a:effectLst/>
                <a:cs typeface="B Zar" panose="00000400000000000000" pitchFamily="2" charset="-78"/>
              </a:rPr>
              <a:t>P</a:t>
            </a:r>
            <a:r>
              <a:rPr lang="fa-IR" altLang="fa-IR" sz="1800">
                <a:effectLst/>
                <a:cs typeface="B Zar" panose="00000400000000000000" pitchFamily="2" charset="-78"/>
              </a:rPr>
              <a:t> میز                       30% = </a:t>
            </a:r>
            <a:r>
              <a:rPr lang="en-US" altLang="fa-IR" sz="1800">
                <a:effectLst/>
                <a:cs typeface="B Zar" panose="00000400000000000000" pitchFamily="2" charset="-78"/>
              </a:rPr>
              <a:t>T.R</a:t>
            </a:r>
            <a:r>
              <a:rPr lang="fa-IR" altLang="fa-IR" sz="1800">
                <a:effectLst/>
                <a:cs typeface="B Zar" panose="00000400000000000000" pitchFamily="2" charset="-78"/>
              </a:rPr>
              <a:t>         4000 = </a:t>
            </a:r>
            <a:r>
              <a:rPr lang="en-US" altLang="fa-IR" sz="1800">
                <a:effectLst/>
                <a:cs typeface="B Zar" panose="00000400000000000000" pitchFamily="2" charset="-78"/>
              </a:rPr>
              <a:t>CM</a:t>
            </a:r>
            <a:r>
              <a:rPr lang="fa-IR" altLang="fa-IR" sz="1800">
                <a:effectLst/>
                <a:cs typeface="B Zar" panose="00000400000000000000" pitchFamily="2" charset="-78"/>
              </a:rPr>
              <a:t> میز                   1= نسبت فروش میز</a:t>
            </a:r>
            <a:endParaRPr lang="en-US" altLang="fa-IR" sz="1800">
              <a:effectLst/>
              <a:cs typeface="B Zar" panose="00000400000000000000" pitchFamily="2" charset="-78"/>
            </a:endParaRPr>
          </a:p>
        </p:txBody>
      </p:sp>
      <p:graphicFrame>
        <p:nvGraphicFramePr>
          <p:cNvPr id="353515" name="Group 235"/>
          <p:cNvGraphicFramePr>
            <a:graphicFrameLocks noGrp="1"/>
          </p:cNvGraphicFramePr>
          <p:nvPr>
            <p:ph sz="half" idx="2"/>
          </p:nvPr>
        </p:nvGraphicFramePr>
        <p:xfrm>
          <a:off x="323850" y="1341438"/>
          <a:ext cx="8229600" cy="5472112"/>
        </p:xfrm>
        <a:graphic>
          <a:graphicData uri="http://schemas.openxmlformats.org/drawingml/2006/table">
            <a:tbl>
              <a:tblPr rtl="1"/>
              <a:tblGrid>
                <a:gridCol w="3044825">
                  <a:extLst>
                    <a:ext uri="{9D8B030D-6E8A-4147-A177-3AD203B41FA5}">
                      <a16:colId xmlns:a16="http://schemas.microsoft.com/office/drawing/2014/main" val="2010248323"/>
                    </a:ext>
                  </a:extLst>
                </a:gridCol>
                <a:gridCol w="1728787">
                  <a:extLst>
                    <a:ext uri="{9D8B030D-6E8A-4147-A177-3AD203B41FA5}">
                      <a16:colId xmlns:a16="http://schemas.microsoft.com/office/drawing/2014/main" val="1586090275"/>
                    </a:ext>
                  </a:extLst>
                </a:gridCol>
                <a:gridCol w="1398588">
                  <a:extLst>
                    <a:ext uri="{9D8B030D-6E8A-4147-A177-3AD203B41FA5}">
                      <a16:colId xmlns:a16="http://schemas.microsoft.com/office/drawing/2014/main" val="248638277"/>
                    </a:ext>
                  </a:extLst>
                </a:gridCol>
                <a:gridCol w="2057400">
                  <a:extLst>
                    <a:ext uri="{9D8B030D-6E8A-4147-A177-3AD203B41FA5}">
                      <a16:colId xmlns:a16="http://schemas.microsoft.com/office/drawing/2014/main" val="2149162788"/>
                    </a:ext>
                  </a:extLst>
                </a:gridCol>
              </a:tblGrid>
              <a:tr h="155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صندلی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 کل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52721426"/>
                  </a:ext>
                </a:extLst>
              </a:tr>
              <a:tr h="157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تولید و فروش در یک سبد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76258054"/>
                  </a:ext>
                </a:extLst>
              </a:tr>
              <a:tr h="155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5763780"/>
                  </a:ext>
                </a:extLst>
              </a:tr>
              <a:tr h="157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سبد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46307313"/>
                  </a:ext>
                </a:extLst>
              </a:tr>
              <a:tr h="155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7371700"/>
                  </a:ext>
                </a:extLst>
              </a:tr>
              <a:tr h="1571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 سبد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11718919"/>
                  </a:ext>
                </a:extLst>
              </a:tr>
              <a:tr h="3476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فروش سبد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7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52/18%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81569285"/>
                  </a:ext>
                </a:extLst>
              </a:tr>
              <a:tr h="1555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فروش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54000000 = 10000000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s</a:t>
                      </a:r>
                    </a:p>
                    <a:p>
                      <a:pPr marL="0" marR="0" lvl="0" indent="0" algn="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52/18%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200277477"/>
                  </a:ext>
                </a:extLst>
              </a:tr>
              <a:tr h="1571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صندلی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24000000= 24 × 54000000</a:t>
                      </a:r>
                    </a:p>
                    <a:p>
                      <a:pPr marL="0" marR="0" lvl="0" indent="0" algn="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760621535"/>
                  </a:ext>
                </a:extLst>
              </a:tr>
              <a:tr h="1555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میز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30000000=30 × 54000000</a:t>
                      </a:r>
                    </a:p>
                    <a:p>
                      <a:pPr marL="0" marR="0" lvl="0" indent="0" algn="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499602437"/>
                  </a:ext>
                </a:extLst>
              </a:tr>
              <a:tr h="1571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صندلی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 = 6000 : 24000000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30095254"/>
                  </a:ext>
                </a:extLst>
              </a:tr>
              <a:tr h="1555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میز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 30000 : 30000000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12989899"/>
                  </a:ext>
                </a:extLst>
              </a:tr>
              <a:tr h="1571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فروش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10931416"/>
                  </a:ext>
                </a:extLst>
              </a:tr>
            </a:tbl>
          </a:graphicData>
        </a:graphic>
      </p:graphicFrame>
      <p:grpSp>
        <p:nvGrpSpPr>
          <p:cNvPr id="353513" name="Group 233"/>
          <p:cNvGrpSpPr>
            <a:grpSpLocks/>
          </p:cNvGrpSpPr>
          <p:nvPr/>
        </p:nvGrpSpPr>
        <p:grpSpPr bwMode="auto">
          <a:xfrm>
            <a:off x="1042988" y="4005263"/>
            <a:ext cx="2665412" cy="2663825"/>
            <a:chOff x="657" y="2523"/>
            <a:chExt cx="1679" cy="1678"/>
          </a:xfrm>
        </p:grpSpPr>
        <p:sp>
          <p:nvSpPr>
            <p:cNvPr id="353508" name="Line 228"/>
            <p:cNvSpPr>
              <a:spLocks noChangeShapeType="1"/>
            </p:cNvSpPr>
            <p:nvPr/>
          </p:nvSpPr>
          <p:spPr bwMode="auto">
            <a:xfrm>
              <a:off x="657" y="2523"/>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3509" name="Line 229"/>
            <p:cNvSpPr>
              <a:spLocks noChangeShapeType="1"/>
            </p:cNvSpPr>
            <p:nvPr/>
          </p:nvSpPr>
          <p:spPr bwMode="auto">
            <a:xfrm>
              <a:off x="1610" y="3022"/>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3510" name="Line 230"/>
            <p:cNvSpPr>
              <a:spLocks noChangeShapeType="1"/>
            </p:cNvSpPr>
            <p:nvPr/>
          </p:nvSpPr>
          <p:spPr bwMode="auto">
            <a:xfrm>
              <a:off x="1610" y="3385"/>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3511" name="Line 231"/>
            <p:cNvSpPr>
              <a:spLocks noChangeShapeType="1"/>
            </p:cNvSpPr>
            <p:nvPr/>
          </p:nvSpPr>
          <p:spPr bwMode="auto">
            <a:xfrm>
              <a:off x="2064" y="4201"/>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3512" name="Line 232"/>
            <p:cNvSpPr>
              <a:spLocks noChangeShapeType="1"/>
            </p:cNvSpPr>
            <p:nvPr/>
          </p:nvSpPr>
          <p:spPr bwMode="auto">
            <a:xfrm>
              <a:off x="1156" y="2750"/>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iterate type="lt">
                                    <p:tmPct val="10000"/>
                                  </p:iterate>
                                  <p:childTnLst>
                                    <p:set>
                                      <p:cBhvr>
                                        <p:cTn id="6" dur="1" fill="hold">
                                          <p:stCondLst>
                                            <p:cond delay="0"/>
                                          </p:stCondLst>
                                        </p:cTn>
                                        <p:tgtEl>
                                          <p:spTgt spid="353285">
                                            <p:txEl>
                                              <p:pRg st="0" end="0"/>
                                            </p:txEl>
                                          </p:spTgt>
                                        </p:tgtEl>
                                        <p:attrNameLst>
                                          <p:attrName>style.visibility</p:attrName>
                                        </p:attrNameLst>
                                      </p:cBhvr>
                                      <p:to>
                                        <p:strVal val="visible"/>
                                      </p:to>
                                    </p:set>
                                    <p:animEffect transition="in" filter="fade">
                                      <p:cBhvr>
                                        <p:cTn id="7" dur="500"/>
                                        <p:tgtEl>
                                          <p:spTgt spid="353285">
                                            <p:txEl>
                                              <p:pRg st="0" end="0"/>
                                            </p:txEl>
                                          </p:spTgt>
                                        </p:tgtEl>
                                      </p:cBhvr>
                                    </p:animEffect>
                                    <p:anim calcmode="lin" valueType="num">
                                      <p:cBhvr>
                                        <p:cTn id="8" dur="500" fill="hold"/>
                                        <p:tgtEl>
                                          <p:spTgt spid="353285">
                                            <p:txEl>
                                              <p:pRg st="0" end="0"/>
                                            </p:txEl>
                                          </p:spTgt>
                                        </p:tgtEl>
                                        <p:attrNameLst>
                                          <p:attrName>ppt_x</p:attrName>
                                        </p:attrNameLst>
                                      </p:cBhvr>
                                      <p:tavLst>
                                        <p:tav tm="0">
                                          <p:val>
                                            <p:strVal val="#ppt_x"/>
                                          </p:val>
                                        </p:tav>
                                        <p:tav tm="100000">
                                          <p:val>
                                            <p:strVal val="#ppt_x"/>
                                          </p:val>
                                        </p:tav>
                                      </p:tavLst>
                                    </p:anim>
                                    <p:anim calcmode="lin" valueType="num">
                                      <p:cBhvr>
                                        <p:cTn id="9" dur="500" fill="hold"/>
                                        <p:tgtEl>
                                          <p:spTgt spid="353285">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2950"/>
                            </p:stCondLst>
                            <p:childTnLst>
                              <p:par>
                                <p:cTn id="11" presetID="47" presetClass="entr" presetSubtype="0" fill="hold" grpId="0" nodeType="afterEffect">
                                  <p:stCondLst>
                                    <p:cond delay="0"/>
                                  </p:stCondLst>
                                  <p:iterate type="lt">
                                    <p:tmPct val="10000"/>
                                  </p:iterate>
                                  <p:childTnLst>
                                    <p:set>
                                      <p:cBhvr>
                                        <p:cTn id="12" dur="1" fill="hold">
                                          <p:stCondLst>
                                            <p:cond delay="0"/>
                                          </p:stCondLst>
                                        </p:cTn>
                                        <p:tgtEl>
                                          <p:spTgt spid="353285">
                                            <p:txEl>
                                              <p:pRg st="1" end="1"/>
                                            </p:txEl>
                                          </p:spTgt>
                                        </p:tgtEl>
                                        <p:attrNameLst>
                                          <p:attrName>style.visibility</p:attrName>
                                        </p:attrNameLst>
                                      </p:cBhvr>
                                      <p:to>
                                        <p:strVal val="visible"/>
                                      </p:to>
                                    </p:set>
                                    <p:animEffect transition="in" filter="fade">
                                      <p:cBhvr>
                                        <p:cTn id="13" dur="500"/>
                                        <p:tgtEl>
                                          <p:spTgt spid="353285">
                                            <p:txEl>
                                              <p:pRg st="1" end="1"/>
                                            </p:txEl>
                                          </p:spTgt>
                                        </p:tgtEl>
                                      </p:cBhvr>
                                    </p:animEffect>
                                    <p:anim calcmode="lin" valueType="num">
                                      <p:cBhvr>
                                        <p:cTn id="14" dur="500" fill="hold"/>
                                        <p:tgtEl>
                                          <p:spTgt spid="353285">
                                            <p:txEl>
                                              <p:pRg st="1" end="1"/>
                                            </p:txEl>
                                          </p:spTgt>
                                        </p:tgtEl>
                                        <p:attrNameLst>
                                          <p:attrName>ppt_x</p:attrName>
                                        </p:attrNameLst>
                                      </p:cBhvr>
                                      <p:tavLst>
                                        <p:tav tm="0">
                                          <p:val>
                                            <p:strVal val="#ppt_x"/>
                                          </p:val>
                                        </p:tav>
                                        <p:tav tm="100000">
                                          <p:val>
                                            <p:strVal val="#ppt_x"/>
                                          </p:val>
                                        </p:tav>
                                      </p:tavLst>
                                    </p:anim>
                                    <p:anim calcmode="lin" valueType="num">
                                      <p:cBhvr>
                                        <p:cTn id="15" dur="500" fill="hold"/>
                                        <p:tgtEl>
                                          <p:spTgt spid="353285">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3285" grpId="0" build="p"/>
    </p:bldLst>
  </p:timing>
</p:sld>
</file>

<file path=ppt/slides/slide26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55331" name="Rectangle 3"/>
          <p:cNvSpPr>
            <a:spLocks noGrp="1" noChangeArrowheads="1"/>
          </p:cNvSpPr>
          <p:nvPr>
            <p:ph type="body" idx="1"/>
          </p:nvPr>
        </p:nvSpPr>
        <p:spPr>
          <a:xfrm>
            <a:off x="755650" y="404813"/>
            <a:ext cx="7931150" cy="6192837"/>
          </a:xfrm>
        </p:spPr>
        <p:txBody>
          <a:bodyPr/>
          <a:lstStyle/>
          <a:p>
            <a:pPr>
              <a:buFont typeface="Wingdings" panose="05000000000000000000" pitchFamily="2" charset="2"/>
              <a:buNone/>
            </a:pPr>
            <a:r>
              <a:rPr lang="fa-IR" altLang="fa-IR" sz="2000">
                <a:effectLst/>
                <a:cs typeface="B Zar" panose="00000400000000000000" pitchFamily="2" charset="-78"/>
              </a:rPr>
              <a:t>ب)                                                                                       91792657 = 7000000 + 10000000 = </a:t>
            </a:r>
            <a:r>
              <a:rPr lang="en-US" altLang="fa-IR" sz="2000">
                <a:effectLst/>
                <a:cs typeface="B Zar" panose="00000400000000000000" pitchFamily="2" charset="-78"/>
              </a:rPr>
              <a:t>S</a:t>
            </a:r>
          </a:p>
          <a:p>
            <a:pPr algn="ctr">
              <a:lnSpc>
                <a:spcPct val="50000"/>
              </a:lnSpc>
              <a:buFont typeface="Wingdings" panose="05000000000000000000" pitchFamily="2" charset="2"/>
              <a:buNone/>
            </a:pPr>
            <a:r>
              <a:rPr lang="fa-IR" altLang="fa-IR" sz="2000">
                <a:effectLst/>
                <a:cs typeface="B Zar" panose="00000400000000000000" pitchFamily="2" charset="-78"/>
              </a:rPr>
              <a:t>                                                                                                         52/18%</a:t>
            </a:r>
          </a:p>
          <a:p>
            <a:pPr>
              <a:lnSpc>
                <a:spcPct val="110000"/>
              </a:lnSpc>
              <a:buFont typeface="Wingdings" panose="05000000000000000000" pitchFamily="2" charset="2"/>
              <a:buNone/>
            </a:pPr>
            <a:r>
              <a:rPr lang="fa-IR" altLang="fa-IR" sz="2000">
                <a:effectLst/>
                <a:cs typeface="B Zar" panose="00000400000000000000" pitchFamily="2" charset="-78"/>
              </a:rPr>
              <a:t>ج)                                     10000000 = 7000000 = سود بعد از کسر مالیات = سود قبل از کسر مالیات</a:t>
            </a:r>
          </a:p>
          <a:p>
            <a:pPr>
              <a:lnSpc>
                <a:spcPct val="40000"/>
              </a:lnSpc>
              <a:buFont typeface="Wingdings" panose="05000000000000000000" pitchFamily="2" charset="2"/>
              <a:buNone/>
            </a:pPr>
            <a:r>
              <a:rPr lang="fa-IR" altLang="fa-IR" sz="2000">
                <a:effectLst/>
                <a:cs typeface="B Zar" panose="00000400000000000000" pitchFamily="2" charset="-78"/>
              </a:rPr>
              <a:t>                                                                  70%               (نرخ مالیات – 1)</a:t>
            </a:r>
          </a:p>
          <a:p>
            <a:pPr algn="l">
              <a:lnSpc>
                <a:spcPct val="140000"/>
              </a:lnSpc>
              <a:buFont typeface="Wingdings" panose="05000000000000000000" pitchFamily="2" charset="2"/>
              <a:buNone/>
            </a:pPr>
            <a:r>
              <a:rPr lang="fa-IR" altLang="fa-IR" sz="2000">
                <a:effectLst/>
                <a:cs typeface="B Zar" panose="00000400000000000000" pitchFamily="2" charset="-78"/>
              </a:rPr>
              <a:t> 107991361 ≈ 10000000 + 10000000 = </a:t>
            </a:r>
            <a:r>
              <a:rPr lang="en-US" altLang="fa-IR" sz="2000">
                <a:effectLst/>
                <a:cs typeface="B Zar" panose="00000400000000000000" pitchFamily="2" charset="-78"/>
              </a:rPr>
              <a:t>S</a:t>
            </a:r>
            <a:endParaRPr lang="fa-IR" altLang="fa-IR" sz="2000">
              <a:effectLst/>
              <a:cs typeface="B Zar" panose="00000400000000000000" pitchFamily="2" charset="-78"/>
            </a:endParaRPr>
          </a:p>
          <a:p>
            <a:pPr algn="ctr">
              <a:lnSpc>
                <a:spcPct val="40000"/>
              </a:lnSpc>
              <a:buFont typeface="Wingdings" panose="05000000000000000000" pitchFamily="2" charset="2"/>
              <a:buNone/>
            </a:pPr>
            <a:r>
              <a:rPr lang="fa-IR" altLang="fa-IR" sz="2000">
                <a:effectLst/>
                <a:cs typeface="B Zar" panose="00000400000000000000" pitchFamily="2" charset="-78"/>
              </a:rPr>
              <a:t>                                                                                                       52/18%</a:t>
            </a:r>
          </a:p>
          <a:p>
            <a:pPr>
              <a:lnSpc>
                <a:spcPct val="110000"/>
              </a:lnSpc>
              <a:buFont typeface="Wingdings" panose="05000000000000000000" pitchFamily="2" charset="2"/>
              <a:buNone/>
            </a:pPr>
            <a:r>
              <a:rPr lang="fa-IR" altLang="fa-IR" sz="2000">
                <a:effectLst/>
                <a:cs typeface="B Zar" panose="00000400000000000000" pitchFamily="2" charset="-78"/>
              </a:rPr>
              <a:t>د) تعداد فروش به سبد                                                                             2000 = 54000 : 107991361</a:t>
            </a:r>
          </a:p>
          <a:p>
            <a:pPr>
              <a:buFont typeface="Wingdings" panose="05000000000000000000" pitchFamily="2" charset="2"/>
              <a:buNone/>
            </a:pPr>
            <a:r>
              <a:rPr lang="fa-IR" altLang="fa-IR" sz="2000">
                <a:effectLst/>
                <a:cs typeface="B Zar" panose="00000400000000000000" pitchFamily="2" charset="-78"/>
              </a:rPr>
              <a:t>تعداد واحدهای فروش – صندلی                                                                            12000 = 6 × 2000</a:t>
            </a:r>
          </a:p>
          <a:p>
            <a:pPr>
              <a:buFont typeface="Wingdings" panose="05000000000000000000" pitchFamily="2" charset="2"/>
              <a:buNone/>
            </a:pPr>
            <a:r>
              <a:rPr lang="fa-IR" altLang="fa-IR" sz="2000">
                <a:effectLst/>
                <a:cs typeface="B Zar" panose="00000400000000000000" pitchFamily="2" charset="-78"/>
              </a:rPr>
              <a:t>تعداد واحدهای فروش – میز                                                                                     </a:t>
            </a:r>
            <a:r>
              <a:rPr lang="fa-IR" altLang="fa-IR" sz="2000" u="sng">
                <a:effectLst/>
                <a:cs typeface="B Zar" panose="00000400000000000000" pitchFamily="2" charset="-78"/>
              </a:rPr>
              <a:t>2000</a:t>
            </a:r>
            <a:r>
              <a:rPr lang="fa-IR" altLang="fa-IR" sz="2000">
                <a:effectLst/>
                <a:cs typeface="B Zar" panose="00000400000000000000" pitchFamily="2" charset="-78"/>
              </a:rPr>
              <a:t> = 1 × 2000 </a:t>
            </a:r>
          </a:p>
          <a:p>
            <a:pPr>
              <a:buFont typeface="Wingdings" panose="05000000000000000000" pitchFamily="2" charset="2"/>
              <a:buNone/>
            </a:pPr>
            <a:r>
              <a:rPr lang="fa-IR" altLang="fa-IR" sz="2000">
                <a:effectLst/>
                <a:cs typeface="B Zar" panose="00000400000000000000" pitchFamily="2" charset="-78"/>
              </a:rPr>
              <a:t>کل تعداد فروش واحد                                                                                            14000</a:t>
            </a:r>
          </a:p>
          <a:p>
            <a:pPr algn="l">
              <a:buFont typeface="Wingdings" panose="05000000000000000000" pitchFamily="2" charset="2"/>
              <a:buNone/>
            </a:pPr>
            <a:r>
              <a:rPr lang="fa-IR" altLang="fa-IR" sz="2000">
                <a:effectLst/>
                <a:cs typeface="B Zar" panose="00000400000000000000" pitchFamily="2" charset="-78"/>
              </a:rPr>
              <a:t> 26000000= [(4000 × 2000 ) + (1500 × 12000) ] = </a:t>
            </a:r>
            <a:r>
              <a:rPr lang="en-US" altLang="fa-IR" sz="2000">
                <a:effectLst/>
                <a:cs typeface="B Zar" panose="00000400000000000000" pitchFamily="2" charset="-78"/>
              </a:rPr>
              <a:t>T.CM</a:t>
            </a:r>
            <a:endParaRPr lang="fa-IR" altLang="fa-IR" sz="2000">
              <a:effectLst/>
              <a:cs typeface="B Zar" panose="00000400000000000000" pitchFamily="2" charset="-78"/>
            </a:endParaRPr>
          </a:p>
          <a:p>
            <a:pPr algn="l">
              <a:buFont typeface="Wingdings" panose="05000000000000000000" pitchFamily="2" charset="2"/>
              <a:buNone/>
            </a:pPr>
            <a:r>
              <a:rPr lang="fa-IR" altLang="fa-IR" sz="2000">
                <a:effectLst/>
                <a:cs typeface="B Zar" panose="00000400000000000000" pitchFamily="2" charset="-78"/>
              </a:rPr>
              <a:t> 11200000 = (30% - 1) × 16000000 = 10000000 – 26000000= سود خالص بعد از کسر مالیات</a:t>
            </a:r>
          </a:p>
          <a:p>
            <a:pPr>
              <a:buFont typeface="Wingdings" panose="05000000000000000000" pitchFamily="2" charset="2"/>
              <a:buNone/>
            </a:pPr>
            <a:r>
              <a:rPr lang="fa-IR" altLang="fa-IR" sz="2000">
                <a:effectLst/>
                <a:cs typeface="B Zar" panose="00000400000000000000" pitchFamily="2" charset="-78"/>
              </a:rPr>
              <a:t>علت افزایش در سود ، بالاتر بودن حاشیه سود هر واحد صندلی در مقایسه با هر واحد میز است . </a:t>
            </a:r>
          </a:p>
          <a:p>
            <a:pPr>
              <a:buFont typeface="Wingdings" panose="05000000000000000000" pitchFamily="2" charset="2"/>
              <a:buNone/>
            </a:pPr>
            <a:r>
              <a:rPr lang="fa-IR" altLang="fa-IR" sz="2000">
                <a:effectLst/>
                <a:cs typeface="B Zar" panose="00000400000000000000" pitchFamily="2" charset="-78"/>
              </a:rPr>
              <a:t>اثبات :                                                  تعداد فروش اضافی از صندلی                 4000 = (4-6) × 2000 </a:t>
            </a:r>
          </a:p>
          <a:p>
            <a:pPr>
              <a:buFont typeface="Wingdings" panose="05000000000000000000" pitchFamily="2" charset="2"/>
              <a:buNone/>
            </a:pPr>
            <a:r>
              <a:rPr lang="fa-IR" altLang="fa-IR" sz="2000">
                <a:effectLst/>
                <a:cs typeface="B Zar" panose="00000400000000000000" pitchFamily="2" charset="-78"/>
              </a:rPr>
              <a:t>افزایش در سود بعلت تغییر در ترکیب فروش – بعد از مالیات </a:t>
            </a:r>
          </a:p>
          <a:p>
            <a:pPr algn="l">
              <a:buFont typeface="Wingdings" panose="05000000000000000000" pitchFamily="2" charset="2"/>
              <a:buNone/>
            </a:pPr>
            <a:r>
              <a:rPr lang="fa-IR" altLang="fa-IR" sz="2000">
                <a:effectLst/>
                <a:cs typeface="B Zar" panose="00000400000000000000" pitchFamily="2" charset="-78"/>
              </a:rPr>
              <a:t> 4200000 = (30% - 1) × 6000000 = 1500× 4000</a:t>
            </a:r>
          </a:p>
          <a:p>
            <a:pPr>
              <a:buFont typeface="Wingdings" panose="05000000000000000000" pitchFamily="2" charset="2"/>
              <a:buNone/>
            </a:pPr>
            <a:r>
              <a:rPr lang="fa-IR" altLang="fa-IR" sz="2000">
                <a:effectLst/>
                <a:cs typeface="B Zar" panose="00000400000000000000" pitchFamily="2" charset="-78"/>
              </a:rPr>
              <a:t>کل سود جدید خالص – بعد از کسر مالیات                                    11200000 = 7000000 + 4200000</a:t>
            </a:r>
            <a:endParaRPr lang="ar-SA" altLang="fa-IR" sz="2000">
              <a:effectLst/>
              <a:cs typeface="B Zar" panose="00000400000000000000" pitchFamily="2" charset="-78"/>
            </a:endParaRPr>
          </a:p>
        </p:txBody>
      </p:sp>
      <p:grpSp>
        <p:nvGrpSpPr>
          <p:cNvPr id="355338" name="Group 10"/>
          <p:cNvGrpSpPr>
            <a:grpSpLocks/>
          </p:cNvGrpSpPr>
          <p:nvPr/>
        </p:nvGrpSpPr>
        <p:grpSpPr bwMode="auto">
          <a:xfrm>
            <a:off x="1258888" y="692150"/>
            <a:ext cx="4176712" cy="2232025"/>
            <a:chOff x="793" y="436"/>
            <a:chExt cx="2631" cy="1406"/>
          </a:xfrm>
        </p:grpSpPr>
        <p:sp>
          <p:nvSpPr>
            <p:cNvPr id="355332" name="Line 4"/>
            <p:cNvSpPr>
              <a:spLocks noChangeShapeType="1"/>
            </p:cNvSpPr>
            <p:nvPr/>
          </p:nvSpPr>
          <p:spPr bwMode="auto">
            <a:xfrm>
              <a:off x="793" y="436"/>
              <a:ext cx="108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5333" name="Line 5"/>
            <p:cNvSpPr>
              <a:spLocks noChangeShapeType="1"/>
            </p:cNvSpPr>
            <p:nvPr/>
          </p:nvSpPr>
          <p:spPr bwMode="auto">
            <a:xfrm>
              <a:off x="1837" y="799"/>
              <a:ext cx="1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5334" name="Line 6"/>
            <p:cNvSpPr>
              <a:spLocks noChangeShapeType="1"/>
            </p:cNvSpPr>
            <p:nvPr/>
          </p:nvSpPr>
          <p:spPr bwMode="auto">
            <a:xfrm>
              <a:off x="3016" y="799"/>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5335" name="Line 7"/>
            <p:cNvSpPr>
              <a:spLocks noChangeShapeType="1"/>
            </p:cNvSpPr>
            <p:nvPr/>
          </p:nvSpPr>
          <p:spPr bwMode="auto">
            <a:xfrm>
              <a:off x="793" y="1207"/>
              <a:ext cx="118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5336" name="Line 8"/>
            <p:cNvSpPr>
              <a:spLocks noChangeShapeType="1"/>
            </p:cNvSpPr>
            <p:nvPr/>
          </p:nvSpPr>
          <p:spPr bwMode="auto">
            <a:xfrm>
              <a:off x="1247" y="1842"/>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grpId="0" nodeType="afterEffect">
                                  <p:stCondLst>
                                    <p:cond delay="0"/>
                                  </p:stCondLst>
                                  <p:childTnLst>
                                    <p:set>
                                      <p:cBhvr>
                                        <p:cTn id="6" dur="1" fill="hold">
                                          <p:stCondLst>
                                            <p:cond delay="0"/>
                                          </p:stCondLst>
                                        </p:cTn>
                                        <p:tgtEl>
                                          <p:spTgt spid="355331">
                                            <p:txEl>
                                              <p:pRg st="0" end="0"/>
                                            </p:txEl>
                                          </p:spTgt>
                                        </p:tgtEl>
                                        <p:attrNameLst>
                                          <p:attrName>style.visibility</p:attrName>
                                        </p:attrNameLst>
                                      </p:cBhvr>
                                      <p:to>
                                        <p:strVal val="visible"/>
                                      </p:to>
                                    </p:set>
                                    <p:anim calcmode="lin" valueType="num">
                                      <p:cBhvr>
                                        <p:cTn id="7" dur="500" fill="hold"/>
                                        <p:tgtEl>
                                          <p:spTgt spid="355331">
                                            <p:txEl>
                                              <p:pRg st="0" end="0"/>
                                            </p:txEl>
                                          </p:spTgt>
                                        </p:tgtEl>
                                        <p:attrNameLst>
                                          <p:attrName>ppt_w</p:attrName>
                                        </p:attrNameLst>
                                      </p:cBhvr>
                                      <p:tavLst>
                                        <p:tav tm="0">
                                          <p:val>
                                            <p:strVal val="#ppt_w*0.05"/>
                                          </p:val>
                                        </p:tav>
                                        <p:tav tm="100000">
                                          <p:val>
                                            <p:strVal val="#ppt_w"/>
                                          </p:val>
                                        </p:tav>
                                      </p:tavLst>
                                    </p:anim>
                                    <p:anim calcmode="lin" valueType="num">
                                      <p:cBhvr>
                                        <p:cTn id="8" dur="500" fill="hold"/>
                                        <p:tgtEl>
                                          <p:spTgt spid="355331">
                                            <p:txEl>
                                              <p:pRg st="0" end="0"/>
                                            </p:txEl>
                                          </p:spTgt>
                                        </p:tgtEl>
                                        <p:attrNameLst>
                                          <p:attrName>ppt_h</p:attrName>
                                        </p:attrNameLst>
                                      </p:cBhvr>
                                      <p:tavLst>
                                        <p:tav tm="0">
                                          <p:val>
                                            <p:strVal val="#ppt_h"/>
                                          </p:val>
                                        </p:tav>
                                        <p:tav tm="100000">
                                          <p:val>
                                            <p:strVal val="#ppt_h"/>
                                          </p:val>
                                        </p:tav>
                                      </p:tavLst>
                                    </p:anim>
                                    <p:anim calcmode="lin" valueType="num">
                                      <p:cBhvr>
                                        <p:cTn id="9" dur="500" fill="hold"/>
                                        <p:tgtEl>
                                          <p:spTgt spid="355331">
                                            <p:txEl>
                                              <p:pRg st="0" end="0"/>
                                            </p:txEl>
                                          </p:spTgt>
                                        </p:tgtEl>
                                        <p:attrNameLst>
                                          <p:attrName>ppt_x</p:attrName>
                                        </p:attrNameLst>
                                      </p:cBhvr>
                                      <p:tavLst>
                                        <p:tav tm="0">
                                          <p:val>
                                            <p:strVal val="#ppt_x-.2"/>
                                          </p:val>
                                        </p:tav>
                                        <p:tav tm="100000">
                                          <p:val>
                                            <p:strVal val="#ppt_x"/>
                                          </p:val>
                                        </p:tav>
                                      </p:tavLst>
                                    </p:anim>
                                    <p:anim calcmode="lin" valueType="num">
                                      <p:cBhvr>
                                        <p:cTn id="10" dur="500" fill="hold"/>
                                        <p:tgtEl>
                                          <p:spTgt spid="355331">
                                            <p:txEl>
                                              <p:pRg st="0" end="0"/>
                                            </p:txEl>
                                          </p:spTgt>
                                        </p:tgtEl>
                                        <p:attrNameLst>
                                          <p:attrName>ppt_y</p:attrName>
                                        </p:attrNameLst>
                                      </p:cBhvr>
                                      <p:tavLst>
                                        <p:tav tm="0">
                                          <p:val>
                                            <p:strVal val="#ppt_y"/>
                                          </p:val>
                                        </p:tav>
                                        <p:tav tm="100000">
                                          <p:val>
                                            <p:strVal val="#ppt_y"/>
                                          </p:val>
                                        </p:tav>
                                      </p:tavLst>
                                    </p:anim>
                                    <p:animEffect transition="in" filter="fade">
                                      <p:cBhvr>
                                        <p:cTn id="11" dur="500"/>
                                        <p:tgtEl>
                                          <p:spTgt spid="355331">
                                            <p:txEl>
                                              <p:pRg st="0" end="0"/>
                                            </p:txEl>
                                          </p:spTgt>
                                        </p:tgtEl>
                                      </p:cBhvr>
                                    </p:animEffect>
                                  </p:childTnLst>
                                </p:cTn>
                              </p:par>
                            </p:childTnLst>
                          </p:cTn>
                        </p:par>
                        <p:par>
                          <p:cTn id="12" fill="hold" nodeType="afterGroup">
                            <p:stCondLst>
                              <p:cond delay="500"/>
                            </p:stCondLst>
                            <p:childTnLst>
                              <p:par>
                                <p:cTn id="13" presetID="54" presetClass="entr" presetSubtype="0" accel="100000" fill="hold" grpId="0" nodeType="afterEffect">
                                  <p:stCondLst>
                                    <p:cond delay="0"/>
                                  </p:stCondLst>
                                  <p:childTnLst>
                                    <p:set>
                                      <p:cBhvr>
                                        <p:cTn id="14" dur="1" fill="hold">
                                          <p:stCondLst>
                                            <p:cond delay="0"/>
                                          </p:stCondLst>
                                        </p:cTn>
                                        <p:tgtEl>
                                          <p:spTgt spid="355331">
                                            <p:txEl>
                                              <p:pRg st="1" end="1"/>
                                            </p:txEl>
                                          </p:spTgt>
                                        </p:tgtEl>
                                        <p:attrNameLst>
                                          <p:attrName>style.visibility</p:attrName>
                                        </p:attrNameLst>
                                      </p:cBhvr>
                                      <p:to>
                                        <p:strVal val="visible"/>
                                      </p:to>
                                    </p:set>
                                    <p:anim calcmode="lin" valueType="num">
                                      <p:cBhvr>
                                        <p:cTn id="15" dur="500" fill="hold"/>
                                        <p:tgtEl>
                                          <p:spTgt spid="355331">
                                            <p:txEl>
                                              <p:pRg st="1" end="1"/>
                                            </p:txEl>
                                          </p:spTgt>
                                        </p:tgtEl>
                                        <p:attrNameLst>
                                          <p:attrName>ppt_w</p:attrName>
                                        </p:attrNameLst>
                                      </p:cBhvr>
                                      <p:tavLst>
                                        <p:tav tm="0">
                                          <p:val>
                                            <p:strVal val="#ppt_w*0.05"/>
                                          </p:val>
                                        </p:tav>
                                        <p:tav tm="100000">
                                          <p:val>
                                            <p:strVal val="#ppt_w"/>
                                          </p:val>
                                        </p:tav>
                                      </p:tavLst>
                                    </p:anim>
                                    <p:anim calcmode="lin" valueType="num">
                                      <p:cBhvr>
                                        <p:cTn id="16" dur="500" fill="hold"/>
                                        <p:tgtEl>
                                          <p:spTgt spid="355331">
                                            <p:txEl>
                                              <p:pRg st="1" end="1"/>
                                            </p:txEl>
                                          </p:spTgt>
                                        </p:tgtEl>
                                        <p:attrNameLst>
                                          <p:attrName>ppt_h</p:attrName>
                                        </p:attrNameLst>
                                      </p:cBhvr>
                                      <p:tavLst>
                                        <p:tav tm="0">
                                          <p:val>
                                            <p:strVal val="#ppt_h"/>
                                          </p:val>
                                        </p:tav>
                                        <p:tav tm="100000">
                                          <p:val>
                                            <p:strVal val="#ppt_h"/>
                                          </p:val>
                                        </p:tav>
                                      </p:tavLst>
                                    </p:anim>
                                    <p:anim calcmode="lin" valueType="num">
                                      <p:cBhvr>
                                        <p:cTn id="17" dur="500" fill="hold"/>
                                        <p:tgtEl>
                                          <p:spTgt spid="355331">
                                            <p:txEl>
                                              <p:pRg st="1" end="1"/>
                                            </p:txEl>
                                          </p:spTgt>
                                        </p:tgtEl>
                                        <p:attrNameLst>
                                          <p:attrName>ppt_x</p:attrName>
                                        </p:attrNameLst>
                                      </p:cBhvr>
                                      <p:tavLst>
                                        <p:tav tm="0">
                                          <p:val>
                                            <p:strVal val="#ppt_x-.2"/>
                                          </p:val>
                                        </p:tav>
                                        <p:tav tm="100000">
                                          <p:val>
                                            <p:strVal val="#ppt_x"/>
                                          </p:val>
                                        </p:tav>
                                      </p:tavLst>
                                    </p:anim>
                                    <p:anim calcmode="lin" valueType="num">
                                      <p:cBhvr>
                                        <p:cTn id="18" dur="500" fill="hold"/>
                                        <p:tgtEl>
                                          <p:spTgt spid="355331">
                                            <p:txEl>
                                              <p:pRg st="1" end="1"/>
                                            </p:txEl>
                                          </p:spTgt>
                                        </p:tgtEl>
                                        <p:attrNameLst>
                                          <p:attrName>ppt_y</p:attrName>
                                        </p:attrNameLst>
                                      </p:cBhvr>
                                      <p:tavLst>
                                        <p:tav tm="0">
                                          <p:val>
                                            <p:strVal val="#ppt_y"/>
                                          </p:val>
                                        </p:tav>
                                        <p:tav tm="100000">
                                          <p:val>
                                            <p:strVal val="#ppt_y"/>
                                          </p:val>
                                        </p:tav>
                                      </p:tavLst>
                                    </p:anim>
                                    <p:animEffect transition="in" filter="fade">
                                      <p:cBhvr>
                                        <p:cTn id="19" dur="500"/>
                                        <p:tgtEl>
                                          <p:spTgt spid="355331">
                                            <p:txEl>
                                              <p:pRg st="1" end="1"/>
                                            </p:txEl>
                                          </p:spTgt>
                                        </p:tgtEl>
                                      </p:cBhvr>
                                    </p:animEffect>
                                  </p:childTnLst>
                                </p:cTn>
                              </p:par>
                            </p:childTnLst>
                          </p:cTn>
                        </p:par>
                        <p:par>
                          <p:cTn id="20" fill="hold" nodeType="afterGroup">
                            <p:stCondLst>
                              <p:cond delay="1000"/>
                            </p:stCondLst>
                            <p:childTnLst>
                              <p:par>
                                <p:cTn id="21" presetID="54" presetClass="entr" presetSubtype="0" accel="100000" fill="hold" grpId="0" nodeType="afterEffect">
                                  <p:stCondLst>
                                    <p:cond delay="0"/>
                                  </p:stCondLst>
                                  <p:childTnLst>
                                    <p:set>
                                      <p:cBhvr>
                                        <p:cTn id="22" dur="1" fill="hold">
                                          <p:stCondLst>
                                            <p:cond delay="0"/>
                                          </p:stCondLst>
                                        </p:cTn>
                                        <p:tgtEl>
                                          <p:spTgt spid="355331">
                                            <p:txEl>
                                              <p:pRg st="2" end="2"/>
                                            </p:txEl>
                                          </p:spTgt>
                                        </p:tgtEl>
                                        <p:attrNameLst>
                                          <p:attrName>style.visibility</p:attrName>
                                        </p:attrNameLst>
                                      </p:cBhvr>
                                      <p:to>
                                        <p:strVal val="visible"/>
                                      </p:to>
                                    </p:set>
                                    <p:anim calcmode="lin" valueType="num">
                                      <p:cBhvr>
                                        <p:cTn id="23" dur="500" fill="hold"/>
                                        <p:tgtEl>
                                          <p:spTgt spid="355331">
                                            <p:txEl>
                                              <p:pRg st="2" end="2"/>
                                            </p:txEl>
                                          </p:spTgt>
                                        </p:tgtEl>
                                        <p:attrNameLst>
                                          <p:attrName>ppt_w</p:attrName>
                                        </p:attrNameLst>
                                      </p:cBhvr>
                                      <p:tavLst>
                                        <p:tav tm="0">
                                          <p:val>
                                            <p:strVal val="#ppt_w*0.05"/>
                                          </p:val>
                                        </p:tav>
                                        <p:tav tm="100000">
                                          <p:val>
                                            <p:strVal val="#ppt_w"/>
                                          </p:val>
                                        </p:tav>
                                      </p:tavLst>
                                    </p:anim>
                                    <p:anim calcmode="lin" valueType="num">
                                      <p:cBhvr>
                                        <p:cTn id="24" dur="500" fill="hold"/>
                                        <p:tgtEl>
                                          <p:spTgt spid="355331">
                                            <p:txEl>
                                              <p:pRg st="2" end="2"/>
                                            </p:txEl>
                                          </p:spTgt>
                                        </p:tgtEl>
                                        <p:attrNameLst>
                                          <p:attrName>ppt_h</p:attrName>
                                        </p:attrNameLst>
                                      </p:cBhvr>
                                      <p:tavLst>
                                        <p:tav tm="0">
                                          <p:val>
                                            <p:strVal val="#ppt_h"/>
                                          </p:val>
                                        </p:tav>
                                        <p:tav tm="100000">
                                          <p:val>
                                            <p:strVal val="#ppt_h"/>
                                          </p:val>
                                        </p:tav>
                                      </p:tavLst>
                                    </p:anim>
                                    <p:anim calcmode="lin" valueType="num">
                                      <p:cBhvr>
                                        <p:cTn id="25" dur="500" fill="hold"/>
                                        <p:tgtEl>
                                          <p:spTgt spid="355331">
                                            <p:txEl>
                                              <p:pRg st="2" end="2"/>
                                            </p:txEl>
                                          </p:spTgt>
                                        </p:tgtEl>
                                        <p:attrNameLst>
                                          <p:attrName>ppt_x</p:attrName>
                                        </p:attrNameLst>
                                      </p:cBhvr>
                                      <p:tavLst>
                                        <p:tav tm="0">
                                          <p:val>
                                            <p:strVal val="#ppt_x-.2"/>
                                          </p:val>
                                        </p:tav>
                                        <p:tav tm="100000">
                                          <p:val>
                                            <p:strVal val="#ppt_x"/>
                                          </p:val>
                                        </p:tav>
                                      </p:tavLst>
                                    </p:anim>
                                    <p:anim calcmode="lin" valueType="num">
                                      <p:cBhvr>
                                        <p:cTn id="26" dur="500" fill="hold"/>
                                        <p:tgtEl>
                                          <p:spTgt spid="355331">
                                            <p:txEl>
                                              <p:pRg st="2" end="2"/>
                                            </p:txEl>
                                          </p:spTgt>
                                        </p:tgtEl>
                                        <p:attrNameLst>
                                          <p:attrName>ppt_y</p:attrName>
                                        </p:attrNameLst>
                                      </p:cBhvr>
                                      <p:tavLst>
                                        <p:tav tm="0">
                                          <p:val>
                                            <p:strVal val="#ppt_y"/>
                                          </p:val>
                                        </p:tav>
                                        <p:tav tm="100000">
                                          <p:val>
                                            <p:strVal val="#ppt_y"/>
                                          </p:val>
                                        </p:tav>
                                      </p:tavLst>
                                    </p:anim>
                                    <p:animEffect transition="in" filter="fade">
                                      <p:cBhvr>
                                        <p:cTn id="27" dur="500"/>
                                        <p:tgtEl>
                                          <p:spTgt spid="355331">
                                            <p:txEl>
                                              <p:pRg st="2" end="2"/>
                                            </p:txEl>
                                          </p:spTgt>
                                        </p:tgtEl>
                                      </p:cBhvr>
                                    </p:animEffect>
                                  </p:childTnLst>
                                </p:cTn>
                              </p:par>
                            </p:childTnLst>
                          </p:cTn>
                        </p:par>
                        <p:par>
                          <p:cTn id="28" fill="hold" nodeType="afterGroup">
                            <p:stCondLst>
                              <p:cond delay="1500"/>
                            </p:stCondLst>
                            <p:childTnLst>
                              <p:par>
                                <p:cTn id="29" presetID="54" presetClass="entr" presetSubtype="0" accel="100000" fill="hold" grpId="0" nodeType="afterEffect">
                                  <p:stCondLst>
                                    <p:cond delay="0"/>
                                  </p:stCondLst>
                                  <p:childTnLst>
                                    <p:set>
                                      <p:cBhvr>
                                        <p:cTn id="30" dur="1" fill="hold">
                                          <p:stCondLst>
                                            <p:cond delay="0"/>
                                          </p:stCondLst>
                                        </p:cTn>
                                        <p:tgtEl>
                                          <p:spTgt spid="355331">
                                            <p:txEl>
                                              <p:pRg st="3" end="3"/>
                                            </p:txEl>
                                          </p:spTgt>
                                        </p:tgtEl>
                                        <p:attrNameLst>
                                          <p:attrName>style.visibility</p:attrName>
                                        </p:attrNameLst>
                                      </p:cBhvr>
                                      <p:to>
                                        <p:strVal val="visible"/>
                                      </p:to>
                                    </p:set>
                                    <p:anim calcmode="lin" valueType="num">
                                      <p:cBhvr>
                                        <p:cTn id="31" dur="500" fill="hold"/>
                                        <p:tgtEl>
                                          <p:spTgt spid="355331">
                                            <p:txEl>
                                              <p:pRg st="3" end="3"/>
                                            </p:txEl>
                                          </p:spTgt>
                                        </p:tgtEl>
                                        <p:attrNameLst>
                                          <p:attrName>ppt_w</p:attrName>
                                        </p:attrNameLst>
                                      </p:cBhvr>
                                      <p:tavLst>
                                        <p:tav tm="0">
                                          <p:val>
                                            <p:strVal val="#ppt_w*0.05"/>
                                          </p:val>
                                        </p:tav>
                                        <p:tav tm="100000">
                                          <p:val>
                                            <p:strVal val="#ppt_w"/>
                                          </p:val>
                                        </p:tav>
                                      </p:tavLst>
                                    </p:anim>
                                    <p:anim calcmode="lin" valueType="num">
                                      <p:cBhvr>
                                        <p:cTn id="32" dur="500" fill="hold"/>
                                        <p:tgtEl>
                                          <p:spTgt spid="355331">
                                            <p:txEl>
                                              <p:pRg st="3" end="3"/>
                                            </p:txEl>
                                          </p:spTgt>
                                        </p:tgtEl>
                                        <p:attrNameLst>
                                          <p:attrName>ppt_h</p:attrName>
                                        </p:attrNameLst>
                                      </p:cBhvr>
                                      <p:tavLst>
                                        <p:tav tm="0">
                                          <p:val>
                                            <p:strVal val="#ppt_h"/>
                                          </p:val>
                                        </p:tav>
                                        <p:tav tm="100000">
                                          <p:val>
                                            <p:strVal val="#ppt_h"/>
                                          </p:val>
                                        </p:tav>
                                      </p:tavLst>
                                    </p:anim>
                                    <p:anim calcmode="lin" valueType="num">
                                      <p:cBhvr>
                                        <p:cTn id="33" dur="500" fill="hold"/>
                                        <p:tgtEl>
                                          <p:spTgt spid="355331">
                                            <p:txEl>
                                              <p:pRg st="3" end="3"/>
                                            </p:txEl>
                                          </p:spTgt>
                                        </p:tgtEl>
                                        <p:attrNameLst>
                                          <p:attrName>ppt_x</p:attrName>
                                        </p:attrNameLst>
                                      </p:cBhvr>
                                      <p:tavLst>
                                        <p:tav tm="0">
                                          <p:val>
                                            <p:strVal val="#ppt_x-.2"/>
                                          </p:val>
                                        </p:tav>
                                        <p:tav tm="100000">
                                          <p:val>
                                            <p:strVal val="#ppt_x"/>
                                          </p:val>
                                        </p:tav>
                                      </p:tavLst>
                                    </p:anim>
                                    <p:anim calcmode="lin" valueType="num">
                                      <p:cBhvr>
                                        <p:cTn id="34" dur="500" fill="hold"/>
                                        <p:tgtEl>
                                          <p:spTgt spid="355331">
                                            <p:txEl>
                                              <p:pRg st="3" end="3"/>
                                            </p:txEl>
                                          </p:spTgt>
                                        </p:tgtEl>
                                        <p:attrNameLst>
                                          <p:attrName>ppt_y</p:attrName>
                                        </p:attrNameLst>
                                      </p:cBhvr>
                                      <p:tavLst>
                                        <p:tav tm="0">
                                          <p:val>
                                            <p:strVal val="#ppt_y"/>
                                          </p:val>
                                        </p:tav>
                                        <p:tav tm="100000">
                                          <p:val>
                                            <p:strVal val="#ppt_y"/>
                                          </p:val>
                                        </p:tav>
                                      </p:tavLst>
                                    </p:anim>
                                    <p:animEffect transition="in" filter="fade">
                                      <p:cBhvr>
                                        <p:cTn id="35" dur="500"/>
                                        <p:tgtEl>
                                          <p:spTgt spid="355331">
                                            <p:txEl>
                                              <p:pRg st="3" end="3"/>
                                            </p:txEl>
                                          </p:spTgt>
                                        </p:tgtEl>
                                      </p:cBhvr>
                                    </p:animEffect>
                                  </p:childTnLst>
                                </p:cTn>
                              </p:par>
                            </p:childTnLst>
                          </p:cTn>
                        </p:par>
                        <p:par>
                          <p:cTn id="36" fill="hold" nodeType="afterGroup">
                            <p:stCondLst>
                              <p:cond delay="2000"/>
                            </p:stCondLst>
                            <p:childTnLst>
                              <p:par>
                                <p:cTn id="37" presetID="54" presetClass="entr" presetSubtype="0" accel="100000" fill="hold" grpId="0" nodeType="afterEffect">
                                  <p:stCondLst>
                                    <p:cond delay="0"/>
                                  </p:stCondLst>
                                  <p:childTnLst>
                                    <p:set>
                                      <p:cBhvr>
                                        <p:cTn id="38" dur="1" fill="hold">
                                          <p:stCondLst>
                                            <p:cond delay="0"/>
                                          </p:stCondLst>
                                        </p:cTn>
                                        <p:tgtEl>
                                          <p:spTgt spid="355331">
                                            <p:txEl>
                                              <p:pRg st="4" end="4"/>
                                            </p:txEl>
                                          </p:spTgt>
                                        </p:tgtEl>
                                        <p:attrNameLst>
                                          <p:attrName>style.visibility</p:attrName>
                                        </p:attrNameLst>
                                      </p:cBhvr>
                                      <p:to>
                                        <p:strVal val="visible"/>
                                      </p:to>
                                    </p:set>
                                    <p:anim calcmode="lin" valueType="num">
                                      <p:cBhvr>
                                        <p:cTn id="39" dur="500" fill="hold"/>
                                        <p:tgtEl>
                                          <p:spTgt spid="355331">
                                            <p:txEl>
                                              <p:pRg st="4" end="4"/>
                                            </p:txEl>
                                          </p:spTgt>
                                        </p:tgtEl>
                                        <p:attrNameLst>
                                          <p:attrName>ppt_w</p:attrName>
                                        </p:attrNameLst>
                                      </p:cBhvr>
                                      <p:tavLst>
                                        <p:tav tm="0">
                                          <p:val>
                                            <p:strVal val="#ppt_w*0.05"/>
                                          </p:val>
                                        </p:tav>
                                        <p:tav tm="100000">
                                          <p:val>
                                            <p:strVal val="#ppt_w"/>
                                          </p:val>
                                        </p:tav>
                                      </p:tavLst>
                                    </p:anim>
                                    <p:anim calcmode="lin" valueType="num">
                                      <p:cBhvr>
                                        <p:cTn id="40" dur="500" fill="hold"/>
                                        <p:tgtEl>
                                          <p:spTgt spid="355331">
                                            <p:txEl>
                                              <p:pRg st="4" end="4"/>
                                            </p:txEl>
                                          </p:spTgt>
                                        </p:tgtEl>
                                        <p:attrNameLst>
                                          <p:attrName>ppt_h</p:attrName>
                                        </p:attrNameLst>
                                      </p:cBhvr>
                                      <p:tavLst>
                                        <p:tav tm="0">
                                          <p:val>
                                            <p:strVal val="#ppt_h"/>
                                          </p:val>
                                        </p:tav>
                                        <p:tav tm="100000">
                                          <p:val>
                                            <p:strVal val="#ppt_h"/>
                                          </p:val>
                                        </p:tav>
                                      </p:tavLst>
                                    </p:anim>
                                    <p:anim calcmode="lin" valueType="num">
                                      <p:cBhvr>
                                        <p:cTn id="41" dur="500" fill="hold"/>
                                        <p:tgtEl>
                                          <p:spTgt spid="355331">
                                            <p:txEl>
                                              <p:pRg st="4" end="4"/>
                                            </p:txEl>
                                          </p:spTgt>
                                        </p:tgtEl>
                                        <p:attrNameLst>
                                          <p:attrName>ppt_x</p:attrName>
                                        </p:attrNameLst>
                                      </p:cBhvr>
                                      <p:tavLst>
                                        <p:tav tm="0">
                                          <p:val>
                                            <p:strVal val="#ppt_x-.2"/>
                                          </p:val>
                                        </p:tav>
                                        <p:tav tm="100000">
                                          <p:val>
                                            <p:strVal val="#ppt_x"/>
                                          </p:val>
                                        </p:tav>
                                      </p:tavLst>
                                    </p:anim>
                                    <p:anim calcmode="lin" valueType="num">
                                      <p:cBhvr>
                                        <p:cTn id="42" dur="500" fill="hold"/>
                                        <p:tgtEl>
                                          <p:spTgt spid="355331">
                                            <p:txEl>
                                              <p:pRg st="4" end="4"/>
                                            </p:txEl>
                                          </p:spTgt>
                                        </p:tgtEl>
                                        <p:attrNameLst>
                                          <p:attrName>ppt_y</p:attrName>
                                        </p:attrNameLst>
                                      </p:cBhvr>
                                      <p:tavLst>
                                        <p:tav tm="0">
                                          <p:val>
                                            <p:strVal val="#ppt_y"/>
                                          </p:val>
                                        </p:tav>
                                        <p:tav tm="100000">
                                          <p:val>
                                            <p:strVal val="#ppt_y"/>
                                          </p:val>
                                        </p:tav>
                                      </p:tavLst>
                                    </p:anim>
                                    <p:animEffect transition="in" filter="fade">
                                      <p:cBhvr>
                                        <p:cTn id="43" dur="500"/>
                                        <p:tgtEl>
                                          <p:spTgt spid="355331">
                                            <p:txEl>
                                              <p:pRg st="4" end="4"/>
                                            </p:txEl>
                                          </p:spTgt>
                                        </p:tgtEl>
                                      </p:cBhvr>
                                    </p:animEffect>
                                  </p:childTnLst>
                                </p:cTn>
                              </p:par>
                            </p:childTnLst>
                          </p:cTn>
                        </p:par>
                        <p:par>
                          <p:cTn id="44" fill="hold" nodeType="afterGroup">
                            <p:stCondLst>
                              <p:cond delay="2500"/>
                            </p:stCondLst>
                            <p:childTnLst>
                              <p:par>
                                <p:cTn id="45" presetID="54" presetClass="entr" presetSubtype="0" accel="100000" fill="hold" grpId="0" nodeType="afterEffect">
                                  <p:stCondLst>
                                    <p:cond delay="0"/>
                                  </p:stCondLst>
                                  <p:childTnLst>
                                    <p:set>
                                      <p:cBhvr>
                                        <p:cTn id="46" dur="1" fill="hold">
                                          <p:stCondLst>
                                            <p:cond delay="0"/>
                                          </p:stCondLst>
                                        </p:cTn>
                                        <p:tgtEl>
                                          <p:spTgt spid="355331">
                                            <p:txEl>
                                              <p:pRg st="5" end="5"/>
                                            </p:txEl>
                                          </p:spTgt>
                                        </p:tgtEl>
                                        <p:attrNameLst>
                                          <p:attrName>style.visibility</p:attrName>
                                        </p:attrNameLst>
                                      </p:cBhvr>
                                      <p:to>
                                        <p:strVal val="visible"/>
                                      </p:to>
                                    </p:set>
                                    <p:anim calcmode="lin" valueType="num">
                                      <p:cBhvr>
                                        <p:cTn id="47" dur="500" fill="hold"/>
                                        <p:tgtEl>
                                          <p:spTgt spid="355331">
                                            <p:txEl>
                                              <p:pRg st="5" end="5"/>
                                            </p:txEl>
                                          </p:spTgt>
                                        </p:tgtEl>
                                        <p:attrNameLst>
                                          <p:attrName>ppt_w</p:attrName>
                                        </p:attrNameLst>
                                      </p:cBhvr>
                                      <p:tavLst>
                                        <p:tav tm="0">
                                          <p:val>
                                            <p:strVal val="#ppt_w*0.05"/>
                                          </p:val>
                                        </p:tav>
                                        <p:tav tm="100000">
                                          <p:val>
                                            <p:strVal val="#ppt_w"/>
                                          </p:val>
                                        </p:tav>
                                      </p:tavLst>
                                    </p:anim>
                                    <p:anim calcmode="lin" valueType="num">
                                      <p:cBhvr>
                                        <p:cTn id="48" dur="500" fill="hold"/>
                                        <p:tgtEl>
                                          <p:spTgt spid="355331">
                                            <p:txEl>
                                              <p:pRg st="5" end="5"/>
                                            </p:txEl>
                                          </p:spTgt>
                                        </p:tgtEl>
                                        <p:attrNameLst>
                                          <p:attrName>ppt_h</p:attrName>
                                        </p:attrNameLst>
                                      </p:cBhvr>
                                      <p:tavLst>
                                        <p:tav tm="0">
                                          <p:val>
                                            <p:strVal val="#ppt_h"/>
                                          </p:val>
                                        </p:tav>
                                        <p:tav tm="100000">
                                          <p:val>
                                            <p:strVal val="#ppt_h"/>
                                          </p:val>
                                        </p:tav>
                                      </p:tavLst>
                                    </p:anim>
                                    <p:anim calcmode="lin" valueType="num">
                                      <p:cBhvr>
                                        <p:cTn id="49" dur="500" fill="hold"/>
                                        <p:tgtEl>
                                          <p:spTgt spid="355331">
                                            <p:txEl>
                                              <p:pRg st="5" end="5"/>
                                            </p:txEl>
                                          </p:spTgt>
                                        </p:tgtEl>
                                        <p:attrNameLst>
                                          <p:attrName>ppt_x</p:attrName>
                                        </p:attrNameLst>
                                      </p:cBhvr>
                                      <p:tavLst>
                                        <p:tav tm="0">
                                          <p:val>
                                            <p:strVal val="#ppt_x-.2"/>
                                          </p:val>
                                        </p:tav>
                                        <p:tav tm="100000">
                                          <p:val>
                                            <p:strVal val="#ppt_x"/>
                                          </p:val>
                                        </p:tav>
                                      </p:tavLst>
                                    </p:anim>
                                    <p:anim calcmode="lin" valueType="num">
                                      <p:cBhvr>
                                        <p:cTn id="50" dur="500" fill="hold"/>
                                        <p:tgtEl>
                                          <p:spTgt spid="355331">
                                            <p:txEl>
                                              <p:pRg st="5" end="5"/>
                                            </p:txEl>
                                          </p:spTgt>
                                        </p:tgtEl>
                                        <p:attrNameLst>
                                          <p:attrName>ppt_y</p:attrName>
                                        </p:attrNameLst>
                                      </p:cBhvr>
                                      <p:tavLst>
                                        <p:tav tm="0">
                                          <p:val>
                                            <p:strVal val="#ppt_y"/>
                                          </p:val>
                                        </p:tav>
                                        <p:tav tm="100000">
                                          <p:val>
                                            <p:strVal val="#ppt_y"/>
                                          </p:val>
                                        </p:tav>
                                      </p:tavLst>
                                    </p:anim>
                                    <p:animEffect transition="in" filter="fade">
                                      <p:cBhvr>
                                        <p:cTn id="51" dur="500"/>
                                        <p:tgtEl>
                                          <p:spTgt spid="355331">
                                            <p:txEl>
                                              <p:pRg st="5" end="5"/>
                                            </p:txEl>
                                          </p:spTgt>
                                        </p:tgtEl>
                                      </p:cBhvr>
                                    </p:animEffect>
                                  </p:childTnLst>
                                </p:cTn>
                              </p:par>
                            </p:childTnLst>
                          </p:cTn>
                        </p:par>
                        <p:par>
                          <p:cTn id="52" fill="hold" nodeType="afterGroup">
                            <p:stCondLst>
                              <p:cond delay="3000"/>
                            </p:stCondLst>
                            <p:childTnLst>
                              <p:par>
                                <p:cTn id="53" presetID="54" presetClass="entr" presetSubtype="0" accel="100000" fill="hold" grpId="0" nodeType="afterEffect">
                                  <p:stCondLst>
                                    <p:cond delay="0"/>
                                  </p:stCondLst>
                                  <p:childTnLst>
                                    <p:set>
                                      <p:cBhvr>
                                        <p:cTn id="54" dur="1" fill="hold">
                                          <p:stCondLst>
                                            <p:cond delay="0"/>
                                          </p:stCondLst>
                                        </p:cTn>
                                        <p:tgtEl>
                                          <p:spTgt spid="355331">
                                            <p:txEl>
                                              <p:pRg st="6" end="6"/>
                                            </p:txEl>
                                          </p:spTgt>
                                        </p:tgtEl>
                                        <p:attrNameLst>
                                          <p:attrName>style.visibility</p:attrName>
                                        </p:attrNameLst>
                                      </p:cBhvr>
                                      <p:to>
                                        <p:strVal val="visible"/>
                                      </p:to>
                                    </p:set>
                                    <p:anim calcmode="lin" valueType="num">
                                      <p:cBhvr>
                                        <p:cTn id="55" dur="500" fill="hold"/>
                                        <p:tgtEl>
                                          <p:spTgt spid="355331">
                                            <p:txEl>
                                              <p:pRg st="6" end="6"/>
                                            </p:txEl>
                                          </p:spTgt>
                                        </p:tgtEl>
                                        <p:attrNameLst>
                                          <p:attrName>ppt_w</p:attrName>
                                        </p:attrNameLst>
                                      </p:cBhvr>
                                      <p:tavLst>
                                        <p:tav tm="0">
                                          <p:val>
                                            <p:strVal val="#ppt_w*0.05"/>
                                          </p:val>
                                        </p:tav>
                                        <p:tav tm="100000">
                                          <p:val>
                                            <p:strVal val="#ppt_w"/>
                                          </p:val>
                                        </p:tav>
                                      </p:tavLst>
                                    </p:anim>
                                    <p:anim calcmode="lin" valueType="num">
                                      <p:cBhvr>
                                        <p:cTn id="56" dur="500" fill="hold"/>
                                        <p:tgtEl>
                                          <p:spTgt spid="355331">
                                            <p:txEl>
                                              <p:pRg st="6" end="6"/>
                                            </p:txEl>
                                          </p:spTgt>
                                        </p:tgtEl>
                                        <p:attrNameLst>
                                          <p:attrName>ppt_h</p:attrName>
                                        </p:attrNameLst>
                                      </p:cBhvr>
                                      <p:tavLst>
                                        <p:tav tm="0">
                                          <p:val>
                                            <p:strVal val="#ppt_h"/>
                                          </p:val>
                                        </p:tav>
                                        <p:tav tm="100000">
                                          <p:val>
                                            <p:strVal val="#ppt_h"/>
                                          </p:val>
                                        </p:tav>
                                      </p:tavLst>
                                    </p:anim>
                                    <p:anim calcmode="lin" valueType="num">
                                      <p:cBhvr>
                                        <p:cTn id="57" dur="500" fill="hold"/>
                                        <p:tgtEl>
                                          <p:spTgt spid="355331">
                                            <p:txEl>
                                              <p:pRg st="6" end="6"/>
                                            </p:txEl>
                                          </p:spTgt>
                                        </p:tgtEl>
                                        <p:attrNameLst>
                                          <p:attrName>ppt_x</p:attrName>
                                        </p:attrNameLst>
                                      </p:cBhvr>
                                      <p:tavLst>
                                        <p:tav tm="0">
                                          <p:val>
                                            <p:strVal val="#ppt_x-.2"/>
                                          </p:val>
                                        </p:tav>
                                        <p:tav tm="100000">
                                          <p:val>
                                            <p:strVal val="#ppt_x"/>
                                          </p:val>
                                        </p:tav>
                                      </p:tavLst>
                                    </p:anim>
                                    <p:anim calcmode="lin" valueType="num">
                                      <p:cBhvr>
                                        <p:cTn id="58" dur="500" fill="hold"/>
                                        <p:tgtEl>
                                          <p:spTgt spid="355331">
                                            <p:txEl>
                                              <p:pRg st="6" end="6"/>
                                            </p:txEl>
                                          </p:spTgt>
                                        </p:tgtEl>
                                        <p:attrNameLst>
                                          <p:attrName>ppt_y</p:attrName>
                                        </p:attrNameLst>
                                      </p:cBhvr>
                                      <p:tavLst>
                                        <p:tav tm="0">
                                          <p:val>
                                            <p:strVal val="#ppt_y"/>
                                          </p:val>
                                        </p:tav>
                                        <p:tav tm="100000">
                                          <p:val>
                                            <p:strVal val="#ppt_y"/>
                                          </p:val>
                                        </p:tav>
                                      </p:tavLst>
                                    </p:anim>
                                    <p:animEffect transition="in" filter="fade">
                                      <p:cBhvr>
                                        <p:cTn id="59" dur="500"/>
                                        <p:tgtEl>
                                          <p:spTgt spid="355331">
                                            <p:txEl>
                                              <p:pRg st="6" end="6"/>
                                            </p:txEl>
                                          </p:spTgt>
                                        </p:tgtEl>
                                      </p:cBhvr>
                                    </p:animEffect>
                                  </p:childTnLst>
                                </p:cTn>
                              </p:par>
                            </p:childTnLst>
                          </p:cTn>
                        </p:par>
                        <p:par>
                          <p:cTn id="60" fill="hold" nodeType="afterGroup">
                            <p:stCondLst>
                              <p:cond delay="3500"/>
                            </p:stCondLst>
                            <p:childTnLst>
                              <p:par>
                                <p:cTn id="61" presetID="54" presetClass="entr" presetSubtype="0" accel="100000" fill="hold" grpId="0" nodeType="afterEffect">
                                  <p:stCondLst>
                                    <p:cond delay="0"/>
                                  </p:stCondLst>
                                  <p:childTnLst>
                                    <p:set>
                                      <p:cBhvr>
                                        <p:cTn id="62" dur="1" fill="hold">
                                          <p:stCondLst>
                                            <p:cond delay="0"/>
                                          </p:stCondLst>
                                        </p:cTn>
                                        <p:tgtEl>
                                          <p:spTgt spid="355331">
                                            <p:txEl>
                                              <p:pRg st="7" end="7"/>
                                            </p:txEl>
                                          </p:spTgt>
                                        </p:tgtEl>
                                        <p:attrNameLst>
                                          <p:attrName>style.visibility</p:attrName>
                                        </p:attrNameLst>
                                      </p:cBhvr>
                                      <p:to>
                                        <p:strVal val="visible"/>
                                      </p:to>
                                    </p:set>
                                    <p:anim calcmode="lin" valueType="num">
                                      <p:cBhvr>
                                        <p:cTn id="63" dur="500" fill="hold"/>
                                        <p:tgtEl>
                                          <p:spTgt spid="355331">
                                            <p:txEl>
                                              <p:pRg st="7" end="7"/>
                                            </p:txEl>
                                          </p:spTgt>
                                        </p:tgtEl>
                                        <p:attrNameLst>
                                          <p:attrName>ppt_w</p:attrName>
                                        </p:attrNameLst>
                                      </p:cBhvr>
                                      <p:tavLst>
                                        <p:tav tm="0">
                                          <p:val>
                                            <p:strVal val="#ppt_w*0.05"/>
                                          </p:val>
                                        </p:tav>
                                        <p:tav tm="100000">
                                          <p:val>
                                            <p:strVal val="#ppt_w"/>
                                          </p:val>
                                        </p:tav>
                                      </p:tavLst>
                                    </p:anim>
                                    <p:anim calcmode="lin" valueType="num">
                                      <p:cBhvr>
                                        <p:cTn id="64" dur="500" fill="hold"/>
                                        <p:tgtEl>
                                          <p:spTgt spid="355331">
                                            <p:txEl>
                                              <p:pRg st="7" end="7"/>
                                            </p:txEl>
                                          </p:spTgt>
                                        </p:tgtEl>
                                        <p:attrNameLst>
                                          <p:attrName>ppt_h</p:attrName>
                                        </p:attrNameLst>
                                      </p:cBhvr>
                                      <p:tavLst>
                                        <p:tav tm="0">
                                          <p:val>
                                            <p:strVal val="#ppt_h"/>
                                          </p:val>
                                        </p:tav>
                                        <p:tav tm="100000">
                                          <p:val>
                                            <p:strVal val="#ppt_h"/>
                                          </p:val>
                                        </p:tav>
                                      </p:tavLst>
                                    </p:anim>
                                    <p:anim calcmode="lin" valueType="num">
                                      <p:cBhvr>
                                        <p:cTn id="65" dur="500" fill="hold"/>
                                        <p:tgtEl>
                                          <p:spTgt spid="355331">
                                            <p:txEl>
                                              <p:pRg st="7" end="7"/>
                                            </p:txEl>
                                          </p:spTgt>
                                        </p:tgtEl>
                                        <p:attrNameLst>
                                          <p:attrName>ppt_x</p:attrName>
                                        </p:attrNameLst>
                                      </p:cBhvr>
                                      <p:tavLst>
                                        <p:tav tm="0">
                                          <p:val>
                                            <p:strVal val="#ppt_x-.2"/>
                                          </p:val>
                                        </p:tav>
                                        <p:tav tm="100000">
                                          <p:val>
                                            <p:strVal val="#ppt_x"/>
                                          </p:val>
                                        </p:tav>
                                      </p:tavLst>
                                    </p:anim>
                                    <p:anim calcmode="lin" valueType="num">
                                      <p:cBhvr>
                                        <p:cTn id="66" dur="500" fill="hold"/>
                                        <p:tgtEl>
                                          <p:spTgt spid="355331">
                                            <p:txEl>
                                              <p:pRg st="7" end="7"/>
                                            </p:txEl>
                                          </p:spTgt>
                                        </p:tgtEl>
                                        <p:attrNameLst>
                                          <p:attrName>ppt_y</p:attrName>
                                        </p:attrNameLst>
                                      </p:cBhvr>
                                      <p:tavLst>
                                        <p:tav tm="0">
                                          <p:val>
                                            <p:strVal val="#ppt_y"/>
                                          </p:val>
                                        </p:tav>
                                        <p:tav tm="100000">
                                          <p:val>
                                            <p:strVal val="#ppt_y"/>
                                          </p:val>
                                        </p:tav>
                                      </p:tavLst>
                                    </p:anim>
                                    <p:animEffect transition="in" filter="fade">
                                      <p:cBhvr>
                                        <p:cTn id="67" dur="500"/>
                                        <p:tgtEl>
                                          <p:spTgt spid="355331">
                                            <p:txEl>
                                              <p:pRg st="7" end="7"/>
                                            </p:txEl>
                                          </p:spTgt>
                                        </p:tgtEl>
                                      </p:cBhvr>
                                    </p:animEffect>
                                  </p:childTnLst>
                                </p:cTn>
                              </p:par>
                            </p:childTnLst>
                          </p:cTn>
                        </p:par>
                        <p:par>
                          <p:cTn id="68" fill="hold" nodeType="afterGroup">
                            <p:stCondLst>
                              <p:cond delay="4000"/>
                            </p:stCondLst>
                            <p:childTnLst>
                              <p:par>
                                <p:cTn id="69" presetID="54" presetClass="entr" presetSubtype="0" accel="100000" fill="hold" grpId="0" nodeType="afterEffect">
                                  <p:stCondLst>
                                    <p:cond delay="0"/>
                                  </p:stCondLst>
                                  <p:childTnLst>
                                    <p:set>
                                      <p:cBhvr>
                                        <p:cTn id="70" dur="1" fill="hold">
                                          <p:stCondLst>
                                            <p:cond delay="0"/>
                                          </p:stCondLst>
                                        </p:cTn>
                                        <p:tgtEl>
                                          <p:spTgt spid="355331">
                                            <p:txEl>
                                              <p:pRg st="8" end="8"/>
                                            </p:txEl>
                                          </p:spTgt>
                                        </p:tgtEl>
                                        <p:attrNameLst>
                                          <p:attrName>style.visibility</p:attrName>
                                        </p:attrNameLst>
                                      </p:cBhvr>
                                      <p:to>
                                        <p:strVal val="visible"/>
                                      </p:to>
                                    </p:set>
                                    <p:anim calcmode="lin" valueType="num">
                                      <p:cBhvr>
                                        <p:cTn id="71" dur="500" fill="hold"/>
                                        <p:tgtEl>
                                          <p:spTgt spid="355331">
                                            <p:txEl>
                                              <p:pRg st="8" end="8"/>
                                            </p:txEl>
                                          </p:spTgt>
                                        </p:tgtEl>
                                        <p:attrNameLst>
                                          <p:attrName>ppt_w</p:attrName>
                                        </p:attrNameLst>
                                      </p:cBhvr>
                                      <p:tavLst>
                                        <p:tav tm="0">
                                          <p:val>
                                            <p:strVal val="#ppt_w*0.05"/>
                                          </p:val>
                                        </p:tav>
                                        <p:tav tm="100000">
                                          <p:val>
                                            <p:strVal val="#ppt_w"/>
                                          </p:val>
                                        </p:tav>
                                      </p:tavLst>
                                    </p:anim>
                                    <p:anim calcmode="lin" valueType="num">
                                      <p:cBhvr>
                                        <p:cTn id="72" dur="500" fill="hold"/>
                                        <p:tgtEl>
                                          <p:spTgt spid="355331">
                                            <p:txEl>
                                              <p:pRg st="8" end="8"/>
                                            </p:txEl>
                                          </p:spTgt>
                                        </p:tgtEl>
                                        <p:attrNameLst>
                                          <p:attrName>ppt_h</p:attrName>
                                        </p:attrNameLst>
                                      </p:cBhvr>
                                      <p:tavLst>
                                        <p:tav tm="0">
                                          <p:val>
                                            <p:strVal val="#ppt_h"/>
                                          </p:val>
                                        </p:tav>
                                        <p:tav tm="100000">
                                          <p:val>
                                            <p:strVal val="#ppt_h"/>
                                          </p:val>
                                        </p:tav>
                                      </p:tavLst>
                                    </p:anim>
                                    <p:anim calcmode="lin" valueType="num">
                                      <p:cBhvr>
                                        <p:cTn id="73" dur="500" fill="hold"/>
                                        <p:tgtEl>
                                          <p:spTgt spid="355331">
                                            <p:txEl>
                                              <p:pRg st="8" end="8"/>
                                            </p:txEl>
                                          </p:spTgt>
                                        </p:tgtEl>
                                        <p:attrNameLst>
                                          <p:attrName>ppt_x</p:attrName>
                                        </p:attrNameLst>
                                      </p:cBhvr>
                                      <p:tavLst>
                                        <p:tav tm="0">
                                          <p:val>
                                            <p:strVal val="#ppt_x-.2"/>
                                          </p:val>
                                        </p:tav>
                                        <p:tav tm="100000">
                                          <p:val>
                                            <p:strVal val="#ppt_x"/>
                                          </p:val>
                                        </p:tav>
                                      </p:tavLst>
                                    </p:anim>
                                    <p:anim calcmode="lin" valueType="num">
                                      <p:cBhvr>
                                        <p:cTn id="74" dur="500" fill="hold"/>
                                        <p:tgtEl>
                                          <p:spTgt spid="355331">
                                            <p:txEl>
                                              <p:pRg st="8" end="8"/>
                                            </p:txEl>
                                          </p:spTgt>
                                        </p:tgtEl>
                                        <p:attrNameLst>
                                          <p:attrName>ppt_y</p:attrName>
                                        </p:attrNameLst>
                                      </p:cBhvr>
                                      <p:tavLst>
                                        <p:tav tm="0">
                                          <p:val>
                                            <p:strVal val="#ppt_y"/>
                                          </p:val>
                                        </p:tav>
                                        <p:tav tm="100000">
                                          <p:val>
                                            <p:strVal val="#ppt_y"/>
                                          </p:val>
                                        </p:tav>
                                      </p:tavLst>
                                    </p:anim>
                                    <p:animEffect transition="in" filter="fade">
                                      <p:cBhvr>
                                        <p:cTn id="75" dur="500"/>
                                        <p:tgtEl>
                                          <p:spTgt spid="355331">
                                            <p:txEl>
                                              <p:pRg st="8" end="8"/>
                                            </p:txEl>
                                          </p:spTgt>
                                        </p:tgtEl>
                                      </p:cBhvr>
                                    </p:animEffect>
                                  </p:childTnLst>
                                </p:cTn>
                              </p:par>
                            </p:childTnLst>
                          </p:cTn>
                        </p:par>
                        <p:par>
                          <p:cTn id="76" fill="hold" nodeType="afterGroup">
                            <p:stCondLst>
                              <p:cond delay="4500"/>
                            </p:stCondLst>
                            <p:childTnLst>
                              <p:par>
                                <p:cTn id="77" presetID="54" presetClass="entr" presetSubtype="0" accel="100000" fill="hold" grpId="0" nodeType="afterEffect">
                                  <p:stCondLst>
                                    <p:cond delay="0"/>
                                  </p:stCondLst>
                                  <p:childTnLst>
                                    <p:set>
                                      <p:cBhvr>
                                        <p:cTn id="78" dur="1" fill="hold">
                                          <p:stCondLst>
                                            <p:cond delay="0"/>
                                          </p:stCondLst>
                                        </p:cTn>
                                        <p:tgtEl>
                                          <p:spTgt spid="355331">
                                            <p:txEl>
                                              <p:pRg st="9" end="9"/>
                                            </p:txEl>
                                          </p:spTgt>
                                        </p:tgtEl>
                                        <p:attrNameLst>
                                          <p:attrName>style.visibility</p:attrName>
                                        </p:attrNameLst>
                                      </p:cBhvr>
                                      <p:to>
                                        <p:strVal val="visible"/>
                                      </p:to>
                                    </p:set>
                                    <p:anim calcmode="lin" valueType="num">
                                      <p:cBhvr>
                                        <p:cTn id="79" dur="500" fill="hold"/>
                                        <p:tgtEl>
                                          <p:spTgt spid="355331">
                                            <p:txEl>
                                              <p:pRg st="9" end="9"/>
                                            </p:txEl>
                                          </p:spTgt>
                                        </p:tgtEl>
                                        <p:attrNameLst>
                                          <p:attrName>ppt_w</p:attrName>
                                        </p:attrNameLst>
                                      </p:cBhvr>
                                      <p:tavLst>
                                        <p:tav tm="0">
                                          <p:val>
                                            <p:strVal val="#ppt_w*0.05"/>
                                          </p:val>
                                        </p:tav>
                                        <p:tav tm="100000">
                                          <p:val>
                                            <p:strVal val="#ppt_w"/>
                                          </p:val>
                                        </p:tav>
                                      </p:tavLst>
                                    </p:anim>
                                    <p:anim calcmode="lin" valueType="num">
                                      <p:cBhvr>
                                        <p:cTn id="80" dur="500" fill="hold"/>
                                        <p:tgtEl>
                                          <p:spTgt spid="355331">
                                            <p:txEl>
                                              <p:pRg st="9" end="9"/>
                                            </p:txEl>
                                          </p:spTgt>
                                        </p:tgtEl>
                                        <p:attrNameLst>
                                          <p:attrName>ppt_h</p:attrName>
                                        </p:attrNameLst>
                                      </p:cBhvr>
                                      <p:tavLst>
                                        <p:tav tm="0">
                                          <p:val>
                                            <p:strVal val="#ppt_h"/>
                                          </p:val>
                                        </p:tav>
                                        <p:tav tm="100000">
                                          <p:val>
                                            <p:strVal val="#ppt_h"/>
                                          </p:val>
                                        </p:tav>
                                      </p:tavLst>
                                    </p:anim>
                                    <p:anim calcmode="lin" valueType="num">
                                      <p:cBhvr>
                                        <p:cTn id="81" dur="500" fill="hold"/>
                                        <p:tgtEl>
                                          <p:spTgt spid="355331">
                                            <p:txEl>
                                              <p:pRg st="9" end="9"/>
                                            </p:txEl>
                                          </p:spTgt>
                                        </p:tgtEl>
                                        <p:attrNameLst>
                                          <p:attrName>ppt_x</p:attrName>
                                        </p:attrNameLst>
                                      </p:cBhvr>
                                      <p:tavLst>
                                        <p:tav tm="0">
                                          <p:val>
                                            <p:strVal val="#ppt_x-.2"/>
                                          </p:val>
                                        </p:tav>
                                        <p:tav tm="100000">
                                          <p:val>
                                            <p:strVal val="#ppt_x"/>
                                          </p:val>
                                        </p:tav>
                                      </p:tavLst>
                                    </p:anim>
                                    <p:anim calcmode="lin" valueType="num">
                                      <p:cBhvr>
                                        <p:cTn id="82" dur="500" fill="hold"/>
                                        <p:tgtEl>
                                          <p:spTgt spid="355331">
                                            <p:txEl>
                                              <p:pRg st="9" end="9"/>
                                            </p:txEl>
                                          </p:spTgt>
                                        </p:tgtEl>
                                        <p:attrNameLst>
                                          <p:attrName>ppt_y</p:attrName>
                                        </p:attrNameLst>
                                      </p:cBhvr>
                                      <p:tavLst>
                                        <p:tav tm="0">
                                          <p:val>
                                            <p:strVal val="#ppt_y"/>
                                          </p:val>
                                        </p:tav>
                                        <p:tav tm="100000">
                                          <p:val>
                                            <p:strVal val="#ppt_y"/>
                                          </p:val>
                                        </p:tav>
                                      </p:tavLst>
                                    </p:anim>
                                    <p:animEffect transition="in" filter="fade">
                                      <p:cBhvr>
                                        <p:cTn id="83" dur="500"/>
                                        <p:tgtEl>
                                          <p:spTgt spid="355331">
                                            <p:txEl>
                                              <p:pRg st="9" end="9"/>
                                            </p:txEl>
                                          </p:spTgt>
                                        </p:tgtEl>
                                      </p:cBhvr>
                                    </p:animEffect>
                                  </p:childTnLst>
                                </p:cTn>
                              </p:par>
                            </p:childTnLst>
                          </p:cTn>
                        </p:par>
                        <p:par>
                          <p:cTn id="84" fill="hold" nodeType="afterGroup">
                            <p:stCondLst>
                              <p:cond delay="5000"/>
                            </p:stCondLst>
                            <p:childTnLst>
                              <p:par>
                                <p:cTn id="85" presetID="54" presetClass="entr" presetSubtype="0" accel="100000" fill="hold" grpId="0" nodeType="afterEffect">
                                  <p:stCondLst>
                                    <p:cond delay="0"/>
                                  </p:stCondLst>
                                  <p:childTnLst>
                                    <p:set>
                                      <p:cBhvr>
                                        <p:cTn id="86" dur="1" fill="hold">
                                          <p:stCondLst>
                                            <p:cond delay="0"/>
                                          </p:stCondLst>
                                        </p:cTn>
                                        <p:tgtEl>
                                          <p:spTgt spid="355331">
                                            <p:txEl>
                                              <p:pRg st="10" end="10"/>
                                            </p:txEl>
                                          </p:spTgt>
                                        </p:tgtEl>
                                        <p:attrNameLst>
                                          <p:attrName>style.visibility</p:attrName>
                                        </p:attrNameLst>
                                      </p:cBhvr>
                                      <p:to>
                                        <p:strVal val="visible"/>
                                      </p:to>
                                    </p:set>
                                    <p:anim calcmode="lin" valueType="num">
                                      <p:cBhvr>
                                        <p:cTn id="87" dur="500" fill="hold"/>
                                        <p:tgtEl>
                                          <p:spTgt spid="355331">
                                            <p:txEl>
                                              <p:pRg st="10" end="10"/>
                                            </p:txEl>
                                          </p:spTgt>
                                        </p:tgtEl>
                                        <p:attrNameLst>
                                          <p:attrName>ppt_w</p:attrName>
                                        </p:attrNameLst>
                                      </p:cBhvr>
                                      <p:tavLst>
                                        <p:tav tm="0">
                                          <p:val>
                                            <p:strVal val="#ppt_w*0.05"/>
                                          </p:val>
                                        </p:tav>
                                        <p:tav tm="100000">
                                          <p:val>
                                            <p:strVal val="#ppt_w"/>
                                          </p:val>
                                        </p:tav>
                                      </p:tavLst>
                                    </p:anim>
                                    <p:anim calcmode="lin" valueType="num">
                                      <p:cBhvr>
                                        <p:cTn id="88" dur="500" fill="hold"/>
                                        <p:tgtEl>
                                          <p:spTgt spid="355331">
                                            <p:txEl>
                                              <p:pRg st="10" end="10"/>
                                            </p:txEl>
                                          </p:spTgt>
                                        </p:tgtEl>
                                        <p:attrNameLst>
                                          <p:attrName>ppt_h</p:attrName>
                                        </p:attrNameLst>
                                      </p:cBhvr>
                                      <p:tavLst>
                                        <p:tav tm="0">
                                          <p:val>
                                            <p:strVal val="#ppt_h"/>
                                          </p:val>
                                        </p:tav>
                                        <p:tav tm="100000">
                                          <p:val>
                                            <p:strVal val="#ppt_h"/>
                                          </p:val>
                                        </p:tav>
                                      </p:tavLst>
                                    </p:anim>
                                    <p:anim calcmode="lin" valueType="num">
                                      <p:cBhvr>
                                        <p:cTn id="89" dur="500" fill="hold"/>
                                        <p:tgtEl>
                                          <p:spTgt spid="355331">
                                            <p:txEl>
                                              <p:pRg st="10" end="10"/>
                                            </p:txEl>
                                          </p:spTgt>
                                        </p:tgtEl>
                                        <p:attrNameLst>
                                          <p:attrName>ppt_x</p:attrName>
                                        </p:attrNameLst>
                                      </p:cBhvr>
                                      <p:tavLst>
                                        <p:tav tm="0">
                                          <p:val>
                                            <p:strVal val="#ppt_x-.2"/>
                                          </p:val>
                                        </p:tav>
                                        <p:tav tm="100000">
                                          <p:val>
                                            <p:strVal val="#ppt_x"/>
                                          </p:val>
                                        </p:tav>
                                      </p:tavLst>
                                    </p:anim>
                                    <p:anim calcmode="lin" valueType="num">
                                      <p:cBhvr>
                                        <p:cTn id="90" dur="500" fill="hold"/>
                                        <p:tgtEl>
                                          <p:spTgt spid="355331">
                                            <p:txEl>
                                              <p:pRg st="10" end="10"/>
                                            </p:txEl>
                                          </p:spTgt>
                                        </p:tgtEl>
                                        <p:attrNameLst>
                                          <p:attrName>ppt_y</p:attrName>
                                        </p:attrNameLst>
                                      </p:cBhvr>
                                      <p:tavLst>
                                        <p:tav tm="0">
                                          <p:val>
                                            <p:strVal val="#ppt_y"/>
                                          </p:val>
                                        </p:tav>
                                        <p:tav tm="100000">
                                          <p:val>
                                            <p:strVal val="#ppt_y"/>
                                          </p:val>
                                        </p:tav>
                                      </p:tavLst>
                                    </p:anim>
                                    <p:animEffect transition="in" filter="fade">
                                      <p:cBhvr>
                                        <p:cTn id="91" dur="500"/>
                                        <p:tgtEl>
                                          <p:spTgt spid="355331">
                                            <p:txEl>
                                              <p:pRg st="10" end="10"/>
                                            </p:txEl>
                                          </p:spTgt>
                                        </p:tgtEl>
                                      </p:cBhvr>
                                    </p:animEffect>
                                  </p:childTnLst>
                                </p:cTn>
                              </p:par>
                            </p:childTnLst>
                          </p:cTn>
                        </p:par>
                        <p:par>
                          <p:cTn id="92" fill="hold" nodeType="afterGroup">
                            <p:stCondLst>
                              <p:cond delay="5500"/>
                            </p:stCondLst>
                            <p:childTnLst>
                              <p:par>
                                <p:cTn id="93" presetID="54" presetClass="entr" presetSubtype="0" accel="100000" fill="hold" grpId="0" nodeType="afterEffect">
                                  <p:stCondLst>
                                    <p:cond delay="0"/>
                                  </p:stCondLst>
                                  <p:childTnLst>
                                    <p:set>
                                      <p:cBhvr>
                                        <p:cTn id="94" dur="1" fill="hold">
                                          <p:stCondLst>
                                            <p:cond delay="0"/>
                                          </p:stCondLst>
                                        </p:cTn>
                                        <p:tgtEl>
                                          <p:spTgt spid="355331">
                                            <p:txEl>
                                              <p:pRg st="11" end="11"/>
                                            </p:txEl>
                                          </p:spTgt>
                                        </p:tgtEl>
                                        <p:attrNameLst>
                                          <p:attrName>style.visibility</p:attrName>
                                        </p:attrNameLst>
                                      </p:cBhvr>
                                      <p:to>
                                        <p:strVal val="visible"/>
                                      </p:to>
                                    </p:set>
                                    <p:anim calcmode="lin" valueType="num">
                                      <p:cBhvr>
                                        <p:cTn id="95" dur="500" fill="hold"/>
                                        <p:tgtEl>
                                          <p:spTgt spid="355331">
                                            <p:txEl>
                                              <p:pRg st="11" end="11"/>
                                            </p:txEl>
                                          </p:spTgt>
                                        </p:tgtEl>
                                        <p:attrNameLst>
                                          <p:attrName>ppt_w</p:attrName>
                                        </p:attrNameLst>
                                      </p:cBhvr>
                                      <p:tavLst>
                                        <p:tav tm="0">
                                          <p:val>
                                            <p:strVal val="#ppt_w*0.05"/>
                                          </p:val>
                                        </p:tav>
                                        <p:tav tm="100000">
                                          <p:val>
                                            <p:strVal val="#ppt_w"/>
                                          </p:val>
                                        </p:tav>
                                      </p:tavLst>
                                    </p:anim>
                                    <p:anim calcmode="lin" valueType="num">
                                      <p:cBhvr>
                                        <p:cTn id="96" dur="500" fill="hold"/>
                                        <p:tgtEl>
                                          <p:spTgt spid="355331">
                                            <p:txEl>
                                              <p:pRg st="11" end="11"/>
                                            </p:txEl>
                                          </p:spTgt>
                                        </p:tgtEl>
                                        <p:attrNameLst>
                                          <p:attrName>ppt_h</p:attrName>
                                        </p:attrNameLst>
                                      </p:cBhvr>
                                      <p:tavLst>
                                        <p:tav tm="0">
                                          <p:val>
                                            <p:strVal val="#ppt_h"/>
                                          </p:val>
                                        </p:tav>
                                        <p:tav tm="100000">
                                          <p:val>
                                            <p:strVal val="#ppt_h"/>
                                          </p:val>
                                        </p:tav>
                                      </p:tavLst>
                                    </p:anim>
                                    <p:anim calcmode="lin" valueType="num">
                                      <p:cBhvr>
                                        <p:cTn id="97" dur="500" fill="hold"/>
                                        <p:tgtEl>
                                          <p:spTgt spid="355331">
                                            <p:txEl>
                                              <p:pRg st="11" end="11"/>
                                            </p:txEl>
                                          </p:spTgt>
                                        </p:tgtEl>
                                        <p:attrNameLst>
                                          <p:attrName>ppt_x</p:attrName>
                                        </p:attrNameLst>
                                      </p:cBhvr>
                                      <p:tavLst>
                                        <p:tav tm="0">
                                          <p:val>
                                            <p:strVal val="#ppt_x-.2"/>
                                          </p:val>
                                        </p:tav>
                                        <p:tav tm="100000">
                                          <p:val>
                                            <p:strVal val="#ppt_x"/>
                                          </p:val>
                                        </p:tav>
                                      </p:tavLst>
                                    </p:anim>
                                    <p:anim calcmode="lin" valueType="num">
                                      <p:cBhvr>
                                        <p:cTn id="98" dur="500" fill="hold"/>
                                        <p:tgtEl>
                                          <p:spTgt spid="355331">
                                            <p:txEl>
                                              <p:pRg st="11" end="11"/>
                                            </p:txEl>
                                          </p:spTgt>
                                        </p:tgtEl>
                                        <p:attrNameLst>
                                          <p:attrName>ppt_y</p:attrName>
                                        </p:attrNameLst>
                                      </p:cBhvr>
                                      <p:tavLst>
                                        <p:tav tm="0">
                                          <p:val>
                                            <p:strVal val="#ppt_y"/>
                                          </p:val>
                                        </p:tav>
                                        <p:tav tm="100000">
                                          <p:val>
                                            <p:strVal val="#ppt_y"/>
                                          </p:val>
                                        </p:tav>
                                      </p:tavLst>
                                    </p:anim>
                                    <p:animEffect transition="in" filter="fade">
                                      <p:cBhvr>
                                        <p:cTn id="99" dur="500"/>
                                        <p:tgtEl>
                                          <p:spTgt spid="355331">
                                            <p:txEl>
                                              <p:pRg st="11" end="11"/>
                                            </p:txEl>
                                          </p:spTgt>
                                        </p:tgtEl>
                                      </p:cBhvr>
                                    </p:animEffect>
                                  </p:childTnLst>
                                </p:cTn>
                              </p:par>
                            </p:childTnLst>
                          </p:cTn>
                        </p:par>
                        <p:par>
                          <p:cTn id="100" fill="hold" nodeType="afterGroup">
                            <p:stCondLst>
                              <p:cond delay="6000"/>
                            </p:stCondLst>
                            <p:childTnLst>
                              <p:par>
                                <p:cTn id="101" presetID="54" presetClass="entr" presetSubtype="0" accel="100000" fill="hold" grpId="0" nodeType="afterEffect">
                                  <p:stCondLst>
                                    <p:cond delay="0"/>
                                  </p:stCondLst>
                                  <p:childTnLst>
                                    <p:set>
                                      <p:cBhvr>
                                        <p:cTn id="102" dur="1" fill="hold">
                                          <p:stCondLst>
                                            <p:cond delay="0"/>
                                          </p:stCondLst>
                                        </p:cTn>
                                        <p:tgtEl>
                                          <p:spTgt spid="355331">
                                            <p:txEl>
                                              <p:pRg st="12" end="12"/>
                                            </p:txEl>
                                          </p:spTgt>
                                        </p:tgtEl>
                                        <p:attrNameLst>
                                          <p:attrName>style.visibility</p:attrName>
                                        </p:attrNameLst>
                                      </p:cBhvr>
                                      <p:to>
                                        <p:strVal val="visible"/>
                                      </p:to>
                                    </p:set>
                                    <p:anim calcmode="lin" valueType="num">
                                      <p:cBhvr>
                                        <p:cTn id="103" dur="500" fill="hold"/>
                                        <p:tgtEl>
                                          <p:spTgt spid="355331">
                                            <p:txEl>
                                              <p:pRg st="12" end="12"/>
                                            </p:txEl>
                                          </p:spTgt>
                                        </p:tgtEl>
                                        <p:attrNameLst>
                                          <p:attrName>ppt_w</p:attrName>
                                        </p:attrNameLst>
                                      </p:cBhvr>
                                      <p:tavLst>
                                        <p:tav tm="0">
                                          <p:val>
                                            <p:strVal val="#ppt_w*0.05"/>
                                          </p:val>
                                        </p:tav>
                                        <p:tav tm="100000">
                                          <p:val>
                                            <p:strVal val="#ppt_w"/>
                                          </p:val>
                                        </p:tav>
                                      </p:tavLst>
                                    </p:anim>
                                    <p:anim calcmode="lin" valueType="num">
                                      <p:cBhvr>
                                        <p:cTn id="104" dur="500" fill="hold"/>
                                        <p:tgtEl>
                                          <p:spTgt spid="355331">
                                            <p:txEl>
                                              <p:pRg st="12" end="12"/>
                                            </p:txEl>
                                          </p:spTgt>
                                        </p:tgtEl>
                                        <p:attrNameLst>
                                          <p:attrName>ppt_h</p:attrName>
                                        </p:attrNameLst>
                                      </p:cBhvr>
                                      <p:tavLst>
                                        <p:tav tm="0">
                                          <p:val>
                                            <p:strVal val="#ppt_h"/>
                                          </p:val>
                                        </p:tav>
                                        <p:tav tm="100000">
                                          <p:val>
                                            <p:strVal val="#ppt_h"/>
                                          </p:val>
                                        </p:tav>
                                      </p:tavLst>
                                    </p:anim>
                                    <p:anim calcmode="lin" valueType="num">
                                      <p:cBhvr>
                                        <p:cTn id="105" dur="500" fill="hold"/>
                                        <p:tgtEl>
                                          <p:spTgt spid="355331">
                                            <p:txEl>
                                              <p:pRg st="12" end="12"/>
                                            </p:txEl>
                                          </p:spTgt>
                                        </p:tgtEl>
                                        <p:attrNameLst>
                                          <p:attrName>ppt_x</p:attrName>
                                        </p:attrNameLst>
                                      </p:cBhvr>
                                      <p:tavLst>
                                        <p:tav tm="0">
                                          <p:val>
                                            <p:strVal val="#ppt_x-.2"/>
                                          </p:val>
                                        </p:tav>
                                        <p:tav tm="100000">
                                          <p:val>
                                            <p:strVal val="#ppt_x"/>
                                          </p:val>
                                        </p:tav>
                                      </p:tavLst>
                                    </p:anim>
                                    <p:anim calcmode="lin" valueType="num">
                                      <p:cBhvr>
                                        <p:cTn id="106" dur="500" fill="hold"/>
                                        <p:tgtEl>
                                          <p:spTgt spid="355331">
                                            <p:txEl>
                                              <p:pRg st="12" end="12"/>
                                            </p:txEl>
                                          </p:spTgt>
                                        </p:tgtEl>
                                        <p:attrNameLst>
                                          <p:attrName>ppt_y</p:attrName>
                                        </p:attrNameLst>
                                      </p:cBhvr>
                                      <p:tavLst>
                                        <p:tav tm="0">
                                          <p:val>
                                            <p:strVal val="#ppt_y"/>
                                          </p:val>
                                        </p:tav>
                                        <p:tav tm="100000">
                                          <p:val>
                                            <p:strVal val="#ppt_y"/>
                                          </p:val>
                                        </p:tav>
                                      </p:tavLst>
                                    </p:anim>
                                    <p:animEffect transition="in" filter="fade">
                                      <p:cBhvr>
                                        <p:cTn id="107" dur="500"/>
                                        <p:tgtEl>
                                          <p:spTgt spid="355331">
                                            <p:txEl>
                                              <p:pRg st="12" end="12"/>
                                            </p:txEl>
                                          </p:spTgt>
                                        </p:tgtEl>
                                      </p:cBhvr>
                                    </p:animEffect>
                                  </p:childTnLst>
                                </p:cTn>
                              </p:par>
                            </p:childTnLst>
                          </p:cTn>
                        </p:par>
                        <p:par>
                          <p:cTn id="108" fill="hold" nodeType="afterGroup">
                            <p:stCondLst>
                              <p:cond delay="6500"/>
                            </p:stCondLst>
                            <p:childTnLst>
                              <p:par>
                                <p:cTn id="109" presetID="54" presetClass="entr" presetSubtype="0" accel="100000" fill="hold" grpId="0" nodeType="afterEffect">
                                  <p:stCondLst>
                                    <p:cond delay="0"/>
                                  </p:stCondLst>
                                  <p:childTnLst>
                                    <p:set>
                                      <p:cBhvr>
                                        <p:cTn id="110" dur="1" fill="hold">
                                          <p:stCondLst>
                                            <p:cond delay="0"/>
                                          </p:stCondLst>
                                        </p:cTn>
                                        <p:tgtEl>
                                          <p:spTgt spid="355331">
                                            <p:txEl>
                                              <p:pRg st="13" end="13"/>
                                            </p:txEl>
                                          </p:spTgt>
                                        </p:tgtEl>
                                        <p:attrNameLst>
                                          <p:attrName>style.visibility</p:attrName>
                                        </p:attrNameLst>
                                      </p:cBhvr>
                                      <p:to>
                                        <p:strVal val="visible"/>
                                      </p:to>
                                    </p:set>
                                    <p:anim calcmode="lin" valueType="num">
                                      <p:cBhvr>
                                        <p:cTn id="111" dur="500" fill="hold"/>
                                        <p:tgtEl>
                                          <p:spTgt spid="355331">
                                            <p:txEl>
                                              <p:pRg st="13" end="13"/>
                                            </p:txEl>
                                          </p:spTgt>
                                        </p:tgtEl>
                                        <p:attrNameLst>
                                          <p:attrName>ppt_w</p:attrName>
                                        </p:attrNameLst>
                                      </p:cBhvr>
                                      <p:tavLst>
                                        <p:tav tm="0">
                                          <p:val>
                                            <p:strVal val="#ppt_w*0.05"/>
                                          </p:val>
                                        </p:tav>
                                        <p:tav tm="100000">
                                          <p:val>
                                            <p:strVal val="#ppt_w"/>
                                          </p:val>
                                        </p:tav>
                                      </p:tavLst>
                                    </p:anim>
                                    <p:anim calcmode="lin" valueType="num">
                                      <p:cBhvr>
                                        <p:cTn id="112" dur="500" fill="hold"/>
                                        <p:tgtEl>
                                          <p:spTgt spid="355331">
                                            <p:txEl>
                                              <p:pRg st="13" end="13"/>
                                            </p:txEl>
                                          </p:spTgt>
                                        </p:tgtEl>
                                        <p:attrNameLst>
                                          <p:attrName>ppt_h</p:attrName>
                                        </p:attrNameLst>
                                      </p:cBhvr>
                                      <p:tavLst>
                                        <p:tav tm="0">
                                          <p:val>
                                            <p:strVal val="#ppt_h"/>
                                          </p:val>
                                        </p:tav>
                                        <p:tav tm="100000">
                                          <p:val>
                                            <p:strVal val="#ppt_h"/>
                                          </p:val>
                                        </p:tav>
                                      </p:tavLst>
                                    </p:anim>
                                    <p:anim calcmode="lin" valueType="num">
                                      <p:cBhvr>
                                        <p:cTn id="113" dur="500" fill="hold"/>
                                        <p:tgtEl>
                                          <p:spTgt spid="355331">
                                            <p:txEl>
                                              <p:pRg st="13" end="13"/>
                                            </p:txEl>
                                          </p:spTgt>
                                        </p:tgtEl>
                                        <p:attrNameLst>
                                          <p:attrName>ppt_x</p:attrName>
                                        </p:attrNameLst>
                                      </p:cBhvr>
                                      <p:tavLst>
                                        <p:tav tm="0">
                                          <p:val>
                                            <p:strVal val="#ppt_x-.2"/>
                                          </p:val>
                                        </p:tav>
                                        <p:tav tm="100000">
                                          <p:val>
                                            <p:strVal val="#ppt_x"/>
                                          </p:val>
                                        </p:tav>
                                      </p:tavLst>
                                    </p:anim>
                                    <p:anim calcmode="lin" valueType="num">
                                      <p:cBhvr>
                                        <p:cTn id="114" dur="500" fill="hold"/>
                                        <p:tgtEl>
                                          <p:spTgt spid="355331">
                                            <p:txEl>
                                              <p:pRg st="13" end="13"/>
                                            </p:txEl>
                                          </p:spTgt>
                                        </p:tgtEl>
                                        <p:attrNameLst>
                                          <p:attrName>ppt_y</p:attrName>
                                        </p:attrNameLst>
                                      </p:cBhvr>
                                      <p:tavLst>
                                        <p:tav tm="0">
                                          <p:val>
                                            <p:strVal val="#ppt_y"/>
                                          </p:val>
                                        </p:tav>
                                        <p:tav tm="100000">
                                          <p:val>
                                            <p:strVal val="#ppt_y"/>
                                          </p:val>
                                        </p:tav>
                                      </p:tavLst>
                                    </p:anim>
                                    <p:animEffect transition="in" filter="fade">
                                      <p:cBhvr>
                                        <p:cTn id="115" dur="500"/>
                                        <p:tgtEl>
                                          <p:spTgt spid="355331">
                                            <p:txEl>
                                              <p:pRg st="13" end="13"/>
                                            </p:txEl>
                                          </p:spTgt>
                                        </p:tgtEl>
                                      </p:cBhvr>
                                    </p:animEffect>
                                  </p:childTnLst>
                                </p:cTn>
                              </p:par>
                            </p:childTnLst>
                          </p:cTn>
                        </p:par>
                        <p:par>
                          <p:cTn id="116" fill="hold" nodeType="afterGroup">
                            <p:stCondLst>
                              <p:cond delay="7000"/>
                            </p:stCondLst>
                            <p:childTnLst>
                              <p:par>
                                <p:cTn id="117" presetID="54" presetClass="entr" presetSubtype="0" accel="100000" fill="hold" grpId="0" nodeType="afterEffect">
                                  <p:stCondLst>
                                    <p:cond delay="0"/>
                                  </p:stCondLst>
                                  <p:childTnLst>
                                    <p:set>
                                      <p:cBhvr>
                                        <p:cTn id="118" dur="1" fill="hold">
                                          <p:stCondLst>
                                            <p:cond delay="0"/>
                                          </p:stCondLst>
                                        </p:cTn>
                                        <p:tgtEl>
                                          <p:spTgt spid="355331">
                                            <p:txEl>
                                              <p:pRg st="14" end="14"/>
                                            </p:txEl>
                                          </p:spTgt>
                                        </p:tgtEl>
                                        <p:attrNameLst>
                                          <p:attrName>style.visibility</p:attrName>
                                        </p:attrNameLst>
                                      </p:cBhvr>
                                      <p:to>
                                        <p:strVal val="visible"/>
                                      </p:to>
                                    </p:set>
                                    <p:anim calcmode="lin" valueType="num">
                                      <p:cBhvr>
                                        <p:cTn id="119" dur="500" fill="hold"/>
                                        <p:tgtEl>
                                          <p:spTgt spid="355331">
                                            <p:txEl>
                                              <p:pRg st="14" end="14"/>
                                            </p:txEl>
                                          </p:spTgt>
                                        </p:tgtEl>
                                        <p:attrNameLst>
                                          <p:attrName>ppt_w</p:attrName>
                                        </p:attrNameLst>
                                      </p:cBhvr>
                                      <p:tavLst>
                                        <p:tav tm="0">
                                          <p:val>
                                            <p:strVal val="#ppt_w*0.05"/>
                                          </p:val>
                                        </p:tav>
                                        <p:tav tm="100000">
                                          <p:val>
                                            <p:strVal val="#ppt_w"/>
                                          </p:val>
                                        </p:tav>
                                      </p:tavLst>
                                    </p:anim>
                                    <p:anim calcmode="lin" valueType="num">
                                      <p:cBhvr>
                                        <p:cTn id="120" dur="500" fill="hold"/>
                                        <p:tgtEl>
                                          <p:spTgt spid="355331">
                                            <p:txEl>
                                              <p:pRg st="14" end="14"/>
                                            </p:txEl>
                                          </p:spTgt>
                                        </p:tgtEl>
                                        <p:attrNameLst>
                                          <p:attrName>ppt_h</p:attrName>
                                        </p:attrNameLst>
                                      </p:cBhvr>
                                      <p:tavLst>
                                        <p:tav tm="0">
                                          <p:val>
                                            <p:strVal val="#ppt_h"/>
                                          </p:val>
                                        </p:tav>
                                        <p:tav tm="100000">
                                          <p:val>
                                            <p:strVal val="#ppt_h"/>
                                          </p:val>
                                        </p:tav>
                                      </p:tavLst>
                                    </p:anim>
                                    <p:anim calcmode="lin" valueType="num">
                                      <p:cBhvr>
                                        <p:cTn id="121" dur="500" fill="hold"/>
                                        <p:tgtEl>
                                          <p:spTgt spid="355331">
                                            <p:txEl>
                                              <p:pRg st="14" end="14"/>
                                            </p:txEl>
                                          </p:spTgt>
                                        </p:tgtEl>
                                        <p:attrNameLst>
                                          <p:attrName>ppt_x</p:attrName>
                                        </p:attrNameLst>
                                      </p:cBhvr>
                                      <p:tavLst>
                                        <p:tav tm="0">
                                          <p:val>
                                            <p:strVal val="#ppt_x-.2"/>
                                          </p:val>
                                        </p:tav>
                                        <p:tav tm="100000">
                                          <p:val>
                                            <p:strVal val="#ppt_x"/>
                                          </p:val>
                                        </p:tav>
                                      </p:tavLst>
                                    </p:anim>
                                    <p:anim calcmode="lin" valueType="num">
                                      <p:cBhvr>
                                        <p:cTn id="122" dur="500" fill="hold"/>
                                        <p:tgtEl>
                                          <p:spTgt spid="355331">
                                            <p:txEl>
                                              <p:pRg st="14" end="14"/>
                                            </p:txEl>
                                          </p:spTgt>
                                        </p:tgtEl>
                                        <p:attrNameLst>
                                          <p:attrName>ppt_y</p:attrName>
                                        </p:attrNameLst>
                                      </p:cBhvr>
                                      <p:tavLst>
                                        <p:tav tm="0">
                                          <p:val>
                                            <p:strVal val="#ppt_y"/>
                                          </p:val>
                                        </p:tav>
                                        <p:tav tm="100000">
                                          <p:val>
                                            <p:strVal val="#ppt_y"/>
                                          </p:val>
                                        </p:tav>
                                      </p:tavLst>
                                    </p:anim>
                                    <p:animEffect transition="in" filter="fade">
                                      <p:cBhvr>
                                        <p:cTn id="123" dur="500"/>
                                        <p:tgtEl>
                                          <p:spTgt spid="355331">
                                            <p:txEl>
                                              <p:pRg st="14" end="14"/>
                                            </p:txEl>
                                          </p:spTgt>
                                        </p:tgtEl>
                                      </p:cBhvr>
                                    </p:animEffect>
                                  </p:childTnLst>
                                </p:cTn>
                              </p:par>
                            </p:childTnLst>
                          </p:cTn>
                        </p:par>
                        <p:par>
                          <p:cTn id="124" fill="hold" nodeType="afterGroup">
                            <p:stCondLst>
                              <p:cond delay="7500"/>
                            </p:stCondLst>
                            <p:childTnLst>
                              <p:par>
                                <p:cTn id="125" presetID="54" presetClass="entr" presetSubtype="0" accel="100000" fill="hold" grpId="0" nodeType="afterEffect">
                                  <p:stCondLst>
                                    <p:cond delay="0"/>
                                  </p:stCondLst>
                                  <p:childTnLst>
                                    <p:set>
                                      <p:cBhvr>
                                        <p:cTn id="126" dur="1" fill="hold">
                                          <p:stCondLst>
                                            <p:cond delay="0"/>
                                          </p:stCondLst>
                                        </p:cTn>
                                        <p:tgtEl>
                                          <p:spTgt spid="355331">
                                            <p:txEl>
                                              <p:pRg st="15" end="15"/>
                                            </p:txEl>
                                          </p:spTgt>
                                        </p:tgtEl>
                                        <p:attrNameLst>
                                          <p:attrName>style.visibility</p:attrName>
                                        </p:attrNameLst>
                                      </p:cBhvr>
                                      <p:to>
                                        <p:strVal val="visible"/>
                                      </p:to>
                                    </p:set>
                                    <p:anim calcmode="lin" valueType="num">
                                      <p:cBhvr>
                                        <p:cTn id="127" dur="500" fill="hold"/>
                                        <p:tgtEl>
                                          <p:spTgt spid="355331">
                                            <p:txEl>
                                              <p:pRg st="15" end="15"/>
                                            </p:txEl>
                                          </p:spTgt>
                                        </p:tgtEl>
                                        <p:attrNameLst>
                                          <p:attrName>ppt_w</p:attrName>
                                        </p:attrNameLst>
                                      </p:cBhvr>
                                      <p:tavLst>
                                        <p:tav tm="0">
                                          <p:val>
                                            <p:strVal val="#ppt_w*0.05"/>
                                          </p:val>
                                        </p:tav>
                                        <p:tav tm="100000">
                                          <p:val>
                                            <p:strVal val="#ppt_w"/>
                                          </p:val>
                                        </p:tav>
                                      </p:tavLst>
                                    </p:anim>
                                    <p:anim calcmode="lin" valueType="num">
                                      <p:cBhvr>
                                        <p:cTn id="128" dur="500" fill="hold"/>
                                        <p:tgtEl>
                                          <p:spTgt spid="355331">
                                            <p:txEl>
                                              <p:pRg st="15" end="15"/>
                                            </p:txEl>
                                          </p:spTgt>
                                        </p:tgtEl>
                                        <p:attrNameLst>
                                          <p:attrName>ppt_h</p:attrName>
                                        </p:attrNameLst>
                                      </p:cBhvr>
                                      <p:tavLst>
                                        <p:tav tm="0">
                                          <p:val>
                                            <p:strVal val="#ppt_h"/>
                                          </p:val>
                                        </p:tav>
                                        <p:tav tm="100000">
                                          <p:val>
                                            <p:strVal val="#ppt_h"/>
                                          </p:val>
                                        </p:tav>
                                      </p:tavLst>
                                    </p:anim>
                                    <p:anim calcmode="lin" valueType="num">
                                      <p:cBhvr>
                                        <p:cTn id="129" dur="500" fill="hold"/>
                                        <p:tgtEl>
                                          <p:spTgt spid="355331">
                                            <p:txEl>
                                              <p:pRg st="15" end="15"/>
                                            </p:txEl>
                                          </p:spTgt>
                                        </p:tgtEl>
                                        <p:attrNameLst>
                                          <p:attrName>ppt_x</p:attrName>
                                        </p:attrNameLst>
                                      </p:cBhvr>
                                      <p:tavLst>
                                        <p:tav tm="0">
                                          <p:val>
                                            <p:strVal val="#ppt_x-.2"/>
                                          </p:val>
                                        </p:tav>
                                        <p:tav tm="100000">
                                          <p:val>
                                            <p:strVal val="#ppt_x"/>
                                          </p:val>
                                        </p:tav>
                                      </p:tavLst>
                                    </p:anim>
                                    <p:anim calcmode="lin" valueType="num">
                                      <p:cBhvr>
                                        <p:cTn id="130" dur="500" fill="hold"/>
                                        <p:tgtEl>
                                          <p:spTgt spid="355331">
                                            <p:txEl>
                                              <p:pRg st="15" end="15"/>
                                            </p:txEl>
                                          </p:spTgt>
                                        </p:tgtEl>
                                        <p:attrNameLst>
                                          <p:attrName>ppt_y</p:attrName>
                                        </p:attrNameLst>
                                      </p:cBhvr>
                                      <p:tavLst>
                                        <p:tav tm="0">
                                          <p:val>
                                            <p:strVal val="#ppt_y"/>
                                          </p:val>
                                        </p:tav>
                                        <p:tav tm="100000">
                                          <p:val>
                                            <p:strVal val="#ppt_y"/>
                                          </p:val>
                                        </p:tav>
                                      </p:tavLst>
                                    </p:anim>
                                    <p:animEffect transition="in" filter="fade">
                                      <p:cBhvr>
                                        <p:cTn id="131" dur="500"/>
                                        <p:tgtEl>
                                          <p:spTgt spid="355331">
                                            <p:txEl>
                                              <p:pRg st="15" end="15"/>
                                            </p:txEl>
                                          </p:spTgt>
                                        </p:tgtEl>
                                      </p:cBhvr>
                                    </p:animEffect>
                                  </p:childTnLst>
                                </p:cTn>
                              </p:par>
                            </p:childTnLst>
                          </p:cTn>
                        </p:par>
                        <p:par>
                          <p:cTn id="132" fill="hold" nodeType="afterGroup">
                            <p:stCondLst>
                              <p:cond delay="8000"/>
                            </p:stCondLst>
                            <p:childTnLst>
                              <p:par>
                                <p:cTn id="133" presetID="54" presetClass="entr" presetSubtype="0" accel="100000" fill="hold" grpId="0" nodeType="afterEffect">
                                  <p:stCondLst>
                                    <p:cond delay="0"/>
                                  </p:stCondLst>
                                  <p:childTnLst>
                                    <p:set>
                                      <p:cBhvr>
                                        <p:cTn id="134" dur="1" fill="hold">
                                          <p:stCondLst>
                                            <p:cond delay="0"/>
                                          </p:stCondLst>
                                        </p:cTn>
                                        <p:tgtEl>
                                          <p:spTgt spid="355331">
                                            <p:txEl>
                                              <p:pRg st="16" end="16"/>
                                            </p:txEl>
                                          </p:spTgt>
                                        </p:tgtEl>
                                        <p:attrNameLst>
                                          <p:attrName>style.visibility</p:attrName>
                                        </p:attrNameLst>
                                      </p:cBhvr>
                                      <p:to>
                                        <p:strVal val="visible"/>
                                      </p:to>
                                    </p:set>
                                    <p:anim calcmode="lin" valueType="num">
                                      <p:cBhvr>
                                        <p:cTn id="135" dur="500" fill="hold"/>
                                        <p:tgtEl>
                                          <p:spTgt spid="355331">
                                            <p:txEl>
                                              <p:pRg st="16" end="16"/>
                                            </p:txEl>
                                          </p:spTgt>
                                        </p:tgtEl>
                                        <p:attrNameLst>
                                          <p:attrName>ppt_w</p:attrName>
                                        </p:attrNameLst>
                                      </p:cBhvr>
                                      <p:tavLst>
                                        <p:tav tm="0">
                                          <p:val>
                                            <p:strVal val="#ppt_w*0.05"/>
                                          </p:val>
                                        </p:tav>
                                        <p:tav tm="100000">
                                          <p:val>
                                            <p:strVal val="#ppt_w"/>
                                          </p:val>
                                        </p:tav>
                                      </p:tavLst>
                                    </p:anim>
                                    <p:anim calcmode="lin" valueType="num">
                                      <p:cBhvr>
                                        <p:cTn id="136" dur="500" fill="hold"/>
                                        <p:tgtEl>
                                          <p:spTgt spid="355331">
                                            <p:txEl>
                                              <p:pRg st="16" end="16"/>
                                            </p:txEl>
                                          </p:spTgt>
                                        </p:tgtEl>
                                        <p:attrNameLst>
                                          <p:attrName>ppt_h</p:attrName>
                                        </p:attrNameLst>
                                      </p:cBhvr>
                                      <p:tavLst>
                                        <p:tav tm="0">
                                          <p:val>
                                            <p:strVal val="#ppt_h"/>
                                          </p:val>
                                        </p:tav>
                                        <p:tav tm="100000">
                                          <p:val>
                                            <p:strVal val="#ppt_h"/>
                                          </p:val>
                                        </p:tav>
                                      </p:tavLst>
                                    </p:anim>
                                    <p:anim calcmode="lin" valueType="num">
                                      <p:cBhvr>
                                        <p:cTn id="137" dur="500" fill="hold"/>
                                        <p:tgtEl>
                                          <p:spTgt spid="355331">
                                            <p:txEl>
                                              <p:pRg st="16" end="16"/>
                                            </p:txEl>
                                          </p:spTgt>
                                        </p:tgtEl>
                                        <p:attrNameLst>
                                          <p:attrName>ppt_x</p:attrName>
                                        </p:attrNameLst>
                                      </p:cBhvr>
                                      <p:tavLst>
                                        <p:tav tm="0">
                                          <p:val>
                                            <p:strVal val="#ppt_x-.2"/>
                                          </p:val>
                                        </p:tav>
                                        <p:tav tm="100000">
                                          <p:val>
                                            <p:strVal val="#ppt_x"/>
                                          </p:val>
                                        </p:tav>
                                      </p:tavLst>
                                    </p:anim>
                                    <p:anim calcmode="lin" valueType="num">
                                      <p:cBhvr>
                                        <p:cTn id="138" dur="500" fill="hold"/>
                                        <p:tgtEl>
                                          <p:spTgt spid="355331">
                                            <p:txEl>
                                              <p:pRg st="16" end="16"/>
                                            </p:txEl>
                                          </p:spTgt>
                                        </p:tgtEl>
                                        <p:attrNameLst>
                                          <p:attrName>ppt_y</p:attrName>
                                        </p:attrNameLst>
                                      </p:cBhvr>
                                      <p:tavLst>
                                        <p:tav tm="0">
                                          <p:val>
                                            <p:strVal val="#ppt_y"/>
                                          </p:val>
                                        </p:tav>
                                        <p:tav tm="100000">
                                          <p:val>
                                            <p:strVal val="#ppt_y"/>
                                          </p:val>
                                        </p:tav>
                                      </p:tavLst>
                                    </p:anim>
                                    <p:animEffect transition="in" filter="fade">
                                      <p:cBhvr>
                                        <p:cTn id="139" dur="500"/>
                                        <p:tgtEl>
                                          <p:spTgt spid="355331">
                                            <p:txEl>
                                              <p:pRg st="16" end="16"/>
                                            </p:txEl>
                                          </p:spTgt>
                                        </p:tgtEl>
                                      </p:cBhvr>
                                    </p:animEffect>
                                  </p:childTnLst>
                                </p:cTn>
                              </p:par>
                            </p:childTnLst>
                          </p:cTn>
                        </p:par>
                        <p:par>
                          <p:cTn id="140" fill="hold" nodeType="afterGroup">
                            <p:stCondLst>
                              <p:cond delay="8500"/>
                            </p:stCondLst>
                            <p:childTnLst>
                              <p:par>
                                <p:cTn id="141" presetID="37" presetClass="entr" presetSubtype="0" fill="hold" nodeType="afterEffect">
                                  <p:stCondLst>
                                    <p:cond delay="0"/>
                                  </p:stCondLst>
                                  <p:childTnLst>
                                    <p:set>
                                      <p:cBhvr>
                                        <p:cTn id="142" dur="1" fill="hold">
                                          <p:stCondLst>
                                            <p:cond delay="0"/>
                                          </p:stCondLst>
                                        </p:cTn>
                                        <p:tgtEl>
                                          <p:spTgt spid="355338"/>
                                        </p:tgtEl>
                                        <p:attrNameLst>
                                          <p:attrName>style.visibility</p:attrName>
                                        </p:attrNameLst>
                                      </p:cBhvr>
                                      <p:to>
                                        <p:strVal val="visible"/>
                                      </p:to>
                                    </p:set>
                                    <p:animEffect transition="in" filter="fade">
                                      <p:cBhvr>
                                        <p:cTn id="143" dur="1000"/>
                                        <p:tgtEl>
                                          <p:spTgt spid="355338"/>
                                        </p:tgtEl>
                                      </p:cBhvr>
                                    </p:animEffect>
                                    <p:anim calcmode="lin" valueType="num">
                                      <p:cBhvr>
                                        <p:cTn id="144" dur="1000" fill="hold"/>
                                        <p:tgtEl>
                                          <p:spTgt spid="355338"/>
                                        </p:tgtEl>
                                        <p:attrNameLst>
                                          <p:attrName>ppt_x</p:attrName>
                                        </p:attrNameLst>
                                      </p:cBhvr>
                                      <p:tavLst>
                                        <p:tav tm="0">
                                          <p:val>
                                            <p:strVal val="#ppt_x"/>
                                          </p:val>
                                        </p:tav>
                                        <p:tav tm="100000">
                                          <p:val>
                                            <p:strVal val="#ppt_x"/>
                                          </p:val>
                                        </p:tav>
                                      </p:tavLst>
                                    </p:anim>
                                    <p:anim calcmode="lin" valueType="num">
                                      <p:cBhvr>
                                        <p:cTn id="145" dur="900" decel="100000" fill="hold"/>
                                        <p:tgtEl>
                                          <p:spTgt spid="355338"/>
                                        </p:tgtEl>
                                        <p:attrNameLst>
                                          <p:attrName>ppt_y</p:attrName>
                                        </p:attrNameLst>
                                      </p:cBhvr>
                                      <p:tavLst>
                                        <p:tav tm="0">
                                          <p:val>
                                            <p:strVal val="#ppt_y+1"/>
                                          </p:val>
                                        </p:tav>
                                        <p:tav tm="100000">
                                          <p:val>
                                            <p:strVal val="#ppt_y-.03"/>
                                          </p:val>
                                        </p:tav>
                                      </p:tavLst>
                                    </p:anim>
                                    <p:anim calcmode="lin" valueType="num">
                                      <p:cBhvr>
                                        <p:cTn id="146" dur="100" accel="100000" fill="hold">
                                          <p:stCondLst>
                                            <p:cond delay="900"/>
                                          </p:stCondLst>
                                        </p:cTn>
                                        <p:tgtEl>
                                          <p:spTgt spid="35533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5331" grpId="0" build="p"/>
    </p:bldLst>
  </p:timing>
</p:sld>
</file>

<file path=ppt/slides/slide26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57378" name="Rectangle 2"/>
          <p:cNvSpPr>
            <a:spLocks noGrp="1" noChangeArrowheads="1"/>
          </p:cNvSpPr>
          <p:nvPr>
            <p:ph type="title"/>
          </p:nvPr>
        </p:nvSpPr>
        <p:spPr>
          <a:xfrm>
            <a:off x="590550" y="130175"/>
            <a:ext cx="8229600" cy="490538"/>
          </a:xfrm>
        </p:spPr>
        <p:txBody>
          <a:bodyPr/>
          <a:lstStyle/>
          <a:p>
            <a:pPr algn="r"/>
            <a:r>
              <a:rPr lang="fa-IR" altLang="fa-IR" sz="1600">
                <a:cs typeface="B Nasim" panose="00000700000000000000" pitchFamily="2" charset="-78"/>
              </a:rPr>
              <a:t>حل مساله (13-6)</a:t>
            </a:r>
            <a:endParaRPr lang="en-US" altLang="fa-IR" sz="1600">
              <a:cs typeface="B Nasim" panose="00000700000000000000" pitchFamily="2" charset="-78"/>
            </a:endParaRPr>
          </a:p>
        </p:txBody>
      </p:sp>
      <p:sp>
        <p:nvSpPr>
          <p:cNvPr id="357379" name="Rectangle 3"/>
          <p:cNvSpPr>
            <a:spLocks noGrp="1" noChangeArrowheads="1"/>
          </p:cNvSpPr>
          <p:nvPr>
            <p:ph type="body" idx="1"/>
          </p:nvPr>
        </p:nvSpPr>
        <p:spPr>
          <a:xfrm>
            <a:off x="323850" y="620713"/>
            <a:ext cx="8569325" cy="6553200"/>
          </a:xfrm>
        </p:spPr>
        <p:txBody>
          <a:bodyPr/>
          <a:lstStyle/>
          <a:p>
            <a:pPr algn="l">
              <a:buFont typeface="Wingdings" panose="05000000000000000000" pitchFamily="2" charset="2"/>
              <a:buNone/>
            </a:pPr>
            <a:r>
              <a:rPr lang="fa-IR" altLang="fa-IR" sz="2000">
                <a:effectLst/>
                <a:cs typeface="B Zar" panose="00000400000000000000" pitchFamily="2" charset="-78"/>
              </a:rPr>
              <a:t> الف) 3642831 = [(100000+300000) – 2100000] = هزینه های ثابت نقدی = نقطه سربسر نقدی قبل از مالیات </a:t>
            </a:r>
          </a:p>
          <a:p>
            <a:pPr>
              <a:lnSpc>
                <a:spcPct val="50000"/>
              </a:lnSpc>
              <a:buFont typeface="Wingdings" panose="05000000000000000000" pitchFamily="2" charset="2"/>
              <a:buNone/>
            </a:pPr>
            <a:r>
              <a:rPr lang="fa-IR" altLang="fa-IR" sz="2000">
                <a:effectLst/>
                <a:cs typeface="B Zar" panose="00000400000000000000" pitchFamily="2" charset="-78"/>
              </a:rPr>
              <a:t>                                                  667/46%                                   </a:t>
            </a:r>
            <a:r>
              <a:rPr lang="en-US" altLang="fa-IR" sz="1600">
                <a:effectLst/>
                <a:cs typeface="B Zar" panose="00000400000000000000" pitchFamily="2" charset="-78"/>
              </a:rPr>
              <a:t>%CM</a:t>
            </a:r>
            <a:endParaRPr lang="fa-IR" altLang="fa-IR" sz="1600">
              <a:effectLst/>
              <a:cs typeface="B Zar" panose="00000400000000000000" pitchFamily="2" charset="-78"/>
            </a:endParaRPr>
          </a:p>
          <a:p>
            <a:pPr algn="l">
              <a:lnSpc>
                <a:spcPct val="90000"/>
              </a:lnSpc>
              <a:buFont typeface="Wingdings" panose="05000000000000000000" pitchFamily="2" charset="2"/>
              <a:buNone/>
            </a:pPr>
            <a:r>
              <a:rPr lang="fa-IR" altLang="fa-IR" sz="2000">
                <a:effectLst/>
                <a:cs typeface="B Zar" panose="00000400000000000000" pitchFamily="2" charset="-78"/>
              </a:rPr>
              <a:t>تعداد تولید و فروش در نقطه سربسر نقدی    6071 = </a:t>
            </a:r>
            <a:r>
              <a:rPr lang="en-US" altLang="fa-IR" sz="1600">
                <a:effectLst/>
                <a:cs typeface="B Zar" panose="00000400000000000000" pitchFamily="2" charset="-78"/>
              </a:rPr>
              <a:t>Q</a:t>
            </a:r>
            <a:r>
              <a:rPr lang="fa-IR" altLang="fa-IR" sz="2000">
                <a:effectLst/>
                <a:cs typeface="B Zar" panose="00000400000000000000" pitchFamily="2" charset="-78"/>
              </a:rPr>
              <a:t>              3642831 = </a:t>
            </a:r>
            <a:r>
              <a:rPr lang="en-US" altLang="fa-IR" sz="1600">
                <a:effectLst/>
                <a:cs typeface="B Zar" panose="00000400000000000000" pitchFamily="2" charset="-78"/>
              </a:rPr>
              <a:t>P.Q</a:t>
            </a:r>
            <a:r>
              <a:rPr lang="fa-IR" altLang="fa-IR" sz="2000">
                <a:effectLst/>
                <a:cs typeface="B Zar" panose="00000400000000000000" pitchFamily="2" charset="-78"/>
              </a:rPr>
              <a:t>  در نقطه سربسر نقدی</a:t>
            </a:r>
          </a:p>
          <a:p>
            <a:pPr algn="l">
              <a:buFont typeface="Wingdings" panose="05000000000000000000" pitchFamily="2" charset="2"/>
              <a:buNone/>
            </a:pPr>
            <a:r>
              <a:rPr lang="fa-IR" altLang="fa-IR" sz="2000">
                <a:effectLst/>
                <a:cs typeface="B Zar" panose="00000400000000000000" pitchFamily="2" charset="-78"/>
              </a:rPr>
              <a:t>صرفه جویی نقدی مالیاتی هزینه های استهلاک – هزینه های ثابت نقدی = نقطه سربسر نقدی بعد از کسر مالیات </a:t>
            </a:r>
          </a:p>
          <a:p>
            <a:pPr>
              <a:lnSpc>
                <a:spcPct val="70000"/>
              </a:lnSpc>
              <a:buFont typeface="Wingdings" panose="05000000000000000000" pitchFamily="2" charset="2"/>
              <a:buNone/>
            </a:pPr>
            <a:r>
              <a:rPr lang="fa-IR" altLang="fa-IR" sz="2000">
                <a:effectLst/>
                <a:cs typeface="B Zar" panose="00000400000000000000" pitchFamily="2" charset="-78"/>
              </a:rPr>
              <a:t>                                                         </a:t>
            </a:r>
            <a:r>
              <a:rPr lang="en-US" altLang="fa-IR" sz="1600">
                <a:effectLst/>
                <a:cs typeface="B Zar" panose="00000400000000000000" pitchFamily="2" charset="-78"/>
              </a:rPr>
              <a:t>%C.M</a:t>
            </a:r>
            <a:endParaRPr lang="fa-IR" altLang="fa-IR" sz="1600">
              <a:effectLst/>
              <a:cs typeface="B Zar" panose="00000400000000000000" pitchFamily="2" charset="-78"/>
            </a:endParaRPr>
          </a:p>
          <a:p>
            <a:pPr algn="l">
              <a:lnSpc>
                <a:spcPct val="40000"/>
              </a:lnSpc>
              <a:buFont typeface="Wingdings" panose="05000000000000000000" pitchFamily="2" charset="2"/>
              <a:buNone/>
            </a:pPr>
            <a:r>
              <a:rPr lang="fa-IR" altLang="fa-IR" sz="2000">
                <a:effectLst/>
                <a:cs typeface="B Zar" panose="00000400000000000000" pitchFamily="2" charset="-78"/>
              </a:rPr>
              <a:t>(30% × 400000 ) – 1700000  = </a:t>
            </a:r>
          </a:p>
          <a:p>
            <a:pPr algn="ctr">
              <a:lnSpc>
                <a:spcPct val="90000"/>
              </a:lnSpc>
              <a:buFont typeface="Wingdings" panose="05000000000000000000" pitchFamily="2" charset="2"/>
              <a:buNone/>
            </a:pPr>
            <a:r>
              <a:rPr lang="fa-IR" altLang="fa-IR" sz="2000">
                <a:effectLst/>
                <a:cs typeface="B Zar" panose="00000400000000000000" pitchFamily="2" charset="-78"/>
              </a:rPr>
              <a:t>                                                                                                                              667/46%</a:t>
            </a:r>
          </a:p>
          <a:p>
            <a:pPr>
              <a:lnSpc>
                <a:spcPct val="90000"/>
              </a:lnSpc>
              <a:buFont typeface="Wingdings" panose="05000000000000000000" pitchFamily="2" charset="2"/>
              <a:buNone/>
            </a:pPr>
            <a:r>
              <a:rPr lang="fa-IR" altLang="fa-IR" sz="2000">
                <a:effectLst/>
                <a:cs typeface="B Zar" panose="00000400000000000000" pitchFamily="2" charset="-78"/>
              </a:rPr>
              <a:t>ب)           5643=</a:t>
            </a:r>
            <a:r>
              <a:rPr lang="en-US" altLang="fa-IR" sz="1600">
                <a:effectLst/>
                <a:cs typeface="B Zar" panose="00000400000000000000" pitchFamily="2" charset="-78"/>
              </a:rPr>
              <a:t>Q</a:t>
            </a:r>
            <a:r>
              <a:rPr lang="fa-IR" altLang="fa-IR" sz="2000">
                <a:effectLst/>
                <a:cs typeface="B Zar" panose="00000400000000000000" pitchFamily="2" charset="-78"/>
              </a:rPr>
              <a:t>          3385690 = </a:t>
            </a:r>
            <a:r>
              <a:rPr lang="en-US" altLang="fa-IR" sz="1600">
                <a:effectLst/>
                <a:cs typeface="B Zar" panose="00000400000000000000" pitchFamily="2" charset="-78"/>
              </a:rPr>
              <a:t>P.Q</a:t>
            </a:r>
            <a:r>
              <a:rPr lang="fa-IR" altLang="fa-IR" sz="2000">
                <a:effectLst/>
                <a:cs typeface="B Zar" panose="00000400000000000000" pitchFamily="2" charset="-78"/>
              </a:rPr>
              <a:t>        3385690 =  1580000  = نقطه سربسر نقدی بعد از کسر مالیات</a:t>
            </a:r>
          </a:p>
          <a:p>
            <a:pPr algn="ctr">
              <a:lnSpc>
                <a:spcPct val="50000"/>
              </a:lnSpc>
              <a:buFont typeface="Wingdings" panose="05000000000000000000" pitchFamily="2" charset="2"/>
              <a:buNone/>
            </a:pPr>
            <a:r>
              <a:rPr lang="fa-IR" altLang="fa-IR" sz="2000">
                <a:effectLst/>
                <a:cs typeface="B Zar" panose="00000400000000000000" pitchFamily="2" charset="-78"/>
              </a:rPr>
              <a:t>                                   667/46%</a:t>
            </a:r>
          </a:p>
          <a:p>
            <a:pPr>
              <a:lnSpc>
                <a:spcPct val="90000"/>
              </a:lnSpc>
              <a:buFont typeface="Wingdings" panose="05000000000000000000" pitchFamily="2" charset="2"/>
              <a:buNone/>
            </a:pPr>
            <a:r>
              <a:rPr lang="fa-IR" altLang="fa-IR" sz="2000">
                <a:effectLst/>
                <a:cs typeface="B Zar" panose="00000400000000000000" pitchFamily="2" charset="-78"/>
              </a:rPr>
              <a:t>ج) </a:t>
            </a:r>
            <a:r>
              <a:rPr lang="fa-IR" altLang="fa-IR" sz="2000" u="sng">
                <a:effectLst/>
                <a:cs typeface="B Zar" panose="00000400000000000000" pitchFamily="2" charset="-78"/>
              </a:rPr>
              <a:t>اثبات قسمت ب</a:t>
            </a:r>
          </a:p>
          <a:p>
            <a:pPr algn="ctr">
              <a:buFont typeface="Wingdings" panose="05000000000000000000" pitchFamily="2" charset="2"/>
              <a:buNone/>
            </a:pPr>
            <a:r>
              <a:rPr lang="fa-IR" altLang="fa-IR" sz="2000">
                <a:effectLst/>
                <a:cs typeface="B Zar" panose="00000400000000000000" pitchFamily="2" charset="-78"/>
              </a:rPr>
              <a:t>                                                                                    </a:t>
            </a:r>
            <a:r>
              <a:rPr lang="fa-IR" altLang="fa-IR" sz="2000" u="sng">
                <a:effectLst/>
                <a:cs typeface="B Zar" panose="00000400000000000000" pitchFamily="2" charset="-78"/>
              </a:rPr>
              <a:t>ریال</a:t>
            </a:r>
          </a:p>
          <a:p>
            <a:pPr>
              <a:buFont typeface="Wingdings" panose="05000000000000000000" pitchFamily="2" charset="2"/>
              <a:buNone/>
            </a:pPr>
            <a:r>
              <a:rPr lang="fa-IR" altLang="fa-IR" sz="2000">
                <a:effectLst/>
                <a:cs typeface="B Zar" panose="00000400000000000000" pitchFamily="2" charset="-78"/>
              </a:rPr>
              <a:t>حاشیه فروش                                                (280×5623)                                1580000</a:t>
            </a:r>
          </a:p>
          <a:p>
            <a:pPr>
              <a:buFont typeface="Wingdings" panose="05000000000000000000" pitchFamily="2" charset="2"/>
              <a:buNone/>
            </a:pPr>
            <a:r>
              <a:rPr lang="fa-IR" altLang="fa-IR" sz="2000">
                <a:effectLst/>
                <a:cs typeface="B Zar" panose="00000400000000000000" pitchFamily="2" charset="-78"/>
              </a:rPr>
              <a:t>هزینه های ثابت نقدی :</a:t>
            </a:r>
          </a:p>
          <a:p>
            <a:pPr>
              <a:buFont typeface="Wingdings" panose="05000000000000000000" pitchFamily="2" charset="2"/>
              <a:buNone/>
            </a:pPr>
            <a:r>
              <a:rPr lang="fa-IR" altLang="fa-IR" sz="2000">
                <a:effectLst/>
                <a:cs typeface="B Zar" panose="00000400000000000000" pitchFamily="2" charset="-78"/>
              </a:rPr>
              <a:t>ثابت تولیدی                                           (300000 – 1200000)                      (900000)</a:t>
            </a:r>
          </a:p>
          <a:p>
            <a:pPr>
              <a:buFont typeface="Wingdings" panose="05000000000000000000" pitchFamily="2" charset="2"/>
              <a:buNone/>
            </a:pPr>
            <a:r>
              <a:rPr lang="fa-IR" altLang="fa-IR" sz="2000">
                <a:effectLst/>
                <a:cs typeface="B Zar" panose="00000400000000000000" pitchFamily="2" charset="-78"/>
              </a:rPr>
              <a:t>ثابت فروش و اداری                                 (100000 – 900000)                      (</a:t>
            </a:r>
            <a:r>
              <a:rPr lang="fa-IR" altLang="fa-IR" sz="2000" u="sng">
                <a:effectLst/>
                <a:cs typeface="B Zar" panose="00000400000000000000" pitchFamily="2" charset="-78"/>
              </a:rPr>
              <a:t>800000</a:t>
            </a:r>
            <a:r>
              <a:rPr lang="fa-IR" altLang="fa-IR" sz="2000">
                <a:effectLst/>
                <a:cs typeface="B Zar" panose="00000400000000000000" pitchFamily="2" charset="-78"/>
              </a:rPr>
              <a:t>)</a:t>
            </a:r>
          </a:p>
          <a:p>
            <a:pPr>
              <a:buFont typeface="Wingdings" panose="05000000000000000000" pitchFamily="2" charset="2"/>
              <a:buNone/>
            </a:pPr>
            <a:r>
              <a:rPr lang="fa-IR" altLang="fa-IR" sz="2000">
                <a:effectLst/>
                <a:cs typeface="B Zar" panose="00000400000000000000" pitchFamily="2" charset="-78"/>
              </a:rPr>
              <a:t>جمع هزینه های ثابت نقدی                  			       (</a:t>
            </a:r>
            <a:r>
              <a:rPr lang="fa-IR" altLang="fa-IR" sz="2000" u="sng">
                <a:effectLst/>
                <a:cs typeface="B Zar" panose="00000400000000000000" pitchFamily="2" charset="-78"/>
              </a:rPr>
              <a:t>1700000</a:t>
            </a:r>
            <a:r>
              <a:rPr lang="fa-IR" altLang="fa-IR" sz="2000">
                <a:effectLst/>
                <a:cs typeface="B Zar" panose="00000400000000000000" pitchFamily="2" charset="-78"/>
              </a:rPr>
              <a:t>)</a:t>
            </a:r>
          </a:p>
          <a:p>
            <a:pPr>
              <a:buFont typeface="Wingdings" panose="05000000000000000000" pitchFamily="2" charset="2"/>
              <a:buNone/>
            </a:pPr>
            <a:r>
              <a:rPr lang="fa-IR" altLang="fa-IR" sz="2000">
                <a:effectLst/>
                <a:cs typeface="B Zar" panose="00000400000000000000" pitchFamily="2" charset="-78"/>
              </a:rPr>
              <a:t>صرفه جویی مالیاتی هزینه های استهلاک          (30% × 400000)                     (120000)</a:t>
            </a:r>
          </a:p>
          <a:p>
            <a:pPr algn="l">
              <a:buFont typeface="Wingdings" panose="05000000000000000000" pitchFamily="2" charset="2"/>
              <a:buNone/>
            </a:pPr>
            <a:r>
              <a:rPr lang="fa-IR" altLang="fa-IR" sz="2000">
                <a:effectLst/>
                <a:cs typeface="B Zar" panose="00000400000000000000" pitchFamily="2" charset="-78"/>
              </a:rPr>
              <a:t> 32000= </a:t>
            </a:r>
            <a:r>
              <a:rPr lang="en-US" altLang="fa-IR" sz="1600">
                <a:effectLst/>
                <a:cs typeface="B Zar" panose="00000400000000000000" pitchFamily="2" charset="-78"/>
              </a:rPr>
              <a:t>F</a:t>
            </a:r>
            <a:r>
              <a:rPr lang="fa-IR" altLang="fa-IR" sz="2000">
                <a:effectLst/>
                <a:cs typeface="B Zar" panose="00000400000000000000" pitchFamily="2" charset="-78"/>
              </a:rPr>
              <a:t>        ،     100 =</a:t>
            </a:r>
            <a:r>
              <a:rPr lang="en-US" altLang="fa-IR" sz="1600">
                <a:effectLst/>
                <a:cs typeface="B Zar" panose="00000400000000000000" pitchFamily="2" charset="-78"/>
              </a:rPr>
              <a:t>V</a:t>
            </a:r>
            <a:r>
              <a:rPr lang="en-US" altLang="fa-IR" sz="2000">
                <a:effectLst/>
                <a:cs typeface="B Zar" panose="00000400000000000000" pitchFamily="2" charset="-78"/>
              </a:rPr>
              <a:t> </a:t>
            </a:r>
            <a:r>
              <a:rPr lang="fa-IR" altLang="fa-IR" sz="2000">
                <a:effectLst/>
                <a:cs typeface="B Zar" panose="00000400000000000000" pitchFamily="2" charset="-78"/>
              </a:rPr>
              <a:t>     ، 150 = </a:t>
            </a:r>
            <a:r>
              <a:rPr lang="en-US" altLang="fa-IR" sz="1600">
                <a:effectLst/>
                <a:cs typeface="B Zar" panose="00000400000000000000" pitchFamily="2" charset="-78"/>
              </a:rPr>
              <a:t>P</a:t>
            </a:r>
          </a:p>
        </p:txBody>
      </p:sp>
      <p:grpSp>
        <p:nvGrpSpPr>
          <p:cNvPr id="357389" name="Group 13"/>
          <p:cNvGrpSpPr>
            <a:grpSpLocks/>
          </p:cNvGrpSpPr>
          <p:nvPr/>
        </p:nvGrpSpPr>
        <p:grpSpPr bwMode="auto">
          <a:xfrm>
            <a:off x="682625" y="908050"/>
            <a:ext cx="7921625" cy="5113338"/>
            <a:chOff x="430" y="572"/>
            <a:chExt cx="4990" cy="3221"/>
          </a:xfrm>
        </p:grpSpPr>
        <p:sp>
          <p:nvSpPr>
            <p:cNvPr id="357380" name="Line 4"/>
            <p:cNvSpPr>
              <a:spLocks noChangeShapeType="1"/>
            </p:cNvSpPr>
            <p:nvPr/>
          </p:nvSpPr>
          <p:spPr bwMode="auto">
            <a:xfrm flipV="1">
              <a:off x="2245" y="845"/>
              <a:ext cx="272"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1" name="Line 5"/>
            <p:cNvSpPr>
              <a:spLocks noChangeShapeType="1"/>
            </p:cNvSpPr>
            <p:nvPr/>
          </p:nvSpPr>
          <p:spPr bwMode="auto">
            <a:xfrm>
              <a:off x="1973" y="572"/>
              <a:ext cx="90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2" name="Line 6"/>
            <p:cNvSpPr>
              <a:spLocks noChangeShapeType="1"/>
            </p:cNvSpPr>
            <p:nvPr/>
          </p:nvSpPr>
          <p:spPr bwMode="auto">
            <a:xfrm>
              <a:off x="3062" y="572"/>
              <a:ext cx="154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3" name="Line 7"/>
            <p:cNvSpPr>
              <a:spLocks noChangeShapeType="1"/>
            </p:cNvSpPr>
            <p:nvPr/>
          </p:nvSpPr>
          <p:spPr bwMode="auto">
            <a:xfrm>
              <a:off x="2108" y="1162"/>
              <a:ext cx="331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4" name="Line 8"/>
            <p:cNvSpPr>
              <a:spLocks noChangeShapeType="1"/>
            </p:cNvSpPr>
            <p:nvPr/>
          </p:nvSpPr>
          <p:spPr bwMode="auto">
            <a:xfrm>
              <a:off x="430" y="1480"/>
              <a:ext cx="131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5" name="Line 9"/>
            <p:cNvSpPr>
              <a:spLocks noChangeShapeType="1"/>
            </p:cNvSpPr>
            <p:nvPr/>
          </p:nvSpPr>
          <p:spPr bwMode="auto">
            <a:xfrm>
              <a:off x="2154" y="1842"/>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6" name="Line 10"/>
            <p:cNvSpPr>
              <a:spLocks noChangeShapeType="1"/>
            </p:cNvSpPr>
            <p:nvPr/>
          </p:nvSpPr>
          <p:spPr bwMode="auto">
            <a:xfrm>
              <a:off x="1474" y="3793"/>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57387" name="Line 11"/>
            <p:cNvSpPr>
              <a:spLocks noChangeShapeType="1"/>
            </p:cNvSpPr>
            <p:nvPr/>
          </p:nvSpPr>
          <p:spPr bwMode="auto">
            <a:xfrm>
              <a:off x="4332" y="1797"/>
              <a:ext cx="227" cy="0"/>
            </a:xfrm>
            <a:prstGeom prst="line">
              <a:avLst/>
            </a:prstGeom>
            <a:noFill/>
            <a:ln w="38100" cmpd="dbl">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3" presetClass="entr" presetSubtype="16" fill="hold" grpId="0" nodeType="afterEffect">
                                  <p:stCondLst>
                                    <p:cond delay="0"/>
                                  </p:stCondLst>
                                  <p:childTnLst>
                                    <p:set>
                                      <p:cBhvr>
                                        <p:cTn id="6" dur="1" fill="hold">
                                          <p:stCondLst>
                                            <p:cond delay="0"/>
                                          </p:stCondLst>
                                        </p:cTn>
                                        <p:tgtEl>
                                          <p:spTgt spid="357379">
                                            <p:txEl>
                                              <p:pRg st="0" end="0"/>
                                            </p:txEl>
                                          </p:spTgt>
                                        </p:tgtEl>
                                        <p:attrNameLst>
                                          <p:attrName>style.visibility</p:attrName>
                                        </p:attrNameLst>
                                      </p:cBhvr>
                                      <p:to>
                                        <p:strVal val="visible"/>
                                      </p:to>
                                    </p:set>
                                    <p:animEffect transition="in" filter="plus(in)">
                                      <p:cBhvr>
                                        <p:cTn id="7" dur="1000"/>
                                        <p:tgtEl>
                                          <p:spTgt spid="357379">
                                            <p:txEl>
                                              <p:pRg st="0" end="0"/>
                                            </p:txEl>
                                          </p:spTgt>
                                        </p:tgtEl>
                                      </p:cBhvr>
                                    </p:animEffect>
                                  </p:childTnLst>
                                </p:cTn>
                              </p:par>
                            </p:childTnLst>
                          </p:cTn>
                        </p:par>
                        <p:par>
                          <p:cTn id="8" fill="hold" nodeType="afterGroup">
                            <p:stCondLst>
                              <p:cond delay="1000"/>
                            </p:stCondLst>
                            <p:childTnLst>
                              <p:par>
                                <p:cTn id="9" presetID="13" presetClass="entr" presetSubtype="16" fill="hold" grpId="0" nodeType="afterEffect">
                                  <p:stCondLst>
                                    <p:cond delay="0"/>
                                  </p:stCondLst>
                                  <p:childTnLst>
                                    <p:set>
                                      <p:cBhvr>
                                        <p:cTn id="10" dur="1" fill="hold">
                                          <p:stCondLst>
                                            <p:cond delay="0"/>
                                          </p:stCondLst>
                                        </p:cTn>
                                        <p:tgtEl>
                                          <p:spTgt spid="357379">
                                            <p:txEl>
                                              <p:pRg st="1" end="1"/>
                                            </p:txEl>
                                          </p:spTgt>
                                        </p:tgtEl>
                                        <p:attrNameLst>
                                          <p:attrName>style.visibility</p:attrName>
                                        </p:attrNameLst>
                                      </p:cBhvr>
                                      <p:to>
                                        <p:strVal val="visible"/>
                                      </p:to>
                                    </p:set>
                                    <p:animEffect transition="in" filter="plus(in)">
                                      <p:cBhvr>
                                        <p:cTn id="11" dur="1000"/>
                                        <p:tgtEl>
                                          <p:spTgt spid="357379">
                                            <p:txEl>
                                              <p:pRg st="1" end="1"/>
                                            </p:txEl>
                                          </p:spTgt>
                                        </p:tgtEl>
                                      </p:cBhvr>
                                    </p:animEffect>
                                  </p:childTnLst>
                                </p:cTn>
                              </p:par>
                            </p:childTnLst>
                          </p:cTn>
                        </p:par>
                        <p:par>
                          <p:cTn id="12" fill="hold" nodeType="afterGroup">
                            <p:stCondLst>
                              <p:cond delay="2000"/>
                            </p:stCondLst>
                            <p:childTnLst>
                              <p:par>
                                <p:cTn id="13" presetID="13" presetClass="entr" presetSubtype="16" fill="hold" grpId="0" nodeType="afterEffect">
                                  <p:stCondLst>
                                    <p:cond delay="0"/>
                                  </p:stCondLst>
                                  <p:childTnLst>
                                    <p:set>
                                      <p:cBhvr>
                                        <p:cTn id="14" dur="1" fill="hold">
                                          <p:stCondLst>
                                            <p:cond delay="0"/>
                                          </p:stCondLst>
                                        </p:cTn>
                                        <p:tgtEl>
                                          <p:spTgt spid="357379">
                                            <p:txEl>
                                              <p:pRg st="2" end="2"/>
                                            </p:txEl>
                                          </p:spTgt>
                                        </p:tgtEl>
                                        <p:attrNameLst>
                                          <p:attrName>style.visibility</p:attrName>
                                        </p:attrNameLst>
                                      </p:cBhvr>
                                      <p:to>
                                        <p:strVal val="visible"/>
                                      </p:to>
                                    </p:set>
                                    <p:animEffect transition="in" filter="plus(in)">
                                      <p:cBhvr>
                                        <p:cTn id="15" dur="1000"/>
                                        <p:tgtEl>
                                          <p:spTgt spid="357379">
                                            <p:txEl>
                                              <p:pRg st="2" end="2"/>
                                            </p:txEl>
                                          </p:spTgt>
                                        </p:tgtEl>
                                      </p:cBhvr>
                                    </p:animEffect>
                                  </p:childTnLst>
                                </p:cTn>
                              </p:par>
                            </p:childTnLst>
                          </p:cTn>
                        </p:par>
                        <p:par>
                          <p:cTn id="16" fill="hold" nodeType="afterGroup">
                            <p:stCondLst>
                              <p:cond delay="3000"/>
                            </p:stCondLst>
                            <p:childTnLst>
                              <p:par>
                                <p:cTn id="17" presetID="13" presetClass="entr" presetSubtype="16" fill="hold" grpId="0" nodeType="afterEffect">
                                  <p:stCondLst>
                                    <p:cond delay="0"/>
                                  </p:stCondLst>
                                  <p:childTnLst>
                                    <p:set>
                                      <p:cBhvr>
                                        <p:cTn id="18" dur="1" fill="hold">
                                          <p:stCondLst>
                                            <p:cond delay="0"/>
                                          </p:stCondLst>
                                        </p:cTn>
                                        <p:tgtEl>
                                          <p:spTgt spid="357379">
                                            <p:txEl>
                                              <p:pRg st="3" end="3"/>
                                            </p:txEl>
                                          </p:spTgt>
                                        </p:tgtEl>
                                        <p:attrNameLst>
                                          <p:attrName>style.visibility</p:attrName>
                                        </p:attrNameLst>
                                      </p:cBhvr>
                                      <p:to>
                                        <p:strVal val="visible"/>
                                      </p:to>
                                    </p:set>
                                    <p:animEffect transition="in" filter="plus(in)">
                                      <p:cBhvr>
                                        <p:cTn id="19" dur="1000"/>
                                        <p:tgtEl>
                                          <p:spTgt spid="357379">
                                            <p:txEl>
                                              <p:pRg st="3" end="3"/>
                                            </p:txEl>
                                          </p:spTgt>
                                        </p:tgtEl>
                                      </p:cBhvr>
                                    </p:animEffect>
                                  </p:childTnLst>
                                </p:cTn>
                              </p:par>
                            </p:childTnLst>
                          </p:cTn>
                        </p:par>
                        <p:par>
                          <p:cTn id="20" fill="hold" nodeType="afterGroup">
                            <p:stCondLst>
                              <p:cond delay="4000"/>
                            </p:stCondLst>
                            <p:childTnLst>
                              <p:par>
                                <p:cTn id="21" presetID="13" presetClass="entr" presetSubtype="16" fill="hold" grpId="0" nodeType="afterEffect">
                                  <p:stCondLst>
                                    <p:cond delay="0"/>
                                  </p:stCondLst>
                                  <p:childTnLst>
                                    <p:set>
                                      <p:cBhvr>
                                        <p:cTn id="22" dur="1" fill="hold">
                                          <p:stCondLst>
                                            <p:cond delay="0"/>
                                          </p:stCondLst>
                                        </p:cTn>
                                        <p:tgtEl>
                                          <p:spTgt spid="357379">
                                            <p:txEl>
                                              <p:pRg st="4" end="4"/>
                                            </p:txEl>
                                          </p:spTgt>
                                        </p:tgtEl>
                                        <p:attrNameLst>
                                          <p:attrName>style.visibility</p:attrName>
                                        </p:attrNameLst>
                                      </p:cBhvr>
                                      <p:to>
                                        <p:strVal val="visible"/>
                                      </p:to>
                                    </p:set>
                                    <p:animEffect transition="in" filter="plus(in)">
                                      <p:cBhvr>
                                        <p:cTn id="23" dur="1000"/>
                                        <p:tgtEl>
                                          <p:spTgt spid="357379">
                                            <p:txEl>
                                              <p:pRg st="4" end="4"/>
                                            </p:txEl>
                                          </p:spTgt>
                                        </p:tgtEl>
                                      </p:cBhvr>
                                    </p:animEffect>
                                  </p:childTnLst>
                                </p:cTn>
                              </p:par>
                            </p:childTnLst>
                          </p:cTn>
                        </p:par>
                        <p:par>
                          <p:cTn id="24" fill="hold" nodeType="afterGroup">
                            <p:stCondLst>
                              <p:cond delay="5000"/>
                            </p:stCondLst>
                            <p:childTnLst>
                              <p:par>
                                <p:cTn id="25" presetID="13" presetClass="entr" presetSubtype="16" fill="hold" grpId="0" nodeType="afterEffect">
                                  <p:stCondLst>
                                    <p:cond delay="0"/>
                                  </p:stCondLst>
                                  <p:childTnLst>
                                    <p:set>
                                      <p:cBhvr>
                                        <p:cTn id="26" dur="1" fill="hold">
                                          <p:stCondLst>
                                            <p:cond delay="0"/>
                                          </p:stCondLst>
                                        </p:cTn>
                                        <p:tgtEl>
                                          <p:spTgt spid="357379">
                                            <p:txEl>
                                              <p:pRg st="5" end="5"/>
                                            </p:txEl>
                                          </p:spTgt>
                                        </p:tgtEl>
                                        <p:attrNameLst>
                                          <p:attrName>style.visibility</p:attrName>
                                        </p:attrNameLst>
                                      </p:cBhvr>
                                      <p:to>
                                        <p:strVal val="visible"/>
                                      </p:to>
                                    </p:set>
                                    <p:animEffect transition="in" filter="plus(in)">
                                      <p:cBhvr>
                                        <p:cTn id="27" dur="1000"/>
                                        <p:tgtEl>
                                          <p:spTgt spid="357379">
                                            <p:txEl>
                                              <p:pRg st="5" end="5"/>
                                            </p:txEl>
                                          </p:spTgt>
                                        </p:tgtEl>
                                      </p:cBhvr>
                                    </p:animEffect>
                                  </p:childTnLst>
                                </p:cTn>
                              </p:par>
                            </p:childTnLst>
                          </p:cTn>
                        </p:par>
                        <p:par>
                          <p:cTn id="28" fill="hold" nodeType="afterGroup">
                            <p:stCondLst>
                              <p:cond delay="6000"/>
                            </p:stCondLst>
                            <p:childTnLst>
                              <p:par>
                                <p:cTn id="29" presetID="13" presetClass="entr" presetSubtype="16" fill="hold" grpId="0" nodeType="afterEffect">
                                  <p:stCondLst>
                                    <p:cond delay="0"/>
                                  </p:stCondLst>
                                  <p:childTnLst>
                                    <p:set>
                                      <p:cBhvr>
                                        <p:cTn id="30" dur="1" fill="hold">
                                          <p:stCondLst>
                                            <p:cond delay="0"/>
                                          </p:stCondLst>
                                        </p:cTn>
                                        <p:tgtEl>
                                          <p:spTgt spid="357379">
                                            <p:txEl>
                                              <p:pRg st="6" end="6"/>
                                            </p:txEl>
                                          </p:spTgt>
                                        </p:tgtEl>
                                        <p:attrNameLst>
                                          <p:attrName>style.visibility</p:attrName>
                                        </p:attrNameLst>
                                      </p:cBhvr>
                                      <p:to>
                                        <p:strVal val="visible"/>
                                      </p:to>
                                    </p:set>
                                    <p:animEffect transition="in" filter="plus(in)">
                                      <p:cBhvr>
                                        <p:cTn id="31" dur="1000"/>
                                        <p:tgtEl>
                                          <p:spTgt spid="357379">
                                            <p:txEl>
                                              <p:pRg st="6" end="6"/>
                                            </p:txEl>
                                          </p:spTgt>
                                        </p:tgtEl>
                                      </p:cBhvr>
                                    </p:animEffect>
                                  </p:childTnLst>
                                </p:cTn>
                              </p:par>
                            </p:childTnLst>
                          </p:cTn>
                        </p:par>
                        <p:par>
                          <p:cTn id="32" fill="hold" nodeType="afterGroup">
                            <p:stCondLst>
                              <p:cond delay="7000"/>
                            </p:stCondLst>
                            <p:childTnLst>
                              <p:par>
                                <p:cTn id="33" presetID="13" presetClass="entr" presetSubtype="16" fill="hold" grpId="0" nodeType="afterEffect">
                                  <p:stCondLst>
                                    <p:cond delay="0"/>
                                  </p:stCondLst>
                                  <p:childTnLst>
                                    <p:set>
                                      <p:cBhvr>
                                        <p:cTn id="34" dur="1" fill="hold">
                                          <p:stCondLst>
                                            <p:cond delay="0"/>
                                          </p:stCondLst>
                                        </p:cTn>
                                        <p:tgtEl>
                                          <p:spTgt spid="357379">
                                            <p:txEl>
                                              <p:pRg st="7" end="7"/>
                                            </p:txEl>
                                          </p:spTgt>
                                        </p:tgtEl>
                                        <p:attrNameLst>
                                          <p:attrName>style.visibility</p:attrName>
                                        </p:attrNameLst>
                                      </p:cBhvr>
                                      <p:to>
                                        <p:strVal val="visible"/>
                                      </p:to>
                                    </p:set>
                                    <p:animEffect transition="in" filter="plus(in)">
                                      <p:cBhvr>
                                        <p:cTn id="35" dur="1000"/>
                                        <p:tgtEl>
                                          <p:spTgt spid="357379">
                                            <p:txEl>
                                              <p:pRg st="7" end="7"/>
                                            </p:txEl>
                                          </p:spTgt>
                                        </p:tgtEl>
                                      </p:cBhvr>
                                    </p:animEffect>
                                  </p:childTnLst>
                                </p:cTn>
                              </p:par>
                            </p:childTnLst>
                          </p:cTn>
                        </p:par>
                        <p:par>
                          <p:cTn id="36" fill="hold" nodeType="afterGroup">
                            <p:stCondLst>
                              <p:cond delay="8000"/>
                            </p:stCondLst>
                            <p:childTnLst>
                              <p:par>
                                <p:cTn id="37" presetID="13" presetClass="entr" presetSubtype="16" fill="hold" grpId="0" nodeType="afterEffect">
                                  <p:stCondLst>
                                    <p:cond delay="0"/>
                                  </p:stCondLst>
                                  <p:childTnLst>
                                    <p:set>
                                      <p:cBhvr>
                                        <p:cTn id="38" dur="1" fill="hold">
                                          <p:stCondLst>
                                            <p:cond delay="0"/>
                                          </p:stCondLst>
                                        </p:cTn>
                                        <p:tgtEl>
                                          <p:spTgt spid="357379">
                                            <p:txEl>
                                              <p:pRg st="8" end="8"/>
                                            </p:txEl>
                                          </p:spTgt>
                                        </p:tgtEl>
                                        <p:attrNameLst>
                                          <p:attrName>style.visibility</p:attrName>
                                        </p:attrNameLst>
                                      </p:cBhvr>
                                      <p:to>
                                        <p:strVal val="visible"/>
                                      </p:to>
                                    </p:set>
                                    <p:animEffect transition="in" filter="plus(in)">
                                      <p:cBhvr>
                                        <p:cTn id="39" dur="1000"/>
                                        <p:tgtEl>
                                          <p:spTgt spid="357379">
                                            <p:txEl>
                                              <p:pRg st="8" end="8"/>
                                            </p:txEl>
                                          </p:spTgt>
                                        </p:tgtEl>
                                      </p:cBhvr>
                                    </p:animEffect>
                                  </p:childTnLst>
                                </p:cTn>
                              </p:par>
                            </p:childTnLst>
                          </p:cTn>
                        </p:par>
                        <p:par>
                          <p:cTn id="40" fill="hold" nodeType="afterGroup">
                            <p:stCondLst>
                              <p:cond delay="9000"/>
                            </p:stCondLst>
                            <p:childTnLst>
                              <p:par>
                                <p:cTn id="41" presetID="13" presetClass="entr" presetSubtype="16" fill="hold" grpId="0" nodeType="afterEffect">
                                  <p:stCondLst>
                                    <p:cond delay="0"/>
                                  </p:stCondLst>
                                  <p:childTnLst>
                                    <p:set>
                                      <p:cBhvr>
                                        <p:cTn id="42" dur="1" fill="hold">
                                          <p:stCondLst>
                                            <p:cond delay="0"/>
                                          </p:stCondLst>
                                        </p:cTn>
                                        <p:tgtEl>
                                          <p:spTgt spid="357379">
                                            <p:txEl>
                                              <p:pRg st="9" end="9"/>
                                            </p:txEl>
                                          </p:spTgt>
                                        </p:tgtEl>
                                        <p:attrNameLst>
                                          <p:attrName>style.visibility</p:attrName>
                                        </p:attrNameLst>
                                      </p:cBhvr>
                                      <p:to>
                                        <p:strVal val="visible"/>
                                      </p:to>
                                    </p:set>
                                    <p:animEffect transition="in" filter="plus(in)">
                                      <p:cBhvr>
                                        <p:cTn id="43" dur="1000"/>
                                        <p:tgtEl>
                                          <p:spTgt spid="357379">
                                            <p:txEl>
                                              <p:pRg st="9" end="9"/>
                                            </p:txEl>
                                          </p:spTgt>
                                        </p:tgtEl>
                                      </p:cBhvr>
                                    </p:animEffect>
                                  </p:childTnLst>
                                </p:cTn>
                              </p:par>
                            </p:childTnLst>
                          </p:cTn>
                        </p:par>
                        <p:par>
                          <p:cTn id="44" fill="hold" nodeType="afterGroup">
                            <p:stCondLst>
                              <p:cond delay="10000"/>
                            </p:stCondLst>
                            <p:childTnLst>
                              <p:par>
                                <p:cTn id="45" presetID="13" presetClass="entr" presetSubtype="16" fill="hold" grpId="0" nodeType="afterEffect">
                                  <p:stCondLst>
                                    <p:cond delay="0"/>
                                  </p:stCondLst>
                                  <p:childTnLst>
                                    <p:set>
                                      <p:cBhvr>
                                        <p:cTn id="46" dur="1" fill="hold">
                                          <p:stCondLst>
                                            <p:cond delay="0"/>
                                          </p:stCondLst>
                                        </p:cTn>
                                        <p:tgtEl>
                                          <p:spTgt spid="357379">
                                            <p:txEl>
                                              <p:pRg st="10" end="10"/>
                                            </p:txEl>
                                          </p:spTgt>
                                        </p:tgtEl>
                                        <p:attrNameLst>
                                          <p:attrName>style.visibility</p:attrName>
                                        </p:attrNameLst>
                                      </p:cBhvr>
                                      <p:to>
                                        <p:strVal val="visible"/>
                                      </p:to>
                                    </p:set>
                                    <p:animEffect transition="in" filter="plus(in)">
                                      <p:cBhvr>
                                        <p:cTn id="47" dur="1000"/>
                                        <p:tgtEl>
                                          <p:spTgt spid="357379">
                                            <p:txEl>
                                              <p:pRg st="10" end="10"/>
                                            </p:txEl>
                                          </p:spTgt>
                                        </p:tgtEl>
                                      </p:cBhvr>
                                    </p:animEffect>
                                  </p:childTnLst>
                                </p:cTn>
                              </p:par>
                            </p:childTnLst>
                          </p:cTn>
                        </p:par>
                        <p:par>
                          <p:cTn id="48" fill="hold" nodeType="afterGroup">
                            <p:stCondLst>
                              <p:cond delay="11000"/>
                            </p:stCondLst>
                            <p:childTnLst>
                              <p:par>
                                <p:cTn id="49" presetID="13" presetClass="entr" presetSubtype="16" fill="hold" grpId="0" nodeType="afterEffect">
                                  <p:stCondLst>
                                    <p:cond delay="0"/>
                                  </p:stCondLst>
                                  <p:childTnLst>
                                    <p:set>
                                      <p:cBhvr>
                                        <p:cTn id="50" dur="1" fill="hold">
                                          <p:stCondLst>
                                            <p:cond delay="0"/>
                                          </p:stCondLst>
                                        </p:cTn>
                                        <p:tgtEl>
                                          <p:spTgt spid="357379">
                                            <p:txEl>
                                              <p:pRg st="11" end="11"/>
                                            </p:txEl>
                                          </p:spTgt>
                                        </p:tgtEl>
                                        <p:attrNameLst>
                                          <p:attrName>style.visibility</p:attrName>
                                        </p:attrNameLst>
                                      </p:cBhvr>
                                      <p:to>
                                        <p:strVal val="visible"/>
                                      </p:to>
                                    </p:set>
                                    <p:animEffect transition="in" filter="plus(in)">
                                      <p:cBhvr>
                                        <p:cTn id="51" dur="1000"/>
                                        <p:tgtEl>
                                          <p:spTgt spid="357379">
                                            <p:txEl>
                                              <p:pRg st="11" end="11"/>
                                            </p:txEl>
                                          </p:spTgt>
                                        </p:tgtEl>
                                      </p:cBhvr>
                                    </p:animEffect>
                                  </p:childTnLst>
                                </p:cTn>
                              </p:par>
                            </p:childTnLst>
                          </p:cTn>
                        </p:par>
                        <p:par>
                          <p:cTn id="52" fill="hold" nodeType="afterGroup">
                            <p:stCondLst>
                              <p:cond delay="12000"/>
                            </p:stCondLst>
                            <p:childTnLst>
                              <p:par>
                                <p:cTn id="53" presetID="13" presetClass="entr" presetSubtype="16" fill="hold" grpId="0" nodeType="afterEffect">
                                  <p:stCondLst>
                                    <p:cond delay="0"/>
                                  </p:stCondLst>
                                  <p:childTnLst>
                                    <p:set>
                                      <p:cBhvr>
                                        <p:cTn id="54" dur="1" fill="hold">
                                          <p:stCondLst>
                                            <p:cond delay="0"/>
                                          </p:stCondLst>
                                        </p:cTn>
                                        <p:tgtEl>
                                          <p:spTgt spid="357379">
                                            <p:txEl>
                                              <p:pRg st="12" end="12"/>
                                            </p:txEl>
                                          </p:spTgt>
                                        </p:tgtEl>
                                        <p:attrNameLst>
                                          <p:attrName>style.visibility</p:attrName>
                                        </p:attrNameLst>
                                      </p:cBhvr>
                                      <p:to>
                                        <p:strVal val="visible"/>
                                      </p:to>
                                    </p:set>
                                    <p:animEffect transition="in" filter="plus(in)">
                                      <p:cBhvr>
                                        <p:cTn id="55" dur="1000"/>
                                        <p:tgtEl>
                                          <p:spTgt spid="357379">
                                            <p:txEl>
                                              <p:pRg st="12" end="12"/>
                                            </p:txEl>
                                          </p:spTgt>
                                        </p:tgtEl>
                                      </p:cBhvr>
                                    </p:animEffect>
                                  </p:childTnLst>
                                </p:cTn>
                              </p:par>
                            </p:childTnLst>
                          </p:cTn>
                        </p:par>
                        <p:par>
                          <p:cTn id="56" fill="hold" nodeType="afterGroup">
                            <p:stCondLst>
                              <p:cond delay="13000"/>
                            </p:stCondLst>
                            <p:childTnLst>
                              <p:par>
                                <p:cTn id="57" presetID="13" presetClass="entr" presetSubtype="16" fill="hold" grpId="0" nodeType="afterEffect">
                                  <p:stCondLst>
                                    <p:cond delay="0"/>
                                  </p:stCondLst>
                                  <p:childTnLst>
                                    <p:set>
                                      <p:cBhvr>
                                        <p:cTn id="58" dur="1" fill="hold">
                                          <p:stCondLst>
                                            <p:cond delay="0"/>
                                          </p:stCondLst>
                                        </p:cTn>
                                        <p:tgtEl>
                                          <p:spTgt spid="357379">
                                            <p:txEl>
                                              <p:pRg st="13" end="13"/>
                                            </p:txEl>
                                          </p:spTgt>
                                        </p:tgtEl>
                                        <p:attrNameLst>
                                          <p:attrName>style.visibility</p:attrName>
                                        </p:attrNameLst>
                                      </p:cBhvr>
                                      <p:to>
                                        <p:strVal val="visible"/>
                                      </p:to>
                                    </p:set>
                                    <p:animEffect transition="in" filter="plus(in)">
                                      <p:cBhvr>
                                        <p:cTn id="59" dur="1000"/>
                                        <p:tgtEl>
                                          <p:spTgt spid="357379">
                                            <p:txEl>
                                              <p:pRg st="13" end="13"/>
                                            </p:txEl>
                                          </p:spTgt>
                                        </p:tgtEl>
                                      </p:cBhvr>
                                    </p:animEffect>
                                  </p:childTnLst>
                                </p:cTn>
                              </p:par>
                            </p:childTnLst>
                          </p:cTn>
                        </p:par>
                        <p:par>
                          <p:cTn id="60" fill="hold" nodeType="afterGroup">
                            <p:stCondLst>
                              <p:cond delay="14000"/>
                            </p:stCondLst>
                            <p:childTnLst>
                              <p:par>
                                <p:cTn id="61" presetID="13" presetClass="entr" presetSubtype="16" fill="hold" grpId="0" nodeType="afterEffect">
                                  <p:stCondLst>
                                    <p:cond delay="0"/>
                                  </p:stCondLst>
                                  <p:childTnLst>
                                    <p:set>
                                      <p:cBhvr>
                                        <p:cTn id="62" dur="1" fill="hold">
                                          <p:stCondLst>
                                            <p:cond delay="0"/>
                                          </p:stCondLst>
                                        </p:cTn>
                                        <p:tgtEl>
                                          <p:spTgt spid="357379">
                                            <p:txEl>
                                              <p:pRg st="14" end="14"/>
                                            </p:txEl>
                                          </p:spTgt>
                                        </p:tgtEl>
                                        <p:attrNameLst>
                                          <p:attrName>style.visibility</p:attrName>
                                        </p:attrNameLst>
                                      </p:cBhvr>
                                      <p:to>
                                        <p:strVal val="visible"/>
                                      </p:to>
                                    </p:set>
                                    <p:animEffect transition="in" filter="plus(in)">
                                      <p:cBhvr>
                                        <p:cTn id="63" dur="1000"/>
                                        <p:tgtEl>
                                          <p:spTgt spid="357379">
                                            <p:txEl>
                                              <p:pRg st="14" end="14"/>
                                            </p:txEl>
                                          </p:spTgt>
                                        </p:tgtEl>
                                      </p:cBhvr>
                                    </p:animEffect>
                                  </p:childTnLst>
                                </p:cTn>
                              </p:par>
                            </p:childTnLst>
                          </p:cTn>
                        </p:par>
                        <p:par>
                          <p:cTn id="64" fill="hold" nodeType="afterGroup">
                            <p:stCondLst>
                              <p:cond delay="15000"/>
                            </p:stCondLst>
                            <p:childTnLst>
                              <p:par>
                                <p:cTn id="65" presetID="13" presetClass="entr" presetSubtype="16" fill="hold" grpId="0" nodeType="afterEffect">
                                  <p:stCondLst>
                                    <p:cond delay="0"/>
                                  </p:stCondLst>
                                  <p:childTnLst>
                                    <p:set>
                                      <p:cBhvr>
                                        <p:cTn id="66" dur="1" fill="hold">
                                          <p:stCondLst>
                                            <p:cond delay="0"/>
                                          </p:stCondLst>
                                        </p:cTn>
                                        <p:tgtEl>
                                          <p:spTgt spid="357379">
                                            <p:txEl>
                                              <p:pRg st="15" end="15"/>
                                            </p:txEl>
                                          </p:spTgt>
                                        </p:tgtEl>
                                        <p:attrNameLst>
                                          <p:attrName>style.visibility</p:attrName>
                                        </p:attrNameLst>
                                      </p:cBhvr>
                                      <p:to>
                                        <p:strVal val="visible"/>
                                      </p:to>
                                    </p:set>
                                    <p:animEffect transition="in" filter="plus(in)">
                                      <p:cBhvr>
                                        <p:cTn id="67" dur="1000"/>
                                        <p:tgtEl>
                                          <p:spTgt spid="357379">
                                            <p:txEl>
                                              <p:pRg st="15" end="15"/>
                                            </p:txEl>
                                          </p:spTgt>
                                        </p:tgtEl>
                                      </p:cBhvr>
                                    </p:animEffect>
                                  </p:childTnLst>
                                </p:cTn>
                              </p:par>
                            </p:childTnLst>
                          </p:cTn>
                        </p:par>
                        <p:par>
                          <p:cTn id="68" fill="hold" nodeType="afterGroup">
                            <p:stCondLst>
                              <p:cond delay="16000"/>
                            </p:stCondLst>
                            <p:childTnLst>
                              <p:par>
                                <p:cTn id="69" presetID="13" presetClass="entr" presetSubtype="16" fill="hold" grpId="0" nodeType="afterEffect">
                                  <p:stCondLst>
                                    <p:cond delay="0"/>
                                  </p:stCondLst>
                                  <p:childTnLst>
                                    <p:set>
                                      <p:cBhvr>
                                        <p:cTn id="70" dur="1" fill="hold">
                                          <p:stCondLst>
                                            <p:cond delay="0"/>
                                          </p:stCondLst>
                                        </p:cTn>
                                        <p:tgtEl>
                                          <p:spTgt spid="357379">
                                            <p:txEl>
                                              <p:pRg st="16" end="16"/>
                                            </p:txEl>
                                          </p:spTgt>
                                        </p:tgtEl>
                                        <p:attrNameLst>
                                          <p:attrName>style.visibility</p:attrName>
                                        </p:attrNameLst>
                                      </p:cBhvr>
                                      <p:to>
                                        <p:strVal val="visible"/>
                                      </p:to>
                                    </p:set>
                                    <p:animEffect transition="in" filter="plus(in)">
                                      <p:cBhvr>
                                        <p:cTn id="71" dur="1000"/>
                                        <p:tgtEl>
                                          <p:spTgt spid="357379">
                                            <p:txEl>
                                              <p:pRg st="16" end="16"/>
                                            </p:txEl>
                                          </p:spTgt>
                                        </p:tgtEl>
                                      </p:cBhvr>
                                    </p:animEffect>
                                  </p:childTnLst>
                                </p:cTn>
                              </p:par>
                            </p:childTnLst>
                          </p:cTn>
                        </p:par>
                        <p:par>
                          <p:cTn id="72" fill="hold" nodeType="afterGroup">
                            <p:stCondLst>
                              <p:cond delay="17000"/>
                            </p:stCondLst>
                            <p:childTnLst>
                              <p:par>
                                <p:cTn id="73" presetID="13" presetClass="entr" presetSubtype="16" fill="hold" grpId="0" nodeType="afterEffect">
                                  <p:stCondLst>
                                    <p:cond delay="0"/>
                                  </p:stCondLst>
                                  <p:childTnLst>
                                    <p:set>
                                      <p:cBhvr>
                                        <p:cTn id="74" dur="1" fill="hold">
                                          <p:stCondLst>
                                            <p:cond delay="0"/>
                                          </p:stCondLst>
                                        </p:cTn>
                                        <p:tgtEl>
                                          <p:spTgt spid="357379">
                                            <p:txEl>
                                              <p:pRg st="17" end="17"/>
                                            </p:txEl>
                                          </p:spTgt>
                                        </p:tgtEl>
                                        <p:attrNameLst>
                                          <p:attrName>style.visibility</p:attrName>
                                        </p:attrNameLst>
                                      </p:cBhvr>
                                      <p:to>
                                        <p:strVal val="visible"/>
                                      </p:to>
                                    </p:set>
                                    <p:animEffect transition="in" filter="plus(in)">
                                      <p:cBhvr>
                                        <p:cTn id="75" dur="1000"/>
                                        <p:tgtEl>
                                          <p:spTgt spid="357379">
                                            <p:txEl>
                                              <p:pRg st="17" end="17"/>
                                            </p:txEl>
                                          </p:spTgt>
                                        </p:tgtEl>
                                      </p:cBhvr>
                                    </p:animEffect>
                                  </p:childTnLst>
                                </p:cTn>
                              </p:par>
                            </p:childTnLst>
                          </p:cTn>
                        </p:par>
                        <p:par>
                          <p:cTn id="76" fill="hold" nodeType="afterGroup">
                            <p:stCondLst>
                              <p:cond delay="18000"/>
                            </p:stCondLst>
                            <p:childTnLst>
                              <p:par>
                                <p:cTn id="77" presetID="22" presetClass="entr" presetSubtype="4" fill="hold" nodeType="afterEffect">
                                  <p:stCondLst>
                                    <p:cond delay="0"/>
                                  </p:stCondLst>
                                  <p:childTnLst>
                                    <p:set>
                                      <p:cBhvr>
                                        <p:cTn id="78" dur="1" fill="hold">
                                          <p:stCondLst>
                                            <p:cond delay="0"/>
                                          </p:stCondLst>
                                        </p:cTn>
                                        <p:tgtEl>
                                          <p:spTgt spid="357389"/>
                                        </p:tgtEl>
                                        <p:attrNameLst>
                                          <p:attrName>style.visibility</p:attrName>
                                        </p:attrNameLst>
                                      </p:cBhvr>
                                      <p:to>
                                        <p:strVal val="visible"/>
                                      </p:to>
                                    </p:set>
                                    <p:animEffect transition="in" filter="wipe(down)">
                                      <p:cBhvr>
                                        <p:cTn id="79" dur="1000"/>
                                        <p:tgtEl>
                                          <p:spTgt spid="3573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7379" grpId="0" build="p"/>
    </p:bldLst>
  </p:timing>
</p:sld>
</file>

<file path=ppt/slides/slide26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pic>
        <p:nvPicPr>
          <p:cNvPr id="358405" name="Picture 5" descr="0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23850" y="1268413"/>
            <a:ext cx="8424863" cy="210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06" name="Text Box 6"/>
          <p:cNvSpPr txBox="1">
            <a:spLocks noChangeArrowheads="1"/>
          </p:cNvSpPr>
          <p:nvPr/>
        </p:nvSpPr>
        <p:spPr bwMode="auto">
          <a:xfrm>
            <a:off x="2627313" y="404813"/>
            <a:ext cx="5976937" cy="366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pPr algn="r"/>
            <a:r>
              <a:rPr lang="fa-IR" altLang="fa-IR" sz="1800">
                <a:solidFill>
                  <a:schemeClr val="folHlink"/>
                </a:solidFill>
                <a:cs typeface="B Nasim" panose="00000700000000000000" pitchFamily="2" charset="-78"/>
              </a:rPr>
              <a:t>حل مساله 14-6</a:t>
            </a:r>
            <a:endParaRPr lang="en-US" altLang="fa-IR" sz="1800">
              <a:solidFill>
                <a:schemeClr val="folHlink"/>
              </a:solidFill>
              <a:cs typeface="B Nasim" panose="00000700000000000000" pitchFamily="2" charset="-78"/>
            </a:endParaRPr>
          </a:p>
        </p:txBody>
      </p:sp>
      <p:pic>
        <p:nvPicPr>
          <p:cNvPr id="358407" name="Picture 7" descr="0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1188" y="4149725"/>
            <a:ext cx="7561262" cy="241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12" fill="hold" grpId="0" nodeType="afterEffect">
                                  <p:stCondLst>
                                    <p:cond delay="0"/>
                                  </p:stCondLst>
                                  <p:childTnLst>
                                    <p:set>
                                      <p:cBhvr>
                                        <p:cTn id="6" dur="1" fill="hold">
                                          <p:stCondLst>
                                            <p:cond delay="0"/>
                                          </p:stCondLst>
                                        </p:cTn>
                                        <p:tgtEl>
                                          <p:spTgt spid="358406"/>
                                        </p:tgtEl>
                                        <p:attrNameLst>
                                          <p:attrName>style.visibility</p:attrName>
                                        </p:attrNameLst>
                                      </p:cBhvr>
                                      <p:to>
                                        <p:strVal val="visible"/>
                                      </p:to>
                                    </p:set>
                                    <p:animEffect transition="in" filter="strips(downLeft)">
                                      <p:cBhvr>
                                        <p:cTn id="7" dur="1000"/>
                                        <p:tgtEl>
                                          <p:spTgt spid="358406"/>
                                        </p:tgtEl>
                                      </p:cBhvr>
                                    </p:animEffect>
                                  </p:childTnLst>
                                </p:cTn>
                              </p:par>
                            </p:childTnLst>
                          </p:cTn>
                        </p:par>
                        <p:par>
                          <p:cTn id="8" fill="hold" nodeType="afterGroup">
                            <p:stCondLst>
                              <p:cond delay="1000"/>
                            </p:stCondLst>
                            <p:childTnLst>
                              <p:par>
                                <p:cTn id="9" presetID="15" presetClass="entr" presetSubtype="0" fill="hold" nodeType="afterEffect">
                                  <p:stCondLst>
                                    <p:cond delay="0"/>
                                  </p:stCondLst>
                                  <p:childTnLst>
                                    <p:set>
                                      <p:cBhvr>
                                        <p:cTn id="10" dur="1" fill="hold">
                                          <p:stCondLst>
                                            <p:cond delay="0"/>
                                          </p:stCondLst>
                                        </p:cTn>
                                        <p:tgtEl>
                                          <p:spTgt spid="358405"/>
                                        </p:tgtEl>
                                        <p:attrNameLst>
                                          <p:attrName>style.visibility</p:attrName>
                                        </p:attrNameLst>
                                      </p:cBhvr>
                                      <p:to>
                                        <p:strVal val="visible"/>
                                      </p:to>
                                    </p:set>
                                    <p:anim calcmode="lin" valueType="num">
                                      <p:cBhvr>
                                        <p:cTn id="11" dur="1000" fill="hold"/>
                                        <p:tgtEl>
                                          <p:spTgt spid="358405"/>
                                        </p:tgtEl>
                                        <p:attrNameLst>
                                          <p:attrName>ppt_w</p:attrName>
                                        </p:attrNameLst>
                                      </p:cBhvr>
                                      <p:tavLst>
                                        <p:tav tm="0">
                                          <p:val>
                                            <p:fltVal val="0"/>
                                          </p:val>
                                        </p:tav>
                                        <p:tav tm="100000">
                                          <p:val>
                                            <p:strVal val="#ppt_w"/>
                                          </p:val>
                                        </p:tav>
                                      </p:tavLst>
                                    </p:anim>
                                    <p:anim calcmode="lin" valueType="num">
                                      <p:cBhvr>
                                        <p:cTn id="12" dur="1000" fill="hold"/>
                                        <p:tgtEl>
                                          <p:spTgt spid="358405"/>
                                        </p:tgtEl>
                                        <p:attrNameLst>
                                          <p:attrName>ppt_h</p:attrName>
                                        </p:attrNameLst>
                                      </p:cBhvr>
                                      <p:tavLst>
                                        <p:tav tm="0">
                                          <p:val>
                                            <p:fltVal val="0"/>
                                          </p:val>
                                        </p:tav>
                                        <p:tav tm="100000">
                                          <p:val>
                                            <p:strVal val="#ppt_h"/>
                                          </p:val>
                                        </p:tav>
                                      </p:tavLst>
                                    </p:anim>
                                    <p:anim calcmode="lin" valueType="num">
                                      <p:cBhvr>
                                        <p:cTn id="13" dur="1000" fill="hold"/>
                                        <p:tgtEl>
                                          <p:spTgt spid="358405"/>
                                        </p:tgtEl>
                                        <p:attrNameLst>
                                          <p:attrName>ppt_x</p:attrName>
                                        </p:attrNameLst>
                                      </p:cBhvr>
                                      <p:tavLst>
                                        <p:tav tm="0" fmla="#ppt_x+(cos(-2*pi*(1-$))*-#ppt_x-sin(-2*pi*(1-$))*(1-#ppt_y))*(1-$)">
                                          <p:val>
                                            <p:fltVal val="0"/>
                                          </p:val>
                                        </p:tav>
                                        <p:tav tm="100000">
                                          <p:val>
                                            <p:fltVal val="1"/>
                                          </p:val>
                                        </p:tav>
                                      </p:tavLst>
                                    </p:anim>
                                    <p:anim calcmode="lin" valueType="num">
                                      <p:cBhvr>
                                        <p:cTn id="14" dur="1000" fill="hold"/>
                                        <p:tgtEl>
                                          <p:spTgt spid="358405"/>
                                        </p:tgtEl>
                                        <p:attrNameLst>
                                          <p:attrName>ppt_y</p:attrName>
                                        </p:attrNameLst>
                                      </p:cBhvr>
                                      <p:tavLst>
                                        <p:tav tm="0" fmla="#ppt_y+(sin(-2*pi*(1-$))*-#ppt_x+cos(-2*pi*(1-$))*(1-#ppt_y))*(1-$)">
                                          <p:val>
                                            <p:fltVal val="0"/>
                                          </p:val>
                                        </p:tav>
                                        <p:tav tm="100000">
                                          <p:val>
                                            <p:fltVal val="1"/>
                                          </p:val>
                                        </p:tav>
                                      </p:tavLst>
                                    </p:anim>
                                  </p:childTnLst>
                                </p:cTn>
                              </p:par>
                            </p:childTnLst>
                          </p:cTn>
                        </p:par>
                        <p:par>
                          <p:cTn id="15" fill="hold" nodeType="afterGroup">
                            <p:stCondLst>
                              <p:cond delay="2000"/>
                            </p:stCondLst>
                            <p:childTnLst>
                              <p:par>
                                <p:cTn id="16" presetID="13" presetClass="entr" presetSubtype="16" fill="hold" nodeType="afterEffect">
                                  <p:stCondLst>
                                    <p:cond delay="0"/>
                                  </p:stCondLst>
                                  <p:childTnLst>
                                    <p:set>
                                      <p:cBhvr>
                                        <p:cTn id="17" dur="1" fill="hold">
                                          <p:stCondLst>
                                            <p:cond delay="0"/>
                                          </p:stCondLst>
                                        </p:cTn>
                                        <p:tgtEl>
                                          <p:spTgt spid="358407"/>
                                        </p:tgtEl>
                                        <p:attrNameLst>
                                          <p:attrName>style.visibility</p:attrName>
                                        </p:attrNameLst>
                                      </p:cBhvr>
                                      <p:to>
                                        <p:strVal val="visible"/>
                                      </p:to>
                                    </p:set>
                                    <p:animEffect transition="in" filter="plus(in)">
                                      <p:cBhvr>
                                        <p:cTn id="18" dur="2000"/>
                                        <p:tgtEl>
                                          <p:spTgt spid="3584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06" grpId="0"/>
    </p:bldLst>
  </p:timing>
</p:sld>
</file>

<file path=ppt/slides/slide26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59427" name="Rectangle 3"/>
          <p:cNvSpPr>
            <a:spLocks noGrp="1" noChangeArrowheads="1"/>
          </p:cNvSpPr>
          <p:nvPr>
            <p:ph type="body" idx="1"/>
          </p:nvPr>
        </p:nvSpPr>
        <p:spPr>
          <a:xfrm>
            <a:off x="457200" y="3059113"/>
            <a:ext cx="8229600" cy="4114800"/>
          </a:xfrm>
        </p:spPr>
        <p:txBody>
          <a:bodyPr/>
          <a:lstStyle/>
          <a:p>
            <a:pPr>
              <a:lnSpc>
                <a:spcPct val="160000"/>
              </a:lnSpc>
              <a:buFont typeface="Wingdings" panose="05000000000000000000" pitchFamily="2" charset="2"/>
              <a:buNone/>
            </a:pPr>
            <a:r>
              <a:rPr lang="fa-IR" altLang="fa-IR" sz="2400">
                <a:effectLst/>
                <a:cs typeface="B Zar" panose="00000400000000000000" pitchFamily="2" charset="-78"/>
              </a:rPr>
              <a:t>د)  :</a:t>
            </a:r>
          </a:p>
          <a:p>
            <a:pPr>
              <a:lnSpc>
                <a:spcPct val="160000"/>
              </a:lnSpc>
              <a:buFont typeface="Wingdings" panose="05000000000000000000" pitchFamily="2" charset="2"/>
              <a:buNone/>
            </a:pPr>
            <a:r>
              <a:rPr lang="fa-IR" altLang="fa-IR" sz="2400">
                <a:effectLst/>
                <a:cs typeface="B Zar" panose="00000400000000000000" pitchFamily="2" charset="-78"/>
              </a:rPr>
              <a:t>با توجه به تعیین نقطه سربسر از سه روش (الف – ب – ج) نتیجه می گیریم که روش سنتی نقطه سربسر با عدم کارایی حاشیه فروش مواجه می باشد . از آنجائیکه انجمن با محدودیت روبرو بوده ، نمودار سود – حجم در این زمینه نمی تواند به عنوان تکنیک برتر شناخته شود . بنابراین نمودار همزمان نقطه سربسر می تواند مفید واقع شود . مطالعات و تحقیقات بیشتر در این زمینه را به خوانندگان عزیز وامی گذاریم . </a:t>
            </a:r>
            <a:endParaRPr lang="en-US" altLang="fa-IR" sz="2400">
              <a:effectLst/>
              <a:cs typeface="B Zar" panose="00000400000000000000" pitchFamily="2" charset="-78"/>
            </a:endParaRPr>
          </a:p>
        </p:txBody>
      </p:sp>
      <p:pic>
        <p:nvPicPr>
          <p:cNvPr id="359428" name="Picture 4" descr="0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27088" y="333375"/>
            <a:ext cx="7345362" cy="280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7" presetClass="entr" presetSubtype="0" fill="hold" grpId="0" nodeType="afterEffect">
                                  <p:stCondLst>
                                    <p:cond delay="0"/>
                                  </p:stCondLst>
                                  <p:iterate type="lt">
                                    <p:tmPct val="10000"/>
                                  </p:iterate>
                                  <p:childTnLst>
                                    <p:set>
                                      <p:cBhvr>
                                        <p:cTn id="6" dur="1" fill="hold">
                                          <p:stCondLst>
                                            <p:cond delay="0"/>
                                          </p:stCondLst>
                                        </p:cTn>
                                        <p:tgtEl>
                                          <p:spTgt spid="359427">
                                            <p:txEl>
                                              <p:pRg st="0" end="0"/>
                                            </p:txEl>
                                          </p:spTgt>
                                        </p:tgtEl>
                                        <p:attrNameLst>
                                          <p:attrName>style.visibility</p:attrName>
                                        </p:attrNameLst>
                                      </p:cBhvr>
                                      <p:to>
                                        <p:strVal val="visible"/>
                                      </p:to>
                                    </p:set>
                                    <p:animEffect transition="in" filter="fade">
                                      <p:cBhvr>
                                        <p:cTn id="7" dur="500"/>
                                        <p:tgtEl>
                                          <p:spTgt spid="359427">
                                            <p:txEl>
                                              <p:pRg st="0" end="0"/>
                                            </p:txEl>
                                          </p:spTgt>
                                        </p:tgtEl>
                                      </p:cBhvr>
                                    </p:animEffect>
                                    <p:anim calcmode="lin" valueType="num">
                                      <p:cBhvr>
                                        <p:cTn id="8" dur="500" fill="hold"/>
                                        <p:tgtEl>
                                          <p:spTgt spid="359427">
                                            <p:txEl>
                                              <p:pRg st="0" end="0"/>
                                            </p:txEl>
                                          </p:spTgt>
                                        </p:tgtEl>
                                        <p:attrNameLst>
                                          <p:attrName>ppt_x</p:attrName>
                                        </p:attrNameLst>
                                      </p:cBhvr>
                                      <p:tavLst>
                                        <p:tav tm="0">
                                          <p:val>
                                            <p:strVal val="#ppt_x"/>
                                          </p:val>
                                        </p:tav>
                                        <p:tav tm="100000">
                                          <p:val>
                                            <p:strVal val="#ppt_x"/>
                                          </p:val>
                                        </p:tav>
                                      </p:tavLst>
                                    </p:anim>
                                    <p:anim calcmode="lin" valueType="num">
                                      <p:cBhvr>
                                        <p:cTn id="9" dur="500" fill="hold"/>
                                        <p:tgtEl>
                                          <p:spTgt spid="359427">
                                            <p:txEl>
                                              <p:pRg st="0" end="0"/>
                                            </p:txEl>
                                          </p:spTgt>
                                        </p:tgtEl>
                                        <p:attrNameLst>
                                          <p:attrName>ppt_y</p:attrName>
                                        </p:attrNameLst>
                                      </p:cBhvr>
                                      <p:tavLst>
                                        <p:tav tm="0">
                                          <p:val>
                                            <p:strVal val="#ppt_y-.1"/>
                                          </p:val>
                                        </p:tav>
                                        <p:tav tm="100000">
                                          <p:val>
                                            <p:strVal val="#ppt_y"/>
                                          </p:val>
                                        </p:tav>
                                      </p:tavLst>
                                    </p:anim>
                                  </p:childTnLst>
                                </p:cTn>
                              </p:par>
                            </p:childTnLst>
                          </p:cTn>
                        </p:par>
                        <p:par>
                          <p:cTn id="10" fill="hold" nodeType="afterGroup">
                            <p:stCondLst>
                              <p:cond delay="600"/>
                            </p:stCondLst>
                            <p:childTnLst>
                              <p:par>
                                <p:cTn id="11" presetID="47" presetClass="entr" presetSubtype="0" fill="hold" grpId="0" nodeType="afterEffect">
                                  <p:stCondLst>
                                    <p:cond delay="0"/>
                                  </p:stCondLst>
                                  <p:iterate type="lt">
                                    <p:tmPct val="10000"/>
                                  </p:iterate>
                                  <p:childTnLst>
                                    <p:set>
                                      <p:cBhvr>
                                        <p:cTn id="12" dur="1" fill="hold">
                                          <p:stCondLst>
                                            <p:cond delay="0"/>
                                          </p:stCondLst>
                                        </p:cTn>
                                        <p:tgtEl>
                                          <p:spTgt spid="359427">
                                            <p:txEl>
                                              <p:pRg st="1" end="1"/>
                                            </p:txEl>
                                          </p:spTgt>
                                        </p:tgtEl>
                                        <p:attrNameLst>
                                          <p:attrName>style.visibility</p:attrName>
                                        </p:attrNameLst>
                                      </p:cBhvr>
                                      <p:to>
                                        <p:strVal val="visible"/>
                                      </p:to>
                                    </p:set>
                                    <p:animEffect transition="in" filter="fade">
                                      <p:cBhvr>
                                        <p:cTn id="13" dur="500"/>
                                        <p:tgtEl>
                                          <p:spTgt spid="359427">
                                            <p:txEl>
                                              <p:pRg st="1" end="1"/>
                                            </p:txEl>
                                          </p:spTgt>
                                        </p:tgtEl>
                                      </p:cBhvr>
                                    </p:animEffect>
                                    <p:anim calcmode="lin" valueType="num">
                                      <p:cBhvr>
                                        <p:cTn id="14" dur="500" fill="hold"/>
                                        <p:tgtEl>
                                          <p:spTgt spid="359427">
                                            <p:txEl>
                                              <p:pRg st="1" end="1"/>
                                            </p:txEl>
                                          </p:spTgt>
                                        </p:tgtEl>
                                        <p:attrNameLst>
                                          <p:attrName>ppt_x</p:attrName>
                                        </p:attrNameLst>
                                      </p:cBhvr>
                                      <p:tavLst>
                                        <p:tav tm="0">
                                          <p:val>
                                            <p:strVal val="#ppt_x"/>
                                          </p:val>
                                        </p:tav>
                                        <p:tav tm="100000">
                                          <p:val>
                                            <p:strVal val="#ppt_x"/>
                                          </p:val>
                                        </p:tav>
                                      </p:tavLst>
                                    </p:anim>
                                    <p:anim calcmode="lin" valueType="num">
                                      <p:cBhvr>
                                        <p:cTn id="15" dur="500" fill="hold"/>
                                        <p:tgtEl>
                                          <p:spTgt spid="359427">
                                            <p:txEl>
                                              <p:pRg st="1" end="1"/>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9427" grpId="0" build="p"/>
    </p:bldLst>
  </p:timing>
</p:sld>
</file>

<file path=ppt/slides/slide26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0450" name="Rectangle 2"/>
          <p:cNvSpPr>
            <a:spLocks noGrp="1" noChangeArrowheads="1"/>
          </p:cNvSpPr>
          <p:nvPr>
            <p:ph type="title"/>
          </p:nvPr>
        </p:nvSpPr>
        <p:spPr>
          <a:xfrm>
            <a:off x="457200" y="-171450"/>
            <a:ext cx="8229600" cy="1371600"/>
          </a:xfrm>
        </p:spPr>
        <p:txBody>
          <a:bodyPr/>
          <a:lstStyle/>
          <a:p>
            <a:pPr algn="r"/>
            <a:r>
              <a:rPr lang="fa-IR" altLang="fa-IR" sz="1600">
                <a:cs typeface="B Nasim" panose="00000700000000000000" pitchFamily="2" charset="-78"/>
              </a:rPr>
              <a:t>حل مساله (15-6)</a:t>
            </a:r>
            <a:endParaRPr lang="en-US" altLang="fa-IR" sz="1600">
              <a:cs typeface="B Nasim" panose="00000700000000000000" pitchFamily="2" charset="-78"/>
            </a:endParaRPr>
          </a:p>
        </p:txBody>
      </p:sp>
      <p:sp>
        <p:nvSpPr>
          <p:cNvPr id="360451" name="Rectangle 3"/>
          <p:cNvSpPr>
            <a:spLocks noGrp="1" noChangeArrowheads="1"/>
          </p:cNvSpPr>
          <p:nvPr>
            <p:ph type="body" idx="1"/>
          </p:nvPr>
        </p:nvSpPr>
        <p:spPr>
          <a:xfrm>
            <a:off x="457200" y="908050"/>
            <a:ext cx="8229600" cy="5218113"/>
          </a:xfrm>
        </p:spPr>
        <p:txBody>
          <a:bodyPr/>
          <a:lstStyle/>
          <a:p>
            <a:pPr marL="609600" indent="-609600">
              <a:lnSpc>
                <a:spcPct val="40000"/>
              </a:lnSpc>
              <a:buFont typeface="Wingdings" panose="05000000000000000000" pitchFamily="2" charset="2"/>
              <a:buNone/>
            </a:pPr>
            <a:r>
              <a:rPr lang="fa-IR" altLang="fa-IR" sz="2000">
                <a:effectLst/>
                <a:cs typeface="B Zar" panose="00000400000000000000" pitchFamily="2" charset="-78"/>
              </a:rPr>
              <a:t>تعداد فروش در نقطه سربسر                          190000000  42000000 + 28000000 + 120000000</a:t>
            </a:r>
          </a:p>
          <a:p>
            <a:pPr marL="609600" indent="-609600" algn="l">
              <a:lnSpc>
                <a:spcPct val="70000"/>
              </a:lnSpc>
              <a:buFont typeface="Wingdings" panose="05000000000000000000" pitchFamily="2" charset="2"/>
              <a:buNone/>
            </a:pPr>
            <a:r>
              <a:rPr lang="fa-IR" altLang="fa-IR" sz="2000">
                <a:effectLst/>
                <a:cs typeface="B Zar" panose="00000400000000000000" pitchFamily="2" charset="-78"/>
              </a:rPr>
              <a:t>=                                                                   = </a:t>
            </a:r>
            <a:r>
              <a:rPr lang="en-US" altLang="fa-IR" sz="2000">
                <a:effectLst/>
                <a:cs typeface="B Zar" panose="00000400000000000000" pitchFamily="2" charset="-78"/>
              </a:rPr>
              <a:t>Q</a:t>
            </a:r>
            <a:endParaRPr lang="fa-IR" altLang="fa-IR" sz="2000">
              <a:effectLst/>
              <a:cs typeface="B Zar" panose="00000400000000000000" pitchFamily="2" charset="-78"/>
            </a:endParaRPr>
          </a:p>
          <a:p>
            <a:pPr marL="609600" indent="-609600">
              <a:lnSpc>
                <a:spcPct val="40000"/>
              </a:lnSpc>
              <a:buFont typeface="Wingdings" panose="05000000000000000000" pitchFamily="2" charset="2"/>
              <a:buNone/>
            </a:pPr>
            <a:r>
              <a:rPr lang="fa-IR" altLang="fa-IR" sz="2000">
                <a:effectLst/>
                <a:cs typeface="B Zar" panose="00000400000000000000" pitchFamily="2" charset="-78"/>
              </a:rPr>
              <a:t>                                                                           600                   [(45 + 75 + 400) – 1120]</a:t>
            </a:r>
          </a:p>
          <a:p>
            <a:pPr marL="609600" indent="-609600" algn="l">
              <a:lnSpc>
                <a:spcPct val="160000"/>
              </a:lnSpc>
              <a:buFont typeface="Wingdings" panose="05000000000000000000" pitchFamily="2" charset="2"/>
              <a:buNone/>
            </a:pPr>
            <a:r>
              <a:rPr lang="fa-IR" altLang="fa-IR" sz="2000">
                <a:effectLst/>
                <a:cs typeface="B Zar" panose="00000400000000000000" pitchFamily="2" charset="-78"/>
              </a:rPr>
              <a:t>مبلغ فروش در نقطه سربسر                                                                        354667040 = 1120 × 316667</a:t>
            </a:r>
          </a:p>
          <a:p>
            <a:pPr marL="609600" indent="-609600">
              <a:buFont typeface="Wingdings" panose="05000000000000000000" pitchFamily="2" charset="2"/>
              <a:buNone/>
            </a:pPr>
            <a:r>
              <a:rPr lang="fa-IR" altLang="fa-IR" sz="2000">
                <a:effectLst/>
                <a:cs typeface="B Zar" panose="00000400000000000000" pitchFamily="2" charset="-78"/>
              </a:rPr>
              <a:t>ب)                                 </a:t>
            </a:r>
          </a:p>
          <a:p>
            <a:pPr marL="609600" indent="-609600" algn="l">
              <a:buFont typeface="Wingdings" panose="05000000000000000000" pitchFamily="2" charset="2"/>
              <a:buNone/>
            </a:pPr>
            <a:r>
              <a:rPr lang="fa-IR" altLang="fa-IR" sz="2000">
                <a:effectLst/>
                <a:cs typeface="B Zar" panose="00000400000000000000" pitchFamily="2" charset="-78"/>
              </a:rPr>
              <a:t> 85119 = 316667 – 401786 = حاشیه ایمنی به تعداد </a:t>
            </a:r>
          </a:p>
          <a:p>
            <a:pPr marL="609600" indent="-609600" algn="l">
              <a:lnSpc>
                <a:spcPct val="110000"/>
              </a:lnSpc>
              <a:buFont typeface="Wingdings" panose="05000000000000000000" pitchFamily="2" charset="2"/>
              <a:buNone/>
            </a:pPr>
            <a:r>
              <a:rPr lang="fa-IR" altLang="fa-IR" sz="2000">
                <a:effectLst/>
                <a:cs typeface="B Zar" panose="00000400000000000000" pitchFamily="2" charset="-78"/>
              </a:rPr>
              <a:t> 95332960 = 354667040 – 450000000 = حاشیه ایمنی به مبلغ</a:t>
            </a:r>
          </a:p>
          <a:p>
            <a:pPr marL="609600" indent="-609600" algn="l">
              <a:buFont typeface="Wingdings" panose="05000000000000000000" pitchFamily="2" charset="2"/>
              <a:buNone/>
            </a:pPr>
            <a:r>
              <a:rPr lang="fa-IR" altLang="fa-IR" sz="2000">
                <a:effectLst/>
                <a:cs typeface="B Zar" panose="00000400000000000000" pitchFamily="2" charset="-78"/>
              </a:rPr>
              <a:t> 185/21% = 100 × 85119 = درصد حاشیه ایمنی </a:t>
            </a:r>
          </a:p>
          <a:p>
            <a:pPr marL="609600" indent="-609600" algn="ctr">
              <a:lnSpc>
                <a:spcPct val="50000"/>
              </a:lnSpc>
              <a:buFont typeface="Wingdings" panose="05000000000000000000" pitchFamily="2" charset="2"/>
              <a:buNone/>
            </a:pPr>
            <a:r>
              <a:rPr lang="fa-IR" altLang="fa-IR" sz="2000">
                <a:effectLst/>
                <a:cs typeface="B Zar" panose="00000400000000000000" pitchFamily="2" charset="-78"/>
              </a:rPr>
              <a:t>                                                                                     401786</a:t>
            </a:r>
          </a:p>
          <a:p>
            <a:pPr marL="609600" indent="-609600">
              <a:lnSpc>
                <a:spcPct val="80000"/>
              </a:lnSpc>
              <a:buFont typeface="Wingdings" panose="05000000000000000000" pitchFamily="2" charset="2"/>
              <a:buNone/>
            </a:pPr>
            <a:r>
              <a:rPr lang="fa-IR" altLang="fa-IR" sz="2000">
                <a:effectLst/>
                <a:cs typeface="B Zar" panose="00000400000000000000" pitchFamily="2" charset="-78"/>
              </a:rPr>
              <a:t>ج) بررسی پیشنهاد اول :</a:t>
            </a:r>
          </a:p>
          <a:p>
            <a:pPr marL="609600" indent="-609600" algn="l">
              <a:buFont typeface="Wingdings" panose="05000000000000000000" pitchFamily="2" charset="2"/>
              <a:buNone/>
            </a:pPr>
            <a:r>
              <a:rPr lang="fa-IR" altLang="fa-IR" sz="2000">
                <a:effectLst/>
                <a:cs typeface="B Zar" panose="00000400000000000000" pitchFamily="2" charset="-78"/>
              </a:rPr>
              <a:t> 640 = 120 + 520 = </a:t>
            </a:r>
            <a:r>
              <a:rPr lang="en-US" altLang="fa-IR" sz="1600">
                <a:effectLst/>
                <a:cs typeface="B Zar" panose="00000400000000000000" pitchFamily="2" charset="-78"/>
              </a:rPr>
              <a:t>V</a:t>
            </a:r>
            <a:endParaRPr lang="fa-IR" altLang="fa-IR" sz="1600">
              <a:effectLst/>
              <a:cs typeface="B Zar" panose="00000400000000000000" pitchFamily="2" charset="-78"/>
            </a:endParaRPr>
          </a:p>
          <a:p>
            <a:pPr marL="609600" indent="-609600" algn="l">
              <a:buFont typeface="Wingdings" panose="05000000000000000000" pitchFamily="2" charset="2"/>
              <a:buNone/>
            </a:pPr>
            <a:r>
              <a:rPr lang="fa-IR" altLang="fa-IR" sz="2000">
                <a:effectLst/>
                <a:cs typeface="B Zar" panose="00000400000000000000" pitchFamily="2" charset="-78"/>
              </a:rPr>
              <a:t>نقطه سربسر بعد از قبول پیشنهاد اول 480 = 640 – 1120 = </a:t>
            </a:r>
            <a:r>
              <a:rPr lang="en-US" altLang="fa-IR" sz="1600">
                <a:effectLst/>
                <a:cs typeface="B Zar" panose="00000400000000000000" pitchFamily="2" charset="-78"/>
              </a:rPr>
              <a:t>CM</a:t>
            </a:r>
            <a:endParaRPr lang="fa-IR" altLang="fa-IR" sz="1600">
              <a:effectLst/>
              <a:cs typeface="B Zar" panose="00000400000000000000" pitchFamily="2" charset="-78"/>
            </a:endParaRPr>
          </a:p>
          <a:p>
            <a:pPr marL="609600" indent="-609600" algn="l">
              <a:buFont typeface="Wingdings" panose="05000000000000000000" pitchFamily="2" charset="2"/>
              <a:buNone/>
            </a:pPr>
            <a:r>
              <a:rPr lang="fa-IR" altLang="fa-IR" sz="2000">
                <a:effectLst/>
                <a:cs typeface="B Zar" panose="00000400000000000000" pitchFamily="2" charset="-78"/>
              </a:rPr>
              <a:t> 395833 = 190000000 = </a:t>
            </a:r>
            <a:r>
              <a:rPr lang="en-US" altLang="fa-IR" sz="1600">
                <a:effectLst/>
                <a:cs typeface="B Zar" panose="00000400000000000000" pitchFamily="2" charset="-78"/>
              </a:rPr>
              <a:t>Q</a:t>
            </a:r>
            <a:endParaRPr lang="fa-IR" altLang="fa-IR" sz="1600">
              <a:effectLst/>
              <a:cs typeface="B Zar" panose="00000400000000000000" pitchFamily="2" charset="-78"/>
            </a:endParaRPr>
          </a:p>
          <a:p>
            <a:pPr marL="609600" indent="-609600" algn="ctr">
              <a:lnSpc>
                <a:spcPct val="60000"/>
              </a:lnSpc>
              <a:buFont typeface="Wingdings" panose="05000000000000000000" pitchFamily="2" charset="2"/>
              <a:buNone/>
            </a:pPr>
            <a:r>
              <a:rPr lang="fa-IR" altLang="fa-IR" sz="2000">
                <a:effectLst/>
                <a:cs typeface="B Zar" panose="00000400000000000000" pitchFamily="2" charset="-78"/>
              </a:rPr>
              <a:t>                                                                                                                            480</a:t>
            </a:r>
          </a:p>
        </p:txBody>
      </p:sp>
      <p:grpSp>
        <p:nvGrpSpPr>
          <p:cNvPr id="360456" name="Group 8"/>
          <p:cNvGrpSpPr>
            <a:grpSpLocks/>
          </p:cNvGrpSpPr>
          <p:nvPr/>
        </p:nvGrpSpPr>
        <p:grpSpPr bwMode="auto">
          <a:xfrm>
            <a:off x="971550" y="1268413"/>
            <a:ext cx="4248150" cy="3816350"/>
            <a:chOff x="612" y="845"/>
            <a:chExt cx="2676" cy="2404"/>
          </a:xfrm>
        </p:grpSpPr>
        <p:sp>
          <p:nvSpPr>
            <p:cNvPr id="360452" name="Line 4"/>
            <p:cNvSpPr>
              <a:spLocks noChangeShapeType="1"/>
            </p:cNvSpPr>
            <p:nvPr/>
          </p:nvSpPr>
          <p:spPr bwMode="auto">
            <a:xfrm>
              <a:off x="703" y="845"/>
              <a:ext cx="190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0453" name="Line 5"/>
            <p:cNvSpPr>
              <a:spLocks noChangeShapeType="1"/>
            </p:cNvSpPr>
            <p:nvPr/>
          </p:nvSpPr>
          <p:spPr bwMode="auto">
            <a:xfrm>
              <a:off x="1383" y="2251"/>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0454" name="Line 6"/>
            <p:cNvSpPr>
              <a:spLocks noChangeShapeType="1"/>
            </p:cNvSpPr>
            <p:nvPr/>
          </p:nvSpPr>
          <p:spPr bwMode="auto">
            <a:xfrm>
              <a:off x="2789" y="845"/>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0455" name="Line 7"/>
            <p:cNvSpPr>
              <a:spLocks noChangeShapeType="1"/>
            </p:cNvSpPr>
            <p:nvPr/>
          </p:nvSpPr>
          <p:spPr bwMode="auto">
            <a:xfrm>
              <a:off x="612" y="3249"/>
              <a:ext cx="5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nodeType="afterEffect">
                                  <p:stCondLst>
                                    <p:cond delay="0"/>
                                  </p:stCondLst>
                                  <p:childTnLst>
                                    <p:set>
                                      <p:cBhvr>
                                        <p:cTn id="6" dur="1" fill="hold">
                                          <p:stCondLst>
                                            <p:cond delay="0"/>
                                          </p:stCondLst>
                                        </p:cTn>
                                        <p:tgtEl>
                                          <p:spTgt spid="360456"/>
                                        </p:tgtEl>
                                        <p:attrNameLst>
                                          <p:attrName>style.visibility</p:attrName>
                                        </p:attrNameLst>
                                      </p:cBhvr>
                                      <p:to>
                                        <p:strVal val="visible"/>
                                      </p:to>
                                    </p:set>
                                    <p:animEffect transition="in" filter="fade">
                                      <p:cBhvr>
                                        <p:cTn id="7" dur="1000"/>
                                        <p:tgtEl>
                                          <p:spTgt spid="360456"/>
                                        </p:tgtEl>
                                      </p:cBhvr>
                                    </p:animEffect>
                                    <p:anim calcmode="lin" valueType="num">
                                      <p:cBhvr>
                                        <p:cTn id="8" dur="1000" fill="hold"/>
                                        <p:tgtEl>
                                          <p:spTgt spid="360456"/>
                                        </p:tgtEl>
                                        <p:attrNameLst>
                                          <p:attrName>ppt_x</p:attrName>
                                        </p:attrNameLst>
                                      </p:cBhvr>
                                      <p:tavLst>
                                        <p:tav tm="0">
                                          <p:val>
                                            <p:strVal val="#ppt_x"/>
                                          </p:val>
                                        </p:tav>
                                        <p:tav tm="100000">
                                          <p:val>
                                            <p:strVal val="#ppt_x"/>
                                          </p:val>
                                        </p:tav>
                                      </p:tavLst>
                                    </p:anim>
                                    <p:anim calcmode="lin" valueType="num">
                                      <p:cBhvr>
                                        <p:cTn id="9" dur="900" decel="100000" fill="hold"/>
                                        <p:tgtEl>
                                          <p:spTgt spid="360456"/>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60456"/>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360451">
                                            <p:txEl>
                                              <p:pRg st="0" end="0"/>
                                            </p:txEl>
                                          </p:spTgt>
                                        </p:tgtEl>
                                        <p:attrNameLst>
                                          <p:attrName>style.visibility</p:attrName>
                                        </p:attrNameLst>
                                      </p:cBhvr>
                                      <p:to>
                                        <p:strVal val="visible"/>
                                      </p:to>
                                    </p:set>
                                    <p:animEffect transition="in" filter="fade">
                                      <p:cBhvr>
                                        <p:cTn id="14" dur="1000"/>
                                        <p:tgtEl>
                                          <p:spTgt spid="360451">
                                            <p:txEl>
                                              <p:pRg st="0" end="0"/>
                                            </p:txEl>
                                          </p:spTgt>
                                        </p:tgtEl>
                                      </p:cBhvr>
                                    </p:animEffect>
                                    <p:anim calcmode="lin" valueType="num">
                                      <p:cBhvr>
                                        <p:cTn id="15" dur="1000" fill="hold"/>
                                        <p:tgtEl>
                                          <p:spTgt spid="360451">
                                            <p:txEl>
                                              <p:pRg st="0" end="0"/>
                                            </p:txEl>
                                          </p:spTgt>
                                        </p:tgtEl>
                                        <p:attrNameLst>
                                          <p:attrName>ppt_x</p:attrName>
                                        </p:attrNameLst>
                                      </p:cBhvr>
                                      <p:tavLst>
                                        <p:tav tm="0">
                                          <p:val>
                                            <p:strVal val="#ppt_x"/>
                                          </p:val>
                                        </p:tav>
                                        <p:tav tm="100000">
                                          <p:val>
                                            <p:strVal val="#ppt_x"/>
                                          </p:val>
                                        </p:tav>
                                      </p:tavLst>
                                    </p:anim>
                                    <p:anim calcmode="lin" valueType="num">
                                      <p:cBhvr>
                                        <p:cTn id="16" dur="900" decel="100000" fill="hold"/>
                                        <p:tgtEl>
                                          <p:spTgt spid="360451">
                                            <p:txEl>
                                              <p:pRg st="0" end="0"/>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900"/>
                                          </p:stCondLst>
                                        </p:cTn>
                                        <p:tgtEl>
                                          <p:spTgt spid="360451">
                                            <p:txEl>
                                              <p:pRg st="0" end="0"/>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360451">
                                            <p:txEl>
                                              <p:pRg st="1" end="1"/>
                                            </p:txEl>
                                          </p:spTgt>
                                        </p:tgtEl>
                                        <p:attrNameLst>
                                          <p:attrName>style.visibility</p:attrName>
                                        </p:attrNameLst>
                                      </p:cBhvr>
                                      <p:to>
                                        <p:strVal val="visible"/>
                                      </p:to>
                                    </p:set>
                                    <p:animEffect transition="in" filter="fade">
                                      <p:cBhvr>
                                        <p:cTn id="21" dur="1000"/>
                                        <p:tgtEl>
                                          <p:spTgt spid="360451">
                                            <p:txEl>
                                              <p:pRg st="1" end="1"/>
                                            </p:txEl>
                                          </p:spTgt>
                                        </p:tgtEl>
                                      </p:cBhvr>
                                    </p:animEffect>
                                    <p:anim calcmode="lin" valueType="num">
                                      <p:cBhvr>
                                        <p:cTn id="22" dur="1000" fill="hold"/>
                                        <p:tgtEl>
                                          <p:spTgt spid="360451">
                                            <p:txEl>
                                              <p:pRg st="1" end="1"/>
                                            </p:txEl>
                                          </p:spTgt>
                                        </p:tgtEl>
                                        <p:attrNameLst>
                                          <p:attrName>ppt_x</p:attrName>
                                        </p:attrNameLst>
                                      </p:cBhvr>
                                      <p:tavLst>
                                        <p:tav tm="0">
                                          <p:val>
                                            <p:strVal val="#ppt_x"/>
                                          </p:val>
                                        </p:tav>
                                        <p:tav tm="100000">
                                          <p:val>
                                            <p:strVal val="#ppt_x"/>
                                          </p:val>
                                        </p:tav>
                                      </p:tavLst>
                                    </p:anim>
                                    <p:anim calcmode="lin" valueType="num">
                                      <p:cBhvr>
                                        <p:cTn id="23" dur="900" decel="100000" fill="hold"/>
                                        <p:tgtEl>
                                          <p:spTgt spid="360451">
                                            <p:txEl>
                                              <p:pRg st="1" end="1"/>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900"/>
                                          </p:stCondLst>
                                        </p:cTn>
                                        <p:tgtEl>
                                          <p:spTgt spid="360451">
                                            <p:txEl>
                                              <p:pRg st="1" end="1"/>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360451">
                                            <p:txEl>
                                              <p:pRg st="2" end="2"/>
                                            </p:txEl>
                                          </p:spTgt>
                                        </p:tgtEl>
                                        <p:attrNameLst>
                                          <p:attrName>style.visibility</p:attrName>
                                        </p:attrNameLst>
                                      </p:cBhvr>
                                      <p:to>
                                        <p:strVal val="visible"/>
                                      </p:to>
                                    </p:set>
                                    <p:animEffect transition="in" filter="fade">
                                      <p:cBhvr>
                                        <p:cTn id="28" dur="1000"/>
                                        <p:tgtEl>
                                          <p:spTgt spid="360451">
                                            <p:txEl>
                                              <p:pRg st="2" end="2"/>
                                            </p:txEl>
                                          </p:spTgt>
                                        </p:tgtEl>
                                      </p:cBhvr>
                                    </p:animEffect>
                                    <p:anim calcmode="lin" valueType="num">
                                      <p:cBhvr>
                                        <p:cTn id="29" dur="1000" fill="hold"/>
                                        <p:tgtEl>
                                          <p:spTgt spid="360451">
                                            <p:txEl>
                                              <p:pRg st="2" end="2"/>
                                            </p:txEl>
                                          </p:spTgt>
                                        </p:tgtEl>
                                        <p:attrNameLst>
                                          <p:attrName>ppt_x</p:attrName>
                                        </p:attrNameLst>
                                      </p:cBhvr>
                                      <p:tavLst>
                                        <p:tav tm="0">
                                          <p:val>
                                            <p:strVal val="#ppt_x"/>
                                          </p:val>
                                        </p:tav>
                                        <p:tav tm="100000">
                                          <p:val>
                                            <p:strVal val="#ppt_x"/>
                                          </p:val>
                                        </p:tav>
                                      </p:tavLst>
                                    </p:anim>
                                    <p:anim calcmode="lin" valueType="num">
                                      <p:cBhvr>
                                        <p:cTn id="30" dur="900" decel="100000" fill="hold"/>
                                        <p:tgtEl>
                                          <p:spTgt spid="360451">
                                            <p:txEl>
                                              <p:pRg st="2" end="2"/>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900"/>
                                          </p:stCondLst>
                                        </p:cTn>
                                        <p:tgtEl>
                                          <p:spTgt spid="360451">
                                            <p:txEl>
                                              <p:pRg st="2" end="2"/>
                                            </p:txEl>
                                          </p:spTgt>
                                        </p:tgtEl>
                                        <p:attrNameLst>
                                          <p:attrName>ppt_y</p:attrName>
                                        </p:attrNameLst>
                                      </p:cBhvr>
                                      <p:tavLst>
                                        <p:tav tm="0">
                                          <p:val>
                                            <p:strVal val="#ppt_y-.03"/>
                                          </p:val>
                                        </p:tav>
                                        <p:tav tm="100000">
                                          <p:val>
                                            <p:strVal val="#ppt_y"/>
                                          </p:val>
                                        </p:tav>
                                      </p:tavLst>
                                    </p:anim>
                                  </p:childTnLst>
                                </p:cTn>
                              </p:par>
                            </p:childTnLst>
                          </p:cTn>
                        </p:par>
                        <p:par>
                          <p:cTn id="32" fill="hold" nodeType="afterGroup">
                            <p:stCondLst>
                              <p:cond delay="4000"/>
                            </p:stCondLst>
                            <p:childTnLst>
                              <p:par>
                                <p:cTn id="33" presetID="37" presetClass="entr" presetSubtype="0" fill="hold" grpId="0" nodeType="afterEffect">
                                  <p:stCondLst>
                                    <p:cond delay="0"/>
                                  </p:stCondLst>
                                  <p:childTnLst>
                                    <p:set>
                                      <p:cBhvr>
                                        <p:cTn id="34" dur="1" fill="hold">
                                          <p:stCondLst>
                                            <p:cond delay="0"/>
                                          </p:stCondLst>
                                        </p:cTn>
                                        <p:tgtEl>
                                          <p:spTgt spid="360451">
                                            <p:txEl>
                                              <p:pRg st="3" end="3"/>
                                            </p:txEl>
                                          </p:spTgt>
                                        </p:tgtEl>
                                        <p:attrNameLst>
                                          <p:attrName>style.visibility</p:attrName>
                                        </p:attrNameLst>
                                      </p:cBhvr>
                                      <p:to>
                                        <p:strVal val="visible"/>
                                      </p:to>
                                    </p:set>
                                    <p:animEffect transition="in" filter="fade">
                                      <p:cBhvr>
                                        <p:cTn id="35" dur="1000"/>
                                        <p:tgtEl>
                                          <p:spTgt spid="360451">
                                            <p:txEl>
                                              <p:pRg st="3" end="3"/>
                                            </p:txEl>
                                          </p:spTgt>
                                        </p:tgtEl>
                                      </p:cBhvr>
                                    </p:animEffect>
                                    <p:anim calcmode="lin" valueType="num">
                                      <p:cBhvr>
                                        <p:cTn id="36" dur="1000" fill="hold"/>
                                        <p:tgtEl>
                                          <p:spTgt spid="360451">
                                            <p:txEl>
                                              <p:pRg st="3" end="3"/>
                                            </p:txEl>
                                          </p:spTgt>
                                        </p:tgtEl>
                                        <p:attrNameLst>
                                          <p:attrName>ppt_x</p:attrName>
                                        </p:attrNameLst>
                                      </p:cBhvr>
                                      <p:tavLst>
                                        <p:tav tm="0">
                                          <p:val>
                                            <p:strVal val="#ppt_x"/>
                                          </p:val>
                                        </p:tav>
                                        <p:tav tm="100000">
                                          <p:val>
                                            <p:strVal val="#ppt_x"/>
                                          </p:val>
                                        </p:tav>
                                      </p:tavLst>
                                    </p:anim>
                                    <p:anim calcmode="lin" valueType="num">
                                      <p:cBhvr>
                                        <p:cTn id="37" dur="900" decel="100000" fill="hold"/>
                                        <p:tgtEl>
                                          <p:spTgt spid="360451">
                                            <p:txEl>
                                              <p:pRg st="3" end="3"/>
                                            </p:txEl>
                                          </p:spTgt>
                                        </p:tgtEl>
                                        <p:attrNameLst>
                                          <p:attrName>ppt_y</p:attrName>
                                        </p:attrNameLst>
                                      </p:cBhvr>
                                      <p:tavLst>
                                        <p:tav tm="0">
                                          <p:val>
                                            <p:strVal val="#ppt_y+1"/>
                                          </p:val>
                                        </p:tav>
                                        <p:tav tm="100000">
                                          <p:val>
                                            <p:strVal val="#ppt_y-.03"/>
                                          </p:val>
                                        </p:tav>
                                      </p:tavLst>
                                    </p:anim>
                                    <p:anim calcmode="lin" valueType="num">
                                      <p:cBhvr>
                                        <p:cTn id="38" dur="100" accel="100000" fill="hold">
                                          <p:stCondLst>
                                            <p:cond delay="900"/>
                                          </p:stCondLst>
                                        </p:cTn>
                                        <p:tgtEl>
                                          <p:spTgt spid="360451">
                                            <p:txEl>
                                              <p:pRg st="3" end="3"/>
                                            </p:txEl>
                                          </p:spTgt>
                                        </p:tgtEl>
                                        <p:attrNameLst>
                                          <p:attrName>ppt_y</p:attrName>
                                        </p:attrNameLst>
                                      </p:cBhvr>
                                      <p:tavLst>
                                        <p:tav tm="0">
                                          <p:val>
                                            <p:strVal val="#ppt_y-.03"/>
                                          </p:val>
                                        </p:tav>
                                        <p:tav tm="100000">
                                          <p:val>
                                            <p:strVal val="#ppt_y"/>
                                          </p:val>
                                        </p:tav>
                                      </p:tavLst>
                                    </p:anim>
                                  </p:childTnLst>
                                </p:cTn>
                              </p:par>
                            </p:childTnLst>
                          </p:cTn>
                        </p:par>
                        <p:par>
                          <p:cTn id="39" fill="hold" nodeType="afterGroup">
                            <p:stCondLst>
                              <p:cond delay="5000"/>
                            </p:stCondLst>
                            <p:childTnLst>
                              <p:par>
                                <p:cTn id="40" presetID="37" presetClass="entr" presetSubtype="0" fill="hold" grpId="0" nodeType="afterEffect">
                                  <p:stCondLst>
                                    <p:cond delay="0"/>
                                  </p:stCondLst>
                                  <p:childTnLst>
                                    <p:set>
                                      <p:cBhvr>
                                        <p:cTn id="41" dur="1" fill="hold">
                                          <p:stCondLst>
                                            <p:cond delay="0"/>
                                          </p:stCondLst>
                                        </p:cTn>
                                        <p:tgtEl>
                                          <p:spTgt spid="360451">
                                            <p:txEl>
                                              <p:pRg st="4" end="4"/>
                                            </p:txEl>
                                          </p:spTgt>
                                        </p:tgtEl>
                                        <p:attrNameLst>
                                          <p:attrName>style.visibility</p:attrName>
                                        </p:attrNameLst>
                                      </p:cBhvr>
                                      <p:to>
                                        <p:strVal val="visible"/>
                                      </p:to>
                                    </p:set>
                                    <p:animEffect transition="in" filter="fade">
                                      <p:cBhvr>
                                        <p:cTn id="42" dur="1000"/>
                                        <p:tgtEl>
                                          <p:spTgt spid="360451">
                                            <p:txEl>
                                              <p:pRg st="4" end="4"/>
                                            </p:txEl>
                                          </p:spTgt>
                                        </p:tgtEl>
                                      </p:cBhvr>
                                    </p:animEffect>
                                    <p:anim calcmode="lin" valueType="num">
                                      <p:cBhvr>
                                        <p:cTn id="43" dur="1000" fill="hold"/>
                                        <p:tgtEl>
                                          <p:spTgt spid="360451">
                                            <p:txEl>
                                              <p:pRg st="4" end="4"/>
                                            </p:txEl>
                                          </p:spTgt>
                                        </p:tgtEl>
                                        <p:attrNameLst>
                                          <p:attrName>ppt_x</p:attrName>
                                        </p:attrNameLst>
                                      </p:cBhvr>
                                      <p:tavLst>
                                        <p:tav tm="0">
                                          <p:val>
                                            <p:strVal val="#ppt_x"/>
                                          </p:val>
                                        </p:tav>
                                        <p:tav tm="100000">
                                          <p:val>
                                            <p:strVal val="#ppt_x"/>
                                          </p:val>
                                        </p:tav>
                                      </p:tavLst>
                                    </p:anim>
                                    <p:anim calcmode="lin" valueType="num">
                                      <p:cBhvr>
                                        <p:cTn id="44" dur="900" decel="100000" fill="hold"/>
                                        <p:tgtEl>
                                          <p:spTgt spid="360451">
                                            <p:txEl>
                                              <p:pRg st="4" end="4"/>
                                            </p:txEl>
                                          </p:spTgt>
                                        </p:tgtEl>
                                        <p:attrNameLst>
                                          <p:attrName>ppt_y</p:attrName>
                                        </p:attrNameLst>
                                      </p:cBhvr>
                                      <p:tavLst>
                                        <p:tav tm="0">
                                          <p:val>
                                            <p:strVal val="#ppt_y+1"/>
                                          </p:val>
                                        </p:tav>
                                        <p:tav tm="100000">
                                          <p:val>
                                            <p:strVal val="#ppt_y-.03"/>
                                          </p:val>
                                        </p:tav>
                                      </p:tavLst>
                                    </p:anim>
                                    <p:anim calcmode="lin" valueType="num">
                                      <p:cBhvr>
                                        <p:cTn id="45" dur="100" accel="100000" fill="hold">
                                          <p:stCondLst>
                                            <p:cond delay="900"/>
                                          </p:stCondLst>
                                        </p:cTn>
                                        <p:tgtEl>
                                          <p:spTgt spid="360451">
                                            <p:txEl>
                                              <p:pRg st="4" end="4"/>
                                            </p:txEl>
                                          </p:spTgt>
                                        </p:tgtEl>
                                        <p:attrNameLst>
                                          <p:attrName>ppt_y</p:attrName>
                                        </p:attrNameLst>
                                      </p:cBhvr>
                                      <p:tavLst>
                                        <p:tav tm="0">
                                          <p:val>
                                            <p:strVal val="#ppt_y-.03"/>
                                          </p:val>
                                        </p:tav>
                                        <p:tav tm="100000">
                                          <p:val>
                                            <p:strVal val="#ppt_y"/>
                                          </p:val>
                                        </p:tav>
                                      </p:tavLst>
                                    </p:anim>
                                  </p:childTnLst>
                                </p:cTn>
                              </p:par>
                            </p:childTnLst>
                          </p:cTn>
                        </p:par>
                        <p:par>
                          <p:cTn id="46" fill="hold" nodeType="afterGroup">
                            <p:stCondLst>
                              <p:cond delay="6000"/>
                            </p:stCondLst>
                            <p:childTnLst>
                              <p:par>
                                <p:cTn id="47" presetID="37" presetClass="entr" presetSubtype="0" fill="hold" grpId="0" nodeType="afterEffect">
                                  <p:stCondLst>
                                    <p:cond delay="0"/>
                                  </p:stCondLst>
                                  <p:childTnLst>
                                    <p:set>
                                      <p:cBhvr>
                                        <p:cTn id="48" dur="1" fill="hold">
                                          <p:stCondLst>
                                            <p:cond delay="0"/>
                                          </p:stCondLst>
                                        </p:cTn>
                                        <p:tgtEl>
                                          <p:spTgt spid="360451">
                                            <p:txEl>
                                              <p:pRg st="5" end="5"/>
                                            </p:txEl>
                                          </p:spTgt>
                                        </p:tgtEl>
                                        <p:attrNameLst>
                                          <p:attrName>style.visibility</p:attrName>
                                        </p:attrNameLst>
                                      </p:cBhvr>
                                      <p:to>
                                        <p:strVal val="visible"/>
                                      </p:to>
                                    </p:set>
                                    <p:animEffect transition="in" filter="fade">
                                      <p:cBhvr>
                                        <p:cTn id="49" dur="1000"/>
                                        <p:tgtEl>
                                          <p:spTgt spid="360451">
                                            <p:txEl>
                                              <p:pRg st="5" end="5"/>
                                            </p:txEl>
                                          </p:spTgt>
                                        </p:tgtEl>
                                      </p:cBhvr>
                                    </p:animEffect>
                                    <p:anim calcmode="lin" valueType="num">
                                      <p:cBhvr>
                                        <p:cTn id="50" dur="1000" fill="hold"/>
                                        <p:tgtEl>
                                          <p:spTgt spid="360451">
                                            <p:txEl>
                                              <p:pRg st="5" end="5"/>
                                            </p:txEl>
                                          </p:spTgt>
                                        </p:tgtEl>
                                        <p:attrNameLst>
                                          <p:attrName>ppt_x</p:attrName>
                                        </p:attrNameLst>
                                      </p:cBhvr>
                                      <p:tavLst>
                                        <p:tav tm="0">
                                          <p:val>
                                            <p:strVal val="#ppt_x"/>
                                          </p:val>
                                        </p:tav>
                                        <p:tav tm="100000">
                                          <p:val>
                                            <p:strVal val="#ppt_x"/>
                                          </p:val>
                                        </p:tav>
                                      </p:tavLst>
                                    </p:anim>
                                    <p:anim calcmode="lin" valueType="num">
                                      <p:cBhvr>
                                        <p:cTn id="51" dur="900" decel="100000" fill="hold"/>
                                        <p:tgtEl>
                                          <p:spTgt spid="360451">
                                            <p:txEl>
                                              <p:pRg st="5" end="5"/>
                                            </p:txEl>
                                          </p:spTgt>
                                        </p:tgtEl>
                                        <p:attrNameLst>
                                          <p:attrName>ppt_y</p:attrName>
                                        </p:attrNameLst>
                                      </p:cBhvr>
                                      <p:tavLst>
                                        <p:tav tm="0">
                                          <p:val>
                                            <p:strVal val="#ppt_y+1"/>
                                          </p:val>
                                        </p:tav>
                                        <p:tav tm="100000">
                                          <p:val>
                                            <p:strVal val="#ppt_y-.03"/>
                                          </p:val>
                                        </p:tav>
                                      </p:tavLst>
                                    </p:anim>
                                    <p:anim calcmode="lin" valueType="num">
                                      <p:cBhvr>
                                        <p:cTn id="52" dur="100" accel="100000" fill="hold">
                                          <p:stCondLst>
                                            <p:cond delay="900"/>
                                          </p:stCondLst>
                                        </p:cTn>
                                        <p:tgtEl>
                                          <p:spTgt spid="360451">
                                            <p:txEl>
                                              <p:pRg st="5" end="5"/>
                                            </p:txEl>
                                          </p:spTgt>
                                        </p:tgtEl>
                                        <p:attrNameLst>
                                          <p:attrName>ppt_y</p:attrName>
                                        </p:attrNameLst>
                                      </p:cBhvr>
                                      <p:tavLst>
                                        <p:tav tm="0">
                                          <p:val>
                                            <p:strVal val="#ppt_y-.03"/>
                                          </p:val>
                                        </p:tav>
                                        <p:tav tm="100000">
                                          <p:val>
                                            <p:strVal val="#ppt_y"/>
                                          </p:val>
                                        </p:tav>
                                      </p:tavLst>
                                    </p:anim>
                                  </p:childTnLst>
                                </p:cTn>
                              </p:par>
                            </p:childTnLst>
                          </p:cTn>
                        </p:par>
                        <p:par>
                          <p:cTn id="53" fill="hold" nodeType="afterGroup">
                            <p:stCondLst>
                              <p:cond delay="7000"/>
                            </p:stCondLst>
                            <p:childTnLst>
                              <p:par>
                                <p:cTn id="54" presetID="37" presetClass="entr" presetSubtype="0" fill="hold" grpId="0" nodeType="afterEffect">
                                  <p:stCondLst>
                                    <p:cond delay="0"/>
                                  </p:stCondLst>
                                  <p:childTnLst>
                                    <p:set>
                                      <p:cBhvr>
                                        <p:cTn id="55" dur="1" fill="hold">
                                          <p:stCondLst>
                                            <p:cond delay="0"/>
                                          </p:stCondLst>
                                        </p:cTn>
                                        <p:tgtEl>
                                          <p:spTgt spid="360451">
                                            <p:txEl>
                                              <p:pRg st="6" end="6"/>
                                            </p:txEl>
                                          </p:spTgt>
                                        </p:tgtEl>
                                        <p:attrNameLst>
                                          <p:attrName>style.visibility</p:attrName>
                                        </p:attrNameLst>
                                      </p:cBhvr>
                                      <p:to>
                                        <p:strVal val="visible"/>
                                      </p:to>
                                    </p:set>
                                    <p:animEffect transition="in" filter="fade">
                                      <p:cBhvr>
                                        <p:cTn id="56" dur="1000"/>
                                        <p:tgtEl>
                                          <p:spTgt spid="360451">
                                            <p:txEl>
                                              <p:pRg st="6" end="6"/>
                                            </p:txEl>
                                          </p:spTgt>
                                        </p:tgtEl>
                                      </p:cBhvr>
                                    </p:animEffect>
                                    <p:anim calcmode="lin" valueType="num">
                                      <p:cBhvr>
                                        <p:cTn id="57" dur="1000" fill="hold"/>
                                        <p:tgtEl>
                                          <p:spTgt spid="360451">
                                            <p:txEl>
                                              <p:pRg st="6" end="6"/>
                                            </p:txEl>
                                          </p:spTgt>
                                        </p:tgtEl>
                                        <p:attrNameLst>
                                          <p:attrName>ppt_x</p:attrName>
                                        </p:attrNameLst>
                                      </p:cBhvr>
                                      <p:tavLst>
                                        <p:tav tm="0">
                                          <p:val>
                                            <p:strVal val="#ppt_x"/>
                                          </p:val>
                                        </p:tav>
                                        <p:tav tm="100000">
                                          <p:val>
                                            <p:strVal val="#ppt_x"/>
                                          </p:val>
                                        </p:tav>
                                      </p:tavLst>
                                    </p:anim>
                                    <p:anim calcmode="lin" valueType="num">
                                      <p:cBhvr>
                                        <p:cTn id="58" dur="900" decel="100000" fill="hold"/>
                                        <p:tgtEl>
                                          <p:spTgt spid="360451">
                                            <p:txEl>
                                              <p:pRg st="6" end="6"/>
                                            </p:txEl>
                                          </p:spTgt>
                                        </p:tgtEl>
                                        <p:attrNameLst>
                                          <p:attrName>ppt_y</p:attrName>
                                        </p:attrNameLst>
                                      </p:cBhvr>
                                      <p:tavLst>
                                        <p:tav tm="0">
                                          <p:val>
                                            <p:strVal val="#ppt_y+1"/>
                                          </p:val>
                                        </p:tav>
                                        <p:tav tm="100000">
                                          <p:val>
                                            <p:strVal val="#ppt_y-.03"/>
                                          </p:val>
                                        </p:tav>
                                      </p:tavLst>
                                    </p:anim>
                                    <p:anim calcmode="lin" valueType="num">
                                      <p:cBhvr>
                                        <p:cTn id="59" dur="100" accel="100000" fill="hold">
                                          <p:stCondLst>
                                            <p:cond delay="900"/>
                                          </p:stCondLst>
                                        </p:cTn>
                                        <p:tgtEl>
                                          <p:spTgt spid="360451">
                                            <p:txEl>
                                              <p:pRg st="6" end="6"/>
                                            </p:txEl>
                                          </p:spTgt>
                                        </p:tgtEl>
                                        <p:attrNameLst>
                                          <p:attrName>ppt_y</p:attrName>
                                        </p:attrNameLst>
                                      </p:cBhvr>
                                      <p:tavLst>
                                        <p:tav tm="0">
                                          <p:val>
                                            <p:strVal val="#ppt_y-.03"/>
                                          </p:val>
                                        </p:tav>
                                        <p:tav tm="100000">
                                          <p:val>
                                            <p:strVal val="#ppt_y"/>
                                          </p:val>
                                        </p:tav>
                                      </p:tavLst>
                                    </p:anim>
                                  </p:childTnLst>
                                </p:cTn>
                              </p:par>
                            </p:childTnLst>
                          </p:cTn>
                        </p:par>
                        <p:par>
                          <p:cTn id="60" fill="hold" nodeType="afterGroup">
                            <p:stCondLst>
                              <p:cond delay="8000"/>
                            </p:stCondLst>
                            <p:childTnLst>
                              <p:par>
                                <p:cTn id="61" presetID="37" presetClass="entr" presetSubtype="0" fill="hold" grpId="0" nodeType="afterEffect">
                                  <p:stCondLst>
                                    <p:cond delay="0"/>
                                  </p:stCondLst>
                                  <p:childTnLst>
                                    <p:set>
                                      <p:cBhvr>
                                        <p:cTn id="62" dur="1" fill="hold">
                                          <p:stCondLst>
                                            <p:cond delay="0"/>
                                          </p:stCondLst>
                                        </p:cTn>
                                        <p:tgtEl>
                                          <p:spTgt spid="360451">
                                            <p:txEl>
                                              <p:pRg st="7" end="7"/>
                                            </p:txEl>
                                          </p:spTgt>
                                        </p:tgtEl>
                                        <p:attrNameLst>
                                          <p:attrName>style.visibility</p:attrName>
                                        </p:attrNameLst>
                                      </p:cBhvr>
                                      <p:to>
                                        <p:strVal val="visible"/>
                                      </p:to>
                                    </p:set>
                                    <p:animEffect transition="in" filter="fade">
                                      <p:cBhvr>
                                        <p:cTn id="63" dur="1000"/>
                                        <p:tgtEl>
                                          <p:spTgt spid="360451">
                                            <p:txEl>
                                              <p:pRg st="7" end="7"/>
                                            </p:txEl>
                                          </p:spTgt>
                                        </p:tgtEl>
                                      </p:cBhvr>
                                    </p:animEffect>
                                    <p:anim calcmode="lin" valueType="num">
                                      <p:cBhvr>
                                        <p:cTn id="64" dur="1000" fill="hold"/>
                                        <p:tgtEl>
                                          <p:spTgt spid="360451">
                                            <p:txEl>
                                              <p:pRg st="7" end="7"/>
                                            </p:txEl>
                                          </p:spTgt>
                                        </p:tgtEl>
                                        <p:attrNameLst>
                                          <p:attrName>ppt_x</p:attrName>
                                        </p:attrNameLst>
                                      </p:cBhvr>
                                      <p:tavLst>
                                        <p:tav tm="0">
                                          <p:val>
                                            <p:strVal val="#ppt_x"/>
                                          </p:val>
                                        </p:tav>
                                        <p:tav tm="100000">
                                          <p:val>
                                            <p:strVal val="#ppt_x"/>
                                          </p:val>
                                        </p:tav>
                                      </p:tavLst>
                                    </p:anim>
                                    <p:anim calcmode="lin" valueType="num">
                                      <p:cBhvr>
                                        <p:cTn id="65" dur="900" decel="100000" fill="hold"/>
                                        <p:tgtEl>
                                          <p:spTgt spid="360451">
                                            <p:txEl>
                                              <p:pRg st="7" end="7"/>
                                            </p:txEl>
                                          </p:spTgt>
                                        </p:tgtEl>
                                        <p:attrNameLst>
                                          <p:attrName>ppt_y</p:attrName>
                                        </p:attrNameLst>
                                      </p:cBhvr>
                                      <p:tavLst>
                                        <p:tav tm="0">
                                          <p:val>
                                            <p:strVal val="#ppt_y+1"/>
                                          </p:val>
                                        </p:tav>
                                        <p:tav tm="100000">
                                          <p:val>
                                            <p:strVal val="#ppt_y-.03"/>
                                          </p:val>
                                        </p:tav>
                                      </p:tavLst>
                                    </p:anim>
                                    <p:anim calcmode="lin" valueType="num">
                                      <p:cBhvr>
                                        <p:cTn id="66" dur="100" accel="100000" fill="hold">
                                          <p:stCondLst>
                                            <p:cond delay="900"/>
                                          </p:stCondLst>
                                        </p:cTn>
                                        <p:tgtEl>
                                          <p:spTgt spid="360451">
                                            <p:txEl>
                                              <p:pRg st="7" end="7"/>
                                            </p:txEl>
                                          </p:spTgt>
                                        </p:tgtEl>
                                        <p:attrNameLst>
                                          <p:attrName>ppt_y</p:attrName>
                                        </p:attrNameLst>
                                      </p:cBhvr>
                                      <p:tavLst>
                                        <p:tav tm="0">
                                          <p:val>
                                            <p:strVal val="#ppt_y-.03"/>
                                          </p:val>
                                        </p:tav>
                                        <p:tav tm="100000">
                                          <p:val>
                                            <p:strVal val="#ppt_y"/>
                                          </p:val>
                                        </p:tav>
                                      </p:tavLst>
                                    </p:anim>
                                  </p:childTnLst>
                                </p:cTn>
                              </p:par>
                            </p:childTnLst>
                          </p:cTn>
                        </p:par>
                        <p:par>
                          <p:cTn id="67" fill="hold" nodeType="afterGroup">
                            <p:stCondLst>
                              <p:cond delay="9000"/>
                            </p:stCondLst>
                            <p:childTnLst>
                              <p:par>
                                <p:cTn id="68" presetID="37" presetClass="entr" presetSubtype="0" fill="hold" grpId="0" nodeType="afterEffect">
                                  <p:stCondLst>
                                    <p:cond delay="0"/>
                                  </p:stCondLst>
                                  <p:childTnLst>
                                    <p:set>
                                      <p:cBhvr>
                                        <p:cTn id="69" dur="1" fill="hold">
                                          <p:stCondLst>
                                            <p:cond delay="0"/>
                                          </p:stCondLst>
                                        </p:cTn>
                                        <p:tgtEl>
                                          <p:spTgt spid="360451">
                                            <p:txEl>
                                              <p:pRg st="8" end="8"/>
                                            </p:txEl>
                                          </p:spTgt>
                                        </p:tgtEl>
                                        <p:attrNameLst>
                                          <p:attrName>style.visibility</p:attrName>
                                        </p:attrNameLst>
                                      </p:cBhvr>
                                      <p:to>
                                        <p:strVal val="visible"/>
                                      </p:to>
                                    </p:set>
                                    <p:animEffect transition="in" filter="fade">
                                      <p:cBhvr>
                                        <p:cTn id="70" dur="1000"/>
                                        <p:tgtEl>
                                          <p:spTgt spid="360451">
                                            <p:txEl>
                                              <p:pRg st="8" end="8"/>
                                            </p:txEl>
                                          </p:spTgt>
                                        </p:tgtEl>
                                      </p:cBhvr>
                                    </p:animEffect>
                                    <p:anim calcmode="lin" valueType="num">
                                      <p:cBhvr>
                                        <p:cTn id="71" dur="1000" fill="hold"/>
                                        <p:tgtEl>
                                          <p:spTgt spid="360451">
                                            <p:txEl>
                                              <p:pRg st="8" end="8"/>
                                            </p:txEl>
                                          </p:spTgt>
                                        </p:tgtEl>
                                        <p:attrNameLst>
                                          <p:attrName>ppt_x</p:attrName>
                                        </p:attrNameLst>
                                      </p:cBhvr>
                                      <p:tavLst>
                                        <p:tav tm="0">
                                          <p:val>
                                            <p:strVal val="#ppt_x"/>
                                          </p:val>
                                        </p:tav>
                                        <p:tav tm="100000">
                                          <p:val>
                                            <p:strVal val="#ppt_x"/>
                                          </p:val>
                                        </p:tav>
                                      </p:tavLst>
                                    </p:anim>
                                    <p:anim calcmode="lin" valueType="num">
                                      <p:cBhvr>
                                        <p:cTn id="72" dur="900" decel="100000" fill="hold"/>
                                        <p:tgtEl>
                                          <p:spTgt spid="360451">
                                            <p:txEl>
                                              <p:pRg st="8" end="8"/>
                                            </p:txEl>
                                          </p:spTgt>
                                        </p:tgtEl>
                                        <p:attrNameLst>
                                          <p:attrName>ppt_y</p:attrName>
                                        </p:attrNameLst>
                                      </p:cBhvr>
                                      <p:tavLst>
                                        <p:tav tm="0">
                                          <p:val>
                                            <p:strVal val="#ppt_y+1"/>
                                          </p:val>
                                        </p:tav>
                                        <p:tav tm="100000">
                                          <p:val>
                                            <p:strVal val="#ppt_y-.03"/>
                                          </p:val>
                                        </p:tav>
                                      </p:tavLst>
                                    </p:anim>
                                    <p:anim calcmode="lin" valueType="num">
                                      <p:cBhvr>
                                        <p:cTn id="73" dur="100" accel="100000" fill="hold">
                                          <p:stCondLst>
                                            <p:cond delay="900"/>
                                          </p:stCondLst>
                                        </p:cTn>
                                        <p:tgtEl>
                                          <p:spTgt spid="360451">
                                            <p:txEl>
                                              <p:pRg st="8" end="8"/>
                                            </p:txEl>
                                          </p:spTgt>
                                        </p:tgtEl>
                                        <p:attrNameLst>
                                          <p:attrName>ppt_y</p:attrName>
                                        </p:attrNameLst>
                                      </p:cBhvr>
                                      <p:tavLst>
                                        <p:tav tm="0">
                                          <p:val>
                                            <p:strVal val="#ppt_y-.03"/>
                                          </p:val>
                                        </p:tav>
                                        <p:tav tm="100000">
                                          <p:val>
                                            <p:strVal val="#ppt_y"/>
                                          </p:val>
                                        </p:tav>
                                      </p:tavLst>
                                    </p:anim>
                                  </p:childTnLst>
                                </p:cTn>
                              </p:par>
                            </p:childTnLst>
                          </p:cTn>
                        </p:par>
                        <p:par>
                          <p:cTn id="74" fill="hold" nodeType="afterGroup">
                            <p:stCondLst>
                              <p:cond delay="10000"/>
                            </p:stCondLst>
                            <p:childTnLst>
                              <p:par>
                                <p:cTn id="75" presetID="37" presetClass="entr" presetSubtype="0" fill="hold" grpId="0" nodeType="afterEffect">
                                  <p:stCondLst>
                                    <p:cond delay="0"/>
                                  </p:stCondLst>
                                  <p:childTnLst>
                                    <p:set>
                                      <p:cBhvr>
                                        <p:cTn id="76" dur="1" fill="hold">
                                          <p:stCondLst>
                                            <p:cond delay="0"/>
                                          </p:stCondLst>
                                        </p:cTn>
                                        <p:tgtEl>
                                          <p:spTgt spid="360451">
                                            <p:txEl>
                                              <p:pRg st="9" end="9"/>
                                            </p:txEl>
                                          </p:spTgt>
                                        </p:tgtEl>
                                        <p:attrNameLst>
                                          <p:attrName>style.visibility</p:attrName>
                                        </p:attrNameLst>
                                      </p:cBhvr>
                                      <p:to>
                                        <p:strVal val="visible"/>
                                      </p:to>
                                    </p:set>
                                    <p:animEffect transition="in" filter="fade">
                                      <p:cBhvr>
                                        <p:cTn id="77" dur="1000"/>
                                        <p:tgtEl>
                                          <p:spTgt spid="360451">
                                            <p:txEl>
                                              <p:pRg st="9" end="9"/>
                                            </p:txEl>
                                          </p:spTgt>
                                        </p:tgtEl>
                                      </p:cBhvr>
                                    </p:animEffect>
                                    <p:anim calcmode="lin" valueType="num">
                                      <p:cBhvr>
                                        <p:cTn id="78" dur="1000" fill="hold"/>
                                        <p:tgtEl>
                                          <p:spTgt spid="360451">
                                            <p:txEl>
                                              <p:pRg st="9" end="9"/>
                                            </p:txEl>
                                          </p:spTgt>
                                        </p:tgtEl>
                                        <p:attrNameLst>
                                          <p:attrName>ppt_x</p:attrName>
                                        </p:attrNameLst>
                                      </p:cBhvr>
                                      <p:tavLst>
                                        <p:tav tm="0">
                                          <p:val>
                                            <p:strVal val="#ppt_x"/>
                                          </p:val>
                                        </p:tav>
                                        <p:tav tm="100000">
                                          <p:val>
                                            <p:strVal val="#ppt_x"/>
                                          </p:val>
                                        </p:tav>
                                      </p:tavLst>
                                    </p:anim>
                                    <p:anim calcmode="lin" valueType="num">
                                      <p:cBhvr>
                                        <p:cTn id="79" dur="900" decel="100000" fill="hold"/>
                                        <p:tgtEl>
                                          <p:spTgt spid="360451">
                                            <p:txEl>
                                              <p:pRg st="9" end="9"/>
                                            </p:txEl>
                                          </p:spTgt>
                                        </p:tgtEl>
                                        <p:attrNameLst>
                                          <p:attrName>ppt_y</p:attrName>
                                        </p:attrNameLst>
                                      </p:cBhvr>
                                      <p:tavLst>
                                        <p:tav tm="0">
                                          <p:val>
                                            <p:strVal val="#ppt_y+1"/>
                                          </p:val>
                                        </p:tav>
                                        <p:tav tm="100000">
                                          <p:val>
                                            <p:strVal val="#ppt_y-.03"/>
                                          </p:val>
                                        </p:tav>
                                      </p:tavLst>
                                    </p:anim>
                                    <p:anim calcmode="lin" valueType="num">
                                      <p:cBhvr>
                                        <p:cTn id="80" dur="100" accel="100000" fill="hold">
                                          <p:stCondLst>
                                            <p:cond delay="900"/>
                                          </p:stCondLst>
                                        </p:cTn>
                                        <p:tgtEl>
                                          <p:spTgt spid="360451">
                                            <p:txEl>
                                              <p:pRg st="9" end="9"/>
                                            </p:txEl>
                                          </p:spTgt>
                                        </p:tgtEl>
                                        <p:attrNameLst>
                                          <p:attrName>ppt_y</p:attrName>
                                        </p:attrNameLst>
                                      </p:cBhvr>
                                      <p:tavLst>
                                        <p:tav tm="0">
                                          <p:val>
                                            <p:strVal val="#ppt_y-.03"/>
                                          </p:val>
                                        </p:tav>
                                        <p:tav tm="100000">
                                          <p:val>
                                            <p:strVal val="#ppt_y"/>
                                          </p:val>
                                        </p:tav>
                                      </p:tavLst>
                                    </p:anim>
                                  </p:childTnLst>
                                </p:cTn>
                              </p:par>
                            </p:childTnLst>
                          </p:cTn>
                        </p:par>
                        <p:par>
                          <p:cTn id="81" fill="hold" nodeType="afterGroup">
                            <p:stCondLst>
                              <p:cond delay="11000"/>
                            </p:stCondLst>
                            <p:childTnLst>
                              <p:par>
                                <p:cTn id="82" presetID="37" presetClass="entr" presetSubtype="0" fill="hold" grpId="0" nodeType="afterEffect">
                                  <p:stCondLst>
                                    <p:cond delay="0"/>
                                  </p:stCondLst>
                                  <p:childTnLst>
                                    <p:set>
                                      <p:cBhvr>
                                        <p:cTn id="83" dur="1" fill="hold">
                                          <p:stCondLst>
                                            <p:cond delay="0"/>
                                          </p:stCondLst>
                                        </p:cTn>
                                        <p:tgtEl>
                                          <p:spTgt spid="360451">
                                            <p:txEl>
                                              <p:pRg st="10" end="10"/>
                                            </p:txEl>
                                          </p:spTgt>
                                        </p:tgtEl>
                                        <p:attrNameLst>
                                          <p:attrName>style.visibility</p:attrName>
                                        </p:attrNameLst>
                                      </p:cBhvr>
                                      <p:to>
                                        <p:strVal val="visible"/>
                                      </p:to>
                                    </p:set>
                                    <p:animEffect transition="in" filter="fade">
                                      <p:cBhvr>
                                        <p:cTn id="84" dur="1000"/>
                                        <p:tgtEl>
                                          <p:spTgt spid="360451">
                                            <p:txEl>
                                              <p:pRg st="10" end="10"/>
                                            </p:txEl>
                                          </p:spTgt>
                                        </p:tgtEl>
                                      </p:cBhvr>
                                    </p:animEffect>
                                    <p:anim calcmode="lin" valueType="num">
                                      <p:cBhvr>
                                        <p:cTn id="85" dur="1000" fill="hold"/>
                                        <p:tgtEl>
                                          <p:spTgt spid="360451">
                                            <p:txEl>
                                              <p:pRg st="10" end="10"/>
                                            </p:txEl>
                                          </p:spTgt>
                                        </p:tgtEl>
                                        <p:attrNameLst>
                                          <p:attrName>ppt_x</p:attrName>
                                        </p:attrNameLst>
                                      </p:cBhvr>
                                      <p:tavLst>
                                        <p:tav tm="0">
                                          <p:val>
                                            <p:strVal val="#ppt_x"/>
                                          </p:val>
                                        </p:tav>
                                        <p:tav tm="100000">
                                          <p:val>
                                            <p:strVal val="#ppt_x"/>
                                          </p:val>
                                        </p:tav>
                                      </p:tavLst>
                                    </p:anim>
                                    <p:anim calcmode="lin" valueType="num">
                                      <p:cBhvr>
                                        <p:cTn id="86" dur="900" decel="100000" fill="hold"/>
                                        <p:tgtEl>
                                          <p:spTgt spid="360451">
                                            <p:txEl>
                                              <p:pRg st="10" end="10"/>
                                            </p:txEl>
                                          </p:spTgt>
                                        </p:tgtEl>
                                        <p:attrNameLst>
                                          <p:attrName>ppt_y</p:attrName>
                                        </p:attrNameLst>
                                      </p:cBhvr>
                                      <p:tavLst>
                                        <p:tav tm="0">
                                          <p:val>
                                            <p:strVal val="#ppt_y+1"/>
                                          </p:val>
                                        </p:tav>
                                        <p:tav tm="100000">
                                          <p:val>
                                            <p:strVal val="#ppt_y-.03"/>
                                          </p:val>
                                        </p:tav>
                                      </p:tavLst>
                                    </p:anim>
                                    <p:anim calcmode="lin" valueType="num">
                                      <p:cBhvr>
                                        <p:cTn id="87" dur="100" accel="100000" fill="hold">
                                          <p:stCondLst>
                                            <p:cond delay="900"/>
                                          </p:stCondLst>
                                        </p:cTn>
                                        <p:tgtEl>
                                          <p:spTgt spid="360451">
                                            <p:txEl>
                                              <p:pRg st="10" end="10"/>
                                            </p:txEl>
                                          </p:spTgt>
                                        </p:tgtEl>
                                        <p:attrNameLst>
                                          <p:attrName>ppt_y</p:attrName>
                                        </p:attrNameLst>
                                      </p:cBhvr>
                                      <p:tavLst>
                                        <p:tav tm="0">
                                          <p:val>
                                            <p:strVal val="#ppt_y-.03"/>
                                          </p:val>
                                        </p:tav>
                                        <p:tav tm="100000">
                                          <p:val>
                                            <p:strVal val="#ppt_y"/>
                                          </p:val>
                                        </p:tav>
                                      </p:tavLst>
                                    </p:anim>
                                  </p:childTnLst>
                                </p:cTn>
                              </p:par>
                            </p:childTnLst>
                          </p:cTn>
                        </p:par>
                        <p:par>
                          <p:cTn id="88" fill="hold" nodeType="afterGroup">
                            <p:stCondLst>
                              <p:cond delay="12000"/>
                            </p:stCondLst>
                            <p:childTnLst>
                              <p:par>
                                <p:cTn id="89" presetID="37" presetClass="entr" presetSubtype="0" fill="hold" grpId="0" nodeType="afterEffect">
                                  <p:stCondLst>
                                    <p:cond delay="0"/>
                                  </p:stCondLst>
                                  <p:childTnLst>
                                    <p:set>
                                      <p:cBhvr>
                                        <p:cTn id="90" dur="1" fill="hold">
                                          <p:stCondLst>
                                            <p:cond delay="0"/>
                                          </p:stCondLst>
                                        </p:cTn>
                                        <p:tgtEl>
                                          <p:spTgt spid="360451">
                                            <p:txEl>
                                              <p:pRg st="11" end="11"/>
                                            </p:txEl>
                                          </p:spTgt>
                                        </p:tgtEl>
                                        <p:attrNameLst>
                                          <p:attrName>style.visibility</p:attrName>
                                        </p:attrNameLst>
                                      </p:cBhvr>
                                      <p:to>
                                        <p:strVal val="visible"/>
                                      </p:to>
                                    </p:set>
                                    <p:animEffect transition="in" filter="fade">
                                      <p:cBhvr>
                                        <p:cTn id="91" dur="1000"/>
                                        <p:tgtEl>
                                          <p:spTgt spid="360451">
                                            <p:txEl>
                                              <p:pRg st="11" end="11"/>
                                            </p:txEl>
                                          </p:spTgt>
                                        </p:tgtEl>
                                      </p:cBhvr>
                                    </p:animEffect>
                                    <p:anim calcmode="lin" valueType="num">
                                      <p:cBhvr>
                                        <p:cTn id="92" dur="1000" fill="hold"/>
                                        <p:tgtEl>
                                          <p:spTgt spid="360451">
                                            <p:txEl>
                                              <p:pRg st="11" end="11"/>
                                            </p:txEl>
                                          </p:spTgt>
                                        </p:tgtEl>
                                        <p:attrNameLst>
                                          <p:attrName>ppt_x</p:attrName>
                                        </p:attrNameLst>
                                      </p:cBhvr>
                                      <p:tavLst>
                                        <p:tav tm="0">
                                          <p:val>
                                            <p:strVal val="#ppt_x"/>
                                          </p:val>
                                        </p:tav>
                                        <p:tav tm="100000">
                                          <p:val>
                                            <p:strVal val="#ppt_x"/>
                                          </p:val>
                                        </p:tav>
                                      </p:tavLst>
                                    </p:anim>
                                    <p:anim calcmode="lin" valueType="num">
                                      <p:cBhvr>
                                        <p:cTn id="93" dur="900" decel="100000" fill="hold"/>
                                        <p:tgtEl>
                                          <p:spTgt spid="360451">
                                            <p:txEl>
                                              <p:pRg st="11" end="11"/>
                                            </p:txEl>
                                          </p:spTgt>
                                        </p:tgtEl>
                                        <p:attrNameLst>
                                          <p:attrName>ppt_y</p:attrName>
                                        </p:attrNameLst>
                                      </p:cBhvr>
                                      <p:tavLst>
                                        <p:tav tm="0">
                                          <p:val>
                                            <p:strVal val="#ppt_y+1"/>
                                          </p:val>
                                        </p:tav>
                                        <p:tav tm="100000">
                                          <p:val>
                                            <p:strVal val="#ppt_y-.03"/>
                                          </p:val>
                                        </p:tav>
                                      </p:tavLst>
                                    </p:anim>
                                    <p:anim calcmode="lin" valueType="num">
                                      <p:cBhvr>
                                        <p:cTn id="94" dur="100" accel="100000" fill="hold">
                                          <p:stCondLst>
                                            <p:cond delay="900"/>
                                          </p:stCondLst>
                                        </p:cTn>
                                        <p:tgtEl>
                                          <p:spTgt spid="360451">
                                            <p:txEl>
                                              <p:pRg st="11" end="11"/>
                                            </p:txEl>
                                          </p:spTgt>
                                        </p:tgtEl>
                                        <p:attrNameLst>
                                          <p:attrName>ppt_y</p:attrName>
                                        </p:attrNameLst>
                                      </p:cBhvr>
                                      <p:tavLst>
                                        <p:tav tm="0">
                                          <p:val>
                                            <p:strVal val="#ppt_y-.03"/>
                                          </p:val>
                                        </p:tav>
                                        <p:tav tm="100000">
                                          <p:val>
                                            <p:strVal val="#ppt_y"/>
                                          </p:val>
                                        </p:tav>
                                      </p:tavLst>
                                    </p:anim>
                                  </p:childTnLst>
                                </p:cTn>
                              </p:par>
                            </p:childTnLst>
                          </p:cTn>
                        </p:par>
                        <p:par>
                          <p:cTn id="95" fill="hold" nodeType="afterGroup">
                            <p:stCondLst>
                              <p:cond delay="13000"/>
                            </p:stCondLst>
                            <p:childTnLst>
                              <p:par>
                                <p:cTn id="96" presetID="37" presetClass="entr" presetSubtype="0" fill="hold" grpId="0" nodeType="afterEffect">
                                  <p:stCondLst>
                                    <p:cond delay="0"/>
                                  </p:stCondLst>
                                  <p:childTnLst>
                                    <p:set>
                                      <p:cBhvr>
                                        <p:cTn id="97" dur="1" fill="hold">
                                          <p:stCondLst>
                                            <p:cond delay="0"/>
                                          </p:stCondLst>
                                        </p:cTn>
                                        <p:tgtEl>
                                          <p:spTgt spid="360451">
                                            <p:txEl>
                                              <p:pRg st="12" end="12"/>
                                            </p:txEl>
                                          </p:spTgt>
                                        </p:tgtEl>
                                        <p:attrNameLst>
                                          <p:attrName>style.visibility</p:attrName>
                                        </p:attrNameLst>
                                      </p:cBhvr>
                                      <p:to>
                                        <p:strVal val="visible"/>
                                      </p:to>
                                    </p:set>
                                    <p:animEffect transition="in" filter="fade">
                                      <p:cBhvr>
                                        <p:cTn id="98" dur="1000"/>
                                        <p:tgtEl>
                                          <p:spTgt spid="360451">
                                            <p:txEl>
                                              <p:pRg st="12" end="12"/>
                                            </p:txEl>
                                          </p:spTgt>
                                        </p:tgtEl>
                                      </p:cBhvr>
                                    </p:animEffect>
                                    <p:anim calcmode="lin" valueType="num">
                                      <p:cBhvr>
                                        <p:cTn id="99" dur="1000" fill="hold"/>
                                        <p:tgtEl>
                                          <p:spTgt spid="360451">
                                            <p:txEl>
                                              <p:pRg st="12" end="12"/>
                                            </p:txEl>
                                          </p:spTgt>
                                        </p:tgtEl>
                                        <p:attrNameLst>
                                          <p:attrName>ppt_x</p:attrName>
                                        </p:attrNameLst>
                                      </p:cBhvr>
                                      <p:tavLst>
                                        <p:tav tm="0">
                                          <p:val>
                                            <p:strVal val="#ppt_x"/>
                                          </p:val>
                                        </p:tav>
                                        <p:tav tm="100000">
                                          <p:val>
                                            <p:strVal val="#ppt_x"/>
                                          </p:val>
                                        </p:tav>
                                      </p:tavLst>
                                    </p:anim>
                                    <p:anim calcmode="lin" valueType="num">
                                      <p:cBhvr>
                                        <p:cTn id="100" dur="900" decel="100000" fill="hold"/>
                                        <p:tgtEl>
                                          <p:spTgt spid="360451">
                                            <p:txEl>
                                              <p:pRg st="12" end="12"/>
                                            </p:txEl>
                                          </p:spTgt>
                                        </p:tgtEl>
                                        <p:attrNameLst>
                                          <p:attrName>ppt_y</p:attrName>
                                        </p:attrNameLst>
                                      </p:cBhvr>
                                      <p:tavLst>
                                        <p:tav tm="0">
                                          <p:val>
                                            <p:strVal val="#ppt_y+1"/>
                                          </p:val>
                                        </p:tav>
                                        <p:tav tm="100000">
                                          <p:val>
                                            <p:strVal val="#ppt_y-.03"/>
                                          </p:val>
                                        </p:tav>
                                      </p:tavLst>
                                    </p:anim>
                                    <p:anim calcmode="lin" valueType="num">
                                      <p:cBhvr>
                                        <p:cTn id="101" dur="100" accel="100000" fill="hold">
                                          <p:stCondLst>
                                            <p:cond delay="900"/>
                                          </p:stCondLst>
                                        </p:cTn>
                                        <p:tgtEl>
                                          <p:spTgt spid="360451">
                                            <p:txEl>
                                              <p:pRg st="12" end="12"/>
                                            </p:txEl>
                                          </p:spTgt>
                                        </p:tgtEl>
                                        <p:attrNameLst>
                                          <p:attrName>ppt_y</p:attrName>
                                        </p:attrNameLst>
                                      </p:cBhvr>
                                      <p:tavLst>
                                        <p:tav tm="0">
                                          <p:val>
                                            <p:strVal val="#ppt_y-.03"/>
                                          </p:val>
                                        </p:tav>
                                        <p:tav tm="100000">
                                          <p:val>
                                            <p:strVal val="#ppt_y"/>
                                          </p:val>
                                        </p:tav>
                                      </p:tavLst>
                                    </p:anim>
                                  </p:childTnLst>
                                </p:cTn>
                              </p:par>
                            </p:childTnLst>
                          </p:cTn>
                        </p:par>
                        <p:par>
                          <p:cTn id="102" fill="hold" nodeType="afterGroup">
                            <p:stCondLst>
                              <p:cond delay="14000"/>
                            </p:stCondLst>
                            <p:childTnLst>
                              <p:par>
                                <p:cTn id="103" presetID="37" presetClass="entr" presetSubtype="0" fill="hold" grpId="0" nodeType="afterEffect">
                                  <p:stCondLst>
                                    <p:cond delay="0"/>
                                  </p:stCondLst>
                                  <p:childTnLst>
                                    <p:set>
                                      <p:cBhvr>
                                        <p:cTn id="104" dur="1" fill="hold">
                                          <p:stCondLst>
                                            <p:cond delay="0"/>
                                          </p:stCondLst>
                                        </p:cTn>
                                        <p:tgtEl>
                                          <p:spTgt spid="360451">
                                            <p:txEl>
                                              <p:pRg st="13" end="13"/>
                                            </p:txEl>
                                          </p:spTgt>
                                        </p:tgtEl>
                                        <p:attrNameLst>
                                          <p:attrName>style.visibility</p:attrName>
                                        </p:attrNameLst>
                                      </p:cBhvr>
                                      <p:to>
                                        <p:strVal val="visible"/>
                                      </p:to>
                                    </p:set>
                                    <p:animEffect transition="in" filter="fade">
                                      <p:cBhvr>
                                        <p:cTn id="105" dur="1000"/>
                                        <p:tgtEl>
                                          <p:spTgt spid="360451">
                                            <p:txEl>
                                              <p:pRg st="13" end="13"/>
                                            </p:txEl>
                                          </p:spTgt>
                                        </p:tgtEl>
                                      </p:cBhvr>
                                    </p:animEffect>
                                    <p:anim calcmode="lin" valueType="num">
                                      <p:cBhvr>
                                        <p:cTn id="106" dur="1000" fill="hold"/>
                                        <p:tgtEl>
                                          <p:spTgt spid="360451">
                                            <p:txEl>
                                              <p:pRg st="13" end="13"/>
                                            </p:txEl>
                                          </p:spTgt>
                                        </p:tgtEl>
                                        <p:attrNameLst>
                                          <p:attrName>ppt_x</p:attrName>
                                        </p:attrNameLst>
                                      </p:cBhvr>
                                      <p:tavLst>
                                        <p:tav tm="0">
                                          <p:val>
                                            <p:strVal val="#ppt_x"/>
                                          </p:val>
                                        </p:tav>
                                        <p:tav tm="100000">
                                          <p:val>
                                            <p:strVal val="#ppt_x"/>
                                          </p:val>
                                        </p:tav>
                                      </p:tavLst>
                                    </p:anim>
                                    <p:anim calcmode="lin" valueType="num">
                                      <p:cBhvr>
                                        <p:cTn id="107" dur="900" decel="100000" fill="hold"/>
                                        <p:tgtEl>
                                          <p:spTgt spid="360451">
                                            <p:txEl>
                                              <p:pRg st="13" end="13"/>
                                            </p:txEl>
                                          </p:spTgt>
                                        </p:tgtEl>
                                        <p:attrNameLst>
                                          <p:attrName>ppt_y</p:attrName>
                                        </p:attrNameLst>
                                      </p:cBhvr>
                                      <p:tavLst>
                                        <p:tav tm="0">
                                          <p:val>
                                            <p:strVal val="#ppt_y+1"/>
                                          </p:val>
                                        </p:tav>
                                        <p:tav tm="100000">
                                          <p:val>
                                            <p:strVal val="#ppt_y-.03"/>
                                          </p:val>
                                        </p:tav>
                                      </p:tavLst>
                                    </p:anim>
                                    <p:anim calcmode="lin" valueType="num">
                                      <p:cBhvr>
                                        <p:cTn id="108" dur="100" accel="100000" fill="hold">
                                          <p:stCondLst>
                                            <p:cond delay="900"/>
                                          </p:stCondLst>
                                        </p:cTn>
                                        <p:tgtEl>
                                          <p:spTgt spid="360451">
                                            <p:txEl>
                                              <p:pRg st="13" end="13"/>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0451" grpId="0" build="p"/>
    </p:bldLst>
  </p:timing>
</p:sld>
</file>

<file path=ppt/slides/slide26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1475" name="Rectangle 3"/>
          <p:cNvSpPr>
            <a:spLocks noGrp="1" noChangeArrowheads="1"/>
          </p:cNvSpPr>
          <p:nvPr>
            <p:ph type="body" idx="1"/>
          </p:nvPr>
        </p:nvSpPr>
        <p:spPr>
          <a:xfrm>
            <a:off x="457200" y="476250"/>
            <a:ext cx="8229600" cy="6048375"/>
          </a:xfrm>
        </p:spPr>
        <p:txBody>
          <a:bodyPr/>
          <a:lstStyle/>
          <a:p>
            <a:pPr>
              <a:buFont typeface="Wingdings" panose="05000000000000000000" pitchFamily="2" charset="2"/>
              <a:buNone/>
            </a:pPr>
            <a:r>
              <a:rPr lang="fa-IR" altLang="fa-IR" sz="2000">
                <a:effectLst/>
                <a:cs typeface="B Zar" panose="00000400000000000000" pitchFamily="2" charset="-78"/>
              </a:rPr>
              <a:t>سود قبل از مالیات در صورت قبول پیشنهاد اول </a:t>
            </a:r>
          </a:p>
          <a:p>
            <a:pPr algn="l">
              <a:buFont typeface="Wingdings" panose="05000000000000000000" pitchFamily="2" charset="2"/>
              <a:buNone/>
            </a:pPr>
            <a:r>
              <a:rPr lang="fa-IR" altLang="fa-IR" sz="2000">
                <a:effectLst/>
                <a:cs typeface="B Zar" panose="00000400000000000000" pitchFamily="2" charset="-78"/>
              </a:rPr>
              <a:t>41428736 = 190000000 – [ (2/1 × 401786) 480] = سود قبل از کسر میالیات</a:t>
            </a:r>
          </a:p>
          <a:p>
            <a:pPr algn="l">
              <a:buFont typeface="Wingdings" panose="05000000000000000000" pitchFamily="2" charset="2"/>
              <a:buNone/>
            </a:pPr>
            <a:r>
              <a:rPr lang="fa-IR" altLang="fa-IR" sz="2000">
                <a:effectLst/>
                <a:cs typeface="B Zar" panose="00000400000000000000" pitchFamily="2" charset="-78"/>
              </a:rPr>
              <a:t>(</a:t>
            </a:r>
            <a:r>
              <a:rPr lang="fa-IR" altLang="fa-IR" sz="2000" u="sng">
                <a:effectLst/>
                <a:cs typeface="B Zar" panose="00000400000000000000" pitchFamily="2" charset="-78"/>
              </a:rPr>
              <a:t>51071600</a:t>
            </a:r>
            <a:r>
              <a:rPr lang="fa-IR" altLang="fa-IR" sz="2000">
                <a:effectLst/>
                <a:cs typeface="B Zar" panose="00000400000000000000" pitchFamily="2" charset="-78"/>
              </a:rPr>
              <a:t>) = 190000000 – (491786 × 600) = سود قبل از مالیات فعلی</a:t>
            </a:r>
          </a:p>
          <a:p>
            <a:pPr algn="ctr">
              <a:buFont typeface="Wingdings" panose="05000000000000000000" pitchFamily="2" charset="2"/>
              <a:buNone/>
            </a:pPr>
            <a:r>
              <a:rPr lang="fa-IR" altLang="fa-IR" sz="2000">
                <a:effectLst/>
                <a:cs typeface="B Zar" panose="00000400000000000000" pitchFamily="2" charset="-78"/>
              </a:rPr>
              <a:t>        (9642864) کاهش سود در صورت پیشنهاد اول</a:t>
            </a:r>
          </a:p>
          <a:p>
            <a:pPr>
              <a:buFont typeface="Wingdings" panose="05000000000000000000" pitchFamily="2" charset="2"/>
              <a:buNone/>
            </a:pPr>
            <a:endParaRPr lang="fa-IR" altLang="fa-IR" sz="2000">
              <a:effectLst/>
              <a:cs typeface="B Zar" panose="00000400000000000000" pitchFamily="2" charset="-78"/>
            </a:endParaRPr>
          </a:p>
          <a:p>
            <a:pPr>
              <a:buFont typeface="Wingdings" panose="05000000000000000000" pitchFamily="2" charset="2"/>
              <a:buNone/>
            </a:pPr>
            <a:r>
              <a:rPr lang="fa-IR" altLang="fa-IR" sz="2000">
                <a:effectLst/>
                <a:cs typeface="B Zar" panose="00000400000000000000" pitchFamily="2" charset="-78"/>
              </a:rPr>
              <a:t>بررسی پیشنهاد دوم  :</a:t>
            </a:r>
          </a:p>
          <a:p>
            <a:pPr algn="l">
              <a:buFont typeface="Wingdings" panose="05000000000000000000" pitchFamily="2" charset="2"/>
              <a:buNone/>
            </a:pPr>
            <a:r>
              <a:rPr lang="fa-IR" altLang="fa-IR" sz="2000">
                <a:effectLst/>
                <a:cs typeface="B Zar" panose="00000400000000000000" pitchFamily="2" charset="-78"/>
              </a:rPr>
              <a:t>در صد حاشیه سود فعلی               6/53% - 100 × 600 = </a:t>
            </a:r>
            <a:r>
              <a:rPr lang="en-US" altLang="fa-IR" sz="1600">
                <a:effectLst/>
                <a:cs typeface="B Zar" panose="00000400000000000000" pitchFamily="2" charset="-78"/>
              </a:rPr>
              <a:t>%CM</a:t>
            </a:r>
          </a:p>
          <a:p>
            <a:pPr algn="ctr">
              <a:lnSpc>
                <a:spcPct val="40000"/>
              </a:lnSpc>
              <a:buFont typeface="Wingdings" panose="05000000000000000000" pitchFamily="2" charset="2"/>
              <a:buNone/>
            </a:pPr>
            <a:r>
              <a:rPr lang="fa-IR" altLang="fa-IR" sz="2000">
                <a:effectLst/>
                <a:cs typeface="B Zar" panose="00000400000000000000" pitchFamily="2" charset="-78"/>
              </a:rPr>
              <a:t>                                                                                                                               1120                                            </a:t>
            </a:r>
          </a:p>
          <a:p>
            <a:pPr>
              <a:buFont typeface="Wingdings" panose="05000000000000000000" pitchFamily="2" charset="2"/>
              <a:buNone/>
            </a:pPr>
            <a:r>
              <a:rPr lang="fa-IR" altLang="fa-IR" sz="2000">
                <a:effectLst/>
                <a:cs typeface="B Zar" panose="00000400000000000000" pitchFamily="2" charset="-78"/>
              </a:rPr>
              <a:t>افزایش در سود در صورت قبول پیشنهاد دوم </a:t>
            </a:r>
          </a:p>
          <a:p>
            <a:pPr algn="l">
              <a:buFont typeface="Wingdings" panose="05000000000000000000" pitchFamily="2" charset="2"/>
              <a:buNone/>
            </a:pPr>
            <a:r>
              <a:rPr lang="fa-IR" altLang="fa-IR" sz="2000">
                <a:effectLst/>
                <a:cs typeface="B Zar" panose="00000400000000000000" pitchFamily="2" charset="-78"/>
              </a:rPr>
              <a:t> 34180000 = 2000000 – 36180000 = (450000000× 6/52%) 15%</a:t>
            </a:r>
          </a:p>
          <a:p>
            <a:pPr>
              <a:buFont typeface="Wingdings" panose="05000000000000000000" pitchFamily="2" charset="2"/>
              <a:buNone/>
            </a:pPr>
            <a:r>
              <a:rPr lang="fa-IR" altLang="fa-IR" sz="2000">
                <a:effectLst/>
                <a:cs typeface="B Zar" panose="00000400000000000000" pitchFamily="2" charset="-78"/>
              </a:rPr>
              <a:t>بررسی پیشنهاد سوم :</a:t>
            </a:r>
          </a:p>
          <a:p>
            <a:pPr algn="l">
              <a:buFont typeface="Wingdings" panose="05000000000000000000" pitchFamily="2" charset="2"/>
              <a:buNone/>
            </a:pPr>
            <a:r>
              <a:rPr lang="fa-IR" altLang="fa-IR" sz="2000">
                <a:effectLst/>
                <a:cs typeface="B Zar" panose="00000400000000000000" pitchFamily="2" charset="-78"/>
              </a:rPr>
              <a:t> 190000000 – (520 × 482143) – [[401786×120%][(1120)(19% - 100%]]</a:t>
            </a:r>
          </a:p>
          <a:p>
            <a:pPr algn="l">
              <a:buFont typeface="Wingdings" panose="05000000000000000000" pitchFamily="2" charset="2"/>
              <a:buNone/>
            </a:pPr>
            <a:r>
              <a:rPr lang="fa-IR" altLang="fa-IR" sz="2000">
                <a:effectLst/>
                <a:cs typeface="B Zar" panose="00000400000000000000" pitchFamily="2" charset="-78"/>
              </a:rPr>
              <a:t>سود خالص در صورت قبول پیشنهاد سوم                                                                                 45285680 =</a:t>
            </a:r>
          </a:p>
          <a:p>
            <a:pPr>
              <a:buFont typeface="Wingdings" panose="05000000000000000000" pitchFamily="2" charset="2"/>
              <a:buNone/>
            </a:pPr>
            <a:r>
              <a:rPr lang="fa-IR" altLang="fa-IR" sz="2000">
                <a:effectLst/>
                <a:cs typeface="B Zar" panose="00000400000000000000" pitchFamily="2" charset="-78"/>
              </a:rPr>
              <a:t>سود خالص فعلی                                                                                                                    (</a:t>
            </a:r>
            <a:r>
              <a:rPr lang="fa-IR" altLang="fa-IR" sz="2000" u="sng">
                <a:effectLst/>
                <a:cs typeface="B Zar" panose="00000400000000000000" pitchFamily="2" charset="-78"/>
              </a:rPr>
              <a:t>51071600</a:t>
            </a:r>
            <a:r>
              <a:rPr lang="fa-IR" altLang="fa-IR" sz="2000">
                <a:effectLst/>
                <a:cs typeface="B Zar" panose="00000400000000000000" pitchFamily="2" charset="-78"/>
              </a:rPr>
              <a:t>)</a:t>
            </a:r>
          </a:p>
          <a:p>
            <a:pPr>
              <a:buFont typeface="Wingdings" panose="05000000000000000000" pitchFamily="2" charset="2"/>
              <a:buNone/>
            </a:pPr>
            <a:r>
              <a:rPr lang="fa-IR" altLang="fa-IR" sz="2000">
                <a:effectLst/>
                <a:cs typeface="B Zar" panose="00000400000000000000" pitchFamily="2" charset="-78"/>
              </a:rPr>
              <a:t>کاهش سود در صورت قبول پیشنهاد سوم                                                                                 (5785920)</a:t>
            </a:r>
          </a:p>
          <a:p>
            <a:pPr>
              <a:buFont typeface="Wingdings" panose="05000000000000000000" pitchFamily="2" charset="2"/>
              <a:buNone/>
            </a:pPr>
            <a:r>
              <a:rPr lang="fa-IR" altLang="fa-IR" sz="2000">
                <a:effectLst/>
                <a:cs typeface="B Zar" panose="00000400000000000000" pitchFamily="2" charset="-78"/>
              </a:rPr>
              <a:t>با توجه به محاسبات فوق پیشنهاد دوم قابل قبول است . </a:t>
            </a:r>
            <a:endParaRPr lang="en-US" altLang="fa-IR" sz="2000">
              <a:effectLst/>
              <a:cs typeface="B Zar" panose="00000400000000000000" pitchFamily="2" charset="-78"/>
            </a:endParaRPr>
          </a:p>
        </p:txBody>
      </p:sp>
      <p:grpSp>
        <p:nvGrpSpPr>
          <p:cNvPr id="361479" name="Group 7"/>
          <p:cNvGrpSpPr>
            <a:grpSpLocks/>
          </p:cNvGrpSpPr>
          <p:nvPr/>
        </p:nvGrpSpPr>
        <p:grpSpPr bwMode="auto">
          <a:xfrm>
            <a:off x="755650" y="1916113"/>
            <a:ext cx="5329238" cy="3817937"/>
            <a:chOff x="476" y="1207"/>
            <a:chExt cx="3357" cy="2405"/>
          </a:xfrm>
        </p:grpSpPr>
        <p:sp>
          <p:nvSpPr>
            <p:cNvPr id="361476" name="Line 4"/>
            <p:cNvSpPr>
              <a:spLocks noChangeShapeType="1"/>
            </p:cNvSpPr>
            <p:nvPr/>
          </p:nvSpPr>
          <p:spPr bwMode="auto">
            <a:xfrm>
              <a:off x="3379" y="1207"/>
              <a:ext cx="45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1477" name="Line 5"/>
            <p:cNvSpPr>
              <a:spLocks noChangeShapeType="1"/>
            </p:cNvSpPr>
            <p:nvPr/>
          </p:nvSpPr>
          <p:spPr bwMode="auto">
            <a:xfrm>
              <a:off x="793" y="1842"/>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1478" name="Line 6"/>
            <p:cNvSpPr>
              <a:spLocks noChangeShapeType="1"/>
            </p:cNvSpPr>
            <p:nvPr/>
          </p:nvSpPr>
          <p:spPr bwMode="auto">
            <a:xfrm>
              <a:off x="476" y="3612"/>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3" presetClass="entr" presetSubtype="16" fill="hold" grpId="0" nodeType="afterEffect">
                                  <p:stCondLst>
                                    <p:cond delay="0"/>
                                  </p:stCondLst>
                                  <p:childTnLst>
                                    <p:set>
                                      <p:cBhvr>
                                        <p:cTn id="6" dur="1" fill="hold">
                                          <p:stCondLst>
                                            <p:cond delay="0"/>
                                          </p:stCondLst>
                                        </p:cTn>
                                        <p:tgtEl>
                                          <p:spTgt spid="361475">
                                            <p:txEl>
                                              <p:pRg st="0" end="0"/>
                                            </p:txEl>
                                          </p:spTgt>
                                        </p:tgtEl>
                                        <p:attrNameLst>
                                          <p:attrName>style.visibility</p:attrName>
                                        </p:attrNameLst>
                                      </p:cBhvr>
                                      <p:to>
                                        <p:strVal val="visible"/>
                                      </p:to>
                                    </p:set>
                                    <p:animEffect transition="in" filter="plus(in)">
                                      <p:cBhvr>
                                        <p:cTn id="7" dur="500"/>
                                        <p:tgtEl>
                                          <p:spTgt spid="361475">
                                            <p:txEl>
                                              <p:pRg st="0" end="0"/>
                                            </p:txEl>
                                          </p:spTgt>
                                        </p:tgtEl>
                                      </p:cBhvr>
                                    </p:animEffect>
                                  </p:childTnLst>
                                </p:cTn>
                              </p:par>
                            </p:childTnLst>
                          </p:cTn>
                        </p:par>
                        <p:par>
                          <p:cTn id="8" fill="hold" nodeType="afterGroup">
                            <p:stCondLst>
                              <p:cond delay="500"/>
                            </p:stCondLst>
                            <p:childTnLst>
                              <p:par>
                                <p:cTn id="9" presetID="13" presetClass="entr" presetSubtype="16" fill="hold" grpId="0" nodeType="afterEffect">
                                  <p:stCondLst>
                                    <p:cond delay="0"/>
                                  </p:stCondLst>
                                  <p:childTnLst>
                                    <p:set>
                                      <p:cBhvr>
                                        <p:cTn id="10" dur="1" fill="hold">
                                          <p:stCondLst>
                                            <p:cond delay="0"/>
                                          </p:stCondLst>
                                        </p:cTn>
                                        <p:tgtEl>
                                          <p:spTgt spid="361475">
                                            <p:txEl>
                                              <p:pRg st="1" end="1"/>
                                            </p:txEl>
                                          </p:spTgt>
                                        </p:tgtEl>
                                        <p:attrNameLst>
                                          <p:attrName>style.visibility</p:attrName>
                                        </p:attrNameLst>
                                      </p:cBhvr>
                                      <p:to>
                                        <p:strVal val="visible"/>
                                      </p:to>
                                    </p:set>
                                    <p:animEffect transition="in" filter="plus(in)">
                                      <p:cBhvr>
                                        <p:cTn id="11" dur="500"/>
                                        <p:tgtEl>
                                          <p:spTgt spid="361475">
                                            <p:txEl>
                                              <p:pRg st="1" end="1"/>
                                            </p:txEl>
                                          </p:spTgt>
                                        </p:tgtEl>
                                      </p:cBhvr>
                                    </p:animEffect>
                                  </p:childTnLst>
                                </p:cTn>
                              </p:par>
                            </p:childTnLst>
                          </p:cTn>
                        </p:par>
                        <p:par>
                          <p:cTn id="12" fill="hold" nodeType="afterGroup">
                            <p:stCondLst>
                              <p:cond delay="1000"/>
                            </p:stCondLst>
                            <p:childTnLst>
                              <p:par>
                                <p:cTn id="13" presetID="13" presetClass="entr" presetSubtype="16" fill="hold" grpId="0" nodeType="afterEffect">
                                  <p:stCondLst>
                                    <p:cond delay="0"/>
                                  </p:stCondLst>
                                  <p:childTnLst>
                                    <p:set>
                                      <p:cBhvr>
                                        <p:cTn id="14" dur="1" fill="hold">
                                          <p:stCondLst>
                                            <p:cond delay="0"/>
                                          </p:stCondLst>
                                        </p:cTn>
                                        <p:tgtEl>
                                          <p:spTgt spid="361475">
                                            <p:txEl>
                                              <p:pRg st="2" end="2"/>
                                            </p:txEl>
                                          </p:spTgt>
                                        </p:tgtEl>
                                        <p:attrNameLst>
                                          <p:attrName>style.visibility</p:attrName>
                                        </p:attrNameLst>
                                      </p:cBhvr>
                                      <p:to>
                                        <p:strVal val="visible"/>
                                      </p:to>
                                    </p:set>
                                    <p:animEffect transition="in" filter="plus(in)">
                                      <p:cBhvr>
                                        <p:cTn id="15" dur="500"/>
                                        <p:tgtEl>
                                          <p:spTgt spid="361475">
                                            <p:txEl>
                                              <p:pRg st="2" end="2"/>
                                            </p:txEl>
                                          </p:spTgt>
                                        </p:tgtEl>
                                      </p:cBhvr>
                                    </p:animEffect>
                                  </p:childTnLst>
                                </p:cTn>
                              </p:par>
                            </p:childTnLst>
                          </p:cTn>
                        </p:par>
                        <p:par>
                          <p:cTn id="16" fill="hold" nodeType="afterGroup">
                            <p:stCondLst>
                              <p:cond delay="1500"/>
                            </p:stCondLst>
                            <p:childTnLst>
                              <p:par>
                                <p:cTn id="17" presetID="13" presetClass="entr" presetSubtype="16" fill="hold" grpId="0" nodeType="afterEffect">
                                  <p:stCondLst>
                                    <p:cond delay="0"/>
                                  </p:stCondLst>
                                  <p:childTnLst>
                                    <p:set>
                                      <p:cBhvr>
                                        <p:cTn id="18" dur="1" fill="hold">
                                          <p:stCondLst>
                                            <p:cond delay="0"/>
                                          </p:stCondLst>
                                        </p:cTn>
                                        <p:tgtEl>
                                          <p:spTgt spid="361475">
                                            <p:txEl>
                                              <p:pRg st="3" end="3"/>
                                            </p:txEl>
                                          </p:spTgt>
                                        </p:tgtEl>
                                        <p:attrNameLst>
                                          <p:attrName>style.visibility</p:attrName>
                                        </p:attrNameLst>
                                      </p:cBhvr>
                                      <p:to>
                                        <p:strVal val="visible"/>
                                      </p:to>
                                    </p:set>
                                    <p:animEffect transition="in" filter="plus(in)">
                                      <p:cBhvr>
                                        <p:cTn id="19" dur="500"/>
                                        <p:tgtEl>
                                          <p:spTgt spid="361475">
                                            <p:txEl>
                                              <p:pRg st="3" end="3"/>
                                            </p:txEl>
                                          </p:spTgt>
                                        </p:tgtEl>
                                      </p:cBhvr>
                                    </p:animEffect>
                                  </p:childTnLst>
                                </p:cTn>
                              </p:par>
                            </p:childTnLst>
                          </p:cTn>
                        </p:par>
                        <p:par>
                          <p:cTn id="20" fill="hold" nodeType="afterGroup">
                            <p:stCondLst>
                              <p:cond delay="2000"/>
                            </p:stCondLst>
                            <p:childTnLst>
                              <p:par>
                                <p:cTn id="21" presetID="13" presetClass="entr" presetSubtype="16" fill="hold" grpId="0" nodeType="afterEffect">
                                  <p:stCondLst>
                                    <p:cond delay="0"/>
                                  </p:stCondLst>
                                  <p:childTnLst>
                                    <p:set>
                                      <p:cBhvr>
                                        <p:cTn id="22" dur="1" fill="hold">
                                          <p:stCondLst>
                                            <p:cond delay="0"/>
                                          </p:stCondLst>
                                        </p:cTn>
                                        <p:tgtEl>
                                          <p:spTgt spid="361475">
                                            <p:txEl>
                                              <p:pRg st="5" end="5"/>
                                            </p:txEl>
                                          </p:spTgt>
                                        </p:tgtEl>
                                        <p:attrNameLst>
                                          <p:attrName>style.visibility</p:attrName>
                                        </p:attrNameLst>
                                      </p:cBhvr>
                                      <p:to>
                                        <p:strVal val="visible"/>
                                      </p:to>
                                    </p:set>
                                    <p:animEffect transition="in" filter="plus(in)">
                                      <p:cBhvr>
                                        <p:cTn id="23" dur="500"/>
                                        <p:tgtEl>
                                          <p:spTgt spid="361475">
                                            <p:txEl>
                                              <p:pRg st="5" end="5"/>
                                            </p:txEl>
                                          </p:spTgt>
                                        </p:tgtEl>
                                      </p:cBhvr>
                                    </p:animEffect>
                                  </p:childTnLst>
                                </p:cTn>
                              </p:par>
                            </p:childTnLst>
                          </p:cTn>
                        </p:par>
                        <p:par>
                          <p:cTn id="24" fill="hold" nodeType="afterGroup">
                            <p:stCondLst>
                              <p:cond delay="2500"/>
                            </p:stCondLst>
                            <p:childTnLst>
                              <p:par>
                                <p:cTn id="25" presetID="13" presetClass="entr" presetSubtype="16" fill="hold" grpId="0" nodeType="afterEffect">
                                  <p:stCondLst>
                                    <p:cond delay="0"/>
                                  </p:stCondLst>
                                  <p:childTnLst>
                                    <p:set>
                                      <p:cBhvr>
                                        <p:cTn id="26" dur="1" fill="hold">
                                          <p:stCondLst>
                                            <p:cond delay="0"/>
                                          </p:stCondLst>
                                        </p:cTn>
                                        <p:tgtEl>
                                          <p:spTgt spid="361475">
                                            <p:txEl>
                                              <p:pRg st="6" end="6"/>
                                            </p:txEl>
                                          </p:spTgt>
                                        </p:tgtEl>
                                        <p:attrNameLst>
                                          <p:attrName>style.visibility</p:attrName>
                                        </p:attrNameLst>
                                      </p:cBhvr>
                                      <p:to>
                                        <p:strVal val="visible"/>
                                      </p:to>
                                    </p:set>
                                    <p:animEffect transition="in" filter="plus(in)">
                                      <p:cBhvr>
                                        <p:cTn id="27" dur="500"/>
                                        <p:tgtEl>
                                          <p:spTgt spid="361475">
                                            <p:txEl>
                                              <p:pRg st="6" end="6"/>
                                            </p:txEl>
                                          </p:spTgt>
                                        </p:tgtEl>
                                      </p:cBhvr>
                                    </p:animEffect>
                                  </p:childTnLst>
                                </p:cTn>
                              </p:par>
                            </p:childTnLst>
                          </p:cTn>
                        </p:par>
                        <p:par>
                          <p:cTn id="28" fill="hold" nodeType="afterGroup">
                            <p:stCondLst>
                              <p:cond delay="3000"/>
                            </p:stCondLst>
                            <p:childTnLst>
                              <p:par>
                                <p:cTn id="29" presetID="13" presetClass="entr" presetSubtype="16" fill="hold" grpId="0" nodeType="afterEffect">
                                  <p:stCondLst>
                                    <p:cond delay="0"/>
                                  </p:stCondLst>
                                  <p:childTnLst>
                                    <p:set>
                                      <p:cBhvr>
                                        <p:cTn id="30" dur="1" fill="hold">
                                          <p:stCondLst>
                                            <p:cond delay="0"/>
                                          </p:stCondLst>
                                        </p:cTn>
                                        <p:tgtEl>
                                          <p:spTgt spid="361475">
                                            <p:txEl>
                                              <p:pRg st="7" end="7"/>
                                            </p:txEl>
                                          </p:spTgt>
                                        </p:tgtEl>
                                        <p:attrNameLst>
                                          <p:attrName>style.visibility</p:attrName>
                                        </p:attrNameLst>
                                      </p:cBhvr>
                                      <p:to>
                                        <p:strVal val="visible"/>
                                      </p:to>
                                    </p:set>
                                    <p:animEffect transition="in" filter="plus(in)">
                                      <p:cBhvr>
                                        <p:cTn id="31" dur="500"/>
                                        <p:tgtEl>
                                          <p:spTgt spid="361475">
                                            <p:txEl>
                                              <p:pRg st="7" end="7"/>
                                            </p:txEl>
                                          </p:spTgt>
                                        </p:tgtEl>
                                      </p:cBhvr>
                                    </p:animEffect>
                                  </p:childTnLst>
                                </p:cTn>
                              </p:par>
                            </p:childTnLst>
                          </p:cTn>
                        </p:par>
                        <p:par>
                          <p:cTn id="32" fill="hold" nodeType="afterGroup">
                            <p:stCondLst>
                              <p:cond delay="3500"/>
                            </p:stCondLst>
                            <p:childTnLst>
                              <p:par>
                                <p:cTn id="33" presetID="13" presetClass="entr" presetSubtype="16" fill="hold" grpId="0" nodeType="afterEffect">
                                  <p:stCondLst>
                                    <p:cond delay="0"/>
                                  </p:stCondLst>
                                  <p:childTnLst>
                                    <p:set>
                                      <p:cBhvr>
                                        <p:cTn id="34" dur="1" fill="hold">
                                          <p:stCondLst>
                                            <p:cond delay="0"/>
                                          </p:stCondLst>
                                        </p:cTn>
                                        <p:tgtEl>
                                          <p:spTgt spid="361475">
                                            <p:txEl>
                                              <p:pRg st="8" end="8"/>
                                            </p:txEl>
                                          </p:spTgt>
                                        </p:tgtEl>
                                        <p:attrNameLst>
                                          <p:attrName>style.visibility</p:attrName>
                                        </p:attrNameLst>
                                      </p:cBhvr>
                                      <p:to>
                                        <p:strVal val="visible"/>
                                      </p:to>
                                    </p:set>
                                    <p:animEffect transition="in" filter="plus(in)">
                                      <p:cBhvr>
                                        <p:cTn id="35" dur="500"/>
                                        <p:tgtEl>
                                          <p:spTgt spid="361475">
                                            <p:txEl>
                                              <p:pRg st="8" end="8"/>
                                            </p:txEl>
                                          </p:spTgt>
                                        </p:tgtEl>
                                      </p:cBhvr>
                                    </p:animEffect>
                                  </p:childTnLst>
                                </p:cTn>
                              </p:par>
                            </p:childTnLst>
                          </p:cTn>
                        </p:par>
                        <p:par>
                          <p:cTn id="36" fill="hold" nodeType="afterGroup">
                            <p:stCondLst>
                              <p:cond delay="4000"/>
                            </p:stCondLst>
                            <p:childTnLst>
                              <p:par>
                                <p:cTn id="37" presetID="13" presetClass="entr" presetSubtype="16" fill="hold" grpId="0" nodeType="afterEffect">
                                  <p:stCondLst>
                                    <p:cond delay="0"/>
                                  </p:stCondLst>
                                  <p:childTnLst>
                                    <p:set>
                                      <p:cBhvr>
                                        <p:cTn id="38" dur="1" fill="hold">
                                          <p:stCondLst>
                                            <p:cond delay="0"/>
                                          </p:stCondLst>
                                        </p:cTn>
                                        <p:tgtEl>
                                          <p:spTgt spid="361475">
                                            <p:txEl>
                                              <p:pRg st="9" end="9"/>
                                            </p:txEl>
                                          </p:spTgt>
                                        </p:tgtEl>
                                        <p:attrNameLst>
                                          <p:attrName>style.visibility</p:attrName>
                                        </p:attrNameLst>
                                      </p:cBhvr>
                                      <p:to>
                                        <p:strVal val="visible"/>
                                      </p:to>
                                    </p:set>
                                    <p:animEffect transition="in" filter="plus(in)">
                                      <p:cBhvr>
                                        <p:cTn id="39" dur="500"/>
                                        <p:tgtEl>
                                          <p:spTgt spid="361475">
                                            <p:txEl>
                                              <p:pRg st="9" end="9"/>
                                            </p:txEl>
                                          </p:spTgt>
                                        </p:tgtEl>
                                      </p:cBhvr>
                                    </p:animEffect>
                                  </p:childTnLst>
                                </p:cTn>
                              </p:par>
                            </p:childTnLst>
                          </p:cTn>
                        </p:par>
                        <p:par>
                          <p:cTn id="40" fill="hold" nodeType="afterGroup">
                            <p:stCondLst>
                              <p:cond delay="4500"/>
                            </p:stCondLst>
                            <p:childTnLst>
                              <p:par>
                                <p:cTn id="41" presetID="13" presetClass="entr" presetSubtype="16" fill="hold" grpId="0" nodeType="afterEffect">
                                  <p:stCondLst>
                                    <p:cond delay="0"/>
                                  </p:stCondLst>
                                  <p:childTnLst>
                                    <p:set>
                                      <p:cBhvr>
                                        <p:cTn id="42" dur="1" fill="hold">
                                          <p:stCondLst>
                                            <p:cond delay="0"/>
                                          </p:stCondLst>
                                        </p:cTn>
                                        <p:tgtEl>
                                          <p:spTgt spid="361475">
                                            <p:txEl>
                                              <p:pRg st="10" end="10"/>
                                            </p:txEl>
                                          </p:spTgt>
                                        </p:tgtEl>
                                        <p:attrNameLst>
                                          <p:attrName>style.visibility</p:attrName>
                                        </p:attrNameLst>
                                      </p:cBhvr>
                                      <p:to>
                                        <p:strVal val="visible"/>
                                      </p:to>
                                    </p:set>
                                    <p:animEffect transition="in" filter="plus(in)">
                                      <p:cBhvr>
                                        <p:cTn id="43" dur="500"/>
                                        <p:tgtEl>
                                          <p:spTgt spid="361475">
                                            <p:txEl>
                                              <p:pRg st="10" end="10"/>
                                            </p:txEl>
                                          </p:spTgt>
                                        </p:tgtEl>
                                      </p:cBhvr>
                                    </p:animEffect>
                                  </p:childTnLst>
                                </p:cTn>
                              </p:par>
                            </p:childTnLst>
                          </p:cTn>
                        </p:par>
                        <p:par>
                          <p:cTn id="44" fill="hold" nodeType="afterGroup">
                            <p:stCondLst>
                              <p:cond delay="5000"/>
                            </p:stCondLst>
                            <p:childTnLst>
                              <p:par>
                                <p:cTn id="45" presetID="13" presetClass="entr" presetSubtype="16" fill="hold" grpId="0" nodeType="afterEffect">
                                  <p:stCondLst>
                                    <p:cond delay="0"/>
                                  </p:stCondLst>
                                  <p:childTnLst>
                                    <p:set>
                                      <p:cBhvr>
                                        <p:cTn id="46" dur="1" fill="hold">
                                          <p:stCondLst>
                                            <p:cond delay="0"/>
                                          </p:stCondLst>
                                        </p:cTn>
                                        <p:tgtEl>
                                          <p:spTgt spid="361475">
                                            <p:txEl>
                                              <p:pRg st="11" end="11"/>
                                            </p:txEl>
                                          </p:spTgt>
                                        </p:tgtEl>
                                        <p:attrNameLst>
                                          <p:attrName>style.visibility</p:attrName>
                                        </p:attrNameLst>
                                      </p:cBhvr>
                                      <p:to>
                                        <p:strVal val="visible"/>
                                      </p:to>
                                    </p:set>
                                    <p:animEffect transition="in" filter="plus(in)">
                                      <p:cBhvr>
                                        <p:cTn id="47" dur="500"/>
                                        <p:tgtEl>
                                          <p:spTgt spid="361475">
                                            <p:txEl>
                                              <p:pRg st="11" end="11"/>
                                            </p:txEl>
                                          </p:spTgt>
                                        </p:tgtEl>
                                      </p:cBhvr>
                                    </p:animEffect>
                                  </p:childTnLst>
                                </p:cTn>
                              </p:par>
                            </p:childTnLst>
                          </p:cTn>
                        </p:par>
                        <p:par>
                          <p:cTn id="48" fill="hold" nodeType="afterGroup">
                            <p:stCondLst>
                              <p:cond delay="5500"/>
                            </p:stCondLst>
                            <p:childTnLst>
                              <p:par>
                                <p:cTn id="49" presetID="13" presetClass="entr" presetSubtype="16" fill="hold" grpId="0" nodeType="afterEffect">
                                  <p:stCondLst>
                                    <p:cond delay="0"/>
                                  </p:stCondLst>
                                  <p:childTnLst>
                                    <p:set>
                                      <p:cBhvr>
                                        <p:cTn id="50" dur="1" fill="hold">
                                          <p:stCondLst>
                                            <p:cond delay="0"/>
                                          </p:stCondLst>
                                        </p:cTn>
                                        <p:tgtEl>
                                          <p:spTgt spid="361475">
                                            <p:txEl>
                                              <p:pRg st="12" end="12"/>
                                            </p:txEl>
                                          </p:spTgt>
                                        </p:tgtEl>
                                        <p:attrNameLst>
                                          <p:attrName>style.visibility</p:attrName>
                                        </p:attrNameLst>
                                      </p:cBhvr>
                                      <p:to>
                                        <p:strVal val="visible"/>
                                      </p:to>
                                    </p:set>
                                    <p:animEffect transition="in" filter="plus(in)">
                                      <p:cBhvr>
                                        <p:cTn id="51" dur="500"/>
                                        <p:tgtEl>
                                          <p:spTgt spid="361475">
                                            <p:txEl>
                                              <p:pRg st="12" end="12"/>
                                            </p:txEl>
                                          </p:spTgt>
                                        </p:tgtEl>
                                      </p:cBhvr>
                                    </p:animEffect>
                                  </p:childTnLst>
                                </p:cTn>
                              </p:par>
                            </p:childTnLst>
                          </p:cTn>
                        </p:par>
                        <p:par>
                          <p:cTn id="52" fill="hold" nodeType="afterGroup">
                            <p:stCondLst>
                              <p:cond delay="6000"/>
                            </p:stCondLst>
                            <p:childTnLst>
                              <p:par>
                                <p:cTn id="53" presetID="13" presetClass="entr" presetSubtype="16" fill="hold" grpId="0" nodeType="afterEffect">
                                  <p:stCondLst>
                                    <p:cond delay="0"/>
                                  </p:stCondLst>
                                  <p:childTnLst>
                                    <p:set>
                                      <p:cBhvr>
                                        <p:cTn id="54" dur="1" fill="hold">
                                          <p:stCondLst>
                                            <p:cond delay="0"/>
                                          </p:stCondLst>
                                        </p:cTn>
                                        <p:tgtEl>
                                          <p:spTgt spid="361475">
                                            <p:txEl>
                                              <p:pRg st="13" end="13"/>
                                            </p:txEl>
                                          </p:spTgt>
                                        </p:tgtEl>
                                        <p:attrNameLst>
                                          <p:attrName>style.visibility</p:attrName>
                                        </p:attrNameLst>
                                      </p:cBhvr>
                                      <p:to>
                                        <p:strVal val="visible"/>
                                      </p:to>
                                    </p:set>
                                    <p:animEffect transition="in" filter="plus(in)">
                                      <p:cBhvr>
                                        <p:cTn id="55" dur="500"/>
                                        <p:tgtEl>
                                          <p:spTgt spid="361475">
                                            <p:txEl>
                                              <p:pRg st="13" end="13"/>
                                            </p:txEl>
                                          </p:spTgt>
                                        </p:tgtEl>
                                      </p:cBhvr>
                                    </p:animEffect>
                                  </p:childTnLst>
                                </p:cTn>
                              </p:par>
                            </p:childTnLst>
                          </p:cTn>
                        </p:par>
                        <p:par>
                          <p:cTn id="56" fill="hold" nodeType="afterGroup">
                            <p:stCondLst>
                              <p:cond delay="6500"/>
                            </p:stCondLst>
                            <p:childTnLst>
                              <p:par>
                                <p:cTn id="57" presetID="13" presetClass="entr" presetSubtype="16" fill="hold" grpId="0" nodeType="afterEffect">
                                  <p:stCondLst>
                                    <p:cond delay="0"/>
                                  </p:stCondLst>
                                  <p:childTnLst>
                                    <p:set>
                                      <p:cBhvr>
                                        <p:cTn id="58" dur="1" fill="hold">
                                          <p:stCondLst>
                                            <p:cond delay="0"/>
                                          </p:stCondLst>
                                        </p:cTn>
                                        <p:tgtEl>
                                          <p:spTgt spid="361475">
                                            <p:txEl>
                                              <p:pRg st="14" end="14"/>
                                            </p:txEl>
                                          </p:spTgt>
                                        </p:tgtEl>
                                        <p:attrNameLst>
                                          <p:attrName>style.visibility</p:attrName>
                                        </p:attrNameLst>
                                      </p:cBhvr>
                                      <p:to>
                                        <p:strVal val="visible"/>
                                      </p:to>
                                    </p:set>
                                    <p:animEffect transition="in" filter="plus(in)">
                                      <p:cBhvr>
                                        <p:cTn id="59" dur="500"/>
                                        <p:tgtEl>
                                          <p:spTgt spid="361475">
                                            <p:txEl>
                                              <p:pRg st="14" end="14"/>
                                            </p:txEl>
                                          </p:spTgt>
                                        </p:tgtEl>
                                      </p:cBhvr>
                                    </p:animEffect>
                                  </p:childTnLst>
                                </p:cTn>
                              </p:par>
                            </p:childTnLst>
                          </p:cTn>
                        </p:par>
                        <p:par>
                          <p:cTn id="60" fill="hold" nodeType="afterGroup">
                            <p:stCondLst>
                              <p:cond delay="7000"/>
                            </p:stCondLst>
                            <p:childTnLst>
                              <p:par>
                                <p:cTn id="61" presetID="13" presetClass="entr" presetSubtype="16" fill="hold" grpId="0" nodeType="afterEffect">
                                  <p:stCondLst>
                                    <p:cond delay="0"/>
                                  </p:stCondLst>
                                  <p:childTnLst>
                                    <p:set>
                                      <p:cBhvr>
                                        <p:cTn id="62" dur="1" fill="hold">
                                          <p:stCondLst>
                                            <p:cond delay="0"/>
                                          </p:stCondLst>
                                        </p:cTn>
                                        <p:tgtEl>
                                          <p:spTgt spid="361475">
                                            <p:txEl>
                                              <p:pRg st="15" end="15"/>
                                            </p:txEl>
                                          </p:spTgt>
                                        </p:tgtEl>
                                        <p:attrNameLst>
                                          <p:attrName>style.visibility</p:attrName>
                                        </p:attrNameLst>
                                      </p:cBhvr>
                                      <p:to>
                                        <p:strVal val="visible"/>
                                      </p:to>
                                    </p:set>
                                    <p:animEffect transition="in" filter="plus(in)">
                                      <p:cBhvr>
                                        <p:cTn id="63" dur="500"/>
                                        <p:tgtEl>
                                          <p:spTgt spid="361475">
                                            <p:txEl>
                                              <p:pRg st="15" end="15"/>
                                            </p:txEl>
                                          </p:spTgt>
                                        </p:tgtEl>
                                      </p:cBhvr>
                                    </p:animEffect>
                                  </p:childTnLst>
                                </p:cTn>
                              </p:par>
                            </p:childTnLst>
                          </p:cTn>
                        </p:par>
                        <p:par>
                          <p:cTn id="64" fill="hold" nodeType="afterGroup">
                            <p:stCondLst>
                              <p:cond delay="7500"/>
                            </p:stCondLst>
                            <p:childTnLst>
                              <p:par>
                                <p:cTn id="65" presetID="15" presetClass="entr" presetSubtype="0" fill="hold" nodeType="afterEffect">
                                  <p:stCondLst>
                                    <p:cond delay="0"/>
                                  </p:stCondLst>
                                  <p:childTnLst>
                                    <p:set>
                                      <p:cBhvr>
                                        <p:cTn id="66" dur="1" fill="hold">
                                          <p:stCondLst>
                                            <p:cond delay="0"/>
                                          </p:stCondLst>
                                        </p:cTn>
                                        <p:tgtEl>
                                          <p:spTgt spid="361479"/>
                                        </p:tgtEl>
                                        <p:attrNameLst>
                                          <p:attrName>style.visibility</p:attrName>
                                        </p:attrNameLst>
                                      </p:cBhvr>
                                      <p:to>
                                        <p:strVal val="visible"/>
                                      </p:to>
                                    </p:set>
                                    <p:anim calcmode="lin" valueType="num">
                                      <p:cBhvr>
                                        <p:cTn id="67" dur="1000" fill="hold"/>
                                        <p:tgtEl>
                                          <p:spTgt spid="361479"/>
                                        </p:tgtEl>
                                        <p:attrNameLst>
                                          <p:attrName>ppt_w</p:attrName>
                                        </p:attrNameLst>
                                      </p:cBhvr>
                                      <p:tavLst>
                                        <p:tav tm="0">
                                          <p:val>
                                            <p:fltVal val="0"/>
                                          </p:val>
                                        </p:tav>
                                        <p:tav tm="100000">
                                          <p:val>
                                            <p:strVal val="#ppt_w"/>
                                          </p:val>
                                        </p:tav>
                                      </p:tavLst>
                                    </p:anim>
                                    <p:anim calcmode="lin" valueType="num">
                                      <p:cBhvr>
                                        <p:cTn id="68" dur="1000" fill="hold"/>
                                        <p:tgtEl>
                                          <p:spTgt spid="361479"/>
                                        </p:tgtEl>
                                        <p:attrNameLst>
                                          <p:attrName>ppt_h</p:attrName>
                                        </p:attrNameLst>
                                      </p:cBhvr>
                                      <p:tavLst>
                                        <p:tav tm="0">
                                          <p:val>
                                            <p:fltVal val="0"/>
                                          </p:val>
                                        </p:tav>
                                        <p:tav tm="100000">
                                          <p:val>
                                            <p:strVal val="#ppt_h"/>
                                          </p:val>
                                        </p:tav>
                                      </p:tavLst>
                                    </p:anim>
                                    <p:anim calcmode="lin" valueType="num">
                                      <p:cBhvr>
                                        <p:cTn id="69" dur="1000" fill="hold"/>
                                        <p:tgtEl>
                                          <p:spTgt spid="361479"/>
                                        </p:tgtEl>
                                        <p:attrNameLst>
                                          <p:attrName>ppt_x</p:attrName>
                                        </p:attrNameLst>
                                      </p:cBhvr>
                                      <p:tavLst>
                                        <p:tav tm="0" fmla="#ppt_x+(cos(-2*pi*(1-$))*-#ppt_x-sin(-2*pi*(1-$))*(1-#ppt_y))*(1-$)">
                                          <p:val>
                                            <p:fltVal val="0"/>
                                          </p:val>
                                        </p:tav>
                                        <p:tav tm="100000">
                                          <p:val>
                                            <p:fltVal val="1"/>
                                          </p:val>
                                        </p:tav>
                                      </p:tavLst>
                                    </p:anim>
                                    <p:anim calcmode="lin" valueType="num">
                                      <p:cBhvr>
                                        <p:cTn id="70" dur="1000" fill="hold"/>
                                        <p:tgtEl>
                                          <p:spTgt spid="361479"/>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1475" grpId="0" build="p"/>
    </p:bldLst>
  </p:timing>
</p:sld>
</file>

<file path=ppt/slides/slide26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2498" name="Rectangle 2"/>
          <p:cNvSpPr>
            <a:spLocks noGrp="1" noChangeArrowheads="1"/>
          </p:cNvSpPr>
          <p:nvPr>
            <p:ph type="title"/>
          </p:nvPr>
        </p:nvSpPr>
        <p:spPr>
          <a:xfrm>
            <a:off x="457200" y="198438"/>
            <a:ext cx="8229600" cy="1143000"/>
          </a:xfrm>
        </p:spPr>
        <p:txBody>
          <a:bodyPr/>
          <a:lstStyle/>
          <a:p>
            <a:pPr algn="r"/>
            <a:r>
              <a:rPr lang="fa-IR" altLang="fa-IR" sz="1600">
                <a:cs typeface="B Nasim" panose="00000700000000000000" pitchFamily="2" charset="-78"/>
              </a:rPr>
              <a:t>حل مساله (16-6)</a:t>
            </a:r>
            <a:endParaRPr lang="en-US" altLang="fa-IR" sz="1600">
              <a:cs typeface="B Nasim" panose="00000700000000000000" pitchFamily="2" charset="-78"/>
            </a:endParaRPr>
          </a:p>
        </p:txBody>
      </p:sp>
      <p:sp>
        <p:nvSpPr>
          <p:cNvPr id="362499" name="Rectangle 3"/>
          <p:cNvSpPr>
            <a:spLocks noGrp="1" noChangeArrowheads="1"/>
          </p:cNvSpPr>
          <p:nvPr>
            <p:ph type="body" idx="1"/>
          </p:nvPr>
        </p:nvSpPr>
        <p:spPr>
          <a:xfrm>
            <a:off x="539750" y="1368425"/>
            <a:ext cx="8085138" cy="6021388"/>
          </a:xfrm>
        </p:spPr>
        <p:txBody>
          <a:bodyPr/>
          <a:lstStyle/>
          <a:p>
            <a:pPr marL="609600" indent="-609600">
              <a:buFont typeface="Wingdings" panose="05000000000000000000" pitchFamily="2" charset="2"/>
              <a:buNone/>
            </a:pPr>
            <a:r>
              <a:rPr lang="fa-IR" altLang="fa-IR" sz="2000">
                <a:effectLst/>
                <a:cs typeface="B Zar" panose="00000400000000000000" pitchFamily="2" charset="-78"/>
              </a:rPr>
              <a:t>الف )                                                                           1952 = 8200000 = 5400000 + 2800000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marL="609600" indent="-609600" algn="ctr">
              <a:lnSpc>
                <a:spcPct val="40000"/>
              </a:lnSpc>
              <a:buFontTx/>
              <a:buNone/>
            </a:pPr>
            <a:r>
              <a:rPr lang="fa-IR" altLang="fa-IR" sz="2000">
                <a:effectLst/>
                <a:cs typeface="B Zar" panose="00000400000000000000" pitchFamily="2" charset="-78"/>
              </a:rPr>
              <a:t>                                                                                  4200             3800 – 8000</a:t>
            </a:r>
          </a:p>
          <a:p>
            <a:pPr marL="609600" indent="-609600">
              <a:lnSpc>
                <a:spcPct val="140000"/>
              </a:lnSpc>
              <a:buFontTx/>
              <a:buNone/>
            </a:pPr>
            <a:endParaRPr lang="fa-IR" altLang="fa-IR" sz="2000">
              <a:effectLst/>
              <a:cs typeface="B Zar" panose="00000400000000000000" pitchFamily="2" charset="-78"/>
            </a:endParaRPr>
          </a:p>
          <a:p>
            <a:pPr marL="609600" indent="-609600">
              <a:lnSpc>
                <a:spcPct val="110000"/>
              </a:lnSpc>
              <a:buFontTx/>
              <a:buNone/>
            </a:pPr>
            <a:r>
              <a:rPr lang="fa-IR" altLang="fa-IR" sz="2000">
                <a:effectLst/>
                <a:cs typeface="B Zar" panose="00000400000000000000" pitchFamily="2" charset="-78"/>
              </a:rPr>
              <a:t>ب)                                                                                                          5/52% = 100 × 4200 = </a:t>
            </a:r>
            <a:r>
              <a:rPr lang="en-US" altLang="fa-IR" sz="1800">
                <a:effectLst/>
                <a:cs typeface="B Zar" panose="00000400000000000000" pitchFamily="2" charset="-78"/>
              </a:rPr>
              <a:t>%CM</a:t>
            </a:r>
            <a:endParaRPr lang="fa-IR" altLang="fa-IR" sz="1800">
              <a:effectLst/>
              <a:cs typeface="B Zar" panose="00000400000000000000" pitchFamily="2" charset="-78"/>
            </a:endParaRPr>
          </a:p>
          <a:p>
            <a:pPr marL="609600" indent="-609600" algn="ctr">
              <a:lnSpc>
                <a:spcPct val="30000"/>
              </a:lnSpc>
              <a:buFontTx/>
              <a:buNone/>
            </a:pPr>
            <a:r>
              <a:rPr lang="fa-IR" altLang="fa-IR" sz="2000">
                <a:effectLst/>
                <a:cs typeface="B Zar" panose="00000400000000000000" pitchFamily="2" charset="-78"/>
              </a:rPr>
              <a:t>                                                                                                                        8000</a:t>
            </a:r>
          </a:p>
          <a:p>
            <a:pPr marL="609600" indent="-609600" algn="l">
              <a:lnSpc>
                <a:spcPct val="120000"/>
              </a:lnSpc>
              <a:buFontTx/>
              <a:buNone/>
            </a:pPr>
            <a:r>
              <a:rPr lang="fa-IR" altLang="fa-IR" sz="2000">
                <a:effectLst/>
                <a:cs typeface="B Zar" panose="00000400000000000000" pitchFamily="2" charset="-78"/>
              </a:rPr>
              <a:t> 35619048 = 10500000 + 8200000 = </a:t>
            </a:r>
            <a:r>
              <a:rPr lang="en-US" altLang="fa-IR" sz="1800">
                <a:effectLst/>
                <a:cs typeface="B Zar" panose="00000400000000000000" pitchFamily="2" charset="-78"/>
              </a:rPr>
              <a:t>S</a:t>
            </a:r>
          </a:p>
          <a:p>
            <a:pPr marL="609600" indent="-609600" algn="ctr">
              <a:lnSpc>
                <a:spcPct val="30000"/>
              </a:lnSpc>
              <a:buFontTx/>
              <a:buNone/>
            </a:pPr>
            <a:r>
              <a:rPr lang="fa-IR" altLang="fa-IR" sz="2000">
                <a:effectLst/>
                <a:cs typeface="B Zar" panose="00000400000000000000" pitchFamily="2" charset="-78"/>
              </a:rPr>
              <a:t>                                                                                                                  5/52%</a:t>
            </a:r>
          </a:p>
          <a:p>
            <a:pPr marL="609600" indent="-609600" algn="l">
              <a:lnSpc>
                <a:spcPct val="130000"/>
              </a:lnSpc>
              <a:buFontTx/>
              <a:buNone/>
            </a:pPr>
            <a:r>
              <a:rPr lang="fa-IR" altLang="fa-IR" sz="2000">
                <a:effectLst/>
                <a:cs typeface="B Zar" panose="00000400000000000000" pitchFamily="2" charset="-78"/>
              </a:rPr>
              <a:t> 4452= 8000 : 35619048</a:t>
            </a:r>
          </a:p>
          <a:p>
            <a:pPr marL="609600" indent="-609600" algn="l">
              <a:buFontTx/>
              <a:buNone/>
            </a:pPr>
            <a:endParaRPr lang="fa-IR" altLang="fa-IR" sz="2000">
              <a:effectLst/>
              <a:cs typeface="B Zar" panose="00000400000000000000" pitchFamily="2" charset="-78"/>
            </a:endParaRPr>
          </a:p>
          <a:p>
            <a:pPr marL="609600" indent="-609600" algn="l">
              <a:lnSpc>
                <a:spcPct val="70000"/>
              </a:lnSpc>
              <a:buFontTx/>
              <a:buNone/>
            </a:pPr>
            <a:r>
              <a:rPr lang="fa-IR" altLang="fa-IR" sz="2000">
                <a:effectLst/>
                <a:cs typeface="B Zar" panose="00000400000000000000" pitchFamily="2" charset="-78"/>
              </a:rPr>
              <a:t>ج)                                     15000000=  10500000 =  سود بعد از کسر مالیات = سود قبل از کسر مالیات</a:t>
            </a:r>
          </a:p>
          <a:p>
            <a:pPr marL="609600" indent="-609600" algn="ctr">
              <a:lnSpc>
                <a:spcPct val="50000"/>
              </a:lnSpc>
              <a:buFontTx/>
              <a:buNone/>
            </a:pPr>
            <a:r>
              <a:rPr lang="fa-IR" altLang="fa-IR" sz="2000">
                <a:effectLst/>
                <a:cs typeface="B Zar" panose="00000400000000000000" pitchFamily="2" charset="-78"/>
              </a:rPr>
              <a:t>                              7/0              (نرخ مالیات – 1)</a:t>
            </a:r>
          </a:p>
          <a:p>
            <a:pPr marL="609600" indent="-609600" algn="l">
              <a:lnSpc>
                <a:spcPct val="180000"/>
              </a:lnSpc>
              <a:buFontTx/>
              <a:buNone/>
            </a:pPr>
            <a:r>
              <a:rPr lang="fa-IR" altLang="fa-IR" sz="2000">
                <a:effectLst/>
                <a:cs typeface="B Zar" panose="00000400000000000000" pitchFamily="2" charset="-78"/>
              </a:rPr>
              <a:t> 5524 = 8000 : 44190476 = 15000000 + 8200000 = </a:t>
            </a:r>
            <a:r>
              <a:rPr lang="en-US" altLang="fa-IR" sz="1800">
                <a:effectLst/>
                <a:cs typeface="B Zar" panose="00000400000000000000" pitchFamily="2" charset="-78"/>
              </a:rPr>
              <a:t>S</a:t>
            </a:r>
            <a:endParaRPr lang="fa-IR" altLang="fa-IR" sz="1800">
              <a:effectLst/>
              <a:cs typeface="B Zar" panose="00000400000000000000" pitchFamily="2" charset="-78"/>
            </a:endParaRPr>
          </a:p>
          <a:p>
            <a:pPr marL="609600" indent="-609600" algn="ctr">
              <a:lnSpc>
                <a:spcPct val="30000"/>
              </a:lnSpc>
              <a:buFontTx/>
              <a:buNone/>
            </a:pPr>
            <a:r>
              <a:rPr lang="fa-IR" altLang="fa-IR" sz="2000">
                <a:effectLst/>
                <a:cs typeface="B Zar" panose="00000400000000000000" pitchFamily="2" charset="-78"/>
              </a:rPr>
              <a:t>                                                                                                                 5/52%</a:t>
            </a:r>
          </a:p>
        </p:txBody>
      </p:sp>
      <p:grpSp>
        <p:nvGrpSpPr>
          <p:cNvPr id="362507" name="Group 11"/>
          <p:cNvGrpSpPr>
            <a:grpSpLocks/>
          </p:cNvGrpSpPr>
          <p:nvPr/>
        </p:nvGrpSpPr>
        <p:grpSpPr bwMode="auto">
          <a:xfrm>
            <a:off x="971550" y="1628775"/>
            <a:ext cx="4392613" cy="3671888"/>
            <a:chOff x="612" y="1026"/>
            <a:chExt cx="2767" cy="2313"/>
          </a:xfrm>
        </p:grpSpPr>
        <p:sp>
          <p:nvSpPr>
            <p:cNvPr id="362500" name="Line 4"/>
            <p:cNvSpPr>
              <a:spLocks noChangeShapeType="1"/>
            </p:cNvSpPr>
            <p:nvPr/>
          </p:nvSpPr>
          <p:spPr bwMode="auto">
            <a:xfrm>
              <a:off x="748" y="1026"/>
              <a:ext cx="99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1" name="Line 5"/>
            <p:cNvSpPr>
              <a:spLocks noChangeShapeType="1"/>
            </p:cNvSpPr>
            <p:nvPr/>
          </p:nvSpPr>
          <p:spPr bwMode="auto">
            <a:xfrm>
              <a:off x="1927" y="1026"/>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2" name="Line 6"/>
            <p:cNvSpPr>
              <a:spLocks noChangeShapeType="1"/>
            </p:cNvSpPr>
            <p:nvPr/>
          </p:nvSpPr>
          <p:spPr bwMode="auto">
            <a:xfrm>
              <a:off x="884" y="1706"/>
              <a:ext cx="27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3" name="Line 7"/>
            <p:cNvSpPr>
              <a:spLocks noChangeShapeType="1"/>
            </p:cNvSpPr>
            <p:nvPr/>
          </p:nvSpPr>
          <p:spPr bwMode="auto">
            <a:xfrm>
              <a:off x="703" y="2024"/>
              <a:ext cx="108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4" name="Line 8"/>
            <p:cNvSpPr>
              <a:spLocks noChangeShapeType="1"/>
            </p:cNvSpPr>
            <p:nvPr/>
          </p:nvSpPr>
          <p:spPr bwMode="auto">
            <a:xfrm>
              <a:off x="2925" y="2886"/>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5" name="Line 9"/>
            <p:cNvSpPr>
              <a:spLocks noChangeShapeType="1"/>
            </p:cNvSpPr>
            <p:nvPr/>
          </p:nvSpPr>
          <p:spPr bwMode="auto">
            <a:xfrm>
              <a:off x="1655" y="2885"/>
              <a:ext cx="10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2506" name="Line 10"/>
            <p:cNvSpPr>
              <a:spLocks noChangeShapeType="1"/>
            </p:cNvSpPr>
            <p:nvPr/>
          </p:nvSpPr>
          <p:spPr bwMode="auto">
            <a:xfrm>
              <a:off x="612" y="3339"/>
              <a:ext cx="108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3" presetClass="entr" presetSubtype="32" fill="hold" grpId="0" nodeType="afterEffect">
                                  <p:stCondLst>
                                    <p:cond delay="0"/>
                                  </p:stCondLst>
                                  <p:childTnLst>
                                    <p:set>
                                      <p:cBhvr>
                                        <p:cTn id="6" dur="1" fill="hold">
                                          <p:stCondLst>
                                            <p:cond delay="0"/>
                                          </p:stCondLst>
                                        </p:cTn>
                                        <p:tgtEl>
                                          <p:spTgt spid="362499">
                                            <p:txEl>
                                              <p:pRg st="0" end="0"/>
                                            </p:txEl>
                                          </p:spTgt>
                                        </p:tgtEl>
                                        <p:attrNameLst>
                                          <p:attrName>style.visibility</p:attrName>
                                        </p:attrNameLst>
                                      </p:cBhvr>
                                      <p:to>
                                        <p:strVal val="visible"/>
                                      </p:to>
                                    </p:set>
                                    <p:animEffect transition="in" filter="plus(out)">
                                      <p:cBhvr>
                                        <p:cTn id="7" dur="500"/>
                                        <p:tgtEl>
                                          <p:spTgt spid="362499">
                                            <p:txEl>
                                              <p:pRg st="0" end="0"/>
                                            </p:txEl>
                                          </p:spTgt>
                                        </p:tgtEl>
                                      </p:cBhvr>
                                    </p:animEffect>
                                  </p:childTnLst>
                                </p:cTn>
                              </p:par>
                            </p:childTnLst>
                          </p:cTn>
                        </p:par>
                        <p:par>
                          <p:cTn id="8" fill="hold" nodeType="afterGroup">
                            <p:stCondLst>
                              <p:cond delay="500"/>
                            </p:stCondLst>
                            <p:childTnLst>
                              <p:par>
                                <p:cTn id="9" presetID="13" presetClass="entr" presetSubtype="32" fill="hold" grpId="0" nodeType="afterEffect">
                                  <p:stCondLst>
                                    <p:cond delay="0"/>
                                  </p:stCondLst>
                                  <p:childTnLst>
                                    <p:set>
                                      <p:cBhvr>
                                        <p:cTn id="10" dur="1" fill="hold">
                                          <p:stCondLst>
                                            <p:cond delay="0"/>
                                          </p:stCondLst>
                                        </p:cTn>
                                        <p:tgtEl>
                                          <p:spTgt spid="362499">
                                            <p:txEl>
                                              <p:pRg st="1" end="1"/>
                                            </p:txEl>
                                          </p:spTgt>
                                        </p:tgtEl>
                                        <p:attrNameLst>
                                          <p:attrName>style.visibility</p:attrName>
                                        </p:attrNameLst>
                                      </p:cBhvr>
                                      <p:to>
                                        <p:strVal val="visible"/>
                                      </p:to>
                                    </p:set>
                                    <p:animEffect transition="in" filter="plus(out)">
                                      <p:cBhvr>
                                        <p:cTn id="11" dur="500"/>
                                        <p:tgtEl>
                                          <p:spTgt spid="362499">
                                            <p:txEl>
                                              <p:pRg st="1" end="1"/>
                                            </p:txEl>
                                          </p:spTgt>
                                        </p:tgtEl>
                                      </p:cBhvr>
                                    </p:animEffect>
                                  </p:childTnLst>
                                </p:cTn>
                              </p:par>
                            </p:childTnLst>
                          </p:cTn>
                        </p:par>
                        <p:par>
                          <p:cTn id="12" fill="hold" nodeType="afterGroup">
                            <p:stCondLst>
                              <p:cond delay="1000"/>
                            </p:stCondLst>
                            <p:childTnLst>
                              <p:par>
                                <p:cTn id="13" presetID="13" presetClass="entr" presetSubtype="32" fill="hold" grpId="0" nodeType="afterEffect">
                                  <p:stCondLst>
                                    <p:cond delay="0"/>
                                  </p:stCondLst>
                                  <p:childTnLst>
                                    <p:set>
                                      <p:cBhvr>
                                        <p:cTn id="14" dur="1" fill="hold">
                                          <p:stCondLst>
                                            <p:cond delay="0"/>
                                          </p:stCondLst>
                                        </p:cTn>
                                        <p:tgtEl>
                                          <p:spTgt spid="362499">
                                            <p:txEl>
                                              <p:pRg st="3" end="3"/>
                                            </p:txEl>
                                          </p:spTgt>
                                        </p:tgtEl>
                                        <p:attrNameLst>
                                          <p:attrName>style.visibility</p:attrName>
                                        </p:attrNameLst>
                                      </p:cBhvr>
                                      <p:to>
                                        <p:strVal val="visible"/>
                                      </p:to>
                                    </p:set>
                                    <p:animEffect transition="in" filter="plus(out)">
                                      <p:cBhvr>
                                        <p:cTn id="15" dur="500"/>
                                        <p:tgtEl>
                                          <p:spTgt spid="362499">
                                            <p:txEl>
                                              <p:pRg st="3" end="3"/>
                                            </p:txEl>
                                          </p:spTgt>
                                        </p:tgtEl>
                                      </p:cBhvr>
                                    </p:animEffect>
                                  </p:childTnLst>
                                </p:cTn>
                              </p:par>
                            </p:childTnLst>
                          </p:cTn>
                        </p:par>
                        <p:par>
                          <p:cTn id="16" fill="hold" nodeType="afterGroup">
                            <p:stCondLst>
                              <p:cond delay="1500"/>
                            </p:stCondLst>
                            <p:childTnLst>
                              <p:par>
                                <p:cTn id="17" presetID="13" presetClass="entr" presetSubtype="32" fill="hold" grpId="0" nodeType="afterEffect">
                                  <p:stCondLst>
                                    <p:cond delay="0"/>
                                  </p:stCondLst>
                                  <p:childTnLst>
                                    <p:set>
                                      <p:cBhvr>
                                        <p:cTn id="18" dur="1" fill="hold">
                                          <p:stCondLst>
                                            <p:cond delay="0"/>
                                          </p:stCondLst>
                                        </p:cTn>
                                        <p:tgtEl>
                                          <p:spTgt spid="362499">
                                            <p:txEl>
                                              <p:pRg st="4" end="4"/>
                                            </p:txEl>
                                          </p:spTgt>
                                        </p:tgtEl>
                                        <p:attrNameLst>
                                          <p:attrName>style.visibility</p:attrName>
                                        </p:attrNameLst>
                                      </p:cBhvr>
                                      <p:to>
                                        <p:strVal val="visible"/>
                                      </p:to>
                                    </p:set>
                                    <p:animEffect transition="in" filter="plus(out)">
                                      <p:cBhvr>
                                        <p:cTn id="19" dur="500"/>
                                        <p:tgtEl>
                                          <p:spTgt spid="362499">
                                            <p:txEl>
                                              <p:pRg st="4" end="4"/>
                                            </p:txEl>
                                          </p:spTgt>
                                        </p:tgtEl>
                                      </p:cBhvr>
                                    </p:animEffect>
                                  </p:childTnLst>
                                </p:cTn>
                              </p:par>
                            </p:childTnLst>
                          </p:cTn>
                        </p:par>
                        <p:par>
                          <p:cTn id="20" fill="hold" nodeType="afterGroup">
                            <p:stCondLst>
                              <p:cond delay="2000"/>
                            </p:stCondLst>
                            <p:childTnLst>
                              <p:par>
                                <p:cTn id="21" presetID="13" presetClass="entr" presetSubtype="32" fill="hold" grpId="0" nodeType="afterEffect">
                                  <p:stCondLst>
                                    <p:cond delay="0"/>
                                  </p:stCondLst>
                                  <p:childTnLst>
                                    <p:set>
                                      <p:cBhvr>
                                        <p:cTn id="22" dur="1" fill="hold">
                                          <p:stCondLst>
                                            <p:cond delay="0"/>
                                          </p:stCondLst>
                                        </p:cTn>
                                        <p:tgtEl>
                                          <p:spTgt spid="362499">
                                            <p:txEl>
                                              <p:pRg st="5" end="5"/>
                                            </p:txEl>
                                          </p:spTgt>
                                        </p:tgtEl>
                                        <p:attrNameLst>
                                          <p:attrName>style.visibility</p:attrName>
                                        </p:attrNameLst>
                                      </p:cBhvr>
                                      <p:to>
                                        <p:strVal val="visible"/>
                                      </p:to>
                                    </p:set>
                                    <p:animEffect transition="in" filter="plus(out)">
                                      <p:cBhvr>
                                        <p:cTn id="23" dur="500"/>
                                        <p:tgtEl>
                                          <p:spTgt spid="362499">
                                            <p:txEl>
                                              <p:pRg st="5" end="5"/>
                                            </p:txEl>
                                          </p:spTgt>
                                        </p:tgtEl>
                                      </p:cBhvr>
                                    </p:animEffect>
                                  </p:childTnLst>
                                </p:cTn>
                              </p:par>
                            </p:childTnLst>
                          </p:cTn>
                        </p:par>
                        <p:par>
                          <p:cTn id="24" fill="hold" nodeType="afterGroup">
                            <p:stCondLst>
                              <p:cond delay="2500"/>
                            </p:stCondLst>
                            <p:childTnLst>
                              <p:par>
                                <p:cTn id="25" presetID="13" presetClass="entr" presetSubtype="32" fill="hold" grpId="0" nodeType="afterEffect">
                                  <p:stCondLst>
                                    <p:cond delay="0"/>
                                  </p:stCondLst>
                                  <p:childTnLst>
                                    <p:set>
                                      <p:cBhvr>
                                        <p:cTn id="26" dur="1" fill="hold">
                                          <p:stCondLst>
                                            <p:cond delay="0"/>
                                          </p:stCondLst>
                                        </p:cTn>
                                        <p:tgtEl>
                                          <p:spTgt spid="362499">
                                            <p:txEl>
                                              <p:pRg st="6" end="6"/>
                                            </p:txEl>
                                          </p:spTgt>
                                        </p:tgtEl>
                                        <p:attrNameLst>
                                          <p:attrName>style.visibility</p:attrName>
                                        </p:attrNameLst>
                                      </p:cBhvr>
                                      <p:to>
                                        <p:strVal val="visible"/>
                                      </p:to>
                                    </p:set>
                                    <p:animEffect transition="in" filter="plus(out)">
                                      <p:cBhvr>
                                        <p:cTn id="27" dur="500"/>
                                        <p:tgtEl>
                                          <p:spTgt spid="362499">
                                            <p:txEl>
                                              <p:pRg st="6" end="6"/>
                                            </p:txEl>
                                          </p:spTgt>
                                        </p:tgtEl>
                                      </p:cBhvr>
                                    </p:animEffect>
                                  </p:childTnLst>
                                </p:cTn>
                              </p:par>
                            </p:childTnLst>
                          </p:cTn>
                        </p:par>
                        <p:par>
                          <p:cTn id="28" fill="hold" nodeType="afterGroup">
                            <p:stCondLst>
                              <p:cond delay="3000"/>
                            </p:stCondLst>
                            <p:childTnLst>
                              <p:par>
                                <p:cTn id="29" presetID="13" presetClass="entr" presetSubtype="32" fill="hold" grpId="0" nodeType="afterEffect">
                                  <p:stCondLst>
                                    <p:cond delay="0"/>
                                  </p:stCondLst>
                                  <p:childTnLst>
                                    <p:set>
                                      <p:cBhvr>
                                        <p:cTn id="30" dur="1" fill="hold">
                                          <p:stCondLst>
                                            <p:cond delay="0"/>
                                          </p:stCondLst>
                                        </p:cTn>
                                        <p:tgtEl>
                                          <p:spTgt spid="362499">
                                            <p:txEl>
                                              <p:pRg st="7" end="7"/>
                                            </p:txEl>
                                          </p:spTgt>
                                        </p:tgtEl>
                                        <p:attrNameLst>
                                          <p:attrName>style.visibility</p:attrName>
                                        </p:attrNameLst>
                                      </p:cBhvr>
                                      <p:to>
                                        <p:strVal val="visible"/>
                                      </p:to>
                                    </p:set>
                                    <p:animEffect transition="in" filter="plus(out)">
                                      <p:cBhvr>
                                        <p:cTn id="31" dur="500"/>
                                        <p:tgtEl>
                                          <p:spTgt spid="362499">
                                            <p:txEl>
                                              <p:pRg st="7" end="7"/>
                                            </p:txEl>
                                          </p:spTgt>
                                        </p:tgtEl>
                                      </p:cBhvr>
                                    </p:animEffect>
                                  </p:childTnLst>
                                </p:cTn>
                              </p:par>
                            </p:childTnLst>
                          </p:cTn>
                        </p:par>
                        <p:par>
                          <p:cTn id="32" fill="hold" nodeType="afterGroup">
                            <p:stCondLst>
                              <p:cond delay="3500"/>
                            </p:stCondLst>
                            <p:childTnLst>
                              <p:par>
                                <p:cTn id="33" presetID="13" presetClass="entr" presetSubtype="32" fill="hold" grpId="0" nodeType="afterEffect">
                                  <p:stCondLst>
                                    <p:cond delay="0"/>
                                  </p:stCondLst>
                                  <p:childTnLst>
                                    <p:set>
                                      <p:cBhvr>
                                        <p:cTn id="34" dur="1" fill="hold">
                                          <p:stCondLst>
                                            <p:cond delay="0"/>
                                          </p:stCondLst>
                                        </p:cTn>
                                        <p:tgtEl>
                                          <p:spTgt spid="362499">
                                            <p:txEl>
                                              <p:pRg st="9" end="9"/>
                                            </p:txEl>
                                          </p:spTgt>
                                        </p:tgtEl>
                                        <p:attrNameLst>
                                          <p:attrName>style.visibility</p:attrName>
                                        </p:attrNameLst>
                                      </p:cBhvr>
                                      <p:to>
                                        <p:strVal val="visible"/>
                                      </p:to>
                                    </p:set>
                                    <p:animEffect transition="in" filter="plus(out)">
                                      <p:cBhvr>
                                        <p:cTn id="35" dur="500"/>
                                        <p:tgtEl>
                                          <p:spTgt spid="362499">
                                            <p:txEl>
                                              <p:pRg st="9" end="9"/>
                                            </p:txEl>
                                          </p:spTgt>
                                        </p:tgtEl>
                                      </p:cBhvr>
                                    </p:animEffect>
                                  </p:childTnLst>
                                </p:cTn>
                              </p:par>
                            </p:childTnLst>
                          </p:cTn>
                        </p:par>
                        <p:par>
                          <p:cTn id="36" fill="hold" nodeType="afterGroup">
                            <p:stCondLst>
                              <p:cond delay="4000"/>
                            </p:stCondLst>
                            <p:childTnLst>
                              <p:par>
                                <p:cTn id="37" presetID="13" presetClass="entr" presetSubtype="32" fill="hold" grpId="0" nodeType="afterEffect">
                                  <p:stCondLst>
                                    <p:cond delay="0"/>
                                  </p:stCondLst>
                                  <p:childTnLst>
                                    <p:set>
                                      <p:cBhvr>
                                        <p:cTn id="38" dur="1" fill="hold">
                                          <p:stCondLst>
                                            <p:cond delay="0"/>
                                          </p:stCondLst>
                                        </p:cTn>
                                        <p:tgtEl>
                                          <p:spTgt spid="362499">
                                            <p:txEl>
                                              <p:pRg st="10" end="10"/>
                                            </p:txEl>
                                          </p:spTgt>
                                        </p:tgtEl>
                                        <p:attrNameLst>
                                          <p:attrName>style.visibility</p:attrName>
                                        </p:attrNameLst>
                                      </p:cBhvr>
                                      <p:to>
                                        <p:strVal val="visible"/>
                                      </p:to>
                                    </p:set>
                                    <p:animEffect transition="in" filter="plus(out)">
                                      <p:cBhvr>
                                        <p:cTn id="39" dur="500"/>
                                        <p:tgtEl>
                                          <p:spTgt spid="362499">
                                            <p:txEl>
                                              <p:pRg st="10" end="10"/>
                                            </p:txEl>
                                          </p:spTgt>
                                        </p:tgtEl>
                                      </p:cBhvr>
                                    </p:animEffect>
                                  </p:childTnLst>
                                </p:cTn>
                              </p:par>
                            </p:childTnLst>
                          </p:cTn>
                        </p:par>
                        <p:par>
                          <p:cTn id="40" fill="hold" nodeType="afterGroup">
                            <p:stCondLst>
                              <p:cond delay="4500"/>
                            </p:stCondLst>
                            <p:childTnLst>
                              <p:par>
                                <p:cTn id="41" presetID="13" presetClass="entr" presetSubtype="32" fill="hold" grpId="0" nodeType="afterEffect">
                                  <p:stCondLst>
                                    <p:cond delay="0"/>
                                  </p:stCondLst>
                                  <p:childTnLst>
                                    <p:set>
                                      <p:cBhvr>
                                        <p:cTn id="42" dur="1" fill="hold">
                                          <p:stCondLst>
                                            <p:cond delay="0"/>
                                          </p:stCondLst>
                                        </p:cTn>
                                        <p:tgtEl>
                                          <p:spTgt spid="362499">
                                            <p:txEl>
                                              <p:pRg st="11" end="11"/>
                                            </p:txEl>
                                          </p:spTgt>
                                        </p:tgtEl>
                                        <p:attrNameLst>
                                          <p:attrName>style.visibility</p:attrName>
                                        </p:attrNameLst>
                                      </p:cBhvr>
                                      <p:to>
                                        <p:strVal val="visible"/>
                                      </p:to>
                                    </p:set>
                                    <p:animEffect transition="in" filter="plus(out)">
                                      <p:cBhvr>
                                        <p:cTn id="43" dur="500"/>
                                        <p:tgtEl>
                                          <p:spTgt spid="362499">
                                            <p:txEl>
                                              <p:pRg st="11" end="11"/>
                                            </p:txEl>
                                          </p:spTgt>
                                        </p:tgtEl>
                                      </p:cBhvr>
                                    </p:animEffect>
                                  </p:childTnLst>
                                </p:cTn>
                              </p:par>
                            </p:childTnLst>
                          </p:cTn>
                        </p:par>
                        <p:par>
                          <p:cTn id="44" fill="hold" nodeType="afterGroup">
                            <p:stCondLst>
                              <p:cond delay="5000"/>
                            </p:stCondLst>
                            <p:childTnLst>
                              <p:par>
                                <p:cTn id="45" presetID="13" presetClass="entr" presetSubtype="32" fill="hold" grpId="0" nodeType="afterEffect">
                                  <p:stCondLst>
                                    <p:cond delay="0"/>
                                  </p:stCondLst>
                                  <p:childTnLst>
                                    <p:set>
                                      <p:cBhvr>
                                        <p:cTn id="46" dur="1" fill="hold">
                                          <p:stCondLst>
                                            <p:cond delay="0"/>
                                          </p:stCondLst>
                                        </p:cTn>
                                        <p:tgtEl>
                                          <p:spTgt spid="362499">
                                            <p:txEl>
                                              <p:pRg st="12" end="12"/>
                                            </p:txEl>
                                          </p:spTgt>
                                        </p:tgtEl>
                                        <p:attrNameLst>
                                          <p:attrName>style.visibility</p:attrName>
                                        </p:attrNameLst>
                                      </p:cBhvr>
                                      <p:to>
                                        <p:strVal val="visible"/>
                                      </p:to>
                                    </p:set>
                                    <p:animEffect transition="in" filter="plus(out)">
                                      <p:cBhvr>
                                        <p:cTn id="47" dur="500"/>
                                        <p:tgtEl>
                                          <p:spTgt spid="362499">
                                            <p:txEl>
                                              <p:pRg st="12" end="12"/>
                                            </p:txEl>
                                          </p:spTgt>
                                        </p:tgtEl>
                                      </p:cBhvr>
                                    </p:animEffect>
                                  </p:childTnLst>
                                </p:cTn>
                              </p:par>
                            </p:childTnLst>
                          </p:cTn>
                        </p:par>
                        <p:par>
                          <p:cTn id="48" fill="hold" nodeType="afterGroup">
                            <p:stCondLst>
                              <p:cond delay="5500"/>
                            </p:stCondLst>
                            <p:childTnLst>
                              <p:par>
                                <p:cTn id="49" presetID="22" presetClass="entr" presetSubtype="8" fill="hold" nodeType="afterEffect">
                                  <p:stCondLst>
                                    <p:cond delay="0"/>
                                  </p:stCondLst>
                                  <p:childTnLst>
                                    <p:set>
                                      <p:cBhvr>
                                        <p:cTn id="50" dur="1" fill="hold">
                                          <p:stCondLst>
                                            <p:cond delay="0"/>
                                          </p:stCondLst>
                                        </p:cTn>
                                        <p:tgtEl>
                                          <p:spTgt spid="362507"/>
                                        </p:tgtEl>
                                        <p:attrNameLst>
                                          <p:attrName>style.visibility</p:attrName>
                                        </p:attrNameLst>
                                      </p:cBhvr>
                                      <p:to>
                                        <p:strVal val="visible"/>
                                      </p:to>
                                    </p:set>
                                    <p:animEffect transition="in" filter="wipe(left)">
                                      <p:cBhvr>
                                        <p:cTn id="51" dur="1000"/>
                                        <p:tgtEl>
                                          <p:spTgt spid="3625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2499" grpId="0" build="p"/>
    </p:bldLst>
  </p:timing>
</p:sld>
</file>

<file path=ppt/slides/slide26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3523" name="Rectangle 3"/>
          <p:cNvSpPr>
            <a:spLocks noGrp="1" noChangeArrowheads="1"/>
          </p:cNvSpPr>
          <p:nvPr>
            <p:ph type="body" idx="1"/>
          </p:nvPr>
        </p:nvSpPr>
        <p:spPr>
          <a:xfrm>
            <a:off x="457200" y="404813"/>
            <a:ext cx="8229600" cy="6048375"/>
          </a:xfrm>
        </p:spPr>
        <p:txBody>
          <a:bodyPr/>
          <a:lstStyle/>
          <a:p>
            <a:pPr algn="l">
              <a:lnSpc>
                <a:spcPct val="110000"/>
              </a:lnSpc>
              <a:buFontTx/>
              <a:buNone/>
            </a:pPr>
            <a:r>
              <a:rPr lang="fa-IR" altLang="fa-IR" sz="2000">
                <a:effectLst/>
                <a:cs typeface="B Zar" panose="00000400000000000000" pitchFamily="2" charset="-78"/>
              </a:rPr>
              <a:t>د)                                   57/28% = 20% = درصد سود بعد از کسر مالیات = درصد سود قبل از کسر مالیات </a:t>
            </a:r>
          </a:p>
          <a:p>
            <a:pPr>
              <a:lnSpc>
                <a:spcPct val="50000"/>
              </a:lnSpc>
              <a:buFontTx/>
              <a:buNone/>
            </a:pPr>
            <a:r>
              <a:rPr lang="fa-IR" altLang="fa-IR" sz="2000">
                <a:effectLst/>
                <a:cs typeface="B Zar" panose="00000400000000000000" pitchFamily="2" charset="-78"/>
              </a:rPr>
              <a:t>                                                         70%              (نرخ مالیات – 1)</a:t>
            </a:r>
          </a:p>
          <a:p>
            <a:pPr algn="l">
              <a:lnSpc>
                <a:spcPct val="140000"/>
              </a:lnSpc>
              <a:buFontTx/>
              <a:buNone/>
            </a:pPr>
            <a:r>
              <a:rPr lang="fa-IR" altLang="fa-IR" sz="2000">
                <a:effectLst/>
                <a:cs typeface="B Zar" panose="00000400000000000000" pitchFamily="2" charset="-78"/>
              </a:rPr>
              <a:t> 34266611 = </a:t>
            </a:r>
            <a:r>
              <a:rPr lang="en-US" altLang="fa-IR" sz="2000">
                <a:effectLst/>
                <a:cs typeface="B Zar" panose="00000400000000000000" pitchFamily="2" charset="-78"/>
              </a:rPr>
              <a:t>s        s</a:t>
            </a:r>
            <a:r>
              <a:rPr lang="fa-IR" altLang="fa-IR" sz="2000">
                <a:effectLst/>
                <a:cs typeface="B Zar" panose="00000400000000000000" pitchFamily="2" charset="-78"/>
              </a:rPr>
              <a:t> 75/28% + 8200000 = </a:t>
            </a:r>
            <a:r>
              <a:rPr lang="en-US" altLang="fa-IR" sz="1800">
                <a:effectLst/>
                <a:cs typeface="B Zar" panose="00000400000000000000" pitchFamily="2" charset="-78"/>
              </a:rPr>
              <a:t>S</a:t>
            </a:r>
            <a:endParaRPr lang="fa-IR" altLang="fa-IR" sz="1800">
              <a:effectLst/>
              <a:cs typeface="B Zar" panose="00000400000000000000" pitchFamily="2" charset="-78"/>
            </a:endParaRPr>
          </a:p>
          <a:p>
            <a:pPr algn="ctr">
              <a:lnSpc>
                <a:spcPct val="50000"/>
              </a:lnSpc>
              <a:buFontTx/>
              <a:buNone/>
            </a:pPr>
            <a:r>
              <a:rPr lang="fa-IR" altLang="fa-IR" sz="2000">
                <a:effectLst/>
                <a:cs typeface="B Zar" panose="00000400000000000000" pitchFamily="2" charset="-78"/>
              </a:rPr>
              <a:t>                                                                                                                       5/52%</a:t>
            </a:r>
          </a:p>
          <a:p>
            <a:pPr algn="l">
              <a:lnSpc>
                <a:spcPct val="200000"/>
              </a:lnSpc>
              <a:buFontTx/>
              <a:buNone/>
            </a:pPr>
            <a:r>
              <a:rPr lang="fa-IR" altLang="fa-IR" sz="2000">
                <a:effectLst/>
                <a:cs typeface="B Zar" panose="00000400000000000000" pitchFamily="2" charset="-78"/>
              </a:rPr>
              <a:t>هـ)                                                         9000000 = 800000 + 8200000 = </a:t>
            </a:r>
            <a:r>
              <a:rPr lang="en-US" altLang="fa-IR" sz="1800">
                <a:effectLst/>
                <a:cs typeface="B Zar" panose="00000400000000000000" pitchFamily="2" charset="-78"/>
              </a:rPr>
              <a:t>f</a:t>
            </a:r>
            <a:r>
              <a:rPr lang="fa-IR" altLang="fa-IR" sz="2000">
                <a:effectLst/>
                <a:cs typeface="B Zar" panose="00000400000000000000" pitchFamily="2" charset="-78"/>
              </a:rPr>
              <a:t> ، 3000 = 800 – 3800 = </a:t>
            </a:r>
            <a:r>
              <a:rPr lang="en-US" altLang="fa-IR" sz="1800">
                <a:effectLst/>
                <a:cs typeface="B Zar" panose="00000400000000000000" pitchFamily="2" charset="-78"/>
              </a:rPr>
              <a:t>V</a:t>
            </a:r>
            <a:endParaRPr lang="fa-IR" altLang="fa-IR" sz="1800">
              <a:effectLst/>
              <a:cs typeface="B Zar" panose="00000400000000000000" pitchFamily="2" charset="-78"/>
            </a:endParaRPr>
          </a:p>
          <a:p>
            <a:pPr>
              <a:lnSpc>
                <a:spcPct val="110000"/>
              </a:lnSpc>
              <a:buFontTx/>
              <a:buNone/>
            </a:pPr>
            <a:r>
              <a:rPr lang="fa-IR" altLang="fa-IR" sz="2000">
                <a:effectLst/>
                <a:cs typeface="B Zar" panose="00000400000000000000" pitchFamily="2" charset="-78"/>
              </a:rPr>
              <a:t>سود بعد از سرمایه گذاری    11000000 = 9000000 – (5000 × 4000)    ،   5000 = 3000 – 8000 = </a:t>
            </a:r>
            <a:r>
              <a:rPr lang="en-US" altLang="fa-IR" sz="1800">
                <a:effectLst/>
                <a:cs typeface="B Zar" panose="00000400000000000000" pitchFamily="2" charset="-78"/>
              </a:rPr>
              <a:t>CM</a:t>
            </a:r>
          </a:p>
          <a:p>
            <a:pPr>
              <a:lnSpc>
                <a:spcPct val="110000"/>
              </a:lnSpc>
              <a:buFontTx/>
              <a:buNone/>
            </a:pPr>
            <a:r>
              <a:rPr lang="fa-IR" altLang="fa-IR" sz="2000">
                <a:effectLst/>
                <a:cs typeface="B Zar" panose="00000400000000000000" pitchFamily="2" charset="-78"/>
              </a:rPr>
              <a:t>سود بدون سرمایه گذاری اضافی 8600000 = 8200000 – (4200 × 4000)</a:t>
            </a:r>
          </a:p>
          <a:p>
            <a:pPr algn="l">
              <a:lnSpc>
                <a:spcPct val="110000"/>
              </a:lnSpc>
              <a:buFontTx/>
              <a:buNone/>
            </a:pPr>
            <a:r>
              <a:rPr lang="fa-IR" altLang="fa-IR" sz="2000">
                <a:effectLst/>
                <a:cs typeface="B Zar" panose="00000400000000000000" pitchFamily="2" charset="-78"/>
              </a:rPr>
              <a:t> 2400000    افزایش در سود قبل از کسر مالیات بعد از انجام سرمایه گذاری قسمت هـ </a:t>
            </a:r>
          </a:p>
          <a:p>
            <a:pPr>
              <a:lnSpc>
                <a:spcPct val="110000"/>
              </a:lnSpc>
              <a:buFontTx/>
              <a:buNone/>
            </a:pPr>
            <a:r>
              <a:rPr lang="fa-IR" altLang="fa-IR" sz="2000">
                <a:effectLst/>
                <a:cs typeface="B Zar" panose="00000400000000000000" pitchFamily="2" charset="-78"/>
              </a:rPr>
              <a:t>و)                                                                            10000000 = 1000000 + 9000000 </a:t>
            </a:r>
            <a:r>
              <a:rPr lang="fa-IR" altLang="fa-IR" sz="1800">
                <a:effectLst/>
                <a:cs typeface="B Zar" panose="00000400000000000000" pitchFamily="2" charset="-78"/>
              </a:rPr>
              <a:t>= </a:t>
            </a:r>
            <a:r>
              <a:rPr lang="en-US" altLang="fa-IR" sz="1800">
                <a:effectLst/>
                <a:cs typeface="B Zar" panose="00000400000000000000" pitchFamily="2" charset="-78"/>
              </a:rPr>
              <a:t>f</a:t>
            </a:r>
            <a:r>
              <a:rPr lang="fa-IR" altLang="fa-IR" sz="2000">
                <a:effectLst/>
                <a:cs typeface="B Zar" panose="00000400000000000000" pitchFamily="2" charset="-78"/>
              </a:rPr>
              <a:t>   ،   3000 = </a:t>
            </a:r>
            <a:r>
              <a:rPr lang="en-US" altLang="fa-IR" sz="1800">
                <a:effectLst/>
                <a:cs typeface="B Zar" panose="00000400000000000000" pitchFamily="2" charset="-78"/>
              </a:rPr>
              <a:t>V</a:t>
            </a:r>
          </a:p>
          <a:p>
            <a:pPr>
              <a:lnSpc>
                <a:spcPct val="110000"/>
              </a:lnSpc>
              <a:buFontTx/>
              <a:buNone/>
            </a:pPr>
            <a:r>
              <a:rPr lang="fa-IR" altLang="fa-IR" sz="2000">
                <a:effectLst/>
                <a:cs typeface="B Zar" panose="00000400000000000000" pitchFamily="2" charset="-78"/>
              </a:rPr>
              <a:t>بهای فروش               7200 = 90% × 8000 = </a:t>
            </a:r>
            <a:r>
              <a:rPr lang="en-US" altLang="fa-IR" sz="1800">
                <a:effectLst/>
                <a:cs typeface="B Zar" panose="00000400000000000000" pitchFamily="2" charset="-78"/>
              </a:rPr>
              <a:t>p</a:t>
            </a:r>
            <a:r>
              <a:rPr lang="fa-IR" altLang="fa-IR" sz="2000">
                <a:effectLst/>
                <a:cs typeface="B Zar" panose="00000400000000000000" pitchFamily="2" charset="-78"/>
              </a:rPr>
              <a:t>                       تعداد فروش        5200 = 130% × 4000 = </a:t>
            </a:r>
            <a:r>
              <a:rPr lang="en-US" altLang="fa-IR" sz="1800">
                <a:effectLst/>
                <a:cs typeface="B Zar" panose="00000400000000000000" pitchFamily="2" charset="-78"/>
              </a:rPr>
              <a:t>Q</a:t>
            </a:r>
            <a:endParaRPr lang="fa-IR" altLang="fa-IR" sz="1800">
              <a:effectLst/>
              <a:cs typeface="B Zar" panose="00000400000000000000" pitchFamily="2" charset="-78"/>
            </a:endParaRPr>
          </a:p>
          <a:p>
            <a:pPr>
              <a:lnSpc>
                <a:spcPct val="110000"/>
              </a:lnSpc>
              <a:buFontTx/>
              <a:buNone/>
            </a:pPr>
            <a:r>
              <a:rPr lang="fa-IR" altLang="fa-IR" sz="2000">
                <a:effectLst/>
                <a:cs typeface="B Zar" panose="00000400000000000000" pitchFamily="2" charset="-78"/>
              </a:rPr>
              <a:t>سود جدید         11840000 = 10000000-(4200×5200)= </a:t>
            </a:r>
            <a:r>
              <a:rPr lang="en-US" altLang="fa-IR" sz="1800">
                <a:effectLst/>
                <a:cs typeface="B Zar" panose="00000400000000000000" pitchFamily="2" charset="-78"/>
              </a:rPr>
              <a:t>P.B.T</a:t>
            </a:r>
            <a:r>
              <a:rPr lang="fa-IR" altLang="fa-IR" sz="2000">
                <a:effectLst/>
                <a:cs typeface="B Zar" panose="00000400000000000000" pitchFamily="2" charset="-78"/>
              </a:rPr>
              <a:t>              4200 = 3000 – 7200 = </a:t>
            </a:r>
            <a:r>
              <a:rPr lang="en-US" altLang="fa-IR" sz="1800">
                <a:effectLst/>
                <a:cs typeface="B Zar" panose="00000400000000000000" pitchFamily="2" charset="-78"/>
              </a:rPr>
              <a:t>CM</a:t>
            </a:r>
            <a:endParaRPr lang="fa-IR" altLang="fa-IR" sz="1800">
              <a:effectLst/>
              <a:cs typeface="B Zar" panose="00000400000000000000" pitchFamily="2" charset="-78"/>
            </a:endParaRPr>
          </a:p>
          <a:p>
            <a:pPr>
              <a:lnSpc>
                <a:spcPct val="110000"/>
              </a:lnSpc>
              <a:buFontTx/>
              <a:buNone/>
            </a:pPr>
            <a:r>
              <a:rPr lang="fa-IR" altLang="fa-IR" sz="2000">
                <a:effectLst/>
                <a:cs typeface="B Zar" panose="00000400000000000000" pitchFamily="2" charset="-78"/>
              </a:rPr>
              <a:t>سود قبلی              </a:t>
            </a:r>
            <a:r>
              <a:rPr lang="fa-IR" altLang="fa-IR" sz="2000" u="sng">
                <a:effectLst/>
                <a:cs typeface="B Zar" panose="00000400000000000000" pitchFamily="2" charset="-78"/>
              </a:rPr>
              <a:t>8600000</a:t>
            </a:r>
          </a:p>
          <a:p>
            <a:pPr>
              <a:lnSpc>
                <a:spcPct val="110000"/>
              </a:lnSpc>
              <a:buFontTx/>
              <a:buNone/>
            </a:pPr>
            <a:r>
              <a:rPr lang="fa-IR" altLang="fa-IR" sz="2000">
                <a:effectLst/>
                <a:cs typeface="B Zar" panose="00000400000000000000" pitchFamily="2" charset="-78"/>
              </a:rPr>
              <a:t>                            3240000                  افزایش در سود بعد از اعمال تغییرات قسمت «هـ» و «و»</a:t>
            </a:r>
          </a:p>
          <a:p>
            <a:pPr>
              <a:lnSpc>
                <a:spcPct val="110000"/>
              </a:lnSpc>
              <a:buFontTx/>
              <a:buNone/>
            </a:pPr>
            <a:endParaRPr lang="en-US" altLang="fa-IR" sz="2000">
              <a:effectLst/>
              <a:cs typeface="B Zar" panose="00000400000000000000" pitchFamily="2" charset="-78"/>
            </a:endParaRPr>
          </a:p>
          <a:p>
            <a:endParaRPr lang="en-US" altLang="fa-IR">
              <a:effectLst/>
            </a:endParaRPr>
          </a:p>
        </p:txBody>
      </p:sp>
      <p:grpSp>
        <p:nvGrpSpPr>
          <p:cNvPr id="363527" name="Group 7"/>
          <p:cNvGrpSpPr>
            <a:grpSpLocks/>
          </p:cNvGrpSpPr>
          <p:nvPr/>
        </p:nvGrpSpPr>
        <p:grpSpPr bwMode="auto">
          <a:xfrm>
            <a:off x="900113" y="692150"/>
            <a:ext cx="4895850" cy="649288"/>
            <a:chOff x="567" y="436"/>
            <a:chExt cx="3084" cy="409"/>
          </a:xfrm>
        </p:grpSpPr>
        <p:sp>
          <p:nvSpPr>
            <p:cNvPr id="363524" name="Line 4"/>
            <p:cNvSpPr>
              <a:spLocks noChangeShapeType="1"/>
            </p:cNvSpPr>
            <p:nvPr/>
          </p:nvSpPr>
          <p:spPr bwMode="auto">
            <a:xfrm>
              <a:off x="567" y="845"/>
              <a:ext cx="1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3525" name="Line 5"/>
            <p:cNvSpPr>
              <a:spLocks noChangeShapeType="1"/>
            </p:cNvSpPr>
            <p:nvPr/>
          </p:nvSpPr>
          <p:spPr bwMode="auto">
            <a:xfrm>
              <a:off x="3470" y="436"/>
              <a:ext cx="1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3526" name="Line 6"/>
            <p:cNvSpPr>
              <a:spLocks noChangeShapeType="1"/>
            </p:cNvSpPr>
            <p:nvPr/>
          </p:nvSpPr>
          <p:spPr bwMode="auto">
            <a:xfrm flipH="1">
              <a:off x="1927" y="436"/>
              <a:ext cx="136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nodeType="afterEffect">
                                  <p:stCondLst>
                                    <p:cond delay="0"/>
                                  </p:stCondLst>
                                  <p:childTnLst>
                                    <p:set>
                                      <p:cBhvr>
                                        <p:cTn id="6" dur="1" fill="hold">
                                          <p:stCondLst>
                                            <p:cond delay="0"/>
                                          </p:stCondLst>
                                        </p:cTn>
                                        <p:tgtEl>
                                          <p:spTgt spid="363527"/>
                                        </p:tgtEl>
                                        <p:attrNameLst>
                                          <p:attrName>style.visibility</p:attrName>
                                        </p:attrNameLst>
                                      </p:cBhvr>
                                      <p:to>
                                        <p:strVal val="visible"/>
                                      </p:to>
                                    </p:set>
                                    <p:animEffect transition="in" filter="fade">
                                      <p:cBhvr>
                                        <p:cTn id="7" dur="1000"/>
                                        <p:tgtEl>
                                          <p:spTgt spid="363527"/>
                                        </p:tgtEl>
                                      </p:cBhvr>
                                    </p:animEffect>
                                    <p:anim calcmode="lin" valueType="num">
                                      <p:cBhvr>
                                        <p:cTn id="8" dur="1000" fill="hold"/>
                                        <p:tgtEl>
                                          <p:spTgt spid="363527"/>
                                        </p:tgtEl>
                                        <p:attrNameLst>
                                          <p:attrName>ppt_x</p:attrName>
                                        </p:attrNameLst>
                                      </p:cBhvr>
                                      <p:tavLst>
                                        <p:tav tm="0">
                                          <p:val>
                                            <p:strVal val="#ppt_x"/>
                                          </p:val>
                                        </p:tav>
                                        <p:tav tm="100000">
                                          <p:val>
                                            <p:strVal val="#ppt_x"/>
                                          </p:val>
                                        </p:tav>
                                      </p:tavLst>
                                    </p:anim>
                                    <p:anim calcmode="lin" valueType="num">
                                      <p:cBhvr>
                                        <p:cTn id="9" dur="900" decel="100000" fill="hold"/>
                                        <p:tgtEl>
                                          <p:spTgt spid="363527"/>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363527"/>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23" presetClass="entr" presetSubtype="16" fill="hold" grpId="0" nodeType="afterEffect">
                                  <p:stCondLst>
                                    <p:cond delay="0"/>
                                  </p:stCondLst>
                                  <p:childTnLst>
                                    <p:set>
                                      <p:cBhvr>
                                        <p:cTn id="13" dur="1" fill="hold">
                                          <p:stCondLst>
                                            <p:cond delay="0"/>
                                          </p:stCondLst>
                                        </p:cTn>
                                        <p:tgtEl>
                                          <p:spTgt spid="363523">
                                            <p:txEl>
                                              <p:pRg st="0" end="0"/>
                                            </p:txEl>
                                          </p:spTgt>
                                        </p:tgtEl>
                                        <p:attrNameLst>
                                          <p:attrName>style.visibility</p:attrName>
                                        </p:attrNameLst>
                                      </p:cBhvr>
                                      <p:to>
                                        <p:strVal val="visible"/>
                                      </p:to>
                                    </p:set>
                                    <p:anim calcmode="lin" valueType="num">
                                      <p:cBhvr>
                                        <p:cTn id="14" dur="1000" fill="hold"/>
                                        <p:tgtEl>
                                          <p:spTgt spid="363523">
                                            <p:txEl>
                                              <p:pRg st="0" end="0"/>
                                            </p:txEl>
                                          </p:spTgt>
                                        </p:tgtEl>
                                        <p:attrNameLst>
                                          <p:attrName>ppt_w</p:attrName>
                                        </p:attrNameLst>
                                      </p:cBhvr>
                                      <p:tavLst>
                                        <p:tav tm="0">
                                          <p:val>
                                            <p:fltVal val="0"/>
                                          </p:val>
                                        </p:tav>
                                        <p:tav tm="100000">
                                          <p:val>
                                            <p:strVal val="#ppt_w"/>
                                          </p:val>
                                        </p:tav>
                                      </p:tavLst>
                                    </p:anim>
                                    <p:anim calcmode="lin" valueType="num">
                                      <p:cBhvr>
                                        <p:cTn id="15" dur="1000" fill="hold"/>
                                        <p:tgtEl>
                                          <p:spTgt spid="363523">
                                            <p:txEl>
                                              <p:pRg st="0" end="0"/>
                                            </p:txEl>
                                          </p:spTgt>
                                        </p:tgtEl>
                                        <p:attrNameLst>
                                          <p:attrName>ppt_h</p:attrName>
                                        </p:attrNameLst>
                                      </p:cBhvr>
                                      <p:tavLst>
                                        <p:tav tm="0">
                                          <p:val>
                                            <p:fltVal val="0"/>
                                          </p:val>
                                        </p:tav>
                                        <p:tav tm="100000">
                                          <p:val>
                                            <p:strVal val="#ppt_h"/>
                                          </p:val>
                                        </p:tav>
                                      </p:tavLst>
                                    </p:anim>
                                  </p:childTnLst>
                                </p:cTn>
                              </p:par>
                            </p:childTnLst>
                          </p:cTn>
                        </p:par>
                        <p:par>
                          <p:cTn id="16" fill="hold" nodeType="afterGroup">
                            <p:stCondLst>
                              <p:cond delay="2000"/>
                            </p:stCondLst>
                            <p:childTnLst>
                              <p:par>
                                <p:cTn id="17" presetID="23" presetClass="entr" presetSubtype="16" fill="hold" grpId="0" nodeType="afterEffect">
                                  <p:stCondLst>
                                    <p:cond delay="0"/>
                                  </p:stCondLst>
                                  <p:childTnLst>
                                    <p:set>
                                      <p:cBhvr>
                                        <p:cTn id="18" dur="1" fill="hold">
                                          <p:stCondLst>
                                            <p:cond delay="0"/>
                                          </p:stCondLst>
                                        </p:cTn>
                                        <p:tgtEl>
                                          <p:spTgt spid="363523">
                                            <p:txEl>
                                              <p:pRg st="1" end="1"/>
                                            </p:txEl>
                                          </p:spTgt>
                                        </p:tgtEl>
                                        <p:attrNameLst>
                                          <p:attrName>style.visibility</p:attrName>
                                        </p:attrNameLst>
                                      </p:cBhvr>
                                      <p:to>
                                        <p:strVal val="visible"/>
                                      </p:to>
                                    </p:set>
                                    <p:anim calcmode="lin" valueType="num">
                                      <p:cBhvr>
                                        <p:cTn id="19" dur="1000" fill="hold"/>
                                        <p:tgtEl>
                                          <p:spTgt spid="363523">
                                            <p:txEl>
                                              <p:pRg st="1" end="1"/>
                                            </p:txEl>
                                          </p:spTgt>
                                        </p:tgtEl>
                                        <p:attrNameLst>
                                          <p:attrName>ppt_w</p:attrName>
                                        </p:attrNameLst>
                                      </p:cBhvr>
                                      <p:tavLst>
                                        <p:tav tm="0">
                                          <p:val>
                                            <p:fltVal val="0"/>
                                          </p:val>
                                        </p:tav>
                                        <p:tav tm="100000">
                                          <p:val>
                                            <p:strVal val="#ppt_w"/>
                                          </p:val>
                                        </p:tav>
                                      </p:tavLst>
                                    </p:anim>
                                    <p:anim calcmode="lin" valueType="num">
                                      <p:cBhvr>
                                        <p:cTn id="20" dur="1000" fill="hold"/>
                                        <p:tgtEl>
                                          <p:spTgt spid="363523">
                                            <p:txEl>
                                              <p:pRg st="1" end="1"/>
                                            </p:txEl>
                                          </p:spTgt>
                                        </p:tgtEl>
                                        <p:attrNameLst>
                                          <p:attrName>ppt_h</p:attrName>
                                        </p:attrNameLst>
                                      </p:cBhvr>
                                      <p:tavLst>
                                        <p:tav tm="0">
                                          <p:val>
                                            <p:fltVal val="0"/>
                                          </p:val>
                                        </p:tav>
                                        <p:tav tm="100000">
                                          <p:val>
                                            <p:strVal val="#ppt_h"/>
                                          </p:val>
                                        </p:tav>
                                      </p:tavLst>
                                    </p:anim>
                                  </p:childTnLst>
                                </p:cTn>
                              </p:par>
                            </p:childTnLst>
                          </p:cTn>
                        </p:par>
                        <p:par>
                          <p:cTn id="21" fill="hold" nodeType="afterGroup">
                            <p:stCondLst>
                              <p:cond delay="3000"/>
                            </p:stCondLst>
                            <p:childTnLst>
                              <p:par>
                                <p:cTn id="22" presetID="23" presetClass="entr" presetSubtype="16" fill="hold" grpId="0" nodeType="afterEffect">
                                  <p:stCondLst>
                                    <p:cond delay="0"/>
                                  </p:stCondLst>
                                  <p:childTnLst>
                                    <p:set>
                                      <p:cBhvr>
                                        <p:cTn id="23" dur="1" fill="hold">
                                          <p:stCondLst>
                                            <p:cond delay="0"/>
                                          </p:stCondLst>
                                        </p:cTn>
                                        <p:tgtEl>
                                          <p:spTgt spid="363523">
                                            <p:txEl>
                                              <p:pRg st="2" end="2"/>
                                            </p:txEl>
                                          </p:spTgt>
                                        </p:tgtEl>
                                        <p:attrNameLst>
                                          <p:attrName>style.visibility</p:attrName>
                                        </p:attrNameLst>
                                      </p:cBhvr>
                                      <p:to>
                                        <p:strVal val="visible"/>
                                      </p:to>
                                    </p:set>
                                    <p:anim calcmode="lin" valueType="num">
                                      <p:cBhvr>
                                        <p:cTn id="24" dur="1000" fill="hold"/>
                                        <p:tgtEl>
                                          <p:spTgt spid="363523">
                                            <p:txEl>
                                              <p:pRg st="2" end="2"/>
                                            </p:txEl>
                                          </p:spTgt>
                                        </p:tgtEl>
                                        <p:attrNameLst>
                                          <p:attrName>ppt_w</p:attrName>
                                        </p:attrNameLst>
                                      </p:cBhvr>
                                      <p:tavLst>
                                        <p:tav tm="0">
                                          <p:val>
                                            <p:fltVal val="0"/>
                                          </p:val>
                                        </p:tav>
                                        <p:tav tm="100000">
                                          <p:val>
                                            <p:strVal val="#ppt_w"/>
                                          </p:val>
                                        </p:tav>
                                      </p:tavLst>
                                    </p:anim>
                                    <p:anim calcmode="lin" valueType="num">
                                      <p:cBhvr>
                                        <p:cTn id="25" dur="1000" fill="hold"/>
                                        <p:tgtEl>
                                          <p:spTgt spid="363523">
                                            <p:txEl>
                                              <p:pRg st="2" end="2"/>
                                            </p:txEl>
                                          </p:spTgt>
                                        </p:tgtEl>
                                        <p:attrNameLst>
                                          <p:attrName>ppt_h</p:attrName>
                                        </p:attrNameLst>
                                      </p:cBhvr>
                                      <p:tavLst>
                                        <p:tav tm="0">
                                          <p:val>
                                            <p:fltVal val="0"/>
                                          </p:val>
                                        </p:tav>
                                        <p:tav tm="100000">
                                          <p:val>
                                            <p:strVal val="#ppt_h"/>
                                          </p:val>
                                        </p:tav>
                                      </p:tavLst>
                                    </p:anim>
                                  </p:childTnLst>
                                </p:cTn>
                              </p:par>
                            </p:childTnLst>
                          </p:cTn>
                        </p:par>
                        <p:par>
                          <p:cTn id="26" fill="hold" nodeType="afterGroup">
                            <p:stCondLst>
                              <p:cond delay="4000"/>
                            </p:stCondLst>
                            <p:childTnLst>
                              <p:par>
                                <p:cTn id="27" presetID="23" presetClass="entr" presetSubtype="16" fill="hold" grpId="0" nodeType="afterEffect">
                                  <p:stCondLst>
                                    <p:cond delay="0"/>
                                  </p:stCondLst>
                                  <p:childTnLst>
                                    <p:set>
                                      <p:cBhvr>
                                        <p:cTn id="28" dur="1" fill="hold">
                                          <p:stCondLst>
                                            <p:cond delay="0"/>
                                          </p:stCondLst>
                                        </p:cTn>
                                        <p:tgtEl>
                                          <p:spTgt spid="363523">
                                            <p:txEl>
                                              <p:pRg st="3" end="3"/>
                                            </p:txEl>
                                          </p:spTgt>
                                        </p:tgtEl>
                                        <p:attrNameLst>
                                          <p:attrName>style.visibility</p:attrName>
                                        </p:attrNameLst>
                                      </p:cBhvr>
                                      <p:to>
                                        <p:strVal val="visible"/>
                                      </p:to>
                                    </p:set>
                                    <p:anim calcmode="lin" valueType="num">
                                      <p:cBhvr>
                                        <p:cTn id="29" dur="1000" fill="hold"/>
                                        <p:tgtEl>
                                          <p:spTgt spid="363523">
                                            <p:txEl>
                                              <p:pRg st="3" end="3"/>
                                            </p:txEl>
                                          </p:spTgt>
                                        </p:tgtEl>
                                        <p:attrNameLst>
                                          <p:attrName>ppt_w</p:attrName>
                                        </p:attrNameLst>
                                      </p:cBhvr>
                                      <p:tavLst>
                                        <p:tav tm="0">
                                          <p:val>
                                            <p:fltVal val="0"/>
                                          </p:val>
                                        </p:tav>
                                        <p:tav tm="100000">
                                          <p:val>
                                            <p:strVal val="#ppt_w"/>
                                          </p:val>
                                        </p:tav>
                                      </p:tavLst>
                                    </p:anim>
                                    <p:anim calcmode="lin" valueType="num">
                                      <p:cBhvr>
                                        <p:cTn id="30" dur="1000" fill="hold"/>
                                        <p:tgtEl>
                                          <p:spTgt spid="363523">
                                            <p:txEl>
                                              <p:pRg st="3" end="3"/>
                                            </p:txEl>
                                          </p:spTgt>
                                        </p:tgtEl>
                                        <p:attrNameLst>
                                          <p:attrName>ppt_h</p:attrName>
                                        </p:attrNameLst>
                                      </p:cBhvr>
                                      <p:tavLst>
                                        <p:tav tm="0">
                                          <p:val>
                                            <p:fltVal val="0"/>
                                          </p:val>
                                        </p:tav>
                                        <p:tav tm="100000">
                                          <p:val>
                                            <p:strVal val="#ppt_h"/>
                                          </p:val>
                                        </p:tav>
                                      </p:tavLst>
                                    </p:anim>
                                  </p:childTnLst>
                                </p:cTn>
                              </p:par>
                            </p:childTnLst>
                          </p:cTn>
                        </p:par>
                        <p:par>
                          <p:cTn id="31" fill="hold" nodeType="afterGroup">
                            <p:stCondLst>
                              <p:cond delay="5000"/>
                            </p:stCondLst>
                            <p:childTnLst>
                              <p:par>
                                <p:cTn id="32" presetID="23" presetClass="entr" presetSubtype="16" fill="hold" grpId="0" nodeType="afterEffect">
                                  <p:stCondLst>
                                    <p:cond delay="0"/>
                                  </p:stCondLst>
                                  <p:childTnLst>
                                    <p:set>
                                      <p:cBhvr>
                                        <p:cTn id="33" dur="1" fill="hold">
                                          <p:stCondLst>
                                            <p:cond delay="0"/>
                                          </p:stCondLst>
                                        </p:cTn>
                                        <p:tgtEl>
                                          <p:spTgt spid="363523">
                                            <p:txEl>
                                              <p:pRg st="4" end="4"/>
                                            </p:txEl>
                                          </p:spTgt>
                                        </p:tgtEl>
                                        <p:attrNameLst>
                                          <p:attrName>style.visibility</p:attrName>
                                        </p:attrNameLst>
                                      </p:cBhvr>
                                      <p:to>
                                        <p:strVal val="visible"/>
                                      </p:to>
                                    </p:set>
                                    <p:anim calcmode="lin" valueType="num">
                                      <p:cBhvr>
                                        <p:cTn id="34" dur="1000" fill="hold"/>
                                        <p:tgtEl>
                                          <p:spTgt spid="363523">
                                            <p:txEl>
                                              <p:pRg st="4" end="4"/>
                                            </p:txEl>
                                          </p:spTgt>
                                        </p:tgtEl>
                                        <p:attrNameLst>
                                          <p:attrName>ppt_w</p:attrName>
                                        </p:attrNameLst>
                                      </p:cBhvr>
                                      <p:tavLst>
                                        <p:tav tm="0">
                                          <p:val>
                                            <p:fltVal val="0"/>
                                          </p:val>
                                        </p:tav>
                                        <p:tav tm="100000">
                                          <p:val>
                                            <p:strVal val="#ppt_w"/>
                                          </p:val>
                                        </p:tav>
                                      </p:tavLst>
                                    </p:anim>
                                    <p:anim calcmode="lin" valueType="num">
                                      <p:cBhvr>
                                        <p:cTn id="35" dur="1000" fill="hold"/>
                                        <p:tgtEl>
                                          <p:spTgt spid="363523">
                                            <p:txEl>
                                              <p:pRg st="4" end="4"/>
                                            </p:txEl>
                                          </p:spTgt>
                                        </p:tgtEl>
                                        <p:attrNameLst>
                                          <p:attrName>ppt_h</p:attrName>
                                        </p:attrNameLst>
                                      </p:cBhvr>
                                      <p:tavLst>
                                        <p:tav tm="0">
                                          <p:val>
                                            <p:fltVal val="0"/>
                                          </p:val>
                                        </p:tav>
                                        <p:tav tm="100000">
                                          <p:val>
                                            <p:strVal val="#ppt_h"/>
                                          </p:val>
                                        </p:tav>
                                      </p:tavLst>
                                    </p:anim>
                                  </p:childTnLst>
                                </p:cTn>
                              </p:par>
                            </p:childTnLst>
                          </p:cTn>
                        </p:par>
                        <p:par>
                          <p:cTn id="36" fill="hold" nodeType="afterGroup">
                            <p:stCondLst>
                              <p:cond delay="6000"/>
                            </p:stCondLst>
                            <p:childTnLst>
                              <p:par>
                                <p:cTn id="37" presetID="23" presetClass="entr" presetSubtype="16" fill="hold" grpId="0" nodeType="afterEffect">
                                  <p:stCondLst>
                                    <p:cond delay="0"/>
                                  </p:stCondLst>
                                  <p:childTnLst>
                                    <p:set>
                                      <p:cBhvr>
                                        <p:cTn id="38" dur="1" fill="hold">
                                          <p:stCondLst>
                                            <p:cond delay="0"/>
                                          </p:stCondLst>
                                        </p:cTn>
                                        <p:tgtEl>
                                          <p:spTgt spid="363523">
                                            <p:txEl>
                                              <p:pRg st="5" end="5"/>
                                            </p:txEl>
                                          </p:spTgt>
                                        </p:tgtEl>
                                        <p:attrNameLst>
                                          <p:attrName>style.visibility</p:attrName>
                                        </p:attrNameLst>
                                      </p:cBhvr>
                                      <p:to>
                                        <p:strVal val="visible"/>
                                      </p:to>
                                    </p:set>
                                    <p:anim calcmode="lin" valueType="num">
                                      <p:cBhvr>
                                        <p:cTn id="39" dur="1000" fill="hold"/>
                                        <p:tgtEl>
                                          <p:spTgt spid="363523">
                                            <p:txEl>
                                              <p:pRg st="5" end="5"/>
                                            </p:txEl>
                                          </p:spTgt>
                                        </p:tgtEl>
                                        <p:attrNameLst>
                                          <p:attrName>ppt_w</p:attrName>
                                        </p:attrNameLst>
                                      </p:cBhvr>
                                      <p:tavLst>
                                        <p:tav tm="0">
                                          <p:val>
                                            <p:fltVal val="0"/>
                                          </p:val>
                                        </p:tav>
                                        <p:tav tm="100000">
                                          <p:val>
                                            <p:strVal val="#ppt_w"/>
                                          </p:val>
                                        </p:tav>
                                      </p:tavLst>
                                    </p:anim>
                                    <p:anim calcmode="lin" valueType="num">
                                      <p:cBhvr>
                                        <p:cTn id="40" dur="1000" fill="hold"/>
                                        <p:tgtEl>
                                          <p:spTgt spid="363523">
                                            <p:txEl>
                                              <p:pRg st="5" end="5"/>
                                            </p:txEl>
                                          </p:spTgt>
                                        </p:tgtEl>
                                        <p:attrNameLst>
                                          <p:attrName>ppt_h</p:attrName>
                                        </p:attrNameLst>
                                      </p:cBhvr>
                                      <p:tavLst>
                                        <p:tav tm="0">
                                          <p:val>
                                            <p:fltVal val="0"/>
                                          </p:val>
                                        </p:tav>
                                        <p:tav tm="100000">
                                          <p:val>
                                            <p:strVal val="#ppt_h"/>
                                          </p:val>
                                        </p:tav>
                                      </p:tavLst>
                                    </p:anim>
                                  </p:childTnLst>
                                </p:cTn>
                              </p:par>
                            </p:childTnLst>
                          </p:cTn>
                        </p:par>
                        <p:par>
                          <p:cTn id="41" fill="hold" nodeType="afterGroup">
                            <p:stCondLst>
                              <p:cond delay="7000"/>
                            </p:stCondLst>
                            <p:childTnLst>
                              <p:par>
                                <p:cTn id="42" presetID="23" presetClass="entr" presetSubtype="16" fill="hold" grpId="0" nodeType="afterEffect">
                                  <p:stCondLst>
                                    <p:cond delay="0"/>
                                  </p:stCondLst>
                                  <p:childTnLst>
                                    <p:set>
                                      <p:cBhvr>
                                        <p:cTn id="43" dur="1" fill="hold">
                                          <p:stCondLst>
                                            <p:cond delay="0"/>
                                          </p:stCondLst>
                                        </p:cTn>
                                        <p:tgtEl>
                                          <p:spTgt spid="363523">
                                            <p:txEl>
                                              <p:pRg st="6" end="6"/>
                                            </p:txEl>
                                          </p:spTgt>
                                        </p:tgtEl>
                                        <p:attrNameLst>
                                          <p:attrName>style.visibility</p:attrName>
                                        </p:attrNameLst>
                                      </p:cBhvr>
                                      <p:to>
                                        <p:strVal val="visible"/>
                                      </p:to>
                                    </p:set>
                                    <p:anim calcmode="lin" valueType="num">
                                      <p:cBhvr>
                                        <p:cTn id="44" dur="1000" fill="hold"/>
                                        <p:tgtEl>
                                          <p:spTgt spid="363523">
                                            <p:txEl>
                                              <p:pRg st="6" end="6"/>
                                            </p:txEl>
                                          </p:spTgt>
                                        </p:tgtEl>
                                        <p:attrNameLst>
                                          <p:attrName>ppt_w</p:attrName>
                                        </p:attrNameLst>
                                      </p:cBhvr>
                                      <p:tavLst>
                                        <p:tav tm="0">
                                          <p:val>
                                            <p:fltVal val="0"/>
                                          </p:val>
                                        </p:tav>
                                        <p:tav tm="100000">
                                          <p:val>
                                            <p:strVal val="#ppt_w"/>
                                          </p:val>
                                        </p:tav>
                                      </p:tavLst>
                                    </p:anim>
                                    <p:anim calcmode="lin" valueType="num">
                                      <p:cBhvr>
                                        <p:cTn id="45" dur="1000" fill="hold"/>
                                        <p:tgtEl>
                                          <p:spTgt spid="363523">
                                            <p:txEl>
                                              <p:pRg st="6" end="6"/>
                                            </p:txEl>
                                          </p:spTgt>
                                        </p:tgtEl>
                                        <p:attrNameLst>
                                          <p:attrName>ppt_h</p:attrName>
                                        </p:attrNameLst>
                                      </p:cBhvr>
                                      <p:tavLst>
                                        <p:tav tm="0">
                                          <p:val>
                                            <p:fltVal val="0"/>
                                          </p:val>
                                        </p:tav>
                                        <p:tav tm="100000">
                                          <p:val>
                                            <p:strVal val="#ppt_h"/>
                                          </p:val>
                                        </p:tav>
                                      </p:tavLst>
                                    </p:anim>
                                  </p:childTnLst>
                                </p:cTn>
                              </p:par>
                            </p:childTnLst>
                          </p:cTn>
                        </p:par>
                        <p:par>
                          <p:cTn id="46" fill="hold" nodeType="afterGroup">
                            <p:stCondLst>
                              <p:cond delay="8000"/>
                            </p:stCondLst>
                            <p:childTnLst>
                              <p:par>
                                <p:cTn id="47" presetID="23" presetClass="entr" presetSubtype="16" fill="hold" grpId="0" nodeType="afterEffect">
                                  <p:stCondLst>
                                    <p:cond delay="0"/>
                                  </p:stCondLst>
                                  <p:childTnLst>
                                    <p:set>
                                      <p:cBhvr>
                                        <p:cTn id="48" dur="1" fill="hold">
                                          <p:stCondLst>
                                            <p:cond delay="0"/>
                                          </p:stCondLst>
                                        </p:cTn>
                                        <p:tgtEl>
                                          <p:spTgt spid="363523">
                                            <p:txEl>
                                              <p:pRg st="7" end="7"/>
                                            </p:txEl>
                                          </p:spTgt>
                                        </p:tgtEl>
                                        <p:attrNameLst>
                                          <p:attrName>style.visibility</p:attrName>
                                        </p:attrNameLst>
                                      </p:cBhvr>
                                      <p:to>
                                        <p:strVal val="visible"/>
                                      </p:to>
                                    </p:set>
                                    <p:anim calcmode="lin" valueType="num">
                                      <p:cBhvr>
                                        <p:cTn id="49" dur="1000" fill="hold"/>
                                        <p:tgtEl>
                                          <p:spTgt spid="363523">
                                            <p:txEl>
                                              <p:pRg st="7" end="7"/>
                                            </p:txEl>
                                          </p:spTgt>
                                        </p:tgtEl>
                                        <p:attrNameLst>
                                          <p:attrName>ppt_w</p:attrName>
                                        </p:attrNameLst>
                                      </p:cBhvr>
                                      <p:tavLst>
                                        <p:tav tm="0">
                                          <p:val>
                                            <p:fltVal val="0"/>
                                          </p:val>
                                        </p:tav>
                                        <p:tav tm="100000">
                                          <p:val>
                                            <p:strVal val="#ppt_w"/>
                                          </p:val>
                                        </p:tav>
                                      </p:tavLst>
                                    </p:anim>
                                    <p:anim calcmode="lin" valueType="num">
                                      <p:cBhvr>
                                        <p:cTn id="50" dur="1000" fill="hold"/>
                                        <p:tgtEl>
                                          <p:spTgt spid="363523">
                                            <p:txEl>
                                              <p:pRg st="7" end="7"/>
                                            </p:txEl>
                                          </p:spTgt>
                                        </p:tgtEl>
                                        <p:attrNameLst>
                                          <p:attrName>ppt_h</p:attrName>
                                        </p:attrNameLst>
                                      </p:cBhvr>
                                      <p:tavLst>
                                        <p:tav tm="0">
                                          <p:val>
                                            <p:fltVal val="0"/>
                                          </p:val>
                                        </p:tav>
                                        <p:tav tm="100000">
                                          <p:val>
                                            <p:strVal val="#ppt_h"/>
                                          </p:val>
                                        </p:tav>
                                      </p:tavLst>
                                    </p:anim>
                                  </p:childTnLst>
                                </p:cTn>
                              </p:par>
                            </p:childTnLst>
                          </p:cTn>
                        </p:par>
                        <p:par>
                          <p:cTn id="51" fill="hold" nodeType="afterGroup">
                            <p:stCondLst>
                              <p:cond delay="9000"/>
                            </p:stCondLst>
                            <p:childTnLst>
                              <p:par>
                                <p:cTn id="52" presetID="23" presetClass="entr" presetSubtype="16" fill="hold" grpId="0" nodeType="afterEffect">
                                  <p:stCondLst>
                                    <p:cond delay="0"/>
                                  </p:stCondLst>
                                  <p:childTnLst>
                                    <p:set>
                                      <p:cBhvr>
                                        <p:cTn id="53" dur="1" fill="hold">
                                          <p:stCondLst>
                                            <p:cond delay="0"/>
                                          </p:stCondLst>
                                        </p:cTn>
                                        <p:tgtEl>
                                          <p:spTgt spid="363523">
                                            <p:txEl>
                                              <p:pRg st="8" end="8"/>
                                            </p:txEl>
                                          </p:spTgt>
                                        </p:tgtEl>
                                        <p:attrNameLst>
                                          <p:attrName>style.visibility</p:attrName>
                                        </p:attrNameLst>
                                      </p:cBhvr>
                                      <p:to>
                                        <p:strVal val="visible"/>
                                      </p:to>
                                    </p:set>
                                    <p:anim calcmode="lin" valueType="num">
                                      <p:cBhvr>
                                        <p:cTn id="54" dur="1000" fill="hold"/>
                                        <p:tgtEl>
                                          <p:spTgt spid="363523">
                                            <p:txEl>
                                              <p:pRg st="8" end="8"/>
                                            </p:txEl>
                                          </p:spTgt>
                                        </p:tgtEl>
                                        <p:attrNameLst>
                                          <p:attrName>ppt_w</p:attrName>
                                        </p:attrNameLst>
                                      </p:cBhvr>
                                      <p:tavLst>
                                        <p:tav tm="0">
                                          <p:val>
                                            <p:fltVal val="0"/>
                                          </p:val>
                                        </p:tav>
                                        <p:tav tm="100000">
                                          <p:val>
                                            <p:strVal val="#ppt_w"/>
                                          </p:val>
                                        </p:tav>
                                      </p:tavLst>
                                    </p:anim>
                                    <p:anim calcmode="lin" valueType="num">
                                      <p:cBhvr>
                                        <p:cTn id="55" dur="1000" fill="hold"/>
                                        <p:tgtEl>
                                          <p:spTgt spid="363523">
                                            <p:txEl>
                                              <p:pRg st="8" end="8"/>
                                            </p:txEl>
                                          </p:spTgt>
                                        </p:tgtEl>
                                        <p:attrNameLst>
                                          <p:attrName>ppt_h</p:attrName>
                                        </p:attrNameLst>
                                      </p:cBhvr>
                                      <p:tavLst>
                                        <p:tav tm="0">
                                          <p:val>
                                            <p:fltVal val="0"/>
                                          </p:val>
                                        </p:tav>
                                        <p:tav tm="100000">
                                          <p:val>
                                            <p:strVal val="#ppt_h"/>
                                          </p:val>
                                        </p:tav>
                                      </p:tavLst>
                                    </p:anim>
                                  </p:childTnLst>
                                </p:cTn>
                              </p:par>
                            </p:childTnLst>
                          </p:cTn>
                        </p:par>
                        <p:par>
                          <p:cTn id="56" fill="hold" nodeType="afterGroup">
                            <p:stCondLst>
                              <p:cond delay="10000"/>
                            </p:stCondLst>
                            <p:childTnLst>
                              <p:par>
                                <p:cTn id="57" presetID="23" presetClass="entr" presetSubtype="16" fill="hold" grpId="0" nodeType="afterEffect">
                                  <p:stCondLst>
                                    <p:cond delay="0"/>
                                  </p:stCondLst>
                                  <p:childTnLst>
                                    <p:set>
                                      <p:cBhvr>
                                        <p:cTn id="58" dur="1" fill="hold">
                                          <p:stCondLst>
                                            <p:cond delay="0"/>
                                          </p:stCondLst>
                                        </p:cTn>
                                        <p:tgtEl>
                                          <p:spTgt spid="363523">
                                            <p:txEl>
                                              <p:pRg st="9" end="9"/>
                                            </p:txEl>
                                          </p:spTgt>
                                        </p:tgtEl>
                                        <p:attrNameLst>
                                          <p:attrName>style.visibility</p:attrName>
                                        </p:attrNameLst>
                                      </p:cBhvr>
                                      <p:to>
                                        <p:strVal val="visible"/>
                                      </p:to>
                                    </p:set>
                                    <p:anim calcmode="lin" valueType="num">
                                      <p:cBhvr>
                                        <p:cTn id="59" dur="1000" fill="hold"/>
                                        <p:tgtEl>
                                          <p:spTgt spid="363523">
                                            <p:txEl>
                                              <p:pRg st="9" end="9"/>
                                            </p:txEl>
                                          </p:spTgt>
                                        </p:tgtEl>
                                        <p:attrNameLst>
                                          <p:attrName>ppt_w</p:attrName>
                                        </p:attrNameLst>
                                      </p:cBhvr>
                                      <p:tavLst>
                                        <p:tav tm="0">
                                          <p:val>
                                            <p:fltVal val="0"/>
                                          </p:val>
                                        </p:tav>
                                        <p:tav tm="100000">
                                          <p:val>
                                            <p:strVal val="#ppt_w"/>
                                          </p:val>
                                        </p:tav>
                                      </p:tavLst>
                                    </p:anim>
                                    <p:anim calcmode="lin" valueType="num">
                                      <p:cBhvr>
                                        <p:cTn id="60" dur="1000" fill="hold"/>
                                        <p:tgtEl>
                                          <p:spTgt spid="363523">
                                            <p:txEl>
                                              <p:pRg st="9" end="9"/>
                                            </p:txEl>
                                          </p:spTgt>
                                        </p:tgtEl>
                                        <p:attrNameLst>
                                          <p:attrName>ppt_h</p:attrName>
                                        </p:attrNameLst>
                                      </p:cBhvr>
                                      <p:tavLst>
                                        <p:tav tm="0">
                                          <p:val>
                                            <p:fltVal val="0"/>
                                          </p:val>
                                        </p:tav>
                                        <p:tav tm="100000">
                                          <p:val>
                                            <p:strVal val="#ppt_h"/>
                                          </p:val>
                                        </p:tav>
                                      </p:tavLst>
                                    </p:anim>
                                  </p:childTnLst>
                                </p:cTn>
                              </p:par>
                            </p:childTnLst>
                          </p:cTn>
                        </p:par>
                        <p:par>
                          <p:cTn id="61" fill="hold" nodeType="afterGroup">
                            <p:stCondLst>
                              <p:cond delay="11000"/>
                            </p:stCondLst>
                            <p:childTnLst>
                              <p:par>
                                <p:cTn id="62" presetID="23" presetClass="entr" presetSubtype="16" fill="hold" grpId="0" nodeType="afterEffect">
                                  <p:stCondLst>
                                    <p:cond delay="0"/>
                                  </p:stCondLst>
                                  <p:childTnLst>
                                    <p:set>
                                      <p:cBhvr>
                                        <p:cTn id="63" dur="1" fill="hold">
                                          <p:stCondLst>
                                            <p:cond delay="0"/>
                                          </p:stCondLst>
                                        </p:cTn>
                                        <p:tgtEl>
                                          <p:spTgt spid="363523">
                                            <p:txEl>
                                              <p:pRg st="10" end="10"/>
                                            </p:txEl>
                                          </p:spTgt>
                                        </p:tgtEl>
                                        <p:attrNameLst>
                                          <p:attrName>style.visibility</p:attrName>
                                        </p:attrNameLst>
                                      </p:cBhvr>
                                      <p:to>
                                        <p:strVal val="visible"/>
                                      </p:to>
                                    </p:set>
                                    <p:anim calcmode="lin" valueType="num">
                                      <p:cBhvr>
                                        <p:cTn id="64" dur="1000" fill="hold"/>
                                        <p:tgtEl>
                                          <p:spTgt spid="363523">
                                            <p:txEl>
                                              <p:pRg st="10" end="10"/>
                                            </p:txEl>
                                          </p:spTgt>
                                        </p:tgtEl>
                                        <p:attrNameLst>
                                          <p:attrName>ppt_w</p:attrName>
                                        </p:attrNameLst>
                                      </p:cBhvr>
                                      <p:tavLst>
                                        <p:tav tm="0">
                                          <p:val>
                                            <p:fltVal val="0"/>
                                          </p:val>
                                        </p:tav>
                                        <p:tav tm="100000">
                                          <p:val>
                                            <p:strVal val="#ppt_w"/>
                                          </p:val>
                                        </p:tav>
                                      </p:tavLst>
                                    </p:anim>
                                    <p:anim calcmode="lin" valueType="num">
                                      <p:cBhvr>
                                        <p:cTn id="65" dur="1000" fill="hold"/>
                                        <p:tgtEl>
                                          <p:spTgt spid="363523">
                                            <p:txEl>
                                              <p:pRg st="10" end="10"/>
                                            </p:txEl>
                                          </p:spTgt>
                                        </p:tgtEl>
                                        <p:attrNameLst>
                                          <p:attrName>ppt_h</p:attrName>
                                        </p:attrNameLst>
                                      </p:cBhvr>
                                      <p:tavLst>
                                        <p:tav tm="0">
                                          <p:val>
                                            <p:fltVal val="0"/>
                                          </p:val>
                                        </p:tav>
                                        <p:tav tm="100000">
                                          <p:val>
                                            <p:strVal val="#ppt_h"/>
                                          </p:val>
                                        </p:tav>
                                      </p:tavLst>
                                    </p:anim>
                                  </p:childTnLst>
                                </p:cTn>
                              </p:par>
                            </p:childTnLst>
                          </p:cTn>
                        </p:par>
                        <p:par>
                          <p:cTn id="66" fill="hold" nodeType="afterGroup">
                            <p:stCondLst>
                              <p:cond delay="12000"/>
                            </p:stCondLst>
                            <p:childTnLst>
                              <p:par>
                                <p:cTn id="67" presetID="23" presetClass="entr" presetSubtype="16" fill="hold" grpId="0" nodeType="afterEffect">
                                  <p:stCondLst>
                                    <p:cond delay="0"/>
                                  </p:stCondLst>
                                  <p:childTnLst>
                                    <p:set>
                                      <p:cBhvr>
                                        <p:cTn id="68" dur="1" fill="hold">
                                          <p:stCondLst>
                                            <p:cond delay="0"/>
                                          </p:stCondLst>
                                        </p:cTn>
                                        <p:tgtEl>
                                          <p:spTgt spid="363523">
                                            <p:txEl>
                                              <p:pRg st="11" end="11"/>
                                            </p:txEl>
                                          </p:spTgt>
                                        </p:tgtEl>
                                        <p:attrNameLst>
                                          <p:attrName>style.visibility</p:attrName>
                                        </p:attrNameLst>
                                      </p:cBhvr>
                                      <p:to>
                                        <p:strVal val="visible"/>
                                      </p:to>
                                    </p:set>
                                    <p:anim calcmode="lin" valueType="num">
                                      <p:cBhvr>
                                        <p:cTn id="69" dur="1000" fill="hold"/>
                                        <p:tgtEl>
                                          <p:spTgt spid="363523">
                                            <p:txEl>
                                              <p:pRg st="11" end="11"/>
                                            </p:txEl>
                                          </p:spTgt>
                                        </p:tgtEl>
                                        <p:attrNameLst>
                                          <p:attrName>ppt_w</p:attrName>
                                        </p:attrNameLst>
                                      </p:cBhvr>
                                      <p:tavLst>
                                        <p:tav tm="0">
                                          <p:val>
                                            <p:fltVal val="0"/>
                                          </p:val>
                                        </p:tav>
                                        <p:tav tm="100000">
                                          <p:val>
                                            <p:strVal val="#ppt_w"/>
                                          </p:val>
                                        </p:tav>
                                      </p:tavLst>
                                    </p:anim>
                                    <p:anim calcmode="lin" valueType="num">
                                      <p:cBhvr>
                                        <p:cTn id="70" dur="1000" fill="hold"/>
                                        <p:tgtEl>
                                          <p:spTgt spid="363523">
                                            <p:txEl>
                                              <p:pRg st="11" end="11"/>
                                            </p:txEl>
                                          </p:spTgt>
                                        </p:tgtEl>
                                        <p:attrNameLst>
                                          <p:attrName>ppt_h</p:attrName>
                                        </p:attrNameLst>
                                      </p:cBhvr>
                                      <p:tavLst>
                                        <p:tav tm="0">
                                          <p:val>
                                            <p:fltVal val="0"/>
                                          </p:val>
                                        </p:tav>
                                        <p:tav tm="100000">
                                          <p:val>
                                            <p:strVal val="#ppt_h"/>
                                          </p:val>
                                        </p:tav>
                                      </p:tavLst>
                                    </p:anim>
                                  </p:childTnLst>
                                </p:cTn>
                              </p:par>
                            </p:childTnLst>
                          </p:cTn>
                        </p:par>
                        <p:par>
                          <p:cTn id="71" fill="hold" nodeType="afterGroup">
                            <p:stCondLst>
                              <p:cond delay="13000"/>
                            </p:stCondLst>
                            <p:childTnLst>
                              <p:par>
                                <p:cTn id="72" presetID="23" presetClass="entr" presetSubtype="16" fill="hold" grpId="0" nodeType="afterEffect">
                                  <p:stCondLst>
                                    <p:cond delay="0"/>
                                  </p:stCondLst>
                                  <p:childTnLst>
                                    <p:set>
                                      <p:cBhvr>
                                        <p:cTn id="73" dur="1" fill="hold">
                                          <p:stCondLst>
                                            <p:cond delay="0"/>
                                          </p:stCondLst>
                                        </p:cTn>
                                        <p:tgtEl>
                                          <p:spTgt spid="363523">
                                            <p:txEl>
                                              <p:pRg st="12" end="12"/>
                                            </p:txEl>
                                          </p:spTgt>
                                        </p:tgtEl>
                                        <p:attrNameLst>
                                          <p:attrName>style.visibility</p:attrName>
                                        </p:attrNameLst>
                                      </p:cBhvr>
                                      <p:to>
                                        <p:strVal val="visible"/>
                                      </p:to>
                                    </p:set>
                                    <p:anim calcmode="lin" valueType="num">
                                      <p:cBhvr>
                                        <p:cTn id="74" dur="1000" fill="hold"/>
                                        <p:tgtEl>
                                          <p:spTgt spid="363523">
                                            <p:txEl>
                                              <p:pRg st="12" end="12"/>
                                            </p:txEl>
                                          </p:spTgt>
                                        </p:tgtEl>
                                        <p:attrNameLst>
                                          <p:attrName>ppt_w</p:attrName>
                                        </p:attrNameLst>
                                      </p:cBhvr>
                                      <p:tavLst>
                                        <p:tav tm="0">
                                          <p:val>
                                            <p:fltVal val="0"/>
                                          </p:val>
                                        </p:tav>
                                        <p:tav tm="100000">
                                          <p:val>
                                            <p:strVal val="#ppt_w"/>
                                          </p:val>
                                        </p:tav>
                                      </p:tavLst>
                                    </p:anim>
                                    <p:anim calcmode="lin" valueType="num">
                                      <p:cBhvr>
                                        <p:cTn id="75" dur="1000" fill="hold"/>
                                        <p:tgtEl>
                                          <p:spTgt spid="363523">
                                            <p:txEl>
                                              <p:pRg st="12" end="12"/>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3523" grpId="0" build="p"/>
    </p:bldLst>
  </p:timing>
</p:sld>
</file>

<file path=ppt/slides/slide2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49827" name="Group 291"/>
          <p:cNvGraphicFramePr>
            <a:graphicFrameLocks noGrp="1"/>
          </p:cNvGraphicFramePr>
          <p:nvPr>
            <p:ph/>
          </p:nvPr>
        </p:nvGraphicFramePr>
        <p:xfrm>
          <a:off x="457200" y="381000"/>
          <a:ext cx="8229600" cy="6262688"/>
        </p:xfrm>
        <a:graphic>
          <a:graphicData uri="http://schemas.openxmlformats.org/drawingml/2006/table">
            <a:tbl>
              <a:tblPr rtl="1"/>
              <a:tblGrid>
                <a:gridCol w="3827462">
                  <a:extLst>
                    <a:ext uri="{9D8B030D-6E8A-4147-A177-3AD203B41FA5}">
                      <a16:colId xmlns:a16="http://schemas.microsoft.com/office/drawing/2014/main" val="8374297"/>
                    </a:ext>
                  </a:extLst>
                </a:gridCol>
                <a:gridCol w="1041400">
                  <a:extLst>
                    <a:ext uri="{9D8B030D-6E8A-4147-A177-3AD203B41FA5}">
                      <a16:colId xmlns:a16="http://schemas.microsoft.com/office/drawing/2014/main" val="912821975"/>
                    </a:ext>
                  </a:extLst>
                </a:gridCol>
                <a:gridCol w="182563">
                  <a:extLst>
                    <a:ext uri="{9D8B030D-6E8A-4147-A177-3AD203B41FA5}">
                      <a16:colId xmlns:a16="http://schemas.microsoft.com/office/drawing/2014/main" val="2463545814"/>
                    </a:ext>
                  </a:extLst>
                </a:gridCol>
                <a:gridCol w="935037">
                  <a:extLst>
                    <a:ext uri="{9D8B030D-6E8A-4147-A177-3AD203B41FA5}">
                      <a16:colId xmlns:a16="http://schemas.microsoft.com/office/drawing/2014/main" val="1624987667"/>
                    </a:ext>
                  </a:extLst>
                </a:gridCol>
                <a:gridCol w="1081088">
                  <a:extLst>
                    <a:ext uri="{9D8B030D-6E8A-4147-A177-3AD203B41FA5}">
                      <a16:colId xmlns:a16="http://schemas.microsoft.com/office/drawing/2014/main" val="1760377912"/>
                    </a:ext>
                  </a:extLst>
                </a:gridCol>
                <a:gridCol w="1162050">
                  <a:extLst>
                    <a:ext uri="{9D8B030D-6E8A-4147-A177-3AD203B41FA5}">
                      <a16:colId xmlns:a16="http://schemas.microsoft.com/office/drawing/2014/main" val="2183653977"/>
                    </a:ext>
                  </a:extLst>
                </a:gridCol>
              </a:tblGrid>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مواد(چرم)</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سگک</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667695942"/>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146389"/>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20700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45850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74296989"/>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47150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99745003"/>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21269585"/>
                  </a:ext>
                </a:extLst>
              </a:tr>
              <a:tr h="4238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15/6</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9689976"/>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72972519"/>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(15/6×6800)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41820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41522017"/>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(7/2×300) + (65/0×200) + (8/2×270)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17021676"/>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43516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04152221"/>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(7/2×700) + (8/2×350)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80162575"/>
                  </a:ext>
                </a:extLst>
              </a:tr>
              <a:tr h="3810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غیرعاید (7/2×200) + (8/2×80)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930477"/>
                  </a:ext>
                </a:extLst>
              </a:tr>
              <a:tr h="3810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کله هزینه های تولید (جمع هزینه های اختصاص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47150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83319677"/>
                  </a:ext>
                </a:extLst>
              </a:tr>
              <a:tr h="381000">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اگر فرض کنیم که تعداد 300 عدد کمربند فقط از نظر سگک بطور عادی ضایع شده باشند ، هزینه های تولید مجدد آنها به قرار زیر است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952304869"/>
                  </a:ext>
                </a:extLst>
              </a:tr>
              <a:tr h="381000">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ریال   1035 = (65/ + 8/2) × 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597860872"/>
                  </a:ext>
                </a:extLst>
              </a:tr>
            </a:tbl>
          </a:graphicData>
        </a:graphic>
      </p:graphicFrame>
    </p:spTree>
  </p:cSld>
  <p:clrMapOvr>
    <a:masterClrMapping/>
  </p:clrMapOvr>
  <p:transition spd="med">
    <p:wipe dir="d"/>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4546" name="Rectangle 2"/>
          <p:cNvSpPr>
            <a:spLocks noGrp="1" noChangeArrowheads="1"/>
          </p:cNvSpPr>
          <p:nvPr>
            <p:ph type="title"/>
          </p:nvPr>
        </p:nvSpPr>
        <p:spPr>
          <a:xfrm>
            <a:off x="457200" y="44450"/>
            <a:ext cx="8229600" cy="1371600"/>
          </a:xfrm>
        </p:spPr>
        <p:txBody>
          <a:bodyPr/>
          <a:lstStyle/>
          <a:p>
            <a:pPr algn="r"/>
            <a:r>
              <a:rPr lang="fa-IR" altLang="fa-IR" sz="1600">
                <a:cs typeface="B Nasim" panose="00000700000000000000" pitchFamily="2" charset="-78"/>
              </a:rPr>
              <a:t>حل مساله (17-6)</a:t>
            </a:r>
            <a:endParaRPr lang="en-US" altLang="fa-IR" sz="1600">
              <a:cs typeface="B Nasim" panose="00000700000000000000" pitchFamily="2" charset="-78"/>
            </a:endParaRPr>
          </a:p>
        </p:txBody>
      </p:sp>
      <p:sp>
        <p:nvSpPr>
          <p:cNvPr id="364547" name="Rectangle 3"/>
          <p:cNvSpPr>
            <a:spLocks noGrp="1" noChangeArrowheads="1"/>
          </p:cNvSpPr>
          <p:nvPr>
            <p:ph type="body" idx="1"/>
          </p:nvPr>
        </p:nvSpPr>
        <p:spPr>
          <a:xfrm>
            <a:off x="827088" y="1196975"/>
            <a:ext cx="7859712" cy="4929188"/>
          </a:xfrm>
        </p:spPr>
        <p:txBody>
          <a:bodyPr/>
          <a:lstStyle/>
          <a:p>
            <a:pPr marL="609600" indent="-609600">
              <a:buFont typeface="Wingdings" panose="05000000000000000000" pitchFamily="2" charset="2"/>
              <a:buNone/>
            </a:pPr>
            <a:r>
              <a:rPr lang="fa-IR" altLang="fa-IR" sz="2000">
                <a:effectLst/>
                <a:cs typeface="B Zar" panose="00000400000000000000" pitchFamily="2" charset="-78"/>
              </a:rPr>
              <a:t>الف) کمیسیون خطوط هوایی                                                                    125000 = 10% × 1250000</a:t>
            </a:r>
          </a:p>
          <a:p>
            <a:pPr marL="609600" indent="-609600">
              <a:buFont typeface="Wingdings" panose="05000000000000000000" pitchFamily="2" charset="2"/>
              <a:buNone/>
            </a:pPr>
            <a:r>
              <a:rPr lang="fa-IR" altLang="fa-IR" sz="2000">
                <a:effectLst/>
                <a:cs typeface="B Zar" panose="00000400000000000000" pitchFamily="2" charset="-78"/>
              </a:rPr>
              <a:t>         کمیسیون تاکسی سرویس ها                                                                30000 = 15% × 200000</a:t>
            </a:r>
          </a:p>
          <a:p>
            <a:pPr marL="609600" indent="-609600">
              <a:buFont typeface="Wingdings" panose="05000000000000000000" pitchFamily="2" charset="2"/>
              <a:buNone/>
            </a:pPr>
            <a:r>
              <a:rPr lang="fa-IR" altLang="fa-IR" sz="2000">
                <a:effectLst/>
                <a:cs typeface="B Zar" panose="00000400000000000000" pitchFamily="2" charset="-78"/>
              </a:rPr>
              <a:t>         کمیسیون رزرو اطاق هتل                                                                  </a:t>
            </a:r>
            <a:r>
              <a:rPr lang="fa-IR" altLang="fa-IR" sz="2000" u="sng">
                <a:effectLst/>
                <a:cs typeface="B Zar" panose="00000400000000000000" pitchFamily="2" charset="-78"/>
              </a:rPr>
              <a:t>160000</a:t>
            </a:r>
            <a:r>
              <a:rPr lang="fa-IR" altLang="fa-IR" sz="2000">
                <a:effectLst/>
                <a:cs typeface="B Zar" panose="00000400000000000000" pitchFamily="2" charset="-78"/>
              </a:rPr>
              <a:t> = 20% × 800000</a:t>
            </a:r>
          </a:p>
          <a:p>
            <a:pPr marL="609600" indent="-609600">
              <a:buFont typeface="Wingdings" panose="05000000000000000000" pitchFamily="2" charset="2"/>
              <a:buNone/>
            </a:pPr>
            <a:r>
              <a:rPr lang="fa-IR" altLang="fa-IR" sz="2000">
                <a:effectLst/>
                <a:cs typeface="B Zar" panose="00000400000000000000" pitchFamily="2" charset="-78"/>
              </a:rPr>
              <a:t>           درآمدهای عادی یکماهه                                                                315000</a:t>
            </a:r>
          </a:p>
          <a:p>
            <a:pPr marL="609600" indent="-609600">
              <a:buFont typeface="Wingdings" panose="05000000000000000000" pitchFamily="2" charset="2"/>
              <a:buNone/>
            </a:pPr>
            <a:r>
              <a:rPr lang="fa-IR" altLang="fa-IR" sz="2000">
                <a:effectLst/>
                <a:cs typeface="B Zar" panose="00000400000000000000" pitchFamily="2" charset="-78"/>
              </a:rPr>
              <a:t>ب) افزایش خالص درآمد ماهانه                                    20000 = 30000 – 50000 = 40% × 125000</a:t>
            </a:r>
          </a:p>
          <a:p>
            <a:pPr marL="609600" indent="-609600">
              <a:buFont typeface="Wingdings" panose="05000000000000000000" pitchFamily="2" charset="2"/>
              <a:buNone/>
            </a:pPr>
            <a:r>
              <a:rPr lang="fa-IR" altLang="fa-IR" sz="2000">
                <a:effectLst/>
                <a:cs typeface="B Zar" panose="00000400000000000000" pitchFamily="2" charset="-78"/>
              </a:rPr>
              <a:t>ج) هزینه اضافی                 140000 = 50000 + (10× 900000)                  50000 = 10% × 500000 </a:t>
            </a:r>
          </a:p>
          <a:p>
            <a:pPr marL="609600" indent="-609600">
              <a:buFont typeface="Wingdings" panose="05000000000000000000" pitchFamily="2" charset="2"/>
              <a:buNone/>
            </a:pPr>
            <a:r>
              <a:rPr lang="fa-IR" altLang="fa-IR" sz="2000">
                <a:effectLst/>
                <a:cs typeface="B Zar" panose="00000400000000000000" pitchFamily="2" charset="-78"/>
              </a:rPr>
              <a:t>     درآمد اضافی                </a:t>
            </a:r>
            <a:r>
              <a:rPr lang="fa-IR" altLang="fa-IR" sz="2000" u="sng">
                <a:effectLst/>
                <a:cs typeface="B Zar" panose="00000400000000000000" pitchFamily="2" charset="-78"/>
              </a:rPr>
              <a:t>125000</a:t>
            </a:r>
            <a:r>
              <a:rPr lang="fa-IR" altLang="fa-IR" sz="2000">
                <a:effectLst/>
                <a:cs typeface="B Zar" panose="00000400000000000000" pitchFamily="2" charset="-78"/>
              </a:rPr>
              <a:t>                                                            15000 = 15% × 100000</a:t>
            </a:r>
          </a:p>
          <a:p>
            <a:pPr marL="609600" indent="-609600">
              <a:buFontTx/>
              <a:buNone/>
            </a:pPr>
            <a:r>
              <a:rPr lang="fa-IR" altLang="fa-IR" sz="2000">
                <a:effectLst/>
                <a:cs typeface="B Zar" panose="00000400000000000000" pitchFamily="2" charset="-78"/>
              </a:rPr>
              <a:t>                                           </a:t>
            </a:r>
            <a:r>
              <a:rPr lang="fa-IR" altLang="fa-IR" sz="2000" u="sng">
                <a:effectLst/>
                <a:cs typeface="B Zar" panose="00000400000000000000" pitchFamily="2" charset="-78"/>
              </a:rPr>
              <a:t>15000</a:t>
            </a:r>
            <a:r>
              <a:rPr lang="fa-IR" altLang="fa-IR" sz="2000">
                <a:effectLst/>
                <a:cs typeface="B Zar" panose="00000400000000000000" pitchFamily="2" charset="-78"/>
              </a:rPr>
              <a:t>     مازاد هزینه اضافی بردرآمد اضافی     </a:t>
            </a:r>
            <a:r>
              <a:rPr lang="fa-IR" altLang="fa-IR" sz="2000" u="sng">
                <a:effectLst/>
                <a:cs typeface="B Zar" panose="00000400000000000000" pitchFamily="2" charset="-78"/>
              </a:rPr>
              <a:t>60000</a:t>
            </a:r>
            <a:r>
              <a:rPr lang="fa-IR" altLang="fa-IR" sz="2000">
                <a:effectLst/>
                <a:cs typeface="B Zar" panose="00000400000000000000" pitchFamily="2" charset="-78"/>
              </a:rPr>
              <a:t> = 20% × </a:t>
            </a:r>
            <a:r>
              <a:rPr lang="fa-IR" altLang="fa-IR" sz="2000" u="sng">
                <a:effectLst/>
                <a:cs typeface="B Zar" panose="00000400000000000000" pitchFamily="2" charset="-78"/>
              </a:rPr>
              <a:t>300000</a:t>
            </a:r>
            <a:r>
              <a:rPr lang="fa-IR" altLang="fa-IR" sz="2000">
                <a:effectLst/>
                <a:cs typeface="B Zar" panose="00000400000000000000" pitchFamily="2" charset="-78"/>
              </a:rPr>
              <a:t> </a:t>
            </a:r>
          </a:p>
          <a:p>
            <a:pPr marL="609600" indent="-609600">
              <a:buFontTx/>
              <a:buNone/>
            </a:pPr>
            <a:r>
              <a:rPr lang="fa-IR" altLang="fa-IR" sz="2000">
                <a:effectLst/>
                <a:cs typeface="B Zar" panose="00000400000000000000" pitchFamily="2" charset="-78"/>
              </a:rPr>
              <a:t>					              	                     </a:t>
            </a:r>
            <a:r>
              <a:rPr lang="fa-IR" altLang="fa-IR" sz="2000" u="sng">
                <a:effectLst/>
                <a:cs typeface="B Zar" panose="00000400000000000000" pitchFamily="2" charset="-78"/>
              </a:rPr>
              <a:t>125000</a:t>
            </a:r>
            <a:r>
              <a:rPr lang="fa-IR" altLang="fa-IR" sz="2000">
                <a:effectLst/>
                <a:cs typeface="B Zar" panose="00000400000000000000" pitchFamily="2" charset="-78"/>
              </a:rPr>
              <a:t>             </a:t>
            </a:r>
            <a:r>
              <a:rPr lang="fa-IR" altLang="fa-IR" sz="2000" u="sng">
                <a:effectLst/>
                <a:cs typeface="B Zar" panose="00000400000000000000" pitchFamily="2" charset="-78"/>
              </a:rPr>
              <a:t>900000</a:t>
            </a:r>
          </a:p>
          <a:p>
            <a:pPr marL="609600" indent="-609600">
              <a:buFontTx/>
              <a:buNone/>
            </a:pPr>
            <a:r>
              <a:rPr lang="fa-IR" altLang="fa-IR" sz="2000">
                <a:effectLst/>
                <a:cs typeface="B Zar" panose="00000400000000000000" pitchFamily="2" charset="-78"/>
              </a:rPr>
              <a:t>د ) </a:t>
            </a:r>
          </a:p>
          <a:p>
            <a:pPr marL="609600" indent="-609600">
              <a:buFontTx/>
              <a:buNone/>
            </a:pPr>
            <a:r>
              <a:rPr lang="fa-IR" altLang="fa-IR" sz="2000">
                <a:effectLst/>
                <a:cs typeface="B Zar" panose="00000400000000000000" pitchFamily="2" charset="-78"/>
              </a:rPr>
              <a:t>هزینه حقوق فرهودی                                                               140000 = 50000 + (10% × 900000)</a:t>
            </a:r>
          </a:p>
          <a:p>
            <a:pPr marL="609600" indent="-609600">
              <a:buFontTx/>
              <a:buNone/>
            </a:pPr>
            <a:r>
              <a:rPr lang="fa-IR" altLang="fa-IR" sz="2000">
                <a:effectLst/>
                <a:cs typeface="B Zar" panose="00000400000000000000" pitchFamily="2" charset="-78"/>
              </a:rPr>
              <a:t>درآمد اضافی نورده                                                                                    </a:t>
            </a:r>
            <a:r>
              <a:rPr lang="fa-IR" altLang="fa-IR" sz="2000" u="sng">
                <a:effectLst/>
                <a:cs typeface="B Zar" panose="00000400000000000000" pitchFamily="2" charset="-78"/>
              </a:rPr>
              <a:t>90000</a:t>
            </a:r>
            <a:r>
              <a:rPr lang="fa-IR" altLang="fa-IR" sz="2000">
                <a:effectLst/>
                <a:cs typeface="B Zar" panose="00000400000000000000" pitchFamily="2" charset="-78"/>
              </a:rPr>
              <a:t> = 10% × 900000</a:t>
            </a:r>
          </a:p>
          <a:p>
            <a:pPr marL="609600" indent="-609600">
              <a:buFontTx/>
              <a:buNone/>
            </a:pPr>
            <a:r>
              <a:rPr lang="fa-IR" altLang="fa-IR" sz="2000">
                <a:effectLst/>
                <a:cs typeface="B Zar" panose="00000400000000000000" pitchFamily="2" charset="-78"/>
              </a:rPr>
              <a:t>زیان نورده                                                                                                 50000</a:t>
            </a:r>
            <a:endParaRPr lang="en-US" altLang="fa-IR" sz="2000">
              <a:effectLst/>
              <a:cs typeface="B Zar" panose="00000400000000000000" pitchFamily="2" charset="-78"/>
            </a:endParaRPr>
          </a:p>
        </p:txBody>
      </p:sp>
      <p:sp>
        <p:nvSpPr>
          <p:cNvPr id="364548" name="Line 4"/>
          <p:cNvSpPr>
            <a:spLocks noChangeShapeType="1"/>
          </p:cNvSpPr>
          <p:nvPr/>
        </p:nvSpPr>
        <p:spPr bwMode="auto">
          <a:xfrm>
            <a:off x="2411413" y="2565400"/>
            <a:ext cx="57626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4549" name="Line 5"/>
          <p:cNvSpPr>
            <a:spLocks noChangeShapeType="1"/>
          </p:cNvSpPr>
          <p:nvPr/>
        </p:nvSpPr>
        <p:spPr bwMode="auto">
          <a:xfrm>
            <a:off x="2484438" y="5876925"/>
            <a:ext cx="50323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64546"/>
                                        </p:tgtEl>
                                        <p:attrNameLst>
                                          <p:attrName>style.visibility</p:attrName>
                                        </p:attrNameLst>
                                      </p:cBhvr>
                                      <p:to>
                                        <p:strVal val="visible"/>
                                      </p:to>
                                    </p:set>
                                    <p:anim calcmode="lin" valueType="num">
                                      <p:cBhvr>
                                        <p:cTn id="7" dur="500" fill="hold"/>
                                        <p:tgtEl>
                                          <p:spTgt spid="364546"/>
                                        </p:tgtEl>
                                        <p:attrNameLst>
                                          <p:attrName>ppt_w</p:attrName>
                                        </p:attrNameLst>
                                      </p:cBhvr>
                                      <p:tavLst>
                                        <p:tav tm="0">
                                          <p:val>
                                            <p:fltVal val="0"/>
                                          </p:val>
                                        </p:tav>
                                        <p:tav tm="100000">
                                          <p:val>
                                            <p:strVal val="#ppt_w"/>
                                          </p:val>
                                        </p:tav>
                                      </p:tavLst>
                                    </p:anim>
                                    <p:anim calcmode="lin" valueType="num">
                                      <p:cBhvr>
                                        <p:cTn id="8" dur="500" fill="hold"/>
                                        <p:tgtEl>
                                          <p:spTgt spid="36454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15" presetClass="entr" presetSubtype="0" fill="hold" nodeType="afterEffect">
                                  <p:stCondLst>
                                    <p:cond delay="0"/>
                                  </p:stCondLst>
                                  <p:childTnLst>
                                    <p:set>
                                      <p:cBhvr>
                                        <p:cTn id="11" dur="1" fill="hold">
                                          <p:stCondLst>
                                            <p:cond delay="0"/>
                                          </p:stCondLst>
                                        </p:cTn>
                                        <p:tgtEl>
                                          <p:spTgt spid="364548"/>
                                        </p:tgtEl>
                                        <p:attrNameLst>
                                          <p:attrName>style.visibility</p:attrName>
                                        </p:attrNameLst>
                                      </p:cBhvr>
                                      <p:to>
                                        <p:strVal val="visible"/>
                                      </p:to>
                                    </p:set>
                                    <p:anim calcmode="lin" valueType="num">
                                      <p:cBhvr>
                                        <p:cTn id="12" dur="1000" fill="hold"/>
                                        <p:tgtEl>
                                          <p:spTgt spid="364548"/>
                                        </p:tgtEl>
                                        <p:attrNameLst>
                                          <p:attrName>ppt_w</p:attrName>
                                        </p:attrNameLst>
                                      </p:cBhvr>
                                      <p:tavLst>
                                        <p:tav tm="0">
                                          <p:val>
                                            <p:fltVal val="0"/>
                                          </p:val>
                                        </p:tav>
                                        <p:tav tm="100000">
                                          <p:val>
                                            <p:strVal val="#ppt_w"/>
                                          </p:val>
                                        </p:tav>
                                      </p:tavLst>
                                    </p:anim>
                                    <p:anim calcmode="lin" valueType="num">
                                      <p:cBhvr>
                                        <p:cTn id="13" dur="1000" fill="hold"/>
                                        <p:tgtEl>
                                          <p:spTgt spid="364548"/>
                                        </p:tgtEl>
                                        <p:attrNameLst>
                                          <p:attrName>ppt_h</p:attrName>
                                        </p:attrNameLst>
                                      </p:cBhvr>
                                      <p:tavLst>
                                        <p:tav tm="0">
                                          <p:val>
                                            <p:fltVal val="0"/>
                                          </p:val>
                                        </p:tav>
                                        <p:tav tm="100000">
                                          <p:val>
                                            <p:strVal val="#ppt_h"/>
                                          </p:val>
                                        </p:tav>
                                      </p:tavLst>
                                    </p:anim>
                                    <p:anim calcmode="lin" valueType="num">
                                      <p:cBhvr>
                                        <p:cTn id="14" dur="1000" fill="hold"/>
                                        <p:tgtEl>
                                          <p:spTgt spid="364548"/>
                                        </p:tgtEl>
                                        <p:attrNameLst>
                                          <p:attrName>ppt_x</p:attrName>
                                        </p:attrNameLst>
                                      </p:cBhvr>
                                      <p:tavLst>
                                        <p:tav tm="0" fmla="#ppt_x+(cos(-2*pi*(1-$))*-#ppt_x-sin(-2*pi*(1-$))*(1-#ppt_y))*(1-$)">
                                          <p:val>
                                            <p:fltVal val="0"/>
                                          </p:val>
                                        </p:tav>
                                        <p:tav tm="100000">
                                          <p:val>
                                            <p:fltVal val="1"/>
                                          </p:val>
                                        </p:tav>
                                      </p:tavLst>
                                    </p:anim>
                                    <p:anim calcmode="lin" valueType="num">
                                      <p:cBhvr>
                                        <p:cTn id="15" dur="1000" fill="hold"/>
                                        <p:tgtEl>
                                          <p:spTgt spid="364548"/>
                                        </p:tgtEl>
                                        <p:attrNameLst>
                                          <p:attrName>ppt_y</p:attrName>
                                        </p:attrNameLst>
                                      </p:cBhvr>
                                      <p:tavLst>
                                        <p:tav tm="0" fmla="#ppt_y+(sin(-2*pi*(1-$))*-#ppt_x+cos(-2*pi*(1-$))*(1-#ppt_y))*(1-$)">
                                          <p:val>
                                            <p:fltVal val="0"/>
                                          </p:val>
                                        </p:tav>
                                        <p:tav tm="100000">
                                          <p:val>
                                            <p:fltVal val="1"/>
                                          </p:val>
                                        </p:tav>
                                      </p:tavLst>
                                    </p:anim>
                                  </p:childTnLst>
                                </p:cTn>
                              </p:par>
                            </p:childTnLst>
                          </p:cTn>
                        </p:par>
                        <p:par>
                          <p:cTn id="16" fill="hold" nodeType="afterGroup">
                            <p:stCondLst>
                              <p:cond delay="1500"/>
                            </p:stCondLst>
                            <p:childTnLst>
                              <p:par>
                                <p:cTn id="17" presetID="15" presetClass="entr" presetSubtype="0" fill="hold" nodeType="afterEffect">
                                  <p:stCondLst>
                                    <p:cond delay="0"/>
                                  </p:stCondLst>
                                  <p:childTnLst>
                                    <p:set>
                                      <p:cBhvr>
                                        <p:cTn id="18" dur="1" fill="hold">
                                          <p:stCondLst>
                                            <p:cond delay="0"/>
                                          </p:stCondLst>
                                        </p:cTn>
                                        <p:tgtEl>
                                          <p:spTgt spid="364549"/>
                                        </p:tgtEl>
                                        <p:attrNameLst>
                                          <p:attrName>style.visibility</p:attrName>
                                        </p:attrNameLst>
                                      </p:cBhvr>
                                      <p:to>
                                        <p:strVal val="visible"/>
                                      </p:to>
                                    </p:set>
                                    <p:anim calcmode="lin" valueType="num">
                                      <p:cBhvr>
                                        <p:cTn id="19" dur="1000" fill="hold"/>
                                        <p:tgtEl>
                                          <p:spTgt spid="364549"/>
                                        </p:tgtEl>
                                        <p:attrNameLst>
                                          <p:attrName>ppt_w</p:attrName>
                                        </p:attrNameLst>
                                      </p:cBhvr>
                                      <p:tavLst>
                                        <p:tav tm="0">
                                          <p:val>
                                            <p:fltVal val="0"/>
                                          </p:val>
                                        </p:tav>
                                        <p:tav tm="100000">
                                          <p:val>
                                            <p:strVal val="#ppt_w"/>
                                          </p:val>
                                        </p:tav>
                                      </p:tavLst>
                                    </p:anim>
                                    <p:anim calcmode="lin" valueType="num">
                                      <p:cBhvr>
                                        <p:cTn id="20" dur="1000" fill="hold"/>
                                        <p:tgtEl>
                                          <p:spTgt spid="364549"/>
                                        </p:tgtEl>
                                        <p:attrNameLst>
                                          <p:attrName>ppt_h</p:attrName>
                                        </p:attrNameLst>
                                      </p:cBhvr>
                                      <p:tavLst>
                                        <p:tav tm="0">
                                          <p:val>
                                            <p:fltVal val="0"/>
                                          </p:val>
                                        </p:tav>
                                        <p:tav tm="100000">
                                          <p:val>
                                            <p:strVal val="#ppt_h"/>
                                          </p:val>
                                        </p:tav>
                                      </p:tavLst>
                                    </p:anim>
                                    <p:anim calcmode="lin" valueType="num">
                                      <p:cBhvr>
                                        <p:cTn id="21" dur="1000" fill="hold"/>
                                        <p:tgtEl>
                                          <p:spTgt spid="364549"/>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364549"/>
                                        </p:tgtEl>
                                        <p:attrNameLst>
                                          <p:attrName>ppt_y</p:attrName>
                                        </p:attrNameLst>
                                      </p:cBhvr>
                                      <p:tavLst>
                                        <p:tav tm="0" fmla="#ppt_y+(sin(-2*pi*(1-$))*-#ppt_x+cos(-2*pi*(1-$))*(1-#ppt_y))*(1-$)">
                                          <p:val>
                                            <p:fltVal val="0"/>
                                          </p:val>
                                        </p:tav>
                                        <p:tav tm="100000">
                                          <p:val>
                                            <p:fltVal val="1"/>
                                          </p:val>
                                        </p:tav>
                                      </p:tavLst>
                                    </p:anim>
                                  </p:childTnLst>
                                </p:cTn>
                              </p:par>
                            </p:childTnLst>
                          </p:cTn>
                        </p:par>
                        <p:par>
                          <p:cTn id="23" fill="hold" nodeType="afterGroup">
                            <p:stCondLst>
                              <p:cond delay="2500"/>
                            </p:stCondLst>
                            <p:childTnLst>
                              <p:par>
                                <p:cTn id="24" presetID="23" presetClass="entr" presetSubtype="16" fill="hold" grpId="0" nodeType="afterEffect">
                                  <p:stCondLst>
                                    <p:cond delay="0"/>
                                  </p:stCondLst>
                                  <p:childTnLst>
                                    <p:set>
                                      <p:cBhvr>
                                        <p:cTn id="25" dur="1" fill="hold">
                                          <p:stCondLst>
                                            <p:cond delay="0"/>
                                          </p:stCondLst>
                                        </p:cTn>
                                        <p:tgtEl>
                                          <p:spTgt spid="364547">
                                            <p:txEl>
                                              <p:pRg st="0" end="0"/>
                                            </p:txEl>
                                          </p:spTgt>
                                        </p:tgtEl>
                                        <p:attrNameLst>
                                          <p:attrName>style.visibility</p:attrName>
                                        </p:attrNameLst>
                                      </p:cBhvr>
                                      <p:to>
                                        <p:strVal val="visible"/>
                                      </p:to>
                                    </p:set>
                                    <p:anim calcmode="lin" valueType="num">
                                      <p:cBhvr>
                                        <p:cTn id="26" dur="500" fill="hold"/>
                                        <p:tgtEl>
                                          <p:spTgt spid="364547">
                                            <p:txEl>
                                              <p:pRg st="0" end="0"/>
                                            </p:txEl>
                                          </p:spTgt>
                                        </p:tgtEl>
                                        <p:attrNameLst>
                                          <p:attrName>ppt_w</p:attrName>
                                        </p:attrNameLst>
                                      </p:cBhvr>
                                      <p:tavLst>
                                        <p:tav tm="0">
                                          <p:val>
                                            <p:fltVal val="0"/>
                                          </p:val>
                                        </p:tav>
                                        <p:tav tm="100000">
                                          <p:val>
                                            <p:strVal val="#ppt_w"/>
                                          </p:val>
                                        </p:tav>
                                      </p:tavLst>
                                    </p:anim>
                                    <p:anim calcmode="lin" valueType="num">
                                      <p:cBhvr>
                                        <p:cTn id="27" dur="500" fill="hold"/>
                                        <p:tgtEl>
                                          <p:spTgt spid="364547">
                                            <p:txEl>
                                              <p:pRg st="0" end="0"/>
                                            </p:txEl>
                                          </p:spTgt>
                                        </p:tgtEl>
                                        <p:attrNameLst>
                                          <p:attrName>ppt_h</p:attrName>
                                        </p:attrNameLst>
                                      </p:cBhvr>
                                      <p:tavLst>
                                        <p:tav tm="0">
                                          <p:val>
                                            <p:fltVal val="0"/>
                                          </p:val>
                                        </p:tav>
                                        <p:tav tm="100000">
                                          <p:val>
                                            <p:strVal val="#ppt_h"/>
                                          </p:val>
                                        </p:tav>
                                      </p:tavLst>
                                    </p:anim>
                                  </p:childTnLst>
                                </p:cTn>
                              </p:par>
                            </p:childTnLst>
                          </p:cTn>
                        </p:par>
                        <p:par>
                          <p:cTn id="28" fill="hold" nodeType="afterGroup">
                            <p:stCondLst>
                              <p:cond delay="3000"/>
                            </p:stCondLst>
                            <p:childTnLst>
                              <p:par>
                                <p:cTn id="29" presetID="23" presetClass="entr" presetSubtype="16" fill="hold" grpId="0" nodeType="afterEffect">
                                  <p:stCondLst>
                                    <p:cond delay="0"/>
                                  </p:stCondLst>
                                  <p:childTnLst>
                                    <p:set>
                                      <p:cBhvr>
                                        <p:cTn id="30" dur="1" fill="hold">
                                          <p:stCondLst>
                                            <p:cond delay="0"/>
                                          </p:stCondLst>
                                        </p:cTn>
                                        <p:tgtEl>
                                          <p:spTgt spid="364547">
                                            <p:txEl>
                                              <p:pRg st="1" end="1"/>
                                            </p:txEl>
                                          </p:spTgt>
                                        </p:tgtEl>
                                        <p:attrNameLst>
                                          <p:attrName>style.visibility</p:attrName>
                                        </p:attrNameLst>
                                      </p:cBhvr>
                                      <p:to>
                                        <p:strVal val="visible"/>
                                      </p:to>
                                    </p:set>
                                    <p:anim calcmode="lin" valueType="num">
                                      <p:cBhvr>
                                        <p:cTn id="31" dur="500" fill="hold"/>
                                        <p:tgtEl>
                                          <p:spTgt spid="364547">
                                            <p:txEl>
                                              <p:pRg st="1" end="1"/>
                                            </p:txEl>
                                          </p:spTgt>
                                        </p:tgtEl>
                                        <p:attrNameLst>
                                          <p:attrName>ppt_w</p:attrName>
                                        </p:attrNameLst>
                                      </p:cBhvr>
                                      <p:tavLst>
                                        <p:tav tm="0">
                                          <p:val>
                                            <p:fltVal val="0"/>
                                          </p:val>
                                        </p:tav>
                                        <p:tav tm="100000">
                                          <p:val>
                                            <p:strVal val="#ppt_w"/>
                                          </p:val>
                                        </p:tav>
                                      </p:tavLst>
                                    </p:anim>
                                    <p:anim calcmode="lin" valueType="num">
                                      <p:cBhvr>
                                        <p:cTn id="32" dur="500" fill="hold"/>
                                        <p:tgtEl>
                                          <p:spTgt spid="364547">
                                            <p:txEl>
                                              <p:pRg st="1" end="1"/>
                                            </p:txEl>
                                          </p:spTgt>
                                        </p:tgtEl>
                                        <p:attrNameLst>
                                          <p:attrName>ppt_h</p:attrName>
                                        </p:attrNameLst>
                                      </p:cBhvr>
                                      <p:tavLst>
                                        <p:tav tm="0">
                                          <p:val>
                                            <p:fltVal val="0"/>
                                          </p:val>
                                        </p:tav>
                                        <p:tav tm="100000">
                                          <p:val>
                                            <p:strVal val="#ppt_h"/>
                                          </p:val>
                                        </p:tav>
                                      </p:tavLst>
                                    </p:anim>
                                  </p:childTnLst>
                                </p:cTn>
                              </p:par>
                            </p:childTnLst>
                          </p:cTn>
                        </p:par>
                        <p:par>
                          <p:cTn id="33" fill="hold" nodeType="afterGroup">
                            <p:stCondLst>
                              <p:cond delay="3500"/>
                            </p:stCondLst>
                            <p:childTnLst>
                              <p:par>
                                <p:cTn id="34" presetID="23" presetClass="entr" presetSubtype="16" fill="hold" grpId="0" nodeType="afterEffect">
                                  <p:stCondLst>
                                    <p:cond delay="0"/>
                                  </p:stCondLst>
                                  <p:childTnLst>
                                    <p:set>
                                      <p:cBhvr>
                                        <p:cTn id="35" dur="1" fill="hold">
                                          <p:stCondLst>
                                            <p:cond delay="0"/>
                                          </p:stCondLst>
                                        </p:cTn>
                                        <p:tgtEl>
                                          <p:spTgt spid="364547">
                                            <p:txEl>
                                              <p:pRg st="2" end="2"/>
                                            </p:txEl>
                                          </p:spTgt>
                                        </p:tgtEl>
                                        <p:attrNameLst>
                                          <p:attrName>style.visibility</p:attrName>
                                        </p:attrNameLst>
                                      </p:cBhvr>
                                      <p:to>
                                        <p:strVal val="visible"/>
                                      </p:to>
                                    </p:set>
                                    <p:anim calcmode="lin" valueType="num">
                                      <p:cBhvr>
                                        <p:cTn id="36" dur="500" fill="hold"/>
                                        <p:tgtEl>
                                          <p:spTgt spid="364547">
                                            <p:txEl>
                                              <p:pRg st="2" end="2"/>
                                            </p:txEl>
                                          </p:spTgt>
                                        </p:tgtEl>
                                        <p:attrNameLst>
                                          <p:attrName>ppt_w</p:attrName>
                                        </p:attrNameLst>
                                      </p:cBhvr>
                                      <p:tavLst>
                                        <p:tav tm="0">
                                          <p:val>
                                            <p:fltVal val="0"/>
                                          </p:val>
                                        </p:tav>
                                        <p:tav tm="100000">
                                          <p:val>
                                            <p:strVal val="#ppt_w"/>
                                          </p:val>
                                        </p:tav>
                                      </p:tavLst>
                                    </p:anim>
                                    <p:anim calcmode="lin" valueType="num">
                                      <p:cBhvr>
                                        <p:cTn id="37" dur="500" fill="hold"/>
                                        <p:tgtEl>
                                          <p:spTgt spid="364547">
                                            <p:txEl>
                                              <p:pRg st="2" end="2"/>
                                            </p:txEl>
                                          </p:spTgt>
                                        </p:tgtEl>
                                        <p:attrNameLst>
                                          <p:attrName>ppt_h</p:attrName>
                                        </p:attrNameLst>
                                      </p:cBhvr>
                                      <p:tavLst>
                                        <p:tav tm="0">
                                          <p:val>
                                            <p:fltVal val="0"/>
                                          </p:val>
                                        </p:tav>
                                        <p:tav tm="100000">
                                          <p:val>
                                            <p:strVal val="#ppt_h"/>
                                          </p:val>
                                        </p:tav>
                                      </p:tavLst>
                                    </p:anim>
                                  </p:childTnLst>
                                </p:cTn>
                              </p:par>
                            </p:childTnLst>
                          </p:cTn>
                        </p:par>
                        <p:par>
                          <p:cTn id="38" fill="hold" nodeType="afterGroup">
                            <p:stCondLst>
                              <p:cond delay="4000"/>
                            </p:stCondLst>
                            <p:childTnLst>
                              <p:par>
                                <p:cTn id="39" presetID="23" presetClass="entr" presetSubtype="16" fill="hold" grpId="0" nodeType="afterEffect">
                                  <p:stCondLst>
                                    <p:cond delay="0"/>
                                  </p:stCondLst>
                                  <p:childTnLst>
                                    <p:set>
                                      <p:cBhvr>
                                        <p:cTn id="40" dur="1" fill="hold">
                                          <p:stCondLst>
                                            <p:cond delay="0"/>
                                          </p:stCondLst>
                                        </p:cTn>
                                        <p:tgtEl>
                                          <p:spTgt spid="364547">
                                            <p:txEl>
                                              <p:pRg st="3" end="3"/>
                                            </p:txEl>
                                          </p:spTgt>
                                        </p:tgtEl>
                                        <p:attrNameLst>
                                          <p:attrName>style.visibility</p:attrName>
                                        </p:attrNameLst>
                                      </p:cBhvr>
                                      <p:to>
                                        <p:strVal val="visible"/>
                                      </p:to>
                                    </p:set>
                                    <p:anim calcmode="lin" valueType="num">
                                      <p:cBhvr>
                                        <p:cTn id="41" dur="500" fill="hold"/>
                                        <p:tgtEl>
                                          <p:spTgt spid="364547">
                                            <p:txEl>
                                              <p:pRg st="3" end="3"/>
                                            </p:txEl>
                                          </p:spTgt>
                                        </p:tgtEl>
                                        <p:attrNameLst>
                                          <p:attrName>ppt_w</p:attrName>
                                        </p:attrNameLst>
                                      </p:cBhvr>
                                      <p:tavLst>
                                        <p:tav tm="0">
                                          <p:val>
                                            <p:fltVal val="0"/>
                                          </p:val>
                                        </p:tav>
                                        <p:tav tm="100000">
                                          <p:val>
                                            <p:strVal val="#ppt_w"/>
                                          </p:val>
                                        </p:tav>
                                      </p:tavLst>
                                    </p:anim>
                                    <p:anim calcmode="lin" valueType="num">
                                      <p:cBhvr>
                                        <p:cTn id="42" dur="500" fill="hold"/>
                                        <p:tgtEl>
                                          <p:spTgt spid="364547">
                                            <p:txEl>
                                              <p:pRg st="3" end="3"/>
                                            </p:txEl>
                                          </p:spTgt>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500"/>
                            </p:stCondLst>
                            <p:childTnLst>
                              <p:par>
                                <p:cTn id="44" presetID="23" presetClass="entr" presetSubtype="16" fill="hold" grpId="0" nodeType="afterEffect">
                                  <p:stCondLst>
                                    <p:cond delay="0"/>
                                  </p:stCondLst>
                                  <p:childTnLst>
                                    <p:set>
                                      <p:cBhvr>
                                        <p:cTn id="45" dur="1" fill="hold">
                                          <p:stCondLst>
                                            <p:cond delay="0"/>
                                          </p:stCondLst>
                                        </p:cTn>
                                        <p:tgtEl>
                                          <p:spTgt spid="364547">
                                            <p:txEl>
                                              <p:pRg st="4" end="4"/>
                                            </p:txEl>
                                          </p:spTgt>
                                        </p:tgtEl>
                                        <p:attrNameLst>
                                          <p:attrName>style.visibility</p:attrName>
                                        </p:attrNameLst>
                                      </p:cBhvr>
                                      <p:to>
                                        <p:strVal val="visible"/>
                                      </p:to>
                                    </p:set>
                                    <p:anim calcmode="lin" valueType="num">
                                      <p:cBhvr>
                                        <p:cTn id="46" dur="500" fill="hold"/>
                                        <p:tgtEl>
                                          <p:spTgt spid="364547">
                                            <p:txEl>
                                              <p:pRg st="4" end="4"/>
                                            </p:txEl>
                                          </p:spTgt>
                                        </p:tgtEl>
                                        <p:attrNameLst>
                                          <p:attrName>ppt_w</p:attrName>
                                        </p:attrNameLst>
                                      </p:cBhvr>
                                      <p:tavLst>
                                        <p:tav tm="0">
                                          <p:val>
                                            <p:fltVal val="0"/>
                                          </p:val>
                                        </p:tav>
                                        <p:tav tm="100000">
                                          <p:val>
                                            <p:strVal val="#ppt_w"/>
                                          </p:val>
                                        </p:tav>
                                      </p:tavLst>
                                    </p:anim>
                                    <p:anim calcmode="lin" valueType="num">
                                      <p:cBhvr>
                                        <p:cTn id="47" dur="500" fill="hold"/>
                                        <p:tgtEl>
                                          <p:spTgt spid="364547">
                                            <p:txEl>
                                              <p:pRg st="4" end="4"/>
                                            </p:txEl>
                                          </p:spTgt>
                                        </p:tgtEl>
                                        <p:attrNameLst>
                                          <p:attrName>ppt_h</p:attrName>
                                        </p:attrNameLst>
                                      </p:cBhvr>
                                      <p:tavLst>
                                        <p:tav tm="0">
                                          <p:val>
                                            <p:fltVal val="0"/>
                                          </p:val>
                                        </p:tav>
                                        <p:tav tm="100000">
                                          <p:val>
                                            <p:strVal val="#ppt_h"/>
                                          </p:val>
                                        </p:tav>
                                      </p:tavLst>
                                    </p:anim>
                                  </p:childTnLst>
                                </p:cTn>
                              </p:par>
                            </p:childTnLst>
                          </p:cTn>
                        </p:par>
                        <p:par>
                          <p:cTn id="48" fill="hold" nodeType="afterGroup">
                            <p:stCondLst>
                              <p:cond delay="5000"/>
                            </p:stCondLst>
                            <p:childTnLst>
                              <p:par>
                                <p:cTn id="49" presetID="23" presetClass="entr" presetSubtype="16" fill="hold" grpId="0" nodeType="afterEffect">
                                  <p:stCondLst>
                                    <p:cond delay="0"/>
                                  </p:stCondLst>
                                  <p:childTnLst>
                                    <p:set>
                                      <p:cBhvr>
                                        <p:cTn id="50" dur="1" fill="hold">
                                          <p:stCondLst>
                                            <p:cond delay="0"/>
                                          </p:stCondLst>
                                        </p:cTn>
                                        <p:tgtEl>
                                          <p:spTgt spid="364547">
                                            <p:txEl>
                                              <p:pRg st="5" end="5"/>
                                            </p:txEl>
                                          </p:spTgt>
                                        </p:tgtEl>
                                        <p:attrNameLst>
                                          <p:attrName>style.visibility</p:attrName>
                                        </p:attrNameLst>
                                      </p:cBhvr>
                                      <p:to>
                                        <p:strVal val="visible"/>
                                      </p:to>
                                    </p:set>
                                    <p:anim calcmode="lin" valueType="num">
                                      <p:cBhvr>
                                        <p:cTn id="51" dur="500" fill="hold"/>
                                        <p:tgtEl>
                                          <p:spTgt spid="364547">
                                            <p:txEl>
                                              <p:pRg st="5" end="5"/>
                                            </p:txEl>
                                          </p:spTgt>
                                        </p:tgtEl>
                                        <p:attrNameLst>
                                          <p:attrName>ppt_w</p:attrName>
                                        </p:attrNameLst>
                                      </p:cBhvr>
                                      <p:tavLst>
                                        <p:tav tm="0">
                                          <p:val>
                                            <p:fltVal val="0"/>
                                          </p:val>
                                        </p:tav>
                                        <p:tav tm="100000">
                                          <p:val>
                                            <p:strVal val="#ppt_w"/>
                                          </p:val>
                                        </p:tav>
                                      </p:tavLst>
                                    </p:anim>
                                    <p:anim calcmode="lin" valueType="num">
                                      <p:cBhvr>
                                        <p:cTn id="52" dur="500" fill="hold"/>
                                        <p:tgtEl>
                                          <p:spTgt spid="364547">
                                            <p:txEl>
                                              <p:pRg st="5" end="5"/>
                                            </p:txEl>
                                          </p:spTgt>
                                        </p:tgtEl>
                                        <p:attrNameLst>
                                          <p:attrName>ppt_h</p:attrName>
                                        </p:attrNameLst>
                                      </p:cBhvr>
                                      <p:tavLst>
                                        <p:tav tm="0">
                                          <p:val>
                                            <p:fltVal val="0"/>
                                          </p:val>
                                        </p:tav>
                                        <p:tav tm="100000">
                                          <p:val>
                                            <p:strVal val="#ppt_h"/>
                                          </p:val>
                                        </p:tav>
                                      </p:tavLst>
                                    </p:anim>
                                  </p:childTnLst>
                                </p:cTn>
                              </p:par>
                            </p:childTnLst>
                          </p:cTn>
                        </p:par>
                        <p:par>
                          <p:cTn id="53" fill="hold" nodeType="afterGroup">
                            <p:stCondLst>
                              <p:cond delay="5500"/>
                            </p:stCondLst>
                            <p:childTnLst>
                              <p:par>
                                <p:cTn id="54" presetID="23" presetClass="entr" presetSubtype="16" fill="hold" grpId="0" nodeType="afterEffect">
                                  <p:stCondLst>
                                    <p:cond delay="0"/>
                                  </p:stCondLst>
                                  <p:childTnLst>
                                    <p:set>
                                      <p:cBhvr>
                                        <p:cTn id="55" dur="1" fill="hold">
                                          <p:stCondLst>
                                            <p:cond delay="0"/>
                                          </p:stCondLst>
                                        </p:cTn>
                                        <p:tgtEl>
                                          <p:spTgt spid="364547">
                                            <p:txEl>
                                              <p:pRg st="6" end="6"/>
                                            </p:txEl>
                                          </p:spTgt>
                                        </p:tgtEl>
                                        <p:attrNameLst>
                                          <p:attrName>style.visibility</p:attrName>
                                        </p:attrNameLst>
                                      </p:cBhvr>
                                      <p:to>
                                        <p:strVal val="visible"/>
                                      </p:to>
                                    </p:set>
                                    <p:anim calcmode="lin" valueType="num">
                                      <p:cBhvr>
                                        <p:cTn id="56" dur="500" fill="hold"/>
                                        <p:tgtEl>
                                          <p:spTgt spid="364547">
                                            <p:txEl>
                                              <p:pRg st="6" end="6"/>
                                            </p:txEl>
                                          </p:spTgt>
                                        </p:tgtEl>
                                        <p:attrNameLst>
                                          <p:attrName>ppt_w</p:attrName>
                                        </p:attrNameLst>
                                      </p:cBhvr>
                                      <p:tavLst>
                                        <p:tav tm="0">
                                          <p:val>
                                            <p:fltVal val="0"/>
                                          </p:val>
                                        </p:tav>
                                        <p:tav tm="100000">
                                          <p:val>
                                            <p:strVal val="#ppt_w"/>
                                          </p:val>
                                        </p:tav>
                                      </p:tavLst>
                                    </p:anim>
                                    <p:anim calcmode="lin" valueType="num">
                                      <p:cBhvr>
                                        <p:cTn id="57" dur="500" fill="hold"/>
                                        <p:tgtEl>
                                          <p:spTgt spid="364547">
                                            <p:txEl>
                                              <p:pRg st="6" end="6"/>
                                            </p:txEl>
                                          </p:spTgt>
                                        </p:tgtEl>
                                        <p:attrNameLst>
                                          <p:attrName>ppt_h</p:attrName>
                                        </p:attrNameLst>
                                      </p:cBhvr>
                                      <p:tavLst>
                                        <p:tav tm="0">
                                          <p:val>
                                            <p:fltVal val="0"/>
                                          </p:val>
                                        </p:tav>
                                        <p:tav tm="100000">
                                          <p:val>
                                            <p:strVal val="#ppt_h"/>
                                          </p:val>
                                        </p:tav>
                                      </p:tavLst>
                                    </p:anim>
                                  </p:childTnLst>
                                </p:cTn>
                              </p:par>
                            </p:childTnLst>
                          </p:cTn>
                        </p:par>
                        <p:par>
                          <p:cTn id="58" fill="hold" nodeType="afterGroup">
                            <p:stCondLst>
                              <p:cond delay="6000"/>
                            </p:stCondLst>
                            <p:childTnLst>
                              <p:par>
                                <p:cTn id="59" presetID="23" presetClass="entr" presetSubtype="16" fill="hold" grpId="0" nodeType="afterEffect">
                                  <p:stCondLst>
                                    <p:cond delay="0"/>
                                  </p:stCondLst>
                                  <p:childTnLst>
                                    <p:set>
                                      <p:cBhvr>
                                        <p:cTn id="60" dur="1" fill="hold">
                                          <p:stCondLst>
                                            <p:cond delay="0"/>
                                          </p:stCondLst>
                                        </p:cTn>
                                        <p:tgtEl>
                                          <p:spTgt spid="364547">
                                            <p:txEl>
                                              <p:pRg st="7" end="7"/>
                                            </p:txEl>
                                          </p:spTgt>
                                        </p:tgtEl>
                                        <p:attrNameLst>
                                          <p:attrName>style.visibility</p:attrName>
                                        </p:attrNameLst>
                                      </p:cBhvr>
                                      <p:to>
                                        <p:strVal val="visible"/>
                                      </p:to>
                                    </p:set>
                                    <p:anim calcmode="lin" valueType="num">
                                      <p:cBhvr>
                                        <p:cTn id="61" dur="500" fill="hold"/>
                                        <p:tgtEl>
                                          <p:spTgt spid="364547">
                                            <p:txEl>
                                              <p:pRg st="7" end="7"/>
                                            </p:txEl>
                                          </p:spTgt>
                                        </p:tgtEl>
                                        <p:attrNameLst>
                                          <p:attrName>ppt_w</p:attrName>
                                        </p:attrNameLst>
                                      </p:cBhvr>
                                      <p:tavLst>
                                        <p:tav tm="0">
                                          <p:val>
                                            <p:fltVal val="0"/>
                                          </p:val>
                                        </p:tav>
                                        <p:tav tm="100000">
                                          <p:val>
                                            <p:strVal val="#ppt_w"/>
                                          </p:val>
                                        </p:tav>
                                      </p:tavLst>
                                    </p:anim>
                                    <p:anim calcmode="lin" valueType="num">
                                      <p:cBhvr>
                                        <p:cTn id="62" dur="500" fill="hold"/>
                                        <p:tgtEl>
                                          <p:spTgt spid="364547">
                                            <p:txEl>
                                              <p:pRg st="7" end="7"/>
                                            </p:txEl>
                                          </p:spTgt>
                                        </p:tgtEl>
                                        <p:attrNameLst>
                                          <p:attrName>ppt_h</p:attrName>
                                        </p:attrNameLst>
                                      </p:cBhvr>
                                      <p:tavLst>
                                        <p:tav tm="0">
                                          <p:val>
                                            <p:fltVal val="0"/>
                                          </p:val>
                                        </p:tav>
                                        <p:tav tm="100000">
                                          <p:val>
                                            <p:strVal val="#ppt_h"/>
                                          </p:val>
                                        </p:tav>
                                      </p:tavLst>
                                    </p:anim>
                                  </p:childTnLst>
                                </p:cTn>
                              </p:par>
                            </p:childTnLst>
                          </p:cTn>
                        </p:par>
                        <p:par>
                          <p:cTn id="63" fill="hold" nodeType="afterGroup">
                            <p:stCondLst>
                              <p:cond delay="6500"/>
                            </p:stCondLst>
                            <p:childTnLst>
                              <p:par>
                                <p:cTn id="64" presetID="23" presetClass="entr" presetSubtype="16" fill="hold" grpId="0" nodeType="afterEffect">
                                  <p:stCondLst>
                                    <p:cond delay="0"/>
                                  </p:stCondLst>
                                  <p:childTnLst>
                                    <p:set>
                                      <p:cBhvr>
                                        <p:cTn id="65" dur="1" fill="hold">
                                          <p:stCondLst>
                                            <p:cond delay="0"/>
                                          </p:stCondLst>
                                        </p:cTn>
                                        <p:tgtEl>
                                          <p:spTgt spid="364547">
                                            <p:txEl>
                                              <p:pRg st="8" end="8"/>
                                            </p:txEl>
                                          </p:spTgt>
                                        </p:tgtEl>
                                        <p:attrNameLst>
                                          <p:attrName>style.visibility</p:attrName>
                                        </p:attrNameLst>
                                      </p:cBhvr>
                                      <p:to>
                                        <p:strVal val="visible"/>
                                      </p:to>
                                    </p:set>
                                    <p:anim calcmode="lin" valueType="num">
                                      <p:cBhvr>
                                        <p:cTn id="66" dur="500" fill="hold"/>
                                        <p:tgtEl>
                                          <p:spTgt spid="364547">
                                            <p:txEl>
                                              <p:pRg st="8" end="8"/>
                                            </p:txEl>
                                          </p:spTgt>
                                        </p:tgtEl>
                                        <p:attrNameLst>
                                          <p:attrName>ppt_w</p:attrName>
                                        </p:attrNameLst>
                                      </p:cBhvr>
                                      <p:tavLst>
                                        <p:tav tm="0">
                                          <p:val>
                                            <p:fltVal val="0"/>
                                          </p:val>
                                        </p:tav>
                                        <p:tav tm="100000">
                                          <p:val>
                                            <p:strVal val="#ppt_w"/>
                                          </p:val>
                                        </p:tav>
                                      </p:tavLst>
                                    </p:anim>
                                    <p:anim calcmode="lin" valueType="num">
                                      <p:cBhvr>
                                        <p:cTn id="67" dur="500" fill="hold"/>
                                        <p:tgtEl>
                                          <p:spTgt spid="364547">
                                            <p:txEl>
                                              <p:pRg st="8" end="8"/>
                                            </p:txEl>
                                          </p:spTgt>
                                        </p:tgtEl>
                                        <p:attrNameLst>
                                          <p:attrName>ppt_h</p:attrName>
                                        </p:attrNameLst>
                                      </p:cBhvr>
                                      <p:tavLst>
                                        <p:tav tm="0">
                                          <p:val>
                                            <p:fltVal val="0"/>
                                          </p:val>
                                        </p:tav>
                                        <p:tav tm="100000">
                                          <p:val>
                                            <p:strVal val="#ppt_h"/>
                                          </p:val>
                                        </p:tav>
                                      </p:tavLst>
                                    </p:anim>
                                  </p:childTnLst>
                                </p:cTn>
                              </p:par>
                            </p:childTnLst>
                          </p:cTn>
                        </p:par>
                        <p:par>
                          <p:cTn id="68" fill="hold" nodeType="afterGroup">
                            <p:stCondLst>
                              <p:cond delay="7000"/>
                            </p:stCondLst>
                            <p:childTnLst>
                              <p:par>
                                <p:cTn id="69" presetID="23" presetClass="entr" presetSubtype="16" fill="hold" grpId="0" nodeType="afterEffect">
                                  <p:stCondLst>
                                    <p:cond delay="0"/>
                                  </p:stCondLst>
                                  <p:childTnLst>
                                    <p:set>
                                      <p:cBhvr>
                                        <p:cTn id="70" dur="1" fill="hold">
                                          <p:stCondLst>
                                            <p:cond delay="0"/>
                                          </p:stCondLst>
                                        </p:cTn>
                                        <p:tgtEl>
                                          <p:spTgt spid="364547">
                                            <p:txEl>
                                              <p:pRg st="9" end="9"/>
                                            </p:txEl>
                                          </p:spTgt>
                                        </p:tgtEl>
                                        <p:attrNameLst>
                                          <p:attrName>style.visibility</p:attrName>
                                        </p:attrNameLst>
                                      </p:cBhvr>
                                      <p:to>
                                        <p:strVal val="visible"/>
                                      </p:to>
                                    </p:set>
                                    <p:anim calcmode="lin" valueType="num">
                                      <p:cBhvr>
                                        <p:cTn id="71" dur="500" fill="hold"/>
                                        <p:tgtEl>
                                          <p:spTgt spid="364547">
                                            <p:txEl>
                                              <p:pRg st="9" end="9"/>
                                            </p:txEl>
                                          </p:spTgt>
                                        </p:tgtEl>
                                        <p:attrNameLst>
                                          <p:attrName>ppt_w</p:attrName>
                                        </p:attrNameLst>
                                      </p:cBhvr>
                                      <p:tavLst>
                                        <p:tav tm="0">
                                          <p:val>
                                            <p:fltVal val="0"/>
                                          </p:val>
                                        </p:tav>
                                        <p:tav tm="100000">
                                          <p:val>
                                            <p:strVal val="#ppt_w"/>
                                          </p:val>
                                        </p:tav>
                                      </p:tavLst>
                                    </p:anim>
                                    <p:anim calcmode="lin" valueType="num">
                                      <p:cBhvr>
                                        <p:cTn id="72" dur="500" fill="hold"/>
                                        <p:tgtEl>
                                          <p:spTgt spid="364547">
                                            <p:txEl>
                                              <p:pRg st="9" end="9"/>
                                            </p:txEl>
                                          </p:spTgt>
                                        </p:tgtEl>
                                        <p:attrNameLst>
                                          <p:attrName>ppt_h</p:attrName>
                                        </p:attrNameLst>
                                      </p:cBhvr>
                                      <p:tavLst>
                                        <p:tav tm="0">
                                          <p:val>
                                            <p:fltVal val="0"/>
                                          </p:val>
                                        </p:tav>
                                        <p:tav tm="100000">
                                          <p:val>
                                            <p:strVal val="#ppt_h"/>
                                          </p:val>
                                        </p:tav>
                                      </p:tavLst>
                                    </p:anim>
                                  </p:childTnLst>
                                </p:cTn>
                              </p:par>
                            </p:childTnLst>
                          </p:cTn>
                        </p:par>
                        <p:par>
                          <p:cTn id="73" fill="hold" nodeType="afterGroup">
                            <p:stCondLst>
                              <p:cond delay="7500"/>
                            </p:stCondLst>
                            <p:childTnLst>
                              <p:par>
                                <p:cTn id="74" presetID="23" presetClass="entr" presetSubtype="16" fill="hold" grpId="0" nodeType="afterEffect">
                                  <p:stCondLst>
                                    <p:cond delay="0"/>
                                  </p:stCondLst>
                                  <p:childTnLst>
                                    <p:set>
                                      <p:cBhvr>
                                        <p:cTn id="75" dur="1" fill="hold">
                                          <p:stCondLst>
                                            <p:cond delay="0"/>
                                          </p:stCondLst>
                                        </p:cTn>
                                        <p:tgtEl>
                                          <p:spTgt spid="364547">
                                            <p:txEl>
                                              <p:pRg st="10" end="10"/>
                                            </p:txEl>
                                          </p:spTgt>
                                        </p:tgtEl>
                                        <p:attrNameLst>
                                          <p:attrName>style.visibility</p:attrName>
                                        </p:attrNameLst>
                                      </p:cBhvr>
                                      <p:to>
                                        <p:strVal val="visible"/>
                                      </p:to>
                                    </p:set>
                                    <p:anim calcmode="lin" valueType="num">
                                      <p:cBhvr>
                                        <p:cTn id="76" dur="500" fill="hold"/>
                                        <p:tgtEl>
                                          <p:spTgt spid="364547">
                                            <p:txEl>
                                              <p:pRg st="10" end="10"/>
                                            </p:txEl>
                                          </p:spTgt>
                                        </p:tgtEl>
                                        <p:attrNameLst>
                                          <p:attrName>ppt_w</p:attrName>
                                        </p:attrNameLst>
                                      </p:cBhvr>
                                      <p:tavLst>
                                        <p:tav tm="0">
                                          <p:val>
                                            <p:fltVal val="0"/>
                                          </p:val>
                                        </p:tav>
                                        <p:tav tm="100000">
                                          <p:val>
                                            <p:strVal val="#ppt_w"/>
                                          </p:val>
                                        </p:tav>
                                      </p:tavLst>
                                    </p:anim>
                                    <p:anim calcmode="lin" valueType="num">
                                      <p:cBhvr>
                                        <p:cTn id="77" dur="500" fill="hold"/>
                                        <p:tgtEl>
                                          <p:spTgt spid="364547">
                                            <p:txEl>
                                              <p:pRg st="10" end="10"/>
                                            </p:txEl>
                                          </p:spTgt>
                                        </p:tgtEl>
                                        <p:attrNameLst>
                                          <p:attrName>ppt_h</p:attrName>
                                        </p:attrNameLst>
                                      </p:cBhvr>
                                      <p:tavLst>
                                        <p:tav tm="0">
                                          <p:val>
                                            <p:fltVal val="0"/>
                                          </p:val>
                                        </p:tav>
                                        <p:tav tm="100000">
                                          <p:val>
                                            <p:strVal val="#ppt_h"/>
                                          </p:val>
                                        </p:tav>
                                      </p:tavLst>
                                    </p:anim>
                                  </p:childTnLst>
                                </p:cTn>
                              </p:par>
                            </p:childTnLst>
                          </p:cTn>
                        </p:par>
                        <p:par>
                          <p:cTn id="78" fill="hold" nodeType="afterGroup">
                            <p:stCondLst>
                              <p:cond delay="8000"/>
                            </p:stCondLst>
                            <p:childTnLst>
                              <p:par>
                                <p:cTn id="79" presetID="23" presetClass="entr" presetSubtype="16" fill="hold" grpId="0" nodeType="afterEffect">
                                  <p:stCondLst>
                                    <p:cond delay="0"/>
                                  </p:stCondLst>
                                  <p:childTnLst>
                                    <p:set>
                                      <p:cBhvr>
                                        <p:cTn id="80" dur="1" fill="hold">
                                          <p:stCondLst>
                                            <p:cond delay="0"/>
                                          </p:stCondLst>
                                        </p:cTn>
                                        <p:tgtEl>
                                          <p:spTgt spid="364547">
                                            <p:txEl>
                                              <p:pRg st="11" end="11"/>
                                            </p:txEl>
                                          </p:spTgt>
                                        </p:tgtEl>
                                        <p:attrNameLst>
                                          <p:attrName>style.visibility</p:attrName>
                                        </p:attrNameLst>
                                      </p:cBhvr>
                                      <p:to>
                                        <p:strVal val="visible"/>
                                      </p:to>
                                    </p:set>
                                    <p:anim calcmode="lin" valueType="num">
                                      <p:cBhvr>
                                        <p:cTn id="81" dur="500" fill="hold"/>
                                        <p:tgtEl>
                                          <p:spTgt spid="364547">
                                            <p:txEl>
                                              <p:pRg st="11" end="11"/>
                                            </p:txEl>
                                          </p:spTgt>
                                        </p:tgtEl>
                                        <p:attrNameLst>
                                          <p:attrName>ppt_w</p:attrName>
                                        </p:attrNameLst>
                                      </p:cBhvr>
                                      <p:tavLst>
                                        <p:tav tm="0">
                                          <p:val>
                                            <p:fltVal val="0"/>
                                          </p:val>
                                        </p:tav>
                                        <p:tav tm="100000">
                                          <p:val>
                                            <p:strVal val="#ppt_w"/>
                                          </p:val>
                                        </p:tav>
                                      </p:tavLst>
                                    </p:anim>
                                    <p:anim calcmode="lin" valueType="num">
                                      <p:cBhvr>
                                        <p:cTn id="82" dur="500" fill="hold"/>
                                        <p:tgtEl>
                                          <p:spTgt spid="364547">
                                            <p:txEl>
                                              <p:pRg st="11" end="11"/>
                                            </p:txEl>
                                          </p:spTgt>
                                        </p:tgtEl>
                                        <p:attrNameLst>
                                          <p:attrName>ppt_h</p:attrName>
                                        </p:attrNameLst>
                                      </p:cBhvr>
                                      <p:tavLst>
                                        <p:tav tm="0">
                                          <p:val>
                                            <p:fltVal val="0"/>
                                          </p:val>
                                        </p:tav>
                                        <p:tav tm="100000">
                                          <p:val>
                                            <p:strVal val="#ppt_h"/>
                                          </p:val>
                                        </p:tav>
                                      </p:tavLst>
                                    </p:anim>
                                  </p:childTnLst>
                                </p:cTn>
                              </p:par>
                            </p:childTnLst>
                          </p:cTn>
                        </p:par>
                        <p:par>
                          <p:cTn id="83" fill="hold" nodeType="afterGroup">
                            <p:stCondLst>
                              <p:cond delay="8500"/>
                            </p:stCondLst>
                            <p:childTnLst>
                              <p:par>
                                <p:cTn id="84" presetID="23" presetClass="entr" presetSubtype="16" fill="hold" grpId="0" nodeType="afterEffect">
                                  <p:stCondLst>
                                    <p:cond delay="0"/>
                                  </p:stCondLst>
                                  <p:childTnLst>
                                    <p:set>
                                      <p:cBhvr>
                                        <p:cTn id="85" dur="1" fill="hold">
                                          <p:stCondLst>
                                            <p:cond delay="0"/>
                                          </p:stCondLst>
                                        </p:cTn>
                                        <p:tgtEl>
                                          <p:spTgt spid="364547">
                                            <p:txEl>
                                              <p:pRg st="12" end="12"/>
                                            </p:txEl>
                                          </p:spTgt>
                                        </p:tgtEl>
                                        <p:attrNameLst>
                                          <p:attrName>style.visibility</p:attrName>
                                        </p:attrNameLst>
                                      </p:cBhvr>
                                      <p:to>
                                        <p:strVal val="visible"/>
                                      </p:to>
                                    </p:set>
                                    <p:anim calcmode="lin" valueType="num">
                                      <p:cBhvr>
                                        <p:cTn id="86" dur="500" fill="hold"/>
                                        <p:tgtEl>
                                          <p:spTgt spid="364547">
                                            <p:txEl>
                                              <p:pRg st="12" end="12"/>
                                            </p:txEl>
                                          </p:spTgt>
                                        </p:tgtEl>
                                        <p:attrNameLst>
                                          <p:attrName>ppt_w</p:attrName>
                                        </p:attrNameLst>
                                      </p:cBhvr>
                                      <p:tavLst>
                                        <p:tav tm="0">
                                          <p:val>
                                            <p:fltVal val="0"/>
                                          </p:val>
                                        </p:tav>
                                        <p:tav tm="100000">
                                          <p:val>
                                            <p:strVal val="#ppt_w"/>
                                          </p:val>
                                        </p:tav>
                                      </p:tavLst>
                                    </p:anim>
                                    <p:anim calcmode="lin" valueType="num">
                                      <p:cBhvr>
                                        <p:cTn id="87" dur="500" fill="hold"/>
                                        <p:tgtEl>
                                          <p:spTgt spid="364547">
                                            <p:txEl>
                                              <p:pRg st="12" end="12"/>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4546" grpId="0"/>
      <p:bldP spid="364547" grpId="0" build="p"/>
    </p:bldLst>
  </p:timing>
</p:sld>
</file>

<file path=ppt/slides/slide27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5570" name="Rectangle 2"/>
          <p:cNvSpPr>
            <a:spLocks noGrp="1" noChangeArrowheads="1"/>
          </p:cNvSpPr>
          <p:nvPr>
            <p:ph type="title"/>
          </p:nvPr>
        </p:nvSpPr>
        <p:spPr>
          <a:xfrm>
            <a:off x="468313" y="260350"/>
            <a:ext cx="8229600" cy="792163"/>
          </a:xfrm>
        </p:spPr>
        <p:txBody>
          <a:bodyPr/>
          <a:lstStyle/>
          <a:p>
            <a:pPr algn="r"/>
            <a:r>
              <a:rPr lang="fa-IR" altLang="fa-IR" sz="1600">
                <a:cs typeface="B Nasim" panose="00000700000000000000" pitchFamily="2" charset="-78"/>
              </a:rPr>
              <a:t>حل مساله (18-6)</a:t>
            </a:r>
            <a:endParaRPr lang="en-US" altLang="fa-IR" sz="1600">
              <a:cs typeface="B Nasim" panose="00000700000000000000" pitchFamily="2" charset="-78"/>
            </a:endParaRPr>
          </a:p>
        </p:txBody>
      </p:sp>
      <p:sp>
        <p:nvSpPr>
          <p:cNvPr id="365571" name="Rectangle 3"/>
          <p:cNvSpPr>
            <a:spLocks noGrp="1" noChangeArrowheads="1"/>
          </p:cNvSpPr>
          <p:nvPr>
            <p:ph type="body" idx="1"/>
          </p:nvPr>
        </p:nvSpPr>
        <p:spPr>
          <a:xfrm>
            <a:off x="468313" y="1052513"/>
            <a:ext cx="8229600" cy="5805487"/>
          </a:xfrm>
        </p:spPr>
        <p:txBody>
          <a:bodyPr/>
          <a:lstStyle/>
          <a:p>
            <a:pPr algn="l">
              <a:buFont typeface="Wingdings" panose="05000000000000000000" pitchFamily="2" charset="2"/>
              <a:buNone/>
            </a:pPr>
            <a:r>
              <a:rPr lang="fa-IR" altLang="fa-IR" sz="1800">
                <a:effectLst/>
                <a:cs typeface="B Zar" panose="00000400000000000000" pitchFamily="2" charset="-78"/>
              </a:rPr>
              <a:t> 30 = </a:t>
            </a:r>
            <a:r>
              <a:rPr lang="en-US" altLang="fa-IR" sz="1600">
                <a:effectLst/>
                <a:cs typeface="B Zar" panose="00000400000000000000" pitchFamily="2" charset="-78"/>
              </a:rPr>
              <a:t>CM</a:t>
            </a:r>
            <a:r>
              <a:rPr lang="fa-IR" altLang="fa-IR" sz="1800">
                <a:effectLst/>
                <a:cs typeface="B Zar" panose="00000400000000000000" pitchFamily="2" charset="-78"/>
              </a:rPr>
              <a:t>   و    6600000 = </a:t>
            </a:r>
            <a:r>
              <a:rPr lang="en-US" altLang="fa-IR" sz="1800">
                <a:effectLst/>
                <a:cs typeface="B Zar" panose="00000400000000000000" pitchFamily="2" charset="-78"/>
              </a:rPr>
              <a:t>f</a:t>
            </a:r>
            <a:r>
              <a:rPr lang="fa-IR" altLang="fa-IR" sz="1800">
                <a:effectLst/>
                <a:cs typeface="B Zar" panose="00000400000000000000" pitchFamily="2" charset="-78"/>
              </a:rPr>
              <a:t>   و    20 + 50 = </a:t>
            </a:r>
            <a:r>
              <a:rPr lang="en-US" altLang="fa-IR" sz="1600">
                <a:effectLst/>
                <a:cs typeface="B Zar" panose="00000400000000000000" pitchFamily="2" charset="-78"/>
              </a:rPr>
              <a:t>V</a:t>
            </a:r>
            <a:r>
              <a:rPr lang="fa-IR" altLang="fa-IR" sz="1800">
                <a:effectLst/>
                <a:cs typeface="B Zar" panose="00000400000000000000" pitchFamily="2" charset="-78"/>
              </a:rPr>
              <a:t>   و   100 = </a:t>
            </a:r>
            <a:r>
              <a:rPr lang="en-US" altLang="fa-IR" sz="1600">
                <a:effectLst/>
                <a:cs typeface="B Zar" panose="00000400000000000000" pitchFamily="2" charset="-78"/>
              </a:rPr>
              <a:t>P</a:t>
            </a:r>
          </a:p>
          <a:p>
            <a:pPr algn="l">
              <a:buFont typeface="Wingdings" panose="05000000000000000000" pitchFamily="2" charset="2"/>
              <a:buNone/>
            </a:pPr>
            <a:r>
              <a:rPr lang="fa-IR" altLang="fa-IR" sz="1800">
                <a:effectLst/>
                <a:cs typeface="B Zar" panose="00000400000000000000" pitchFamily="2" charset="-78"/>
              </a:rPr>
              <a:t>الف )                                                                                         22000000 = 100 × 220000 = 6600000 = </a:t>
            </a:r>
            <a:r>
              <a:rPr lang="en-US" altLang="fa-IR" sz="1600">
                <a:effectLst/>
                <a:cs typeface="B Zar" panose="00000400000000000000" pitchFamily="2" charset="-78"/>
              </a:rPr>
              <a:t>Q</a:t>
            </a:r>
            <a:endParaRPr lang="fa-IR" altLang="fa-IR" sz="16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70 – 100</a:t>
            </a:r>
          </a:p>
          <a:p>
            <a:pPr algn="l">
              <a:lnSpc>
                <a:spcPct val="120000"/>
              </a:lnSpc>
              <a:buFont typeface="Wingdings" panose="05000000000000000000" pitchFamily="2" charset="2"/>
              <a:buNone/>
            </a:pPr>
            <a:r>
              <a:rPr lang="fa-IR" altLang="fa-IR" sz="1800">
                <a:effectLst/>
                <a:cs typeface="B Zar" panose="00000400000000000000" pitchFamily="2" charset="-78"/>
              </a:rPr>
              <a:t>ب)                                                                                                          240000 = 600000 + 6600000 = </a:t>
            </a:r>
            <a:r>
              <a:rPr lang="en-US" altLang="fa-IR" sz="1600">
                <a:effectLst/>
                <a:cs typeface="B Zar" panose="00000400000000000000" pitchFamily="2" charset="-78"/>
              </a:rPr>
              <a:t>Q</a:t>
            </a:r>
            <a:endParaRPr lang="fa-IR" altLang="fa-IR" sz="16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30</a:t>
            </a:r>
          </a:p>
          <a:p>
            <a:pPr algn="l">
              <a:lnSpc>
                <a:spcPct val="110000"/>
              </a:lnSpc>
              <a:buFont typeface="Wingdings" panose="05000000000000000000" pitchFamily="2" charset="2"/>
              <a:buNone/>
            </a:pPr>
            <a:r>
              <a:rPr lang="fa-IR" altLang="fa-IR" sz="1800">
                <a:effectLst/>
                <a:cs typeface="B Zar" panose="00000400000000000000" pitchFamily="2" charset="-78"/>
              </a:rPr>
              <a:t> 3000000 = 1200000 =   سود قبل از کسر مالیات</a:t>
            </a:r>
          </a:p>
          <a:p>
            <a:pPr algn="ctr">
              <a:lnSpc>
                <a:spcPct val="40000"/>
              </a:lnSpc>
              <a:buFont typeface="Wingdings" panose="05000000000000000000" pitchFamily="2" charset="2"/>
              <a:buNone/>
            </a:pPr>
            <a:r>
              <a:rPr lang="fa-IR" altLang="fa-IR" sz="1800">
                <a:effectLst/>
                <a:cs typeface="B Zar" panose="00000400000000000000" pitchFamily="2" charset="-78"/>
              </a:rPr>
              <a:t>                                                                                 40%</a:t>
            </a:r>
          </a:p>
          <a:p>
            <a:pPr algn="l">
              <a:lnSpc>
                <a:spcPct val="130000"/>
              </a:lnSpc>
              <a:buFont typeface="Wingdings" panose="05000000000000000000" pitchFamily="2" charset="2"/>
              <a:buNone/>
            </a:pPr>
            <a:r>
              <a:rPr lang="fa-IR" altLang="fa-IR" sz="1800">
                <a:effectLst/>
                <a:cs typeface="B Zar" panose="00000400000000000000" pitchFamily="2" charset="-78"/>
              </a:rPr>
              <a:t>ج)                                                                                                        320000 = 3000000 + 6600000 = </a:t>
            </a:r>
            <a:r>
              <a:rPr lang="en-US" altLang="fa-IR" sz="1600">
                <a:effectLst/>
                <a:cs typeface="B Zar" panose="00000400000000000000" pitchFamily="2" charset="-78"/>
              </a:rPr>
              <a:t>Q</a:t>
            </a:r>
            <a:endParaRPr lang="fa-IR" altLang="fa-IR" sz="1600">
              <a:effectLst/>
              <a:cs typeface="B Zar" panose="00000400000000000000" pitchFamily="2" charset="-78"/>
            </a:endParaRPr>
          </a:p>
          <a:p>
            <a:pPr algn="ctr">
              <a:lnSpc>
                <a:spcPct val="40000"/>
              </a:lnSpc>
              <a:buFont typeface="Wingdings" panose="05000000000000000000" pitchFamily="2" charset="2"/>
              <a:buNone/>
            </a:pPr>
            <a:r>
              <a:rPr lang="fa-IR" altLang="fa-IR" sz="1800">
                <a:effectLst/>
                <a:cs typeface="B Zar" panose="00000400000000000000" pitchFamily="2" charset="-78"/>
              </a:rPr>
              <a:t>                                                                                                                                    30                            </a:t>
            </a:r>
          </a:p>
          <a:p>
            <a:pPr algn="l">
              <a:lnSpc>
                <a:spcPct val="110000"/>
              </a:lnSpc>
              <a:buFont typeface="Wingdings" panose="05000000000000000000" pitchFamily="2" charset="2"/>
              <a:buNone/>
            </a:pPr>
            <a:r>
              <a:rPr lang="fa-IR" altLang="fa-IR" sz="1800">
                <a:effectLst/>
                <a:cs typeface="B Zar" panose="00000400000000000000" pitchFamily="2" charset="-78"/>
              </a:rPr>
              <a:t>د) ـــــــــــــــــــــــــــــــــــــــــــــــــــــــــــــــــــــــــــــــــــــــــــــــــــــــــــ             20 = 40% × 50</a:t>
            </a:r>
          </a:p>
          <a:p>
            <a:pPr algn="l">
              <a:lnSpc>
                <a:spcPct val="90000"/>
              </a:lnSpc>
              <a:buFont typeface="Wingdings" panose="05000000000000000000" pitchFamily="2" charset="2"/>
              <a:buNone/>
            </a:pPr>
            <a:r>
              <a:rPr lang="fa-IR" altLang="fa-IR" sz="1800">
                <a:effectLst/>
                <a:cs typeface="B Zar" panose="00000400000000000000" pitchFamily="2" charset="-78"/>
              </a:rPr>
              <a:t>کاهش در هزینه متغیر تولید برای هر واحد                                                                                     2= 10% × 20</a:t>
            </a:r>
          </a:p>
          <a:p>
            <a:pPr algn="l">
              <a:buFont typeface="Wingdings" panose="05000000000000000000" pitchFamily="2" charset="2"/>
              <a:buNone/>
            </a:pPr>
            <a:r>
              <a:rPr lang="fa-IR" altLang="fa-IR" sz="1800">
                <a:effectLst/>
                <a:cs typeface="B Zar" panose="00000400000000000000" pitchFamily="2" charset="-78"/>
              </a:rPr>
              <a:t>هزینه متغیر تولید هر واحد پس از کاهش در دستمزد مستقیم                                                           48= 2 – 50</a:t>
            </a:r>
          </a:p>
          <a:p>
            <a:pPr algn="l">
              <a:buFont typeface="Wingdings" panose="05000000000000000000" pitchFamily="2" charset="2"/>
              <a:buNone/>
            </a:pPr>
            <a:r>
              <a:rPr lang="fa-IR" altLang="fa-IR" sz="1800">
                <a:effectLst/>
                <a:cs typeface="B Zar" panose="00000400000000000000" pitchFamily="2" charset="-78"/>
              </a:rPr>
              <a:t>کل هزینه های متغیر هر واحد                                                                                                      68 = 20 + 48</a:t>
            </a:r>
          </a:p>
          <a:p>
            <a:pPr algn="l">
              <a:buFont typeface="Wingdings" panose="05000000000000000000" pitchFamily="2" charset="2"/>
              <a:buNone/>
            </a:pPr>
            <a:r>
              <a:rPr lang="fa-IR" altLang="fa-IR" sz="1800">
                <a:effectLst/>
                <a:cs typeface="B Zar" panose="00000400000000000000" pitchFamily="2" charset="-78"/>
              </a:rPr>
              <a:t> 1650000 = 25% × 6600000</a:t>
            </a:r>
          </a:p>
          <a:p>
            <a:pPr algn="l">
              <a:lnSpc>
                <a:spcPct val="90000"/>
              </a:lnSpc>
              <a:buFont typeface="Wingdings" panose="05000000000000000000" pitchFamily="2" charset="2"/>
              <a:buNone/>
            </a:pPr>
            <a:r>
              <a:rPr lang="fa-IR" altLang="fa-IR" sz="1800">
                <a:effectLst/>
                <a:cs typeface="B Zar" panose="00000400000000000000" pitchFamily="2" charset="-78"/>
              </a:rPr>
              <a:t>کاهش در هزینه های ثابت                                                                                     165000 = 10% × 1650000</a:t>
            </a:r>
          </a:p>
          <a:p>
            <a:pPr algn="l">
              <a:buFont typeface="Wingdings" panose="05000000000000000000" pitchFamily="2" charset="2"/>
              <a:buNone/>
            </a:pPr>
            <a:r>
              <a:rPr lang="fa-IR" altLang="fa-IR" sz="1800">
                <a:effectLst/>
                <a:cs typeface="B Zar" panose="00000400000000000000" pitchFamily="2" charset="-78"/>
              </a:rPr>
              <a:t>هزینه های ثابت پس از کاهش در دستمزد مستقیم                                         6435000 = 165000 – 6600000</a:t>
            </a:r>
          </a:p>
          <a:p>
            <a:pPr algn="l">
              <a:buFont typeface="Wingdings" panose="05000000000000000000" pitchFamily="2" charset="2"/>
              <a:buNone/>
            </a:pPr>
            <a:r>
              <a:rPr lang="fa-IR" altLang="fa-IR" sz="1800">
                <a:effectLst/>
                <a:cs typeface="B Zar" panose="00000400000000000000" pitchFamily="2" charset="-78"/>
              </a:rPr>
              <a:t> 201094 = 6435000 = </a:t>
            </a:r>
            <a:r>
              <a:rPr lang="en-US" altLang="fa-IR" sz="1600">
                <a:effectLst/>
                <a:cs typeface="B Zar" panose="00000400000000000000" pitchFamily="2" charset="-78"/>
              </a:rPr>
              <a:t>Q</a:t>
            </a:r>
          </a:p>
          <a:p>
            <a:pPr algn="ctr">
              <a:lnSpc>
                <a:spcPct val="40000"/>
              </a:lnSpc>
              <a:buFont typeface="Wingdings" panose="05000000000000000000" pitchFamily="2" charset="2"/>
              <a:buNone/>
            </a:pPr>
            <a:r>
              <a:rPr lang="fa-IR" altLang="fa-IR" sz="1800">
                <a:effectLst/>
                <a:cs typeface="B Zar" panose="00000400000000000000" pitchFamily="2" charset="-78"/>
              </a:rPr>
              <a:t>                                                                                                                                                         68-100</a:t>
            </a:r>
          </a:p>
          <a:p>
            <a:pPr>
              <a:lnSpc>
                <a:spcPct val="60000"/>
              </a:lnSpc>
              <a:buFont typeface="Wingdings" panose="05000000000000000000" pitchFamily="2" charset="2"/>
              <a:buNone/>
            </a:pPr>
            <a:r>
              <a:rPr lang="fa-IR" altLang="fa-IR" sz="1800">
                <a:effectLst/>
                <a:cs typeface="B Zar" panose="00000400000000000000" pitchFamily="2" charset="-78"/>
              </a:rPr>
              <a:t>	       بنابراین با کاهش در هزینه دستمزد ، نقطه سربسر کاهش می یابد . </a:t>
            </a:r>
            <a:r>
              <a:rPr lang="en-US" altLang="fa-IR" sz="1800">
                <a:effectLst/>
                <a:cs typeface="B Zar" panose="00000400000000000000" pitchFamily="2" charset="-78"/>
              </a:rPr>
              <a:t>  </a:t>
            </a:r>
          </a:p>
        </p:txBody>
      </p:sp>
      <p:grpSp>
        <p:nvGrpSpPr>
          <p:cNvPr id="365579" name="Group 11"/>
          <p:cNvGrpSpPr>
            <a:grpSpLocks/>
          </p:cNvGrpSpPr>
          <p:nvPr/>
        </p:nvGrpSpPr>
        <p:grpSpPr bwMode="auto">
          <a:xfrm>
            <a:off x="611188" y="1628775"/>
            <a:ext cx="2592387" cy="4752975"/>
            <a:chOff x="385" y="1026"/>
            <a:chExt cx="1633" cy="2994"/>
          </a:xfrm>
        </p:grpSpPr>
        <p:grpSp>
          <p:nvGrpSpPr>
            <p:cNvPr id="365577" name="Group 9"/>
            <p:cNvGrpSpPr>
              <a:grpSpLocks/>
            </p:cNvGrpSpPr>
            <p:nvPr/>
          </p:nvGrpSpPr>
          <p:grpSpPr bwMode="auto">
            <a:xfrm>
              <a:off x="567" y="1026"/>
              <a:ext cx="1315" cy="2812"/>
              <a:chOff x="567" y="1026"/>
              <a:chExt cx="1315" cy="2812"/>
            </a:xfrm>
          </p:grpSpPr>
          <p:sp>
            <p:nvSpPr>
              <p:cNvPr id="365572" name="Line 4"/>
              <p:cNvSpPr>
                <a:spLocks noChangeShapeType="1"/>
              </p:cNvSpPr>
              <p:nvPr/>
            </p:nvSpPr>
            <p:spPr bwMode="auto">
              <a:xfrm>
                <a:off x="567" y="1026"/>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5573" name="Line 5"/>
              <p:cNvSpPr>
                <a:spLocks noChangeShapeType="1"/>
              </p:cNvSpPr>
              <p:nvPr/>
            </p:nvSpPr>
            <p:spPr bwMode="auto">
              <a:xfrm>
                <a:off x="567" y="1389"/>
                <a:ext cx="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5574" name="Line 6"/>
              <p:cNvSpPr>
                <a:spLocks noChangeShapeType="1"/>
              </p:cNvSpPr>
              <p:nvPr/>
            </p:nvSpPr>
            <p:spPr bwMode="auto">
              <a:xfrm>
                <a:off x="1519" y="1661"/>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5575" name="Line 7"/>
              <p:cNvSpPr>
                <a:spLocks noChangeShapeType="1"/>
              </p:cNvSpPr>
              <p:nvPr/>
            </p:nvSpPr>
            <p:spPr bwMode="auto">
              <a:xfrm>
                <a:off x="567" y="2024"/>
                <a:ext cx="90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5576" name="Line 8"/>
              <p:cNvSpPr>
                <a:spLocks noChangeShapeType="1"/>
              </p:cNvSpPr>
              <p:nvPr/>
            </p:nvSpPr>
            <p:spPr bwMode="auto">
              <a:xfrm>
                <a:off x="567" y="3838"/>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65578" name="Line 10"/>
            <p:cNvSpPr>
              <a:spLocks noChangeShapeType="1"/>
            </p:cNvSpPr>
            <p:nvPr/>
          </p:nvSpPr>
          <p:spPr bwMode="auto">
            <a:xfrm>
              <a:off x="385" y="4020"/>
              <a:ext cx="1633" cy="0"/>
            </a:xfrm>
            <a:prstGeom prst="line">
              <a:avLst/>
            </a:prstGeom>
            <a:noFill/>
            <a:ln w="571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65570"/>
                                        </p:tgtEl>
                                        <p:attrNameLst>
                                          <p:attrName>style.visibility</p:attrName>
                                        </p:attrNameLst>
                                      </p:cBhvr>
                                      <p:to>
                                        <p:strVal val="visible"/>
                                      </p:to>
                                    </p:set>
                                    <p:anim calcmode="lin" valueType="num">
                                      <p:cBhvr>
                                        <p:cTn id="7" dur="500" fill="hold"/>
                                        <p:tgtEl>
                                          <p:spTgt spid="365570"/>
                                        </p:tgtEl>
                                        <p:attrNameLst>
                                          <p:attrName>ppt_w</p:attrName>
                                        </p:attrNameLst>
                                      </p:cBhvr>
                                      <p:tavLst>
                                        <p:tav tm="0">
                                          <p:val>
                                            <p:fltVal val="0"/>
                                          </p:val>
                                        </p:tav>
                                        <p:tav tm="100000">
                                          <p:val>
                                            <p:strVal val="#ppt_w"/>
                                          </p:val>
                                        </p:tav>
                                      </p:tavLst>
                                    </p:anim>
                                    <p:anim calcmode="lin" valueType="num">
                                      <p:cBhvr>
                                        <p:cTn id="8" dur="500" fill="hold"/>
                                        <p:tgtEl>
                                          <p:spTgt spid="365570"/>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13" presetClass="entr" presetSubtype="16" fill="hold" nodeType="afterEffect">
                                  <p:stCondLst>
                                    <p:cond delay="0"/>
                                  </p:stCondLst>
                                  <p:childTnLst>
                                    <p:set>
                                      <p:cBhvr>
                                        <p:cTn id="11" dur="1" fill="hold">
                                          <p:stCondLst>
                                            <p:cond delay="0"/>
                                          </p:stCondLst>
                                        </p:cTn>
                                        <p:tgtEl>
                                          <p:spTgt spid="365579"/>
                                        </p:tgtEl>
                                        <p:attrNameLst>
                                          <p:attrName>style.visibility</p:attrName>
                                        </p:attrNameLst>
                                      </p:cBhvr>
                                      <p:to>
                                        <p:strVal val="visible"/>
                                      </p:to>
                                    </p:set>
                                    <p:animEffect transition="in" filter="plus(in)">
                                      <p:cBhvr>
                                        <p:cTn id="12" dur="1000"/>
                                        <p:tgtEl>
                                          <p:spTgt spid="365579"/>
                                        </p:tgtEl>
                                      </p:cBhvr>
                                    </p:animEffect>
                                  </p:childTnLst>
                                </p:cTn>
                              </p:par>
                            </p:childTnLst>
                          </p:cTn>
                        </p:par>
                        <p:par>
                          <p:cTn id="13" fill="hold" nodeType="afterGroup">
                            <p:stCondLst>
                              <p:cond delay="1500"/>
                            </p:stCondLst>
                            <p:childTnLst>
                              <p:par>
                                <p:cTn id="14" presetID="23" presetClass="entr" presetSubtype="16" fill="hold" grpId="0" nodeType="afterEffect">
                                  <p:stCondLst>
                                    <p:cond delay="0"/>
                                  </p:stCondLst>
                                  <p:childTnLst>
                                    <p:set>
                                      <p:cBhvr>
                                        <p:cTn id="15" dur="1" fill="hold">
                                          <p:stCondLst>
                                            <p:cond delay="0"/>
                                          </p:stCondLst>
                                        </p:cTn>
                                        <p:tgtEl>
                                          <p:spTgt spid="365571">
                                            <p:txEl>
                                              <p:pRg st="0" end="0"/>
                                            </p:txEl>
                                          </p:spTgt>
                                        </p:tgtEl>
                                        <p:attrNameLst>
                                          <p:attrName>style.visibility</p:attrName>
                                        </p:attrNameLst>
                                      </p:cBhvr>
                                      <p:to>
                                        <p:strVal val="visible"/>
                                      </p:to>
                                    </p:set>
                                    <p:anim calcmode="lin" valueType="num">
                                      <p:cBhvr>
                                        <p:cTn id="16" dur="500" fill="hold"/>
                                        <p:tgtEl>
                                          <p:spTgt spid="365571">
                                            <p:txEl>
                                              <p:pRg st="0" end="0"/>
                                            </p:txEl>
                                          </p:spTgt>
                                        </p:tgtEl>
                                        <p:attrNameLst>
                                          <p:attrName>ppt_w</p:attrName>
                                        </p:attrNameLst>
                                      </p:cBhvr>
                                      <p:tavLst>
                                        <p:tav tm="0">
                                          <p:val>
                                            <p:fltVal val="0"/>
                                          </p:val>
                                        </p:tav>
                                        <p:tav tm="100000">
                                          <p:val>
                                            <p:strVal val="#ppt_w"/>
                                          </p:val>
                                        </p:tav>
                                      </p:tavLst>
                                    </p:anim>
                                    <p:anim calcmode="lin" valueType="num">
                                      <p:cBhvr>
                                        <p:cTn id="17" dur="500" fill="hold"/>
                                        <p:tgtEl>
                                          <p:spTgt spid="365571">
                                            <p:txEl>
                                              <p:pRg st="0" end="0"/>
                                            </p:txEl>
                                          </p:spTgt>
                                        </p:tgtEl>
                                        <p:attrNameLst>
                                          <p:attrName>ppt_h</p:attrName>
                                        </p:attrNameLst>
                                      </p:cBhvr>
                                      <p:tavLst>
                                        <p:tav tm="0">
                                          <p:val>
                                            <p:fltVal val="0"/>
                                          </p:val>
                                        </p:tav>
                                        <p:tav tm="100000">
                                          <p:val>
                                            <p:strVal val="#ppt_h"/>
                                          </p:val>
                                        </p:tav>
                                      </p:tavLst>
                                    </p:anim>
                                  </p:childTnLst>
                                </p:cTn>
                              </p:par>
                            </p:childTnLst>
                          </p:cTn>
                        </p:par>
                        <p:par>
                          <p:cTn id="18" fill="hold" nodeType="afterGroup">
                            <p:stCondLst>
                              <p:cond delay="2000"/>
                            </p:stCondLst>
                            <p:childTnLst>
                              <p:par>
                                <p:cTn id="19" presetID="23" presetClass="entr" presetSubtype="16" fill="hold" grpId="0" nodeType="afterEffect">
                                  <p:stCondLst>
                                    <p:cond delay="0"/>
                                  </p:stCondLst>
                                  <p:childTnLst>
                                    <p:set>
                                      <p:cBhvr>
                                        <p:cTn id="20" dur="1" fill="hold">
                                          <p:stCondLst>
                                            <p:cond delay="0"/>
                                          </p:stCondLst>
                                        </p:cTn>
                                        <p:tgtEl>
                                          <p:spTgt spid="365571">
                                            <p:txEl>
                                              <p:pRg st="1" end="1"/>
                                            </p:txEl>
                                          </p:spTgt>
                                        </p:tgtEl>
                                        <p:attrNameLst>
                                          <p:attrName>style.visibility</p:attrName>
                                        </p:attrNameLst>
                                      </p:cBhvr>
                                      <p:to>
                                        <p:strVal val="visible"/>
                                      </p:to>
                                    </p:set>
                                    <p:anim calcmode="lin" valueType="num">
                                      <p:cBhvr>
                                        <p:cTn id="21" dur="500" fill="hold"/>
                                        <p:tgtEl>
                                          <p:spTgt spid="365571">
                                            <p:txEl>
                                              <p:pRg st="1" end="1"/>
                                            </p:txEl>
                                          </p:spTgt>
                                        </p:tgtEl>
                                        <p:attrNameLst>
                                          <p:attrName>ppt_w</p:attrName>
                                        </p:attrNameLst>
                                      </p:cBhvr>
                                      <p:tavLst>
                                        <p:tav tm="0">
                                          <p:val>
                                            <p:fltVal val="0"/>
                                          </p:val>
                                        </p:tav>
                                        <p:tav tm="100000">
                                          <p:val>
                                            <p:strVal val="#ppt_w"/>
                                          </p:val>
                                        </p:tav>
                                      </p:tavLst>
                                    </p:anim>
                                    <p:anim calcmode="lin" valueType="num">
                                      <p:cBhvr>
                                        <p:cTn id="22" dur="500" fill="hold"/>
                                        <p:tgtEl>
                                          <p:spTgt spid="365571">
                                            <p:txEl>
                                              <p:pRg st="1" end="1"/>
                                            </p:txEl>
                                          </p:spTgt>
                                        </p:tgtEl>
                                        <p:attrNameLst>
                                          <p:attrName>ppt_h</p:attrName>
                                        </p:attrNameLst>
                                      </p:cBhvr>
                                      <p:tavLst>
                                        <p:tav tm="0">
                                          <p:val>
                                            <p:fltVal val="0"/>
                                          </p:val>
                                        </p:tav>
                                        <p:tav tm="100000">
                                          <p:val>
                                            <p:strVal val="#ppt_h"/>
                                          </p:val>
                                        </p:tav>
                                      </p:tavLst>
                                    </p:anim>
                                  </p:childTnLst>
                                </p:cTn>
                              </p:par>
                            </p:childTnLst>
                          </p:cTn>
                        </p:par>
                        <p:par>
                          <p:cTn id="23" fill="hold" nodeType="afterGroup">
                            <p:stCondLst>
                              <p:cond delay="2500"/>
                            </p:stCondLst>
                            <p:childTnLst>
                              <p:par>
                                <p:cTn id="24" presetID="23" presetClass="entr" presetSubtype="16" fill="hold" grpId="0" nodeType="afterEffect">
                                  <p:stCondLst>
                                    <p:cond delay="0"/>
                                  </p:stCondLst>
                                  <p:childTnLst>
                                    <p:set>
                                      <p:cBhvr>
                                        <p:cTn id="25" dur="1" fill="hold">
                                          <p:stCondLst>
                                            <p:cond delay="0"/>
                                          </p:stCondLst>
                                        </p:cTn>
                                        <p:tgtEl>
                                          <p:spTgt spid="365571">
                                            <p:txEl>
                                              <p:pRg st="2" end="2"/>
                                            </p:txEl>
                                          </p:spTgt>
                                        </p:tgtEl>
                                        <p:attrNameLst>
                                          <p:attrName>style.visibility</p:attrName>
                                        </p:attrNameLst>
                                      </p:cBhvr>
                                      <p:to>
                                        <p:strVal val="visible"/>
                                      </p:to>
                                    </p:set>
                                    <p:anim calcmode="lin" valueType="num">
                                      <p:cBhvr>
                                        <p:cTn id="26" dur="500" fill="hold"/>
                                        <p:tgtEl>
                                          <p:spTgt spid="365571">
                                            <p:txEl>
                                              <p:pRg st="2" end="2"/>
                                            </p:txEl>
                                          </p:spTgt>
                                        </p:tgtEl>
                                        <p:attrNameLst>
                                          <p:attrName>ppt_w</p:attrName>
                                        </p:attrNameLst>
                                      </p:cBhvr>
                                      <p:tavLst>
                                        <p:tav tm="0">
                                          <p:val>
                                            <p:fltVal val="0"/>
                                          </p:val>
                                        </p:tav>
                                        <p:tav tm="100000">
                                          <p:val>
                                            <p:strVal val="#ppt_w"/>
                                          </p:val>
                                        </p:tav>
                                      </p:tavLst>
                                    </p:anim>
                                    <p:anim calcmode="lin" valueType="num">
                                      <p:cBhvr>
                                        <p:cTn id="27" dur="500" fill="hold"/>
                                        <p:tgtEl>
                                          <p:spTgt spid="365571">
                                            <p:txEl>
                                              <p:pRg st="2" end="2"/>
                                            </p:txEl>
                                          </p:spTgt>
                                        </p:tgtEl>
                                        <p:attrNameLst>
                                          <p:attrName>ppt_h</p:attrName>
                                        </p:attrNameLst>
                                      </p:cBhvr>
                                      <p:tavLst>
                                        <p:tav tm="0">
                                          <p:val>
                                            <p:fltVal val="0"/>
                                          </p:val>
                                        </p:tav>
                                        <p:tav tm="100000">
                                          <p:val>
                                            <p:strVal val="#ppt_h"/>
                                          </p:val>
                                        </p:tav>
                                      </p:tavLst>
                                    </p:anim>
                                  </p:childTnLst>
                                </p:cTn>
                              </p:par>
                            </p:childTnLst>
                          </p:cTn>
                        </p:par>
                        <p:par>
                          <p:cTn id="28" fill="hold" nodeType="afterGroup">
                            <p:stCondLst>
                              <p:cond delay="3000"/>
                            </p:stCondLst>
                            <p:childTnLst>
                              <p:par>
                                <p:cTn id="29" presetID="23" presetClass="entr" presetSubtype="16" fill="hold" grpId="0" nodeType="afterEffect">
                                  <p:stCondLst>
                                    <p:cond delay="0"/>
                                  </p:stCondLst>
                                  <p:childTnLst>
                                    <p:set>
                                      <p:cBhvr>
                                        <p:cTn id="30" dur="1" fill="hold">
                                          <p:stCondLst>
                                            <p:cond delay="0"/>
                                          </p:stCondLst>
                                        </p:cTn>
                                        <p:tgtEl>
                                          <p:spTgt spid="365571">
                                            <p:txEl>
                                              <p:pRg st="3" end="3"/>
                                            </p:txEl>
                                          </p:spTgt>
                                        </p:tgtEl>
                                        <p:attrNameLst>
                                          <p:attrName>style.visibility</p:attrName>
                                        </p:attrNameLst>
                                      </p:cBhvr>
                                      <p:to>
                                        <p:strVal val="visible"/>
                                      </p:to>
                                    </p:set>
                                    <p:anim calcmode="lin" valueType="num">
                                      <p:cBhvr>
                                        <p:cTn id="31" dur="500" fill="hold"/>
                                        <p:tgtEl>
                                          <p:spTgt spid="365571">
                                            <p:txEl>
                                              <p:pRg st="3" end="3"/>
                                            </p:txEl>
                                          </p:spTgt>
                                        </p:tgtEl>
                                        <p:attrNameLst>
                                          <p:attrName>ppt_w</p:attrName>
                                        </p:attrNameLst>
                                      </p:cBhvr>
                                      <p:tavLst>
                                        <p:tav tm="0">
                                          <p:val>
                                            <p:fltVal val="0"/>
                                          </p:val>
                                        </p:tav>
                                        <p:tav tm="100000">
                                          <p:val>
                                            <p:strVal val="#ppt_w"/>
                                          </p:val>
                                        </p:tav>
                                      </p:tavLst>
                                    </p:anim>
                                    <p:anim calcmode="lin" valueType="num">
                                      <p:cBhvr>
                                        <p:cTn id="32" dur="500" fill="hold"/>
                                        <p:tgtEl>
                                          <p:spTgt spid="365571">
                                            <p:txEl>
                                              <p:pRg st="3" end="3"/>
                                            </p:txEl>
                                          </p:spTgt>
                                        </p:tgtEl>
                                        <p:attrNameLst>
                                          <p:attrName>ppt_h</p:attrName>
                                        </p:attrNameLst>
                                      </p:cBhvr>
                                      <p:tavLst>
                                        <p:tav tm="0">
                                          <p:val>
                                            <p:fltVal val="0"/>
                                          </p:val>
                                        </p:tav>
                                        <p:tav tm="100000">
                                          <p:val>
                                            <p:strVal val="#ppt_h"/>
                                          </p:val>
                                        </p:tav>
                                      </p:tavLst>
                                    </p:anim>
                                  </p:childTnLst>
                                </p:cTn>
                              </p:par>
                            </p:childTnLst>
                          </p:cTn>
                        </p:par>
                        <p:par>
                          <p:cTn id="33" fill="hold" nodeType="afterGroup">
                            <p:stCondLst>
                              <p:cond delay="3500"/>
                            </p:stCondLst>
                            <p:childTnLst>
                              <p:par>
                                <p:cTn id="34" presetID="23" presetClass="entr" presetSubtype="16" fill="hold" grpId="0" nodeType="afterEffect">
                                  <p:stCondLst>
                                    <p:cond delay="0"/>
                                  </p:stCondLst>
                                  <p:childTnLst>
                                    <p:set>
                                      <p:cBhvr>
                                        <p:cTn id="35" dur="1" fill="hold">
                                          <p:stCondLst>
                                            <p:cond delay="0"/>
                                          </p:stCondLst>
                                        </p:cTn>
                                        <p:tgtEl>
                                          <p:spTgt spid="365571">
                                            <p:txEl>
                                              <p:pRg st="4" end="4"/>
                                            </p:txEl>
                                          </p:spTgt>
                                        </p:tgtEl>
                                        <p:attrNameLst>
                                          <p:attrName>style.visibility</p:attrName>
                                        </p:attrNameLst>
                                      </p:cBhvr>
                                      <p:to>
                                        <p:strVal val="visible"/>
                                      </p:to>
                                    </p:set>
                                    <p:anim calcmode="lin" valueType="num">
                                      <p:cBhvr>
                                        <p:cTn id="36" dur="500" fill="hold"/>
                                        <p:tgtEl>
                                          <p:spTgt spid="365571">
                                            <p:txEl>
                                              <p:pRg st="4" end="4"/>
                                            </p:txEl>
                                          </p:spTgt>
                                        </p:tgtEl>
                                        <p:attrNameLst>
                                          <p:attrName>ppt_w</p:attrName>
                                        </p:attrNameLst>
                                      </p:cBhvr>
                                      <p:tavLst>
                                        <p:tav tm="0">
                                          <p:val>
                                            <p:fltVal val="0"/>
                                          </p:val>
                                        </p:tav>
                                        <p:tav tm="100000">
                                          <p:val>
                                            <p:strVal val="#ppt_w"/>
                                          </p:val>
                                        </p:tav>
                                      </p:tavLst>
                                    </p:anim>
                                    <p:anim calcmode="lin" valueType="num">
                                      <p:cBhvr>
                                        <p:cTn id="37" dur="500" fill="hold"/>
                                        <p:tgtEl>
                                          <p:spTgt spid="365571">
                                            <p:txEl>
                                              <p:pRg st="4" end="4"/>
                                            </p:txEl>
                                          </p:spTgt>
                                        </p:tgtEl>
                                        <p:attrNameLst>
                                          <p:attrName>ppt_h</p:attrName>
                                        </p:attrNameLst>
                                      </p:cBhvr>
                                      <p:tavLst>
                                        <p:tav tm="0">
                                          <p:val>
                                            <p:fltVal val="0"/>
                                          </p:val>
                                        </p:tav>
                                        <p:tav tm="100000">
                                          <p:val>
                                            <p:strVal val="#ppt_h"/>
                                          </p:val>
                                        </p:tav>
                                      </p:tavLst>
                                    </p:anim>
                                  </p:childTnLst>
                                </p:cTn>
                              </p:par>
                            </p:childTnLst>
                          </p:cTn>
                        </p:par>
                        <p:par>
                          <p:cTn id="38" fill="hold" nodeType="afterGroup">
                            <p:stCondLst>
                              <p:cond delay="4000"/>
                            </p:stCondLst>
                            <p:childTnLst>
                              <p:par>
                                <p:cTn id="39" presetID="23" presetClass="entr" presetSubtype="16" fill="hold" grpId="0" nodeType="afterEffect">
                                  <p:stCondLst>
                                    <p:cond delay="0"/>
                                  </p:stCondLst>
                                  <p:childTnLst>
                                    <p:set>
                                      <p:cBhvr>
                                        <p:cTn id="40" dur="1" fill="hold">
                                          <p:stCondLst>
                                            <p:cond delay="0"/>
                                          </p:stCondLst>
                                        </p:cTn>
                                        <p:tgtEl>
                                          <p:spTgt spid="365571">
                                            <p:txEl>
                                              <p:pRg st="5" end="5"/>
                                            </p:txEl>
                                          </p:spTgt>
                                        </p:tgtEl>
                                        <p:attrNameLst>
                                          <p:attrName>style.visibility</p:attrName>
                                        </p:attrNameLst>
                                      </p:cBhvr>
                                      <p:to>
                                        <p:strVal val="visible"/>
                                      </p:to>
                                    </p:set>
                                    <p:anim calcmode="lin" valueType="num">
                                      <p:cBhvr>
                                        <p:cTn id="41" dur="500" fill="hold"/>
                                        <p:tgtEl>
                                          <p:spTgt spid="365571">
                                            <p:txEl>
                                              <p:pRg st="5" end="5"/>
                                            </p:txEl>
                                          </p:spTgt>
                                        </p:tgtEl>
                                        <p:attrNameLst>
                                          <p:attrName>ppt_w</p:attrName>
                                        </p:attrNameLst>
                                      </p:cBhvr>
                                      <p:tavLst>
                                        <p:tav tm="0">
                                          <p:val>
                                            <p:fltVal val="0"/>
                                          </p:val>
                                        </p:tav>
                                        <p:tav tm="100000">
                                          <p:val>
                                            <p:strVal val="#ppt_w"/>
                                          </p:val>
                                        </p:tav>
                                      </p:tavLst>
                                    </p:anim>
                                    <p:anim calcmode="lin" valueType="num">
                                      <p:cBhvr>
                                        <p:cTn id="42" dur="500" fill="hold"/>
                                        <p:tgtEl>
                                          <p:spTgt spid="365571">
                                            <p:txEl>
                                              <p:pRg st="5" end="5"/>
                                            </p:txEl>
                                          </p:spTgt>
                                        </p:tgtEl>
                                        <p:attrNameLst>
                                          <p:attrName>ppt_h</p:attrName>
                                        </p:attrNameLst>
                                      </p:cBhvr>
                                      <p:tavLst>
                                        <p:tav tm="0">
                                          <p:val>
                                            <p:fltVal val="0"/>
                                          </p:val>
                                        </p:tav>
                                        <p:tav tm="100000">
                                          <p:val>
                                            <p:strVal val="#ppt_h"/>
                                          </p:val>
                                        </p:tav>
                                      </p:tavLst>
                                    </p:anim>
                                  </p:childTnLst>
                                </p:cTn>
                              </p:par>
                            </p:childTnLst>
                          </p:cTn>
                        </p:par>
                        <p:par>
                          <p:cTn id="43" fill="hold" nodeType="afterGroup">
                            <p:stCondLst>
                              <p:cond delay="4500"/>
                            </p:stCondLst>
                            <p:childTnLst>
                              <p:par>
                                <p:cTn id="44" presetID="23" presetClass="entr" presetSubtype="16" fill="hold" grpId="0" nodeType="afterEffect">
                                  <p:stCondLst>
                                    <p:cond delay="0"/>
                                  </p:stCondLst>
                                  <p:childTnLst>
                                    <p:set>
                                      <p:cBhvr>
                                        <p:cTn id="45" dur="1" fill="hold">
                                          <p:stCondLst>
                                            <p:cond delay="0"/>
                                          </p:stCondLst>
                                        </p:cTn>
                                        <p:tgtEl>
                                          <p:spTgt spid="365571">
                                            <p:txEl>
                                              <p:pRg st="6" end="6"/>
                                            </p:txEl>
                                          </p:spTgt>
                                        </p:tgtEl>
                                        <p:attrNameLst>
                                          <p:attrName>style.visibility</p:attrName>
                                        </p:attrNameLst>
                                      </p:cBhvr>
                                      <p:to>
                                        <p:strVal val="visible"/>
                                      </p:to>
                                    </p:set>
                                    <p:anim calcmode="lin" valueType="num">
                                      <p:cBhvr>
                                        <p:cTn id="46" dur="500" fill="hold"/>
                                        <p:tgtEl>
                                          <p:spTgt spid="365571">
                                            <p:txEl>
                                              <p:pRg st="6" end="6"/>
                                            </p:txEl>
                                          </p:spTgt>
                                        </p:tgtEl>
                                        <p:attrNameLst>
                                          <p:attrName>ppt_w</p:attrName>
                                        </p:attrNameLst>
                                      </p:cBhvr>
                                      <p:tavLst>
                                        <p:tav tm="0">
                                          <p:val>
                                            <p:fltVal val="0"/>
                                          </p:val>
                                        </p:tav>
                                        <p:tav tm="100000">
                                          <p:val>
                                            <p:strVal val="#ppt_w"/>
                                          </p:val>
                                        </p:tav>
                                      </p:tavLst>
                                    </p:anim>
                                    <p:anim calcmode="lin" valueType="num">
                                      <p:cBhvr>
                                        <p:cTn id="47" dur="500" fill="hold"/>
                                        <p:tgtEl>
                                          <p:spTgt spid="365571">
                                            <p:txEl>
                                              <p:pRg st="6" end="6"/>
                                            </p:txEl>
                                          </p:spTgt>
                                        </p:tgtEl>
                                        <p:attrNameLst>
                                          <p:attrName>ppt_h</p:attrName>
                                        </p:attrNameLst>
                                      </p:cBhvr>
                                      <p:tavLst>
                                        <p:tav tm="0">
                                          <p:val>
                                            <p:fltVal val="0"/>
                                          </p:val>
                                        </p:tav>
                                        <p:tav tm="100000">
                                          <p:val>
                                            <p:strVal val="#ppt_h"/>
                                          </p:val>
                                        </p:tav>
                                      </p:tavLst>
                                    </p:anim>
                                  </p:childTnLst>
                                </p:cTn>
                              </p:par>
                            </p:childTnLst>
                          </p:cTn>
                        </p:par>
                        <p:par>
                          <p:cTn id="48" fill="hold" nodeType="afterGroup">
                            <p:stCondLst>
                              <p:cond delay="5000"/>
                            </p:stCondLst>
                            <p:childTnLst>
                              <p:par>
                                <p:cTn id="49" presetID="23" presetClass="entr" presetSubtype="16" fill="hold" grpId="0" nodeType="afterEffect">
                                  <p:stCondLst>
                                    <p:cond delay="0"/>
                                  </p:stCondLst>
                                  <p:childTnLst>
                                    <p:set>
                                      <p:cBhvr>
                                        <p:cTn id="50" dur="1" fill="hold">
                                          <p:stCondLst>
                                            <p:cond delay="0"/>
                                          </p:stCondLst>
                                        </p:cTn>
                                        <p:tgtEl>
                                          <p:spTgt spid="365571">
                                            <p:txEl>
                                              <p:pRg st="7" end="7"/>
                                            </p:txEl>
                                          </p:spTgt>
                                        </p:tgtEl>
                                        <p:attrNameLst>
                                          <p:attrName>style.visibility</p:attrName>
                                        </p:attrNameLst>
                                      </p:cBhvr>
                                      <p:to>
                                        <p:strVal val="visible"/>
                                      </p:to>
                                    </p:set>
                                    <p:anim calcmode="lin" valueType="num">
                                      <p:cBhvr>
                                        <p:cTn id="51" dur="500" fill="hold"/>
                                        <p:tgtEl>
                                          <p:spTgt spid="365571">
                                            <p:txEl>
                                              <p:pRg st="7" end="7"/>
                                            </p:txEl>
                                          </p:spTgt>
                                        </p:tgtEl>
                                        <p:attrNameLst>
                                          <p:attrName>ppt_w</p:attrName>
                                        </p:attrNameLst>
                                      </p:cBhvr>
                                      <p:tavLst>
                                        <p:tav tm="0">
                                          <p:val>
                                            <p:fltVal val="0"/>
                                          </p:val>
                                        </p:tav>
                                        <p:tav tm="100000">
                                          <p:val>
                                            <p:strVal val="#ppt_w"/>
                                          </p:val>
                                        </p:tav>
                                      </p:tavLst>
                                    </p:anim>
                                    <p:anim calcmode="lin" valueType="num">
                                      <p:cBhvr>
                                        <p:cTn id="52" dur="500" fill="hold"/>
                                        <p:tgtEl>
                                          <p:spTgt spid="365571">
                                            <p:txEl>
                                              <p:pRg st="7" end="7"/>
                                            </p:txEl>
                                          </p:spTgt>
                                        </p:tgtEl>
                                        <p:attrNameLst>
                                          <p:attrName>ppt_h</p:attrName>
                                        </p:attrNameLst>
                                      </p:cBhvr>
                                      <p:tavLst>
                                        <p:tav tm="0">
                                          <p:val>
                                            <p:fltVal val="0"/>
                                          </p:val>
                                        </p:tav>
                                        <p:tav tm="100000">
                                          <p:val>
                                            <p:strVal val="#ppt_h"/>
                                          </p:val>
                                        </p:tav>
                                      </p:tavLst>
                                    </p:anim>
                                  </p:childTnLst>
                                </p:cTn>
                              </p:par>
                            </p:childTnLst>
                          </p:cTn>
                        </p:par>
                        <p:par>
                          <p:cTn id="53" fill="hold" nodeType="afterGroup">
                            <p:stCondLst>
                              <p:cond delay="5500"/>
                            </p:stCondLst>
                            <p:childTnLst>
                              <p:par>
                                <p:cTn id="54" presetID="23" presetClass="entr" presetSubtype="16" fill="hold" grpId="0" nodeType="afterEffect">
                                  <p:stCondLst>
                                    <p:cond delay="0"/>
                                  </p:stCondLst>
                                  <p:childTnLst>
                                    <p:set>
                                      <p:cBhvr>
                                        <p:cTn id="55" dur="1" fill="hold">
                                          <p:stCondLst>
                                            <p:cond delay="0"/>
                                          </p:stCondLst>
                                        </p:cTn>
                                        <p:tgtEl>
                                          <p:spTgt spid="365571">
                                            <p:txEl>
                                              <p:pRg st="8" end="8"/>
                                            </p:txEl>
                                          </p:spTgt>
                                        </p:tgtEl>
                                        <p:attrNameLst>
                                          <p:attrName>style.visibility</p:attrName>
                                        </p:attrNameLst>
                                      </p:cBhvr>
                                      <p:to>
                                        <p:strVal val="visible"/>
                                      </p:to>
                                    </p:set>
                                    <p:anim calcmode="lin" valueType="num">
                                      <p:cBhvr>
                                        <p:cTn id="56" dur="500" fill="hold"/>
                                        <p:tgtEl>
                                          <p:spTgt spid="365571">
                                            <p:txEl>
                                              <p:pRg st="8" end="8"/>
                                            </p:txEl>
                                          </p:spTgt>
                                        </p:tgtEl>
                                        <p:attrNameLst>
                                          <p:attrName>ppt_w</p:attrName>
                                        </p:attrNameLst>
                                      </p:cBhvr>
                                      <p:tavLst>
                                        <p:tav tm="0">
                                          <p:val>
                                            <p:fltVal val="0"/>
                                          </p:val>
                                        </p:tav>
                                        <p:tav tm="100000">
                                          <p:val>
                                            <p:strVal val="#ppt_w"/>
                                          </p:val>
                                        </p:tav>
                                      </p:tavLst>
                                    </p:anim>
                                    <p:anim calcmode="lin" valueType="num">
                                      <p:cBhvr>
                                        <p:cTn id="57" dur="500" fill="hold"/>
                                        <p:tgtEl>
                                          <p:spTgt spid="365571">
                                            <p:txEl>
                                              <p:pRg st="8" end="8"/>
                                            </p:txEl>
                                          </p:spTgt>
                                        </p:tgtEl>
                                        <p:attrNameLst>
                                          <p:attrName>ppt_h</p:attrName>
                                        </p:attrNameLst>
                                      </p:cBhvr>
                                      <p:tavLst>
                                        <p:tav tm="0">
                                          <p:val>
                                            <p:fltVal val="0"/>
                                          </p:val>
                                        </p:tav>
                                        <p:tav tm="100000">
                                          <p:val>
                                            <p:strVal val="#ppt_h"/>
                                          </p:val>
                                        </p:tav>
                                      </p:tavLst>
                                    </p:anim>
                                  </p:childTnLst>
                                </p:cTn>
                              </p:par>
                            </p:childTnLst>
                          </p:cTn>
                        </p:par>
                        <p:par>
                          <p:cTn id="58" fill="hold" nodeType="afterGroup">
                            <p:stCondLst>
                              <p:cond delay="6000"/>
                            </p:stCondLst>
                            <p:childTnLst>
                              <p:par>
                                <p:cTn id="59" presetID="23" presetClass="entr" presetSubtype="16" fill="hold" grpId="0" nodeType="afterEffect">
                                  <p:stCondLst>
                                    <p:cond delay="0"/>
                                  </p:stCondLst>
                                  <p:childTnLst>
                                    <p:set>
                                      <p:cBhvr>
                                        <p:cTn id="60" dur="1" fill="hold">
                                          <p:stCondLst>
                                            <p:cond delay="0"/>
                                          </p:stCondLst>
                                        </p:cTn>
                                        <p:tgtEl>
                                          <p:spTgt spid="365571">
                                            <p:txEl>
                                              <p:pRg st="9" end="9"/>
                                            </p:txEl>
                                          </p:spTgt>
                                        </p:tgtEl>
                                        <p:attrNameLst>
                                          <p:attrName>style.visibility</p:attrName>
                                        </p:attrNameLst>
                                      </p:cBhvr>
                                      <p:to>
                                        <p:strVal val="visible"/>
                                      </p:to>
                                    </p:set>
                                    <p:anim calcmode="lin" valueType="num">
                                      <p:cBhvr>
                                        <p:cTn id="61" dur="500" fill="hold"/>
                                        <p:tgtEl>
                                          <p:spTgt spid="365571">
                                            <p:txEl>
                                              <p:pRg st="9" end="9"/>
                                            </p:txEl>
                                          </p:spTgt>
                                        </p:tgtEl>
                                        <p:attrNameLst>
                                          <p:attrName>ppt_w</p:attrName>
                                        </p:attrNameLst>
                                      </p:cBhvr>
                                      <p:tavLst>
                                        <p:tav tm="0">
                                          <p:val>
                                            <p:fltVal val="0"/>
                                          </p:val>
                                        </p:tav>
                                        <p:tav tm="100000">
                                          <p:val>
                                            <p:strVal val="#ppt_w"/>
                                          </p:val>
                                        </p:tav>
                                      </p:tavLst>
                                    </p:anim>
                                    <p:anim calcmode="lin" valueType="num">
                                      <p:cBhvr>
                                        <p:cTn id="62" dur="500" fill="hold"/>
                                        <p:tgtEl>
                                          <p:spTgt spid="365571">
                                            <p:txEl>
                                              <p:pRg st="9" end="9"/>
                                            </p:txEl>
                                          </p:spTgt>
                                        </p:tgtEl>
                                        <p:attrNameLst>
                                          <p:attrName>ppt_h</p:attrName>
                                        </p:attrNameLst>
                                      </p:cBhvr>
                                      <p:tavLst>
                                        <p:tav tm="0">
                                          <p:val>
                                            <p:fltVal val="0"/>
                                          </p:val>
                                        </p:tav>
                                        <p:tav tm="100000">
                                          <p:val>
                                            <p:strVal val="#ppt_h"/>
                                          </p:val>
                                        </p:tav>
                                      </p:tavLst>
                                    </p:anim>
                                  </p:childTnLst>
                                </p:cTn>
                              </p:par>
                            </p:childTnLst>
                          </p:cTn>
                        </p:par>
                        <p:par>
                          <p:cTn id="63" fill="hold" nodeType="afterGroup">
                            <p:stCondLst>
                              <p:cond delay="6500"/>
                            </p:stCondLst>
                            <p:childTnLst>
                              <p:par>
                                <p:cTn id="64" presetID="23" presetClass="entr" presetSubtype="16" fill="hold" grpId="0" nodeType="afterEffect">
                                  <p:stCondLst>
                                    <p:cond delay="0"/>
                                  </p:stCondLst>
                                  <p:childTnLst>
                                    <p:set>
                                      <p:cBhvr>
                                        <p:cTn id="65" dur="1" fill="hold">
                                          <p:stCondLst>
                                            <p:cond delay="0"/>
                                          </p:stCondLst>
                                        </p:cTn>
                                        <p:tgtEl>
                                          <p:spTgt spid="365571">
                                            <p:txEl>
                                              <p:pRg st="10" end="10"/>
                                            </p:txEl>
                                          </p:spTgt>
                                        </p:tgtEl>
                                        <p:attrNameLst>
                                          <p:attrName>style.visibility</p:attrName>
                                        </p:attrNameLst>
                                      </p:cBhvr>
                                      <p:to>
                                        <p:strVal val="visible"/>
                                      </p:to>
                                    </p:set>
                                    <p:anim calcmode="lin" valueType="num">
                                      <p:cBhvr>
                                        <p:cTn id="66" dur="500" fill="hold"/>
                                        <p:tgtEl>
                                          <p:spTgt spid="365571">
                                            <p:txEl>
                                              <p:pRg st="10" end="10"/>
                                            </p:txEl>
                                          </p:spTgt>
                                        </p:tgtEl>
                                        <p:attrNameLst>
                                          <p:attrName>ppt_w</p:attrName>
                                        </p:attrNameLst>
                                      </p:cBhvr>
                                      <p:tavLst>
                                        <p:tav tm="0">
                                          <p:val>
                                            <p:fltVal val="0"/>
                                          </p:val>
                                        </p:tav>
                                        <p:tav tm="100000">
                                          <p:val>
                                            <p:strVal val="#ppt_w"/>
                                          </p:val>
                                        </p:tav>
                                      </p:tavLst>
                                    </p:anim>
                                    <p:anim calcmode="lin" valueType="num">
                                      <p:cBhvr>
                                        <p:cTn id="67" dur="500" fill="hold"/>
                                        <p:tgtEl>
                                          <p:spTgt spid="365571">
                                            <p:txEl>
                                              <p:pRg st="10" end="10"/>
                                            </p:txEl>
                                          </p:spTgt>
                                        </p:tgtEl>
                                        <p:attrNameLst>
                                          <p:attrName>ppt_h</p:attrName>
                                        </p:attrNameLst>
                                      </p:cBhvr>
                                      <p:tavLst>
                                        <p:tav tm="0">
                                          <p:val>
                                            <p:fltVal val="0"/>
                                          </p:val>
                                        </p:tav>
                                        <p:tav tm="100000">
                                          <p:val>
                                            <p:strVal val="#ppt_h"/>
                                          </p:val>
                                        </p:tav>
                                      </p:tavLst>
                                    </p:anim>
                                  </p:childTnLst>
                                </p:cTn>
                              </p:par>
                            </p:childTnLst>
                          </p:cTn>
                        </p:par>
                        <p:par>
                          <p:cTn id="68" fill="hold" nodeType="afterGroup">
                            <p:stCondLst>
                              <p:cond delay="7000"/>
                            </p:stCondLst>
                            <p:childTnLst>
                              <p:par>
                                <p:cTn id="69" presetID="23" presetClass="entr" presetSubtype="16" fill="hold" grpId="0" nodeType="afterEffect">
                                  <p:stCondLst>
                                    <p:cond delay="0"/>
                                  </p:stCondLst>
                                  <p:childTnLst>
                                    <p:set>
                                      <p:cBhvr>
                                        <p:cTn id="70" dur="1" fill="hold">
                                          <p:stCondLst>
                                            <p:cond delay="0"/>
                                          </p:stCondLst>
                                        </p:cTn>
                                        <p:tgtEl>
                                          <p:spTgt spid="365571">
                                            <p:txEl>
                                              <p:pRg st="11" end="11"/>
                                            </p:txEl>
                                          </p:spTgt>
                                        </p:tgtEl>
                                        <p:attrNameLst>
                                          <p:attrName>style.visibility</p:attrName>
                                        </p:attrNameLst>
                                      </p:cBhvr>
                                      <p:to>
                                        <p:strVal val="visible"/>
                                      </p:to>
                                    </p:set>
                                    <p:anim calcmode="lin" valueType="num">
                                      <p:cBhvr>
                                        <p:cTn id="71" dur="500" fill="hold"/>
                                        <p:tgtEl>
                                          <p:spTgt spid="365571">
                                            <p:txEl>
                                              <p:pRg st="11" end="11"/>
                                            </p:txEl>
                                          </p:spTgt>
                                        </p:tgtEl>
                                        <p:attrNameLst>
                                          <p:attrName>ppt_w</p:attrName>
                                        </p:attrNameLst>
                                      </p:cBhvr>
                                      <p:tavLst>
                                        <p:tav tm="0">
                                          <p:val>
                                            <p:fltVal val="0"/>
                                          </p:val>
                                        </p:tav>
                                        <p:tav tm="100000">
                                          <p:val>
                                            <p:strVal val="#ppt_w"/>
                                          </p:val>
                                        </p:tav>
                                      </p:tavLst>
                                    </p:anim>
                                    <p:anim calcmode="lin" valueType="num">
                                      <p:cBhvr>
                                        <p:cTn id="72" dur="500" fill="hold"/>
                                        <p:tgtEl>
                                          <p:spTgt spid="365571">
                                            <p:txEl>
                                              <p:pRg st="11" end="11"/>
                                            </p:txEl>
                                          </p:spTgt>
                                        </p:tgtEl>
                                        <p:attrNameLst>
                                          <p:attrName>ppt_h</p:attrName>
                                        </p:attrNameLst>
                                      </p:cBhvr>
                                      <p:tavLst>
                                        <p:tav tm="0">
                                          <p:val>
                                            <p:fltVal val="0"/>
                                          </p:val>
                                        </p:tav>
                                        <p:tav tm="100000">
                                          <p:val>
                                            <p:strVal val="#ppt_h"/>
                                          </p:val>
                                        </p:tav>
                                      </p:tavLst>
                                    </p:anim>
                                  </p:childTnLst>
                                </p:cTn>
                              </p:par>
                            </p:childTnLst>
                          </p:cTn>
                        </p:par>
                        <p:par>
                          <p:cTn id="73" fill="hold" nodeType="afterGroup">
                            <p:stCondLst>
                              <p:cond delay="7500"/>
                            </p:stCondLst>
                            <p:childTnLst>
                              <p:par>
                                <p:cTn id="74" presetID="23" presetClass="entr" presetSubtype="16" fill="hold" grpId="0" nodeType="afterEffect">
                                  <p:stCondLst>
                                    <p:cond delay="0"/>
                                  </p:stCondLst>
                                  <p:childTnLst>
                                    <p:set>
                                      <p:cBhvr>
                                        <p:cTn id="75" dur="1" fill="hold">
                                          <p:stCondLst>
                                            <p:cond delay="0"/>
                                          </p:stCondLst>
                                        </p:cTn>
                                        <p:tgtEl>
                                          <p:spTgt spid="365571">
                                            <p:txEl>
                                              <p:pRg st="12" end="12"/>
                                            </p:txEl>
                                          </p:spTgt>
                                        </p:tgtEl>
                                        <p:attrNameLst>
                                          <p:attrName>style.visibility</p:attrName>
                                        </p:attrNameLst>
                                      </p:cBhvr>
                                      <p:to>
                                        <p:strVal val="visible"/>
                                      </p:to>
                                    </p:set>
                                    <p:anim calcmode="lin" valueType="num">
                                      <p:cBhvr>
                                        <p:cTn id="76" dur="500" fill="hold"/>
                                        <p:tgtEl>
                                          <p:spTgt spid="365571">
                                            <p:txEl>
                                              <p:pRg st="12" end="12"/>
                                            </p:txEl>
                                          </p:spTgt>
                                        </p:tgtEl>
                                        <p:attrNameLst>
                                          <p:attrName>ppt_w</p:attrName>
                                        </p:attrNameLst>
                                      </p:cBhvr>
                                      <p:tavLst>
                                        <p:tav tm="0">
                                          <p:val>
                                            <p:fltVal val="0"/>
                                          </p:val>
                                        </p:tav>
                                        <p:tav tm="100000">
                                          <p:val>
                                            <p:strVal val="#ppt_w"/>
                                          </p:val>
                                        </p:tav>
                                      </p:tavLst>
                                    </p:anim>
                                    <p:anim calcmode="lin" valueType="num">
                                      <p:cBhvr>
                                        <p:cTn id="77" dur="500" fill="hold"/>
                                        <p:tgtEl>
                                          <p:spTgt spid="365571">
                                            <p:txEl>
                                              <p:pRg st="12" end="12"/>
                                            </p:txEl>
                                          </p:spTgt>
                                        </p:tgtEl>
                                        <p:attrNameLst>
                                          <p:attrName>ppt_h</p:attrName>
                                        </p:attrNameLst>
                                      </p:cBhvr>
                                      <p:tavLst>
                                        <p:tav tm="0">
                                          <p:val>
                                            <p:fltVal val="0"/>
                                          </p:val>
                                        </p:tav>
                                        <p:tav tm="100000">
                                          <p:val>
                                            <p:strVal val="#ppt_h"/>
                                          </p:val>
                                        </p:tav>
                                      </p:tavLst>
                                    </p:anim>
                                  </p:childTnLst>
                                </p:cTn>
                              </p:par>
                            </p:childTnLst>
                          </p:cTn>
                        </p:par>
                        <p:par>
                          <p:cTn id="78" fill="hold" nodeType="afterGroup">
                            <p:stCondLst>
                              <p:cond delay="8000"/>
                            </p:stCondLst>
                            <p:childTnLst>
                              <p:par>
                                <p:cTn id="79" presetID="23" presetClass="entr" presetSubtype="16" fill="hold" grpId="0" nodeType="afterEffect">
                                  <p:stCondLst>
                                    <p:cond delay="0"/>
                                  </p:stCondLst>
                                  <p:childTnLst>
                                    <p:set>
                                      <p:cBhvr>
                                        <p:cTn id="80" dur="1" fill="hold">
                                          <p:stCondLst>
                                            <p:cond delay="0"/>
                                          </p:stCondLst>
                                        </p:cTn>
                                        <p:tgtEl>
                                          <p:spTgt spid="365571">
                                            <p:txEl>
                                              <p:pRg st="13" end="13"/>
                                            </p:txEl>
                                          </p:spTgt>
                                        </p:tgtEl>
                                        <p:attrNameLst>
                                          <p:attrName>style.visibility</p:attrName>
                                        </p:attrNameLst>
                                      </p:cBhvr>
                                      <p:to>
                                        <p:strVal val="visible"/>
                                      </p:to>
                                    </p:set>
                                    <p:anim calcmode="lin" valueType="num">
                                      <p:cBhvr>
                                        <p:cTn id="81" dur="500" fill="hold"/>
                                        <p:tgtEl>
                                          <p:spTgt spid="365571">
                                            <p:txEl>
                                              <p:pRg st="13" end="13"/>
                                            </p:txEl>
                                          </p:spTgt>
                                        </p:tgtEl>
                                        <p:attrNameLst>
                                          <p:attrName>ppt_w</p:attrName>
                                        </p:attrNameLst>
                                      </p:cBhvr>
                                      <p:tavLst>
                                        <p:tav tm="0">
                                          <p:val>
                                            <p:fltVal val="0"/>
                                          </p:val>
                                        </p:tav>
                                        <p:tav tm="100000">
                                          <p:val>
                                            <p:strVal val="#ppt_w"/>
                                          </p:val>
                                        </p:tav>
                                      </p:tavLst>
                                    </p:anim>
                                    <p:anim calcmode="lin" valueType="num">
                                      <p:cBhvr>
                                        <p:cTn id="82" dur="500" fill="hold"/>
                                        <p:tgtEl>
                                          <p:spTgt spid="365571">
                                            <p:txEl>
                                              <p:pRg st="13" end="13"/>
                                            </p:txEl>
                                          </p:spTgt>
                                        </p:tgtEl>
                                        <p:attrNameLst>
                                          <p:attrName>ppt_h</p:attrName>
                                        </p:attrNameLst>
                                      </p:cBhvr>
                                      <p:tavLst>
                                        <p:tav tm="0">
                                          <p:val>
                                            <p:fltVal val="0"/>
                                          </p:val>
                                        </p:tav>
                                        <p:tav tm="100000">
                                          <p:val>
                                            <p:strVal val="#ppt_h"/>
                                          </p:val>
                                        </p:tav>
                                      </p:tavLst>
                                    </p:anim>
                                  </p:childTnLst>
                                </p:cTn>
                              </p:par>
                            </p:childTnLst>
                          </p:cTn>
                        </p:par>
                        <p:par>
                          <p:cTn id="83" fill="hold" nodeType="afterGroup">
                            <p:stCondLst>
                              <p:cond delay="8500"/>
                            </p:stCondLst>
                            <p:childTnLst>
                              <p:par>
                                <p:cTn id="84" presetID="23" presetClass="entr" presetSubtype="16" fill="hold" grpId="0" nodeType="afterEffect">
                                  <p:stCondLst>
                                    <p:cond delay="0"/>
                                  </p:stCondLst>
                                  <p:childTnLst>
                                    <p:set>
                                      <p:cBhvr>
                                        <p:cTn id="85" dur="1" fill="hold">
                                          <p:stCondLst>
                                            <p:cond delay="0"/>
                                          </p:stCondLst>
                                        </p:cTn>
                                        <p:tgtEl>
                                          <p:spTgt spid="365571">
                                            <p:txEl>
                                              <p:pRg st="14" end="14"/>
                                            </p:txEl>
                                          </p:spTgt>
                                        </p:tgtEl>
                                        <p:attrNameLst>
                                          <p:attrName>style.visibility</p:attrName>
                                        </p:attrNameLst>
                                      </p:cBhvr>
                                      <p:to>
                                        <p:strVal val="visible"/>
                                      </p:to>
                                    </p:set>
                                    <p:anim calcmode="lin" valueType="num">
                                      <p:cBhvr>
                                        <p:cTn id="86" dur="500" fill="hold"/>
                                        <p:tgtEl>
                                          <p:spTgt spid="365571">
                                            <p:txEl>
                                              <p:pRg st="14" end="14"/>
                                            </p:txEl>
                                          </p:spTgt>
                                        </p:tgtEl>
                                        <p:attrNameLst>
                                          <p:attrName>ppt_w</p:attrName>
                                        </p:attrNameLst>
                                      </p:cBhvr>
                                      <p:tavLst>
                                        <p:tav tm="0">
                                          <p:val>
                                            <p:fltVal val="0"/>
                                          </p:val>
                                        </p:tav>
                                        <p:tav tm="100000">
                                          <p:val>
                                            <p:strVal val="#ppt_w"/>
                                          </p:val>
                                        </p:tav>
                                      </p:tavLst>
                                    </p:anim>
                                    <p:anim calcmode="lin" valueType="num">
                                      <p:cBhvr>
                                        <p:cTn id="87" dur="500" fill="hold"/>
                                        <p:tgtEl>
                                          <p:spTgt spid="365571">
                                            <p:txEl>
                                              <p:pRg st="14" end="14"/>
                                            </p:txEl>
                                          </p:spTgt>
                                        </p:tgtEl>
                                        <p:attrNameLst>
                                          <p:attrName>ppt_h</p:attrName>
                                        </p:attrNameLst>
                                      </p:cBhvr>
                                      <p:tavLst>
                                        <p:tav tm="0">
                                          <p:val>
                                            <p:fltVal val="0"/>
                                          </p:val>
                                        </p:tav>
                                        <p:tav tm="100000">
                                          <p:val>
                                            <p:strVal val="#ppt_h"/>
                                          </p:val>
                                        </p:tav>
                                      </p:tavLst>
                                    </p:anim>
                                  </p:childTnLst>
                                </p:cTn>
                              </p:par>
                            </p:childTnLst>
                          </p:cTn>
                        </p:par>
                        <p:par>
                          <p:cTn id="88" fill="hold" nodeType="afterGroup">
                            <p:stCondLst>
                              <p:cond delay="9000"/>
                            </p:stCondLst>
                            <p:childTnLst>
                              <p:par>
                                <p:cTn id="89" presetID="23" presetClass="entr" presetSubtype="16" fill="hold" grpId="0" nodeType="afterEffect">
                                  <p:stCondLst>
                                    <p:cond delay="0"/>
                                  </p:stCondLst>
                                  <p:childTnLst>
                                    <p:set>
                                      <p:cBhvr>
                                        <p:cTn id="90" dur="1" fill="hold">
                                          <p:stCondLst>
                                            <p:cond delay="0"/>
                                          </p:stCondLst>
                                        </p:cTn>
                                        <p:tgtEl>
                                          <p:spTgt spid="365571">
                                            <p:txEl>
                                              <p:pRg st="15" end="15"/>
                                            </p:txEl>
                                          </p:spTgt>
                                        </p:tgtEl>
                                        <p:attrNameLst>
                                          <p:attrName>style.visibility</p:attrName>
                                        </p:attrNameLst>
                                      </p:cBhvr>
                                      <p:to>
                                        <p:strVal val="visible"/>
                                      </p:to>
                                    </p:set>
                                    <p:anim calcmode="lin" valueType="num">
                                      <p:cBhvr>
                                        <p:cTn id="91" dur="500" fill="hold"/>
                                        <p:tgtEl>
                                          <p:spTgt spid="365571">
                                            <p:txEl>
                                              <p:pRg st="15" end="15"/>
                                            </p:txEl>
                                          </p:spTgt>
                                        </p:tgtEl>
                                        <p:attrNameLst>
                                          <p:attrName>ppt_w</p:attrName>
                                        </p:attrNameLst>
                                      </p:cBhvr>
                                      <p:tavLst>
                                        <p:tav tm="0">
                                          <p:val>
                                            <p:fltVal val="0"/>
                                          </p:val>
                                        </p:tav>
                                        <p:tav tm="100000">
                                          <p:val>
                                            <p:strVal val="#ppt_w"/>
                                          </p:val>
                                        </p:tav>
                                      </p:tavLst>
                                    </p:anim>
                                    <p:anim calcmode="lin" valueType="num">
                                      <p:cBhvr>
                                        <p:cTn id="92" dur="500" fill="hold"/>
                                        <p:tgtEl>
                                          <p:spTgt spid="365571">
                                            <p:txEl>
                                              <p:pRg st="15" end="15"/>
                                            </p:txEl>
                                          </p:spTgt>
                                        </p:tgtEl>
                                        <p:attrNameLst>
                                          <p:attrName>ppt_h</p:attrName>
                                        </p:attrNameLst>
                                      </p:cBhvr>
                                      <p:tavLst>
                                        <p:tav tm="0">
                                          <p:val>
                                            <p:fltVal val="0"/>
                                          </p:val>
                                        </p:tav>
                                        <p:tav tm="100000">
                                          <p:val>
                                            <p:strVal val="#ppt_h"/>
                                          </p:val>
                                        </p:tav>
                                      </p:tavLst>
                                    </p:anim>
                                  </p:childTnLst>
                                </p:cTn>
                              </p:par>
                            </p:childTnLst>
                          </p:cTn>
                        </p:par>
                        <p:par>
                          <p:cTn id="93" fill="hold" nodeType="afterGroup">
                            <p:stCondLst>
                              <p:cond delay="9500"/>
                            </p:stCondLst>
                            <p:childTnLst>
                              <p:par>
                                <p:cTn id="94" presetID="23" presetClass="entr" presetSubtype="16" fill="hold" grpId="0" nodeType="afterEffect">
                                  <p:stCondLst>
                                    <p:cond delay="0"/>
                                  </p:stCondLst>
                                  <p:childTnLst>
                                    <p:set>
                                      <p:cBhvr>
                                        <p:cTn id="95" dur="1" fill="hold">
                                          <p:stCondLst>
                                            <p:cond delay="0"/>
                                          </p:stCondLst>
                                        </p:cTn>
                                        <p:tgtEl>
                                          <p:spTgt spid="365571">
                                            <p:txEl>
                                              <p:pRg st="16" end="16"/>
                                            </p:txEl>
                                          </p:spTgt>
                                        </p:tgtEl>
                                        <p:attrNameLst>
                                          <p:attrName>style.visibility</p:attrName>
                                        </p:attrNameLst>
                                      </p:cBhvr>
                                      <p:to>
                                        <p:strVal val="visible"/>
                                      </p:to>
                                    </p:set>
                                    <p:anim calcmode="lin" valueType="num">
                                      <p:cBhvr>
                                        <p:cTn id="96" dur="500" fill="hold"/>
                                        <p:tgtEl>
                                          <p:spTgt spid="365571">
                                            <p:txEl>
                                              <p:pRg st="16" end="16"/>
                                            </p:txEl>
                                          </p:spTgt>
                                        </p:tgtEl>
                                        <p:attrNameLst>
                                          <p:attrName>ppt_w</p:attrName>
                                        </p:attrNameLst>
                                      </p:cBhvr>
                                      <p:tavLst>
                                        <p:tav tm="0">
                                          <p:val>
                                            <p:fltVal val="0"/>
                                          </p:val>
                                        </p:tav>
                                        <p:tav tm="100000">
                                          <p:val>
                                            <p:strVal val="#ppt_w"/>
                                          </p:val>
                                        </p:tav>
                                      </p:tavLst>
                                    </p:anim>
                                    <p:anim calcmode="lin" valueType="num">
                                      <p:cBhvr>
                                        <p:cTn id="97" dur="500" fill="hold"/>
                                        <p:tgtEl>
                                          <p:spTgt spid="365571">
                                            <p:txEl>
                                              <p:pRg st="16" end="16"/>
                                            </p:txEl>
                                          </p:spTgt>
                                        </p:tgtEl>
                                        <p:attrNameLst>
                                          <p:attrName>ppt_h</p:attrName>
                                        </p:attrNameLst>
                                      </p:cBhvr>
                                      <p:tavLst>
                                        <p:tav tm="0">
                                          <p:val>
                                            <p:fltVal val="0"/>
                                          </p:val>
                                        </p:tav>
                                        <p:tav tm="100000">
                                          <p:val>
                                            <p:strVal val="#ppt_h"/>
                                          </p:val>
                                        </p:tav>
                                      </p:tavLst>
                                    </p:anim>
                                  </p:childTnLst>
                                </p:cTn>
                              </p:par>
                            </p:childTnLst>
                          </p:cTn>
                        </p:par>
                        <p:par>
                          <p:cTn id="98" fill="hold" nodeType="afterGroup">
                            <p:stCondLst>
                              <p:cond delay="10000"/>
                            </p:stCondLst>
                            <p:childTnLst>
                              <p:par>
                                <p:cTn id="99" presetID="23" presetClass="entr" presetSubtype="16" fill="hold" grpId="0" nodeType="afterEffect">
                                  <p:stCondLst>
                                    <p:cond delay="0"/>
                                  </p:stCondLst>
                                  <p:childTnLst>
                                    <p:set>
                                      <p:cBhvr>
                                        <p:cTn id="100" dur="1" fill="hold">
                                          <p:stCondLst>
                                            <p:cond delay="0"/>
                                          </p:stCondLst>
                                        </p:cTn>
                                        <p:tgtEl>
                                          <p:spTgt spid="365571">
                                            <p:txEl>
                                              <p:pRg st="17" end="17"/>
                                            </p:txEl>
                                          </p:spTgt>
                                        </p:tgtEl>
                                        <p:attrNameLst>
                                          <p:attrName>style.visibility</p:attrName>
                                        </p:attrNameLst>
                                      </p:cBhvr>
                                      <p:to>
                                        <p:strVal val="visible"/>
                                      </p:to>
                                    </p:set>
                                    <p:anim calcmode="lin" valueType="num">
                                      <p:cBhvr>
                                        <p:cTn id="101" dur="500" fill="hold"/>
                                        <p:tgtEl>
                                          <p:spTgt spid="365571">
                                            <p:txEl>
                                              <p:pRg st="17" end="17"/>
                                            </p:txEl>
                                          </p:spTgt>
                                        </p:tgtEl>
                                        <p:attrNameLst>
                                          <p:attrName>ppt_w</p:attrName>
                                        </p:attrNameLst>
                                      </p:cBhvr>
                                      <p:tavLst>
                                        <p:tav tm="0">
                                          <p:val>
                                            <p:fltVal val="0"/>
                                          </p:val>
                                        </p:tav>
                                        <p:tav tm="100000">
                                          <p:val>
                                            <p:strVal val="#ppt_w"/>
                                          </p:val>
                                        </p:tav>
                                      </p:tavLst>
                                    </p:anim>
                                    <p:anim calcmode="lin" valueType="num">
                                      <p:cBhvr>
                                        <p:cTn id="102" dur="500" fill="hold"/>
                                        <p:tgtEl>
                                          <p:spTgt spid="365571">
                                            <p:txEl>
                                              <p:pRg st="17" end="17"/>
                                            </p:txEl>
                                          </p:spTgt>
                                        </p:tgtEl>
                                        <p:attrNameLst>
                                          <p:attrName>ppt_h</p:attrName>
                                        </p:attrNameLst>
                                      </p:cBhvr>
                                      <p:tavLst>
                                        <p:tav tm="0">
                                          <p:val>
                                            <p:fltVal val="0"/>
                                          </p:val>
                                        </p:tav>
                                        <p:tav tm="100000">
                                          <p:val>
                                            <p:strVal val="#ppt_h"/>
                                          </p:val>
                                        </p:tav>
                                      </p:tavLst>
                                    </p:anim>
                                  </p:childTnLst>
                                </p:cTn>
                              </p:par>
                            </p:childTnLst>
                          </p:cTn>
                        </p:par>
                        <p:par>
                          <p:cTn id="103" fill="hold" nodeType="afterGroup">
                            <p:stCondLst>
                              <p:cond delay="10500"/>
                            </p:stCondLst>
                            <p:childTnLst>
                              <p:par>
                                <p:cTn id="104" presetID="23" presetClass="entr" presetSubtype="16" fill="hold" grpId="0" nodeType="afterEffect">
                                  <p:stCondLst>
                                    <p:cond delay="0"/>
                                  </p:stCondLst>
                                  <p:childTnLst>
                                    <p:set>
                                      <p:cBhvr>
                                        <p:cTn id="105" dur="1" fill="hold">
                                          <p:stCondLst>
                                            <p:cond delay="0"/>
                                          </p:stCondLst>
                                        </p:cTn>
                                        <p:tgtEl>
                                          <p:spTgt spid="365571">
                                            <p:txEl>
                                              <p:pRg st="18" end="18"/>
                                            </p:txEl>
                                          </p:spTgt>
                                        </p:tgtEl>
                                        <p:attrNameLst>
                                          <p:attrName>style.visibility</p:attrName>
                                        </p:attrNameLst>
                                      </p:cBhvr>
                                      <p:to>
                                        <p:strVal val="visible"/>
                                      </p:to>
                                    </p:set>
                                    <p:anim calcmode="lin" valueType="num">
                                      <p:cBhvr>
                                        <p:cTn id="106" dur="500" fill="hold"/>
                                        <p:tgtEl>
                                          <p:spTgt spid="365571">
                                            <p:txEl>
                                              <p:pRg st="18" end="18"/>
                                            </p:txEl>
                                          </p:spTgt>
                                        </p:tgtEl>
                                        <p:attrNameLst>
                                          <p:attrName>ppt_w</p:attrName>
                                        </p:attrNameLst>
                                      </p:cBhvr>
                                      <p:tavLst>
                                        <p:tav tm="0">
                                          <p:val>
                                            <p:fltVal val="0"/>
                                          </p:val>
                                        </p:tav>
                                        <p:tav tm="100000">
                                          <p:val>
                                            <p:strVal val="#ppt_w"/>
                                          </p:val>
                                        </p:tav>
                                      </p:tavLst>
                                    </p:anim>
                                    <p:anim calcmode="lin" valueType="num">
                                      <p:cBhvr>
                                        <p:cTn id="107" dur="500" fill="hold"/>
                                        <p:tgtEl>
                                          <p:spTgt spid="365571">
                                            <p:txEl>
                                              <p:pRg st="18" end="18"/>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5570" grpId="0"/>
      <p:bldP spid="365571" grpId="0" build="p"/>
    </p:bldLst>
  </p:timing>
</p:sld>
</file>

<file path=ppt/slides/slide27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66596" name="Rectangle 4"/>
          <p:cNvSpPr>
            <a:spLocks noGrp="1" noChangeArrowheads="1"/>
          </p:cNvSpPr>
          <p:nvPr>
            <p:ph type="title"/>
          </p:nvPr>
        </p:nvSpPr>
        <p:spPr>
          <a:xfrm>
            <a:off x="457200" y="115888"/>
            <a:ext cx="8229600" cy="706437"/>
          </a:xfrm>
        </p:spPr>
        <p:txBody>
          <a:bodyPr/>
          <a:lstStyle/>
          <a:p>
            <a:pPr algn="r"/>
            <a:r>
              <a:rPr lang="fa-IR" altLang="fa-IR" sz="1600">
                <a:cs typeface="B Nasim" panose="00000700000000000000" pitchFamily="2" charset="-78"/>
              </a:rPr>
              <a:t>حل مساله (19-6)</a:t>
            </a:r>
            <a:endParaRPr lang="en-US" altLang="fa-IR" sz="1600">
              <a:cs typeface="B Nasim" panose="00000700000000000000" pitchFamily="2" charset="-78"/>
            </a:endParaRPr>
          </a:p>
        </p:txBody>
      </p:sp>
      <p:graphicFrame>
        <p:nvGraphicFramePr>
          <p:cNvPr id="367052" name="Group 460"/>
          <p:cNvGraphicFramePr>
            <a:graphicFrameLocks noGrp="1"/>
          </p:cNvGraphicFramePr>
          <p:nvPr>
            <p:ph idx="1"/>
          </p:nvPr>
        </p:nvGraphicFramePr>
        <p:xfrm>
          <a:off x="395288" y="620713"/>
          <a:ext cx="8229600" cy="6202362"/>
        </p:xfrm>
        <a:graphic>
          <a:graphicData uri="http://schemas.openxmlformats.org/drawingml/2006/table">
            <a:tbl>
              <a:tblPr rtl="1"/>
              <a:tblGrid>
                <a:gridCol w="946150">
                  <a:extLst>
                    <a:ext uri="{9D8B030D-6E8A-4147-A177-3AD203B41FA5}">
                      <a16:colId xmlns:a16="http://schemas.microsoft.com/office/drawing/2014/main" val="56311203"/>
                    </a:ext>
                  </a:extLst>
                </a:gridCol>
                <a:gridCol w="425450">
                  <a:extLst>
                    <a:ext uri="{9D8B030D-6E8A-4147-A177-3AD203B41FA5}">
                      <a16:colId xmlns:a16="http://schemas.microsoft.com/office/drawing/2014/main" val="3825870970"/>
                    </a:ext>
                  </a:extLst>
                </a:gridCol>
                <a:gridCol w="655638">
                  <a:extLst>
                    <a:ext uri="{9D8B030D-6E8A-4147-A177-3AD203B41FA5}">
                      <a16:colId xmlns:a16="http://schemas.microsoft.com/office/drawing/2014/main" val="690942617"/>
                    </a:ext>
                  </a:extLst>
                </a:gridCol>
                <a:gridCol w="715962">
                  <a:extLst>
                    <a:ext uri="{9D8B030D-6E8A-4147-A177-3AD203B41FA5}">
                      <a16:colId xmlns:a16="http://schemas.microsoft.com/office/drawing/2014/main" val="1256470474"/>
                    </a:ext>
                  </a:extLst>
                </a:gridCol>
                <a:gridCol w="219075">
                  <a:extLst>
                    <a:ext uri="{9D8B030D-6E8A-4147-A177-3AD203B41FA5}">
                      <a16:colId xmlns:a16="http://schemas.microsoft.com/office/drawing/2014/main" val="13170851"/>
                    </a:ext>
                  </a:extLst>
                </a:gridCol>
                <a:gridCol w="825500">
                  <a:extLst>
                    <a:ext uri="{9D8B030D-6E8A-4147-A177-3AD203B41FA5}">
                      <a16:colId xmlns:a16="http://schemas.microsoft.com/office/drawing/2014/main" val="2812618510"/>
                    </a:ext>
                  </a:extLst>
                </a:gridCol>
                <a:gridCol w="182563">
                  <a:extLst>
                    <a:ext uri="{9D8B030D-6E8A-4147-A177-3AD203B41FA5}">
                      <a16:colId xmlns:a16="http://schemas.microsoft.com/office/drawing/2014/main" val="2805488907"/>
                    </a:ext>
                  </a:extLst>
                </a:gridCol>
                <a:gridCol w="1150937">
                  <a:extLst>
                    <a:ext uri="{9D8B030D-6E8A-4147-A177-3AD203B41FA5}">
                      <a16:colId xmlns:a16="http://schemas.microsoft.com/office/drawing/2014/main" val="3913309458"/>
                    </a:ext>
                  </a:extLst>
                </a:gridCol>
                <a:gridCol w="208280">
                  <a:extLst>
                    <a:ext uri="{9D8B030D-6E8A-4147-A177-3AD203B41FA5}">
                      <a16:colId xmlns:a16="http://schemas.microsoft.com/office/drawing/2014/main" val="1673073427"/>
                    </a:ext>
                  </a:extLst>
                </a:gridCol>
                <a:gridCol w="2925762">
                  <a:extLst>
                    <a:ext uri="{9D8B030D-6E8A-4147-A177-3AD203B41FA5}">
                      <a16:colId xmlns:a16="http://schemas.microsoft.com/office/drawing/2014/main" val="3118816569"/>
                    </a:ext>
                  </a:extLst>
                </a:gridCol>
              </a:tblGrid>
              <a:tr h="301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4087157469"/>
                  </a:ext>
                </a:extLst>
              </a:tr>
              <a:tr h="301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37335798"/>
                  </a:ext>
                </a:extLst>
              </a:tr>
              <a:tr h="301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01223851"/>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71277200"/>
                  </a:ext>
                </a:extLst>
              </a:tr>
              <a:tr h="301625">
                <a:tc gridSpan="9">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ـــــــــــــــــــــــــــــــــــــــــــــــــــــــــــــــــــــــــــــــــــ</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19685898"/>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320000 = 160000000 = </a:t>
                      </a:r>
                      <a:r>
                        <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50016005"/>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الف</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192000 = 3 × 320000</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2309075"/>
                  </a:ext>
                </a:extLst>
              </a:tr>
              <a:tr h="3032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ب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128000 = 2 × 320000</a:t>
                      </a: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5668604"/>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 = 20000000+ 160000000=</a:t>
                      </a:r>
                      <a:r>
                        <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 </a:t>
                      </a:r>
                      <a:endPar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98762928"/>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الف</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216000 = 3 × 360000 </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23246772"/>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ب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14000 = 2 × 360000</a:t>
                      </a: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42520436"/>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50000000= 20000000 = سود قبل از مالیات</a:t>
                      </a: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 – 1)</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732415463"/>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420000 = 50000000 + 160000000 = </a:t>
                      </a:r>
                      <a:r>
                        <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038551995"/>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الف</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252000 = 3 × 420000</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75470879"/>
                  </a:ext>
                </a:extLst>
              </a:tr>
              <a:tr h="30162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ب </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168000 = 2 × 420000</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17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81406018"/>
                  </a:ext>
                </a:extLst>
              </a:tr>
            </a:tbl>
          </a:graphicData>
        </a:graphic>
      </p:graphicFrame>
      <p:sp>
        <p:nvSpPr>
          <p:cNvPr id="367040" name="Line 448"/>
          <p:cNvSpPr>
            <a:spLocks noChangeShapeType="1"/>
          </p:cNvSpPr>
          <p:nvPr/>
        </p:nvSpPr>
        <p:spPr bwMode="auto">
          <a:xfrm>
            <a:off x="1187450" y="4508500"/>
            <a:ext cx="714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nvGrpSpPr>
          <p:cNvPr id="367049" name="Group 457"/>
          <p:cNvGrpSpPr>
            <a:grpSpLocks/>
          </p:cNvGrpSpPr>
          <p:nvPr/>
        </p:nvGrpSpPr>
        <p:grpSpPr bwMode="auto">
          <a:xfrm>
            <a:off x="827088" y="2924175"/>
            <a:ext cx="1657350" cy="3673475"/>
            <a:chOff x="521" y="1842"/>
            <a:chExt cx="1044" cy="2314"/>
          </a:xfrm>
        </p:grpSpPr>
        <p:grpSp>
          <p:nvGrpSpPr>
            <p:cNvPr id="367046" name="Group 454"/>
            <p:cNvGrpSpPr>
              <a:grpSpLocks/>
            </p:cNvGrpSpPr>
            <p:nvPr/>
          </p:nvGrpSpPr>
          <p:grpSpPr bwMode="auto">
            <a:xfrm>
              <a:off x="521" y="1842"/>
              <a:ext cx="1044" cy="2314"/>
              <a:chOff x="521" y="1842"/>
              <a:chExt cx="1044" cy="2314"/>
            </a:xfrm>
          </p:grpSpPr>
          <p:sp>
            <p:nvSpPr>
              <p:cNvPr id="367037" name="Line 445"/>
              <p:cNvSpPr>
                <a:spLocks noChangeShapeType="1"/>
              </p:cNvSpPr>
              <p:nvPr/>
            </p:nvSpPr>
            <p:spPr bwMode="auto">
              <a:xfrm>
                <a:off x="567" y="1842"/>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38" name="Line 446"/>
              <p:cNvSpPr>
                <a:spLocks noChangeShapeType="1"/>
              </p:cNvSpPr>
              <p:nvPr/>
            </p:nvSpPr>
            <p:spPr bwMode="auto">
              <a:xfrm>
                <a:off x="748" y="2069"/>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39" name="Line 447"/>
              <p:cNvSpPr>
                <a:spLocks noChangeShapeType="1"/>
              </p:cNvSpPr>
              <p:nvPr/>
            </p:nvSpPr>
            <p:spPr bwMode="auto">
              <a:xfrm>
                <a:off x="748" y="2341"/>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41" name="Line 449"/>
              <p:cNvSpPr>
                <a:spLocks noChangeShapeType="1"/>
              </p:cNvSpPr>
              <p:nvPr/>
            </p:nvSpPr>
            <p:spPr bwMode="auto">
              <a:xfrm>
                <a:off x="794" y="3113"/>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42" name="Line 450"/>
              <p:cNvSpPr>
                <a:spLocks noChangeShapeType="1"/>
              </p:cNvSpPr>
              <p:nvPr/>
            </p:nvSpPr>
            <p:spPr bwMode="auto">
              <a:xfrm>
                <a:off x="521" y="2614"/>
                <a:ext cx="99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43" name="Line 451"/>
              <p:cNvSpPr>
                <a:spLocks noChangeShapeType="1"/>
              </p:cNvSpPr>
              <p:nvPr/>
            </p:nvSpPr>
            <p:spPr bwMode="auto">
              <a:xfrm>
                <a:off x="748" y="4156"/>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44" name="Line 452"/>
              <p:cNvSpPr>
                <a:spLocks noChangeShapeType="1"/>
              </p:cNvSpPr>
              <p:nvPr/>
            </p:nvSpPr>
            <p:spPr bwMode="auto">
              <a:xfrm>
                <a:off x="748" y="3884"/>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67045" name="Line 453"/>
              <p:cNvSpPr>
                <a:spLocks noChangeShapeType="1"/>
              </p:cNvSpPr>
              <p:nvPr/>
            </p:nvSpPr>
            <p:spPr bwMode="auto">
              <a:xfrm>
                <a:off x="1156" y="3385"/>
                <a:ext cx="40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67047" name="Line 455"/>
            <p:cNvSpPr>
              <a:spLocks noChangeShapeType="1"/>
            </p:cNvSpPr>
            <p:nvPr/>
          </p:nvSpPr>
          <p:spPr bwMode="auto">
            <a:xfrm>
              <a:off x="567" y="3657"/>
              <a:ext cx="99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66596"/>
                                        </p:tgtEl>
                                        <p:attrNameLst>
                                          <p:attrName>style.visibility</p:attrName>
                                        </p:attrNameLst>
                                      </p:cBhvr>
                                      <p:to>
                                        <p:strVal val="visible"/>
                                      </p:to>
                                    </p:set>
                                    <p:anim calcmode="lin" valueType="num">
                                      <p:cBhvr>
                                        <p:cTn id="7" dur="500" fill="hold"/>
                                        <p:tgtEl>
                                          <p:spTgt spid="366596"/>
                                        </p:tgtEl>
                                        <p:attrNameLst>
                                          <p:attrName>ppt_w</p:attrName>
                                        </p:attrNameLst>
                                      </p:cBhvr>
                                      <p:tavLst>
                                        <p:tav tm="0">
                                          <p:val>
                                            <p:fltVal val="0"/>
                                          </p:val>
                                        </p:tav>
                                        <p:tav tm="100000">
                                          <p:val>
                                            <p:strVal val="#ppt_w"/>
                                          </p:val>
                                        </p:tav>
                                      </p:tavLst>
                                    </p:anim>
                                    <p:anim calcmode="lin" valueType="num">
                                      <p:cBhvr>
                                        <p:cTn id="8" dur="500" fill="hold"/>
                                        <p:tgtEl>
                                          <p:spTgt spid="36659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6596" grpId="0"/>
    </p:bldLst>
  </p:timing>
</p:sld>
</file>

<file path=ppt/slides/slide27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70149" name="Group 485"/>
          <p:cNvGraphicFramePr>
            <a:graphicFrameLocks noGrp="1"/>
          </p:cNvGraphicFramePr>
          <p:nvPr>
            <p:ph/>
          </p:nvPr>
        </p:nvGraphicFramePr>
        <p:xfrm>
          <a:off x="468313" y="579438"/>
          <a:ext cx="8229600" cy="4619625"/>
        </p:xfrm>
        <a:graphic>
          <a:graphicData uri="http://schemas.openxmlformats.org/drawingml/2006/table">
            <a:tbl>
              <a:tblPr rtl="1"/>
              <a:tblGrid>
                <a:gridCol w="801688">
                  <a:extLst>
                    <a:ext uri="{9D8B030D-6E8A-4147-A177-3AD203B41FA5}">
                      <a16:colId xmlns:a16="http://schemas.microsoft.com/office/drawing/2014/main" val="2093966281"/>
                    </a:ext>
                  </a:extLst>
                </a:gridCol>
                <a:gridCol w="1008062">
                  <a:extLst>
                    <a:ext uri="{9D8B030D-6E8A-4147-A177-3AD203B41FA5}">
                      <a16:colId xmlns:a16="http://schemas.microsoft.com/office/drawing/2014/main" val="1632697801"/>
                    </a:ext>
                  </a:extLst>
                </a:gridCol>
                <a:gridCol w="936625">
                  <a:extLst>
                    <a:ext uri="{9D8B030D-6E8A-4147-A177-3AD203B41FA5}">
                      <a16:colId xmlns:a16="http://schemas.microsoft.com/office/drawing/2014/main" val="1391072429"/>
                    </a:ext>
                  </a:extLst>
                </a:gridCol>
                <a:gridCol w="936625">
                  <a:extLst>
                    <a:ext uri="{9D8B030D-6E8A-4147-A177-3AD203B41FA5}">
                      <a16:colId xmlns:a16="http://schemas.microsoft.com/office/drawing/2014/main" val="599583766"/>
                    </a:ext>
                  </a:extLst>
                </a:gridCol>
                <a:gridCol w="1727200">
                  <a:extLst>
                    <a:ext uri="{9D8B030D-6E8A-4147-A177-3AD203B41FA5}">
                      <a16:colId xmlns:a16="http://schemas.microsoft.com/office/drawing/2014/main" val="2769589589"/>
                    </a:ext>
                  </a:extLst>
                </a:gridCol>
                <a:gridCol w="649288">
                  <a:extLst>
                    <a:ext uri="{9D8B030D-6E8A-4147-A177-3AD203B41FA5}">
                      <a16:colId xmlns:a16="http://schemas.microsoft.com/office/drawing/2014/main" val="4091685725"/>
                    </a:ext>
                  </a:extLst>
                </a:gridCol>
                <a:gridCol w="2170112">
                  <a:extLst>
                    <a:ext uri="{9D8B030D-6E8A-4147-A177-3AD203B41FA5}">
                      <a16:colId xmlns:a16="http://schemas.microsoft.com/office/drawing/2014/main" val="4047521164"/>
                    </a:ext>
                  </a:extLst>
                </a:gridCol>
              </a:tblGrid>
              <a:tr h="360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p>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72149711"/>
                  </a:ext>
                </a:extLst>
              </a:tr>
              <a:tr h="3698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سود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 تعدیل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45781500"/>
                  </a:ext>
                </a:extLst>
              </a:tr>
              <a:tr h="292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4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9449299"/>
                  </a:ext>
                </a:extLst>
              </a:tr>
              <a:tr h="292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5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2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61519629"/>
                  </a:ext>
                </a:extLst>
              </a:tr>
              <a:tr h="293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5700860"/>
                  </a:ext>
                </a:extLst>
              </a:tr>
              <a:tr h="292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439560 = 160000000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3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364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566142612"/>
                  </a:ext>
                </a:extLst>
              </a:tr>
              <a:tr h="2921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7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263736 = 3×439560</a:t>
                      </a:r>
                    </a:p>
                    <a:p>
                      <a:pPr marL="0" marR="0" lvl="0" indent="0" algn="ctr" defTabSz="914400" rtl="1" eaLnBrk="1" fontAlgn="base" latinLnBrk="0" hangingPunct="1">
                        <a:lnSpc>
                          <a:spcPct val="2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79755448"/>
                  </a:ext>
                </a:extLst>
              </a:tr>
              <a:tr h="2921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ب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15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23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175824= 2 × 439560</a:t>
                      </a:r>
                    </a:p>
                    <a:p>
                      <a:pPr marL="0" marR="0" lvl="0" indent="0" algn="ctr" defTabSz="914400" rtl="1" eaLnBrk="1" fontAlgn="base" latinLnBrk="0" hangingPunct="1">
                        <a:lnSpc>
                          <a:spcPct val="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6588195"/>
                  </a:ext>
                </a:extLst>
              </a:tr>
            </a:tbl>
          </a:graphicData>
        </a:graphic>
      </p:graphicFrame>
      <p:grpSp>
        <p:nvGrpSpPr>
          <p:cNvPr id="370146" name="Group 482"/>
          <p:cNvGrpSpPr>
            <a:grpSpLocks/>
          </p:cNvGrpSpPr>
          <p:nvPr/>
        </p:nvGrpSpPr>
        <p:grpSpPr bwMode="auto">
          <a:xfrm>
            <a:off x="900113" y="1989138"/>
            <a:ext cx="2159000" cy="2952750"/>
            <a:chOff x="567" y="1026"/>
            <a:chExt cx="1360" cy="1860"/>
          </a:xfrm>
        </p:grpSpPr>
        <p:sp>
          <p:nvSpPr>
            <p:cNvPr id="370140" name="Line 476"/>
            <p:cNvSpPr>
              <a:spLocks noChangeShapeType="1"/>
            </p:cNvSpPr>
            <p:nvPr/>
          </p:nvSpPr>
          <p:spPr bwMode="auto">
            <a:xfrm>
              <a:off x="1837" y="1026"/>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0141" name="Line 477"/>
            <p:cNvSpPr>
              <a:spLocks noChangeShapeType="1"/>
            </p:cNvSpPr>
            <p:nvPr/>
          </p:nvSpPr>
          <p:spPr bwMode="auto">
            <a:xfrm>
              <a:off x="1837" y="1434"/>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0142" name="Line 478"/>
            <p:cNvSpPr>
              <a:spLocks noChangeShapeType="1"/>
            </p:cNvSpPr>
            <p:nvPr/>
          </p:nvSpPr>
          <p:spPr bwMode="auto">
            <a:xfrm>
              <a:off x="839" y="1752"/>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0143" name="Line 479"/>
            <p:cNvSpPr>
              <a:spLocks noChangeShapeType="1"/>
            </p:cNvSpPr>
            <p:nvPr/>
          </p:nvSpPr>
          <p:spPr bwMode="auto">
            <a:xfrm>
              <a:off x="567" y="1979"/>
              <a:ext cx="5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0144" name="Line 480"/>
            <p:cNvSpPr>
              <a:spLocks noChangeShapeType="1"/>
            </p:cNvSpPr>
            <p:nvPr/>
          </p:nvSpPr>
          <p:spPr bwMode="auto">
            <a:xfrm>
              <a:off x="748" y="2341"/>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0145" name="Line 481"/>
            <p:cNvSpPr>
              <a:spLocks noChangeShapeType="1"/>
            </p:cNvSpPr>
            <p:nvPr/>
          </p:nvSpPr>
          <p:spPr bwMode="auto">
            <a:xfrm>
              <a:off x="793" y="2886"/>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72033" name="Group 321"/>
          <p:cNvGraphicFramePr>
            <a:graphicFrameLocks noGrp="1"/>
          </p:cNvGraphicFramePr>
          <p:nvPr>
            <p:ph/>
          </p:nvPr>
        </p:nvGraphicFramePr>
        <p:xfrm>
          <a:off x="457200" y="274638"/>
          <a:ext cx="8229600" cy="6053137"/>
        </p:xfrm>
        <a:graphic>
          <a:graphicData uri="http://schemas.openxmlformats.org/drawingml/2006/table">
            <a:tbl>
              <a:tblPr rtl="1"/>
              <a:tblGrid>
                <a:gridCol w="801687">
                  <a:extLst>
                    <a:ext uri="{9D8B030D-6E8A-4147-A177-3AD203B41FA5}">
                      <a16:colId xmlns:a16="http://schemas.microsoft.com/office/drawing/2014/main" val="3979275101"/>
                    </a:ext>
                  </a:extLst>
                </a:gridCol>
                <a:gridCol w="374650">
                  <a:extLst>
                    <a:ext uri="{9D8B030D-6E8A-4147-A177-3AD203B41FA5}">
                      <a16:colId xmlns:a16="http://schemas.microsoft.com/office/drawing/2014/main" val="4230399500"/>
                    </a:ext>
                  </a:extLst>
                </a:gridCol>
                <a:gridCol w="777875">
                  <a:extLst>
                    <a:ext uri="{9D8B030D-6E8A-4147-A177-3AD203B41FA5}">
                      <a16:colId xmlns:a16="http://schemas.microsoft.com/office/drawing/2014/main" val="735043012"/>
                    </a:ext>
                  </a:extLst>
                </a:gridCol>
                <a:gridCol w="396875">
                  <a:extLst>
                    <a:ext uri="{9D8B030D-6E8A-4147-A177-3AD203B41FA5}">
                      <a16:colId xmlns:a16="http://schemas.microsoft.com/office/drawing/2014/main" val="14660119"/>
                    </a:ext>
                  </a:extLst>
                </a:gridCol>
                <a:gridCol w="539750">
                  <a:extLst>
                    <a:ext uri="{9D8B030D-6E8A-4147-A177-3AD203B41FA5}">
                      <a16:colId xmlns:a16="http://schemas.microsoft.com/office/drawing/2014/main" val="2827131184"/>
                    </a:ext>
                  </a:extLst>
                </a:gridCol>
                <a:gridCol w="636588">
                  <a:extLst>
                    <a:ext uri="{9D8B030D-6E8A-4147-A177-3AD203B41FA5}">
                      <a16:colId xmlns:a16="http://schemas.microsoft.com/office/drawing/2014/main" val="286146772"/>
                    </a:ext>
                  </a:extLst>
                </a:gridCol>
                <a:gridCol w="371475">
                  <a:extLst>
                    <a:ext uri="{9D8B030D-6E8A-4147-A177-3AD203B41FA5}">
                      <a16:colId xmlns:a16="http://schemas.microsoft.com/office/drawing/2014/main" val="2728823239"/>
                    </a:ext>
                  </a:extLst>
                </a:gridCol>
                <a:gridCol w="803275">
                  <a:extLst>
                    <a:ext uri="{9D8B030D-6E8A-4147-A177-3AD203B41FA5}">
                      <a16:colId xmlns:a16="http://schemas.microsoft.com/office/drawing/2014/main" val="663224836"/>
                    </a:ext>
                  </a:extLst>
                </a:gridCol>
                <a:gridCol w="925512">
                  <a:extLst>
                    <a:ext uri="{9D8B030D-6E8A-4147-A177-3AD203B41FA5}">
                      <a16:colId xmlns:a16="http://schemas.microsoft.com/office/drawing/2014/main" val="3548997376"/>
                    </a:ext>
                  </a:extLst>
                </a:gridCol>
                <a:gridCol w="250825">
                  <a:extLst>
                    <a:ext uri="{9D8B030D-6E8A-4147-A177-3AD203B41FA5}">
                      <a16:colId xmlns:a16="http://schemas.microsoft.com/office/drawing/2014/main" val="3759461210"/>
                    </a:ext>
                  </a:extLst>
                </a:gridCol>
                <a:gridCol w="323850">
                  <a:extLst>
                    <a:ext uri="{9D8B030D-6E8A-4147-A177-3AD203B41FA5}">
                      <a16:colId xmlns:a16="http://schemas.microsoft.com/office/drawing/2014/main" val="3848904137"/>
                    </a:ext>
                  </a:extLst>
                </a:gridCol>
                <a:gridCol w="850900">
                  <a:extLst>
                    <a:ext uri="{9D8B030D-6E8A-4147-A177-3AD203B41FA5}">
                      <a16:colId xmlns:a16="http://schemas.microsoft.com/office/drawing/2014/main" val="2398320202"/>
                    </a:ext>
                  </a:extLst>
                </a:gridCol>
                <a:gridCol w="1176338">
                  <a:extLst>
                    <a:ext uri="{9D8B030D-6E8A-4147-A177-3AD203B41FA5}">
                      <a16:colId xmlns:a16="http://schemas.microsoft.com/office/drawing/2014/main" val="673997014"/>
                    </a:ext>
                  </a:extLst>
                </a:gridCol>
              </a:tblGrid>
              <a:tr h="487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هـ)</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818292812"/>
                  </a:ext>
                </a:extLst>
              </a:tr>
              <a:tr h="1658938">
                <a:tc gridSpan="1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بعد از کسر مالیات الف                                                                                                60 = 10% ×600</a:t>
                      </a:r>
                    </a:p>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بعد از کسر مالیات ب                                                                                         250 = 10% × 439560</a:t>
                      </a:r>
                    </a:p>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کسر مالیات الف                                                                                            150 =      60      </a:t>
                      </a:r>
                    </a:p>
                    <a:p>
                      <a:pPr marL="0" marR="0" lvl="0" indent="0" algn="ctr" defTabSz="914400" rtl="1" eaLnBrk="1" fontAlgn="base" latinLnBrk="0" hangingPunct="1">
                        <a:lnSpc>
                          <a:spcPct val="3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 – 1)</a:t>
                      </a:r>
                    </a:p>
                    <a:p>
                      <a:pPr marL="0" marR="0" lvl="0" indent="0" algn="r" defTabSz="914400" rtl="1" eaLnBrk="1" fontAlgn="base" latinLnBrk="0" hangingPunct="1">
                        <a:lnSpc>
                          <a:spcPct val="9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کسر مالیات ب                                                                                                  625 =     250      </a:t>
                      </a:r>
                    </a:p>
                    <a:p>
                      <a:pPr marL="0" marR="0" lvl="0" indent="0" algn="ctr" defTabSz="914400" rtl="1" eaLnBrk="1" fontAlgn="base" latinLnBrk="0" hangingPunct="1">
                        <a:lnSpc>
                          <a:spcPct val="35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756620776"/>
                  </a:ext>
                </a:extLst>
              </a:tr>
              <a:tr h="487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سود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 تعدیل شده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524026142"/>
                  </a:ext>
                </a:extLst>
              </a:tr>
              <a:tr h="487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008548127"/>
                  </a:ext>
                </a:extLst>
              </a:tr>
              <a:tr h="487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625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47459538"/>
                  </a:ext>
                </a:extLst>
              </a:tr>
              <a:tr h="4889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ــــــــــــــــــــــــــــــــــــــــــــــــــــــــــــــــــــــــــــــــــــــــ</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60299210"/>
                  </a:ext>
                </a:extLst>
              </a:tr>
              <a:tr h="487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 = 160000000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637581935"/>
                  </a:ext>
                </a:extLst>
              </a:tr>
              <a:tr h="4873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 = 3 × 1000000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017245465"/>
                  </a:ext>
                </a:extLst>
              </a:tr>
              <a:tr h="4873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حجم فروش ب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 = 2 × 1000000</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105683773"/>
                  </a:ext>
                </a:extLst>
              </a:tr>
            </a:tbl>
          </a:graphicData>
        </a:graphic>
      </p:graphicFrame>
      <p:grpSp>
        <p:nvGrpSpPr>
          <p:cNvPr id="372029" name="Group 317"/>
          <p:cNvGrpSpPr>
            <a:grpSpLocks/>
          </p:cNvGrpSpPr>
          <p:nvPr/>
        </p:nvGrpSpPr>
        <p:grpSpPr bwMode="auto">
          <a:xfrm>
            <a:off x="611188" y="1700213"/>
            <a:ext cx="2305050" cy="4321175"/>
            <a:chOff x="385" y="1071"/>
            <a:chExt cx="1452" cy="2722"/>
          </a:xfrm>
        </p:grpSpPr>
        <p:grpSp>
          <p:nvGrpSpPr>
            <p:cNvPr id="371851" name="Group 139"/>
            <p:cNvGrpSpPr>
              <a:grpSpLocks/>
            </p:cNvGrpSpPr>
            <p:nvPr/>
          </p:nvGrpSpPr>
          <p:grpSpPr bwMode="auto">
            <a:xfrm>
              <a:off x="385" y="1071"/>
              <a:ext cx="499" cy="318"/>
              <a:chOff x="385" y="1071"/>
              <a:chExt cx="499" cy="318"/>
            </a:xfrm>
          </p:grpSpPr>
          <p:sp>
            <p:nvSpPr>
              <p:cNvPr id="371849" name="Line 137"/>
              <p:cNvSpPr>
                <a:spLocks noChangeShapeType="1"/>
              </p:cNvSpPr>
              <p:nvPr/>
            </p:nvSpPr>
            <p:spPr bwMode="auto">
              <a:xfrm>
                <a:off x="385" y="1071"/>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1850" name="Line 138"/>
              <p:cNvSpPr>
                <a:spLocks noChangeShapeType="1"/>
              </p:cNvSpPr>
              <p:nvPr/>
            </p:nvSpPr>
            <p:spPr bwMode="auto">
              <a:xfrm>
                <a:off x="385" y="1389"/>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72005" name="Line 293"/>
            <p:cNvSpPr>
              <a:spLocks noChangeShapeType="1"/>
            </p:cNvSpPr>
            <p:nvPr/>
          </p:nvSpPr>
          <p:spPr bwMode="auto">
            <a:xfrm>
              <a:off x="1701" y="2069"/>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2006" name="Line 294"/>
            <p:cNvSpPr>
              <a:spLocks noChangeShapeType="1"/>
            </p:cNvSpPr>
            <p:nvPr/>
          </p:nvSpPr>
          <p:spPr bwMode="auto">
            <a:xfrm>
              <a:off x="1701" y="2387"/>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2007" name="Line 295"/>
            <p:cNvSpPr>
              <a:spLocks noChangeShapeType="1"/>
            </p:cNvSpPr>
            <p:nvPr/>
          </p:nvSpPr>
          <p:spPr bwMode="auto">
            <a:xfrm>
              <a:off x="793" y="2750"/>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2026" name="Line 314"/>
            <p:cNvSpPr>
              <a:spLocks noChangeShapeType="1"/>
            </p:cNvSpPr>
            <p:nvPr/>
          </p:nvSpPr>
          <p:spPr bwMode="auto">
            <a:xfrm>
              <a:off x="930" y="3385"/>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2027" name="Line 315"/>
            <p:cNvSpPr>
              <a:spLocks noChangeShapeType="1"/>
            </p:cNvSpPr>
            <p:nvPr/>
          </p:nvSpPr>
          <p:spPr bwMode="auto">
            <a:xfrm>
              <a:off x="930" y="3793"/>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2028" name="Line 316"/>
            <p:cNvSpPr>
              <a:spLocks noChangeShapeType="1"/>
            </p:cNvSpPr>
            <p:nvPr/>
          </p:nvSpPr>
          <p:spPr bwMode="auto">
            <a:xfrm>
              <a:off x="612" y="3067"/>
              <a:ext cx="5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74788" name="Rectangle 4"/>
          <p:cNvSpPr>
            <a:spLocks noGrp="1" noChangeArrowheads="1"/>
          </p:cNvSpPr>
          <p:nvPr>
            <p:ph type="title"/>
          </p:nvPr>
        </p:nvSpPr>
        <p:spPr>
          <a:xfrm>
            <a:off x="457200" y="44450"/>
            <a:ext cx="8229600" cy="633413"/>
          </a:xfrm>
        </p:spPr>
        <p:txBody>
          <a:bodyPr/>
          <a:lstStyle/>
          <a:p>
            <a:pPr algn="r"/>
            <a:r>
              <a:rPr lang="fa-IR" altLang="fa-IR" sz="1600">
                <a:cs typeface="B Nasim" panose="00000700000000000000" pitchFamily="2" charset="-78"/>
              </a:rPr>
              <a:t>حل مساله (20-6)</a:t>
            </a:r>
            <a:endParaRPr lang="en-US" altLang="fa-IR" sz="1600">
              <a:cs typeface="B Nasim" panose="00000700000000000000" pitchFamily="2" charset="-78"/>
            </a:endParaRPr>
          </a:p>
        </p:txBody>
      </p:sp>
      <p:graphicFrame>
        <p:nvGraphicFramePr>
          <p:cNvPr id="374969" name="Group 185"/>
          <p:cNvGraphicFramePr>
            <a:graphicFrameLocks noGrp="1"/>
          </p:cNvGraphicFramePr>
          <p:nvPr>
            <p:ph idx="1"/>
          </p:nvPr>
        </p:nvGraphicFramePr>
        <p:xfrm>
          <a:off x="755650" y="692150"/>
          <a:ext cx="7931150" cy="5700713"/>
        </p:xfrm>
        <a:graphic>
          <a:graphicData uri="http://schemas.openxmlformats.org/drawingml/2006/table">
            <a:tbl>
              <a:tblPr rtl="1"/>
              <a:tblGrid>
                <a:gridCol w="3965575">
                  <a:extLst>
                    <a:ext uri="{9D8B030D-6E8A-4147-A177-3AD203B41FA5}">
                      <a16:colId xmlns:a16="http://schemas.microsoft.com/office/drawing/2014/main" val="2695020806"/>
                    </a:ext>
                  </a:extLst>
                </a:gridCol>
                <a:gridCol w="3965575">
                  <a:extLst>
                    <a:ext uri="{9D8B030D-6E8A-4147-A177-3AD203B41FA5}">
                      <a16:colId xmlns:a16="http://schemas.microsoft.com/office/drawing/2014/main" val="3931056292"/>
                    </a:ext>
                  </a:extLst>
                </a:gridCol>
              </a:tblGrid>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Arial" panose="020B0604020202020204" pitchFamily="34" charset="0"/>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 = (1 × 70) + (5 × 42)</a:t>
                      </a:r>
                    </a:p>
                    <a:p>
                      <a:pPr marL="0" marR="0" lvl="0" indent="0" algn="ctr" defTabSz="914400" rtl="1" eaLnBrk="1" fontAlgn="base" latinLnBrk="0" hangingPunct="1">
                        <a:lnSpc>
                          <a:spcPct val="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6        6                6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009692412"/>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 = 12600000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 ÷ 280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3135746"/>
                  </a:ext>
                </a:extLst>
              </a:tr>
              <a:tr h="495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الف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225000 = 5 × 270000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67111500"/>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 = 1  × 2700000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20989301"/>
                  </a:ext>
                </a:extLst>
              </a:tr>
              <a:tr h="3254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الف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11250000 = 50 × 225000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80493233"/>
                  </a:ext>
                </a:extLst>
              </a:tr>
              <a:tr h="290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ب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 = 100 × 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7535367"/>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462000 = 8960000 + 12600000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 ÷ 280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50252112"/>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385000 = 5 × 462000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66413263"/>
                  </a:ext>
                </a:extLst>
              </a:tr>
              <a:tr h="495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77000 = 1 × 462000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6971032"/>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96250 = 1 × 385000 = تعداد فروش محصول ب</a:t>
                      </a:r>
                    </a:p>
                    <a:p>
                      <a:pPr marL="0" marR="0" lvl="0" indent="0" algn="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94721326"/>
                  </a:ext>
                </a:extLst>
              </a:tr>
              <a:tr h="4937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جون تعداد فروش محصول الف ثابت است ولی تعداد فروش محصول ب نسبت به حالت قبل افزایش یافته است ، پس یقینا سود افزایش می یابد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122224644"/>
                  </a:ext>
                </a:extLst>
              </a:tr>
            </a:tbl>
          </a:graphicData>
        </a:graphic>
      </p:graphicFrame>
      <p:grpSp>
        <p:nvGrpSpPr>
          <p:cNvPr id="374967" name="Group 183"/>
          <p:cNvGrpSpPr>
            <a:grpSpLocks/>
          </p:cNvGrpSpPr>
          <p:nvPr/>
        </p:nvGrpSpPr>
        <p:grpSpPr bwMode="auto">
          <a:xfrm>
            <a:off x="1258888" y="908050"/>
            <a:ext cx="2592387" cy="4465638"/>
            <a:chOff x="793" y="572"/>
            <a:chExt cx="1633" cy="2813"/>
          </a:xfrm>
        </p:grpSpPr>
        <p:sp>
          <p:nvSpPr>
            <p:cNvPr id="374957" name="Line 173"/>
            <p:cNvSpPr>
              <a:spLocks noChangeShapeType="1"/>
            </p:cNvSpPr>
            <p:nvPr/>
          </p:nvSpPr>
          <p:spPr bwMode="auto">
            <a:xfrm>
              <a:off x="1655" y="572"/>
              <a:ext cx="18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58" name="Line 174"/>
            <p:cNvSpPr>
              <a:spLocks noChangeShapeType="1"/>
            </p:cNvSpPr>
            <p:nvPr/>
          </p:nvSpPr>
          <p:spPr bwMode="auto">
            <a:xfrm>
              <a:off x="1383" y="572"/>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59" name="Line 175"/>
            <p:cNvSpPr>
              <a:spLocks noChangeShapeType="1"/>
            </p:cNvSpPr>
            <p:nvPr/>
          </p:nvSpPr>
          <p:spPr bwMode="auto">
            <a:xfrm>
              <a:off x="839" y="572"/>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0" name="Line 176"/>
            <p:cNvSpPr>
              <a:spLocks noChangeShapeType="1"/>
            </p:cNvSpPr>
            <p:nvPr/>
          </p:nvSpPr>
          <p:spPr bwMode="auto">
            <a:xfrm>
              <a:off x="793" y="890"/>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1" name="Line 177"/>
            <p:cNvSpPr>
              <a:spLocks noChangeShapeType="1"/>
            </p:cNvSpPr>
            <p:nvPr/>
          </p:nvSpPr>
          <p:spPr bwMode="auto">
            <a:xfrm>
              <a:off x="1156" y="157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2" name="Line 178"/>
            <p:cNvSpPr>
              <a:spLocks noChangeShapeType="1"/>
            </p:cNvSpPr>
            <p:nvPr/>
          </p:nvSpPr>
          <p:spPr bwMode="auto">
            <a:xfrm>
              <a:off x="1065" y="1253"/>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3" name="Line 179"/>
            <p:cNvSpPr>
              <a:spLocks noChangeShapeType="1"/>
            </p:cNvSpPr>
            <p:nvPr/>
          </p:nvSpPr>
          <p:spPr bwMode="auto">
            <a:xfrm>
              <a:off x="839" y="2387"/>
              <a:ext cx="104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4" name="Line 180"/>
            <p:cNvSpPr>
              <a:spLocks noChangeShapeType="1"/>
            </p:cNvSpPr>
            <p:nvPr/>
          </p:nvSpPr>
          <p:spPr bwMode="auto">
            <a:xfrm>
              <a:off x="1066" y="2704"/>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5" name="Line 181"/>
            <p:cNvSpPr>
              <a:spLocks noChangeShapeType="1"/>
            </p:cNvSpPr>
            <p:nvPr/>
          </p:nvSpPr>
          <p:spPr bwMode="auto">
            <a:xfrm>
              <a:off x="1066" y="3067"/>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4966" name="Line 182"/>
            <p:cNvSpPr>
              <a:spLocks noChangeShapeType="1"/>
            </p:cNvSpPr>
            <p:nvPr/>
          </p:nvSpPr>
          <p:spPr bwMode="auto">
            <a:xfrm>
              <a:off x="2336" y="3385"/>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74788"/>
                                        </p:tgtEl>
                                        <p:attrNameLst>
                                          <p:attrName>style.visibility</p:attrName>
                                        </p:attrNameLst>
                                      </p:cBhvr>
                                      <p:to>
                                        <p:strVal val="visible"/>
                                      </p:to>
                                    </p:set>
                                    <p:anim calcmode="lin" valueType="num">
                                      <p:cBhvr>
                                        <p:cTn id="7" dur="500" fill="hold"/>
                                        <p:tgtEl>
                                          <p:spTgt spid="374788"/>
                                        </p:tgtEl>
                                        <p:attrNameLst>
                                          <p:attrName>ppt_w</p:attrName>
                                        </p:attrNameLst>
                                      </p:cBhvr>
                                      <p:tavLst>
                                        <p:tav tm="0">
                                          <p:val>
                                            <p:fltVal val="0"/>
                                          </p:val>
                                        </p:tav>
                                        <p:tav tm="100000">
                                          <p:val>
                                            <p:strVal val="#ppt_w"/>
                                          </p:val>
                                        </p:tav>
                                      </p:tavLst>
                                    </p:anim>
                                    <p:anim calcmode="lin" valueType="num">
                                      <p:cBhvr>
                                        <p:cTn id="8" dur="500" fill="hold"/>
                                        <p:tgtEl>
                                          <p:spTgt spid="37478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4788" grpId="0"/>
    </p:bldLst>
  </p:timing>
</p:sld>
</file>

<file path=ppt/slides/slide27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76834" name="Rectangle 2"/>
          <p:cNvSpPr>
            <a:spLocks noGrp="1" noChangeArrowheads="1"/>
          </p:cNvSpPr>
          <p:nvPr>
            <p:ph type="title"/>
          </p:nvPr>
        </p:nvSpPr>
        <p:spPr>
          <a:xfrm>
            <a:off x="457200" y="-171450"/>
            <a:ext cx="8229600" cy="1143000"/>
          </a:xfrm>
        </p:spPr>
        <p:txBody>
          <a:bodyPr/>
          <a:lstStyle/>
          <a:p>
            <a:pPr algn="r"/>
            <a:r>
              <a:rPr lang="fa-IR" altLang="fa-IR" sz="1600">
                <a:cs typeface="B Nasim" panose="00000700000000000000" pitchFamily="2" charset="-78"/>
              </a:rPr>
              <a:t>حل مساله ( 021 6)</a:t>
            </a:r>
            <a:endParaRPr lang="en-US" altLang="fa-IR" sz="1600">
              <a:cs typeface="B Nasim" panose="00000700000000000000" pitchFamily="2" charset="-78"/>
            </a:endParaRPr>
          </a:p>
        </p:txBody>
      </p:sp>
      <p:graphicFrame>
        <p:nvGraphicFramePr>
          <p:cNvPr id="377131" name="Group 299"/>
          <p:cNvGraphicFramePr>
            <a:graphicFrameLocks noGrp="1"/>
          </p:cNvGraphicFramePr>
          <p:nvPr>
            <p:ph idx="1"/>
          </p:nvPr>
        </p:nvGraphicFramePr>
        <p:xfrm>
          <a:off x="468313" y="692150"/>
          <a:ext cx="8229600" cy="5572125"/>
        </p:xfrm>
        <a:graphic>
          <a:graphicData uri="http://schemas.openxmlformats.org/drawingml/2006/table">
            <a:tbl>
              <a:tblPr rtl="1"/>
              <a:tblGrid>
                <a:gridCol w="957263">
                  <a:extLst>
                    <a:ext uri="{9D8B030D-6E8A-4147-A177-3AD203B41FA5}">
                      <a16:colId xmlns:a16="http://schemas.microsoft.com/office/drawing/2014/main" val="3275931245"/>
                    </a:ext>
                  </a:extLst>
                </a:gridCol>
                <a:gridCol w="1081087">
                  <a:extLst>
                    <a:ext uri="{9D8B030D-6E8A-4147-A177-3AD203B41FA5}">
                      <a16:colId xmlns:a16="http://schemas.microsoft.com/office/drawing/2014/main" val="857859028"/>
                    </a:ext>
                  </a:extLst>
                </a:gridCol>
                <a:gridCol w="1223963">
                  <a:extLst>
                    <a:ext uri="{9D8B030D-6E8A-4147-A177-3AD203B41FA5}">
                      <a16:colId xmlns:a16="http://schemas.microsoft.com/office/drawing/2014/main" val="578247758"/>
                    </a:ext>
                  </a:extLst>
                </a:gridCol>
                <a:gridCol w="1295400">
                  <a:extLst>
                    <a:ext uri="{9D8B030D-6E8A-4147-A177-3AD203B41FA5}">
                      <a16:colId xmlns:a16="http://schemas.microsoft.com/office/drawing/2014/main" val="3687677366"/>
                    </a:ext>
                  </a:extLst>
                </a:gridCol>
                <a:gridCol w="928687">
                  <a:extLst>
                    <a:ext uri="{9D8B030D-6E8A-4147-A177-3AD203B41FA5}">
                      <a16:colId xmlns:a16="http://schemas.microsoft.com/office/drawing/2014/main" val="1889495121"/>
                    </a:ext>
                  </a:extLst>
                </a:gridCol>
                <a:gridCol w="223838">
                  <a:extLst>
                    <a:ext uri="{9D8B030D-6E8A-4147-A177-3AD203B41FA5}">
                      <a16:colId xmlns:a16="http://schemas.microsoft.com/office/drawing/2014/main" val="78696551"/>
                    </a:ext>
                  </a:extLst>
                </a:gridCol>
                <a:gridCol w="1147762">
                  <a:extLst>
                    <a:ext uri="{9D8B030D-6E8A-4147-A177-3AD203B41FA5}">
                      <a16:colId xmlns:a16="http://schemas.microsoft.com/office/drawing/2014/main" val="1439376378"/>
                    </a:ext>
                  </a:extLst>
                </a:gridCol>
                <a:gridCol w="1371600">
                  <a:extLst>
                    <a:ext uri="{9D8B030D-6E8A-4147-A177-3AD203B41FA5}">
                      <a16:colId xmlns:a16="http://schemas.microsoft.com/office/drawing/2014/main" val="3182606390"/>
                    </a:ext>
                  </a:extLst>
                </a:gridCol>
              </a:tblGrid>
              <a:tr h="3603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اولا) ــــــــــــــــــــــــــــــــــــــــــــــــــــــــــــــــ</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53648471"/>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873131739"/>
                  </a:ext>
                </a:extLst>
              </a:tr>
              <a:tr h="461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862368357"/>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11666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23696818"/>
                  </a:ext>
                </a:extLst>
              </a:tr>
              <a:tr h="461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13793826"/>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166666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6121878"/>
                  </a:ext>
                </a:extLst>
              </a:tr>
              <a:tr h="461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1200=200000000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166666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769450238"/>
                  </a:ext>
                </a:extLst>
              </a:tr>
              <a:tr h="46037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ثانیا) ــــــــــــــــــــــــــــــــــــــــــــــــــــــــــــ</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09462450"/>
                  </a:ext>
                </a:extLst>
              </a:tr>
              <a:tr h="46196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الف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 = 3 × 1200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983819322"/>
                  </a:ext>
                </a:extLst>
              </a:tr>
              <a:tr h="46037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 = 1 × 1200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708894285"/>
                  </a:ext>
                </a:extLst>
              </a:tr>
              <a:tr h="46196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ج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 = 2 × 1200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570352825"/>
                  </a:ext>
                </a:extLst>
              </a:tr>
            </a:tbl>
          </a:graphicData>
        </a:graphic>
      </p:graphicFrame>
      <p:grpSp>
        <p:nvGrpSpPr>
          <p:cNvPr id="377129" name="Group 297"/>
          <p:cNvGrpSpPr>
            <a:grpSpLocks/>
          </p:cNvGrpSpPr>
          <p:nvPr/>
        </p:nvGrpSpPr>
        <p:grpSpPr bwMode="auto">
          <a:xfrm>
            <a:off x="1042988" y="1773238"/>
            <a:ext cx="2665412" cy="4176712"/>
            <a:chOff x="657" y="1117"/>
            <a:chExt cx="1679" cy="2631"/>
          </a:xfrm>
        </p:grpSpPr>
        <p:grpSp>
          <p:nvGrpSpPr>
            <p:cNvPr id="377036" name="Group 204"/>
            <p:cNvGrpSpPr>
              <a:grpSpLocks/>
            </p:cNvGrpSpPr>
            <p:nvPr/>
          </p:nvGrpSpPr>
          <p:grpSpPr bwMode="auto">
            <a:xfrm>
              <a:off x="657" y="1117"/>
              <a:ext cx="1679" cy="2631"/>
              <a:chOff x="657" y="1117"/>
              <a:chExt cx="1679" cy="2631"/>
            </a:xfrm>
          </p:grpSpPr>
          <p:sp>
            <p:nvSpPr>
              <p:cNvPr id="377029" name="Line 197"/>
              <p:cNvSpPr>
                <a:spLocks noChangeShapeType="1"/>
              </p:cNvSpPr>
              <p:nvPr/>
            </p:nvSpPr>
            <p:spPr bwMode="auto">
              <a:xfrm>
                <a:off x="2200" y="1117"/>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0" name="Line 198"/>
              <p:cNvSpPr>
                <a:spLocks noChangeShapeType="1"/>
              </p:cNvSpPr>
              <p:nvPr/>
            </p:nvSpPr>
            <p:spPr bwMode="auto">
              <a:xfrm>
                <a:off x="2200" y="1480"/>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1" name="Line 199"/>
              <p:cNvSpPr>
                <a:spLocks noChangeShapeType="1"/>
              </p:cNvSpPr>
              <p:nvPr/>
            </p:nvSpPr>
            <p:spPr bwMode="auto">
              <a:xfrm>
                <a:off x="2200" y="1842"/>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2" name="Line 200"/>
              <p:cNvSpPr>
                <a:spLocks noChangeShapeType="1"/>
              </p:cNvSpPr>
              <p:nvPr/>
            </p:nvSpPr>
            <p:spPr bwMode="auto">
              <a:xfrm>
                <a:off x="748" y="3113"/>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3" name="Line 201"/>
              <p:cNvSpPr>
                <a:spLocks noChangeShapeType="1"/>
              </p:cNvSpPr>
              <p:nvPr/>
            </p:nvSpPr>
            <p:spPr bwMode="auto">
              <a:xfrm>
                <a:off x="748" y="3430"/>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4" name="Line 202"/>
              <p:cNvSpPr>
                <a:spLocks noChangeShapeType="1"/>
              </p:cNvSpPr>
              <p:nvPr/>
            </p:nvSpPr>
            <p:spPr bwMode="auto">
              <a:xfrm>
                <a:off x="748" y="3748"/>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7035" name="Line 203"/>
              <p:cNvSpPr>
                <a:spLocks noChangeShapeType="1"/>
              </p:cNvSpPr>
              <p:nvPr/>
            </p:nvSpPr>
            <p:spPr bwMode="auto">
              <a:xfrm flipV="1">
                <a:off x="657" y="2478"/>
                <a:ext cx="5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77128" name="Line 296"/>
            <p:cNvSpPr>
              <a:spLocks noChangeShapeType="1"/>
            </p:cNvSpPr>
            <p:nvPr/>
          </p:nvSpPr>
          <p:spPr bwMode="auto">
            <a:xfrm>
              <a:off x="884" y="2205"/>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76834"/>
                                        </p:tgtEl>
                                        <p:attrNameLst>
                                          <p:attrName>style.visibility</p:attrName>
                                        </p:attrNameLst>
                                      </p:cBhvr>
                                      <p:to>
                                        <p:strVal val="visible"/>
                                      </p:to>
                                    </p:set>
                                    <p:anim calcmode="lin" valueType="num">
                                      <p:cBhvr>
                                        <p:cTn id="7" dur="500" fill="hold"/>
                                        <p:tgtEl>
                                          <p:spTgt spid="376834"/>
                                        </p:tgtEl>
                                        <p:attrNameLst>
                                          <p:attrName>ppt_w</p:attrName>
                                        </p:attrNameLst>
                                      </p:cBhvr>
                                      <p:tavLst>
                                        <p:tav tm="0">
                                          <p:val>
                                            <p:fltVal val="0"/>
                                          </p:val>
                                        </p:tav>
                                        <p:tav tm="100000">
                                          <p:val>
                                            <p:strVal val="#ppt_w"/>
                                          </p:val>
                                        </p:tav>
                                      </p:tavLst>
                                    </p:anim>
                                    <p:anim calcmode="lin" valueType="num">
                                      <p:cBhvr>
                                        <p:cTn id="8" dur="500" fill="hold"/>
                                        <p:tgtEl>
                                          <p:spTgt spid="37683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6834" grpId="0"/>
    </p:bldLst>
  </p:timing>
</p:sld>
</file>

<file path=ppt/slides/slide27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79049" name="Group 169"/>
          <p:cNvGraphicFramePr>
            <a:graphicFrameLocks noGrp="1"/>
          </p:cNvGraphicFramePr>
          <p:nvPr>
            <p:ph/>
          </p:nvPr>
        </p:nvGraphicFramePr>
        <p:xfrm>
          <a:off x="457200" y="430213"/>
          <a:ext cx="8229600" cy="5807075"/>
        </p:xfrm>
        <a:graphic>
          <a:graphicData uri="http://schemas.openxmlformats.org/drawingml/2006/table">
            <a:tbl>
              <a:tblPr rtl="1"/>
              <a:tblGrid>
                <a:gridCol w="4114800">
                  <a:extLst>
                    <a:ext uri="{9D8B030D-6E8A-4147-A177-3AD203B41FA5}">
                      <a16:colId xmlns:a16="http://schemas.microsoft.com/office/drawing/2014/main" val="1670947967"/>
                    </a:ext>
                  </a:extLst>
                </a:gridCol>
                <a:gridCol w="4114800">
                  <a:extLst>
                    <a:ext uri="{9D8B030D-6E8A-4147-A177-3AD203B41FA5}">
                      <a16:colId xmlns:a16="http://schemas.microsoft.com/office/drawing/2014/main" val="2097039589"/>
                    </a:ext>
                  </a:extLst>
                </a:gridCol>
              </a:tblGrid>
              <a:tr h="546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ثالثا)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600000000 + 200000000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166666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691614877"/>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4800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79738298"/>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 = 3 × 4800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84362428"/>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 = 1 × 4800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2611629"/>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 = 2 × 4800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12206122"/>
                  </a:ext>
                </a:extLst>
              </a:tr>
              <a:tr h="3857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ــــــــــــــــــــــــــــــــــــــــــــــــــــــــــــــــــ</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69211952"/>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رابعا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1000000000= 600000000 = سود قبل از مالیات</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 –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52685580"/>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7200 = 1000000000 + 200000000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166666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7875738"/>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الف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 = 3 × 7200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57006585"/>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 = 1 × 7200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28535409"/>
                  </a:ext>
                </a:extLst>
              </a:tr>
              <a:tr h="5318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 = 2 × 7200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199804765"/>
                  </a:ext>
                </a:extLst>
              </a:tr>
            </a:tbl>
          </a:graphicData>
        </a:graphic>
      </p:graphicFrame>
      <p:sp>
        <p:nvSpPr>
          <p:cNvPr id="378999" name="Line 119"/>
          <p:cNvSpPr>
            <a:spLocks noChangeShapeType="1"/>
          </p:cNvSpPr>
          <p:nvPr/>
        </p:nvSpPr>
        <p:spPr bwMode="auto">
          <a:xfrm>
            <a:off x="2124075" y="3789363"/>
            <a:ext cx="8636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nvGrpSpPr>
          <p:cNvPr id="379004" name="Group 124"/>
          <p:cNvGrpSpPr>
            <a:grpSpLocks/>
          </p:cNvGrpSpPr>
          <p:nvPr/>
        </p:nvGrpSpPr>
        <p:grpSpPr bwMode="auto">
          <a:xfrm>
            <a:off x="971550" y="692150"/>
            <a:ext cx="2087563" cy="5257800"/>
            <a:chOff x="612" y="436"/>
            <a:chExt cx="1315" cy="3312"/>
          </a:xfrm>
        </p:grpSpPr>
        <p:sp>
          <p:nvSpPr>
            <p:cNvPr id="378996" name="Line 116"/>
            <p:cNvSpPr>
              <a:spLocks noChangeShapeType="1"/>
            </p:cNvSpPr>
            <p:nvPr/>
          </p:nvSpPr>
          <p:spPr bwMode="auto">
            <a:xfrm>
              <a:off x="612" y="436"/>
              <a:ext cx="131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8997" name="Line 117"/>
            <p:cNvSpPr>
              <a:spLocks noChangeShapeType="1"/>
            </p:cNvSpPr>
            <p:nvPr/>
          </p:nvSpPr>
          <p:spPr bwMode="auto">
            <a:xfrm>
              <a:off x="748" y="1117"/>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8998" name="Line 118"/>
            <p:cNvSpPr>
              <a:spLocks noChangeShapeType="1"/>
            </p:cNvSpPr>
            <p:nvPr/>
          </p:nvSpPr>
          <p:spPr bwMode="auto">
            <a:xfrm>
              <a:off x="748" y="148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9000" name="Line 120"/>
            <p:cNvSpPr>
              <a:spLocks noChangeShapeType="1"/>
            </p:cNvSpPr>
            <p:nvPr/>
          </p:nvSpPr>
          <p:spPr bwMode="auto">
            <a:xfrm>
              <a:off x="657" y="2750"/>
              <a:ext cx="127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9001" name="Line 121"/>
            <p:cNvSpPr>
              <a:spLocks noChangeShapeType="1"/>
            </p:cNvSpPr>
            <p:nvPr/>
          </p:nvSpPr>
          <p:spPr bwMode="auto">
            <a:xfrm>
              <a:off x="748" y="3067"/>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9002" name="Line 122"/>
            <p:cNvSpPr>
              <a:spLocks noChangeShapeType="1"/>
            </p:cNvSpPr>
            <p:nvPr/>
          </p:nvSpPr>
          <p:spPr bwMode="auto">
            <a:xfrm>
              <a:off x="748" y="343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79003" name="Line 123"/>
            <p:cNvSpPr>
              <a:spLocks noChangeShapeType="1"/>
            </p:cNvSpPr>
            <p:nvPr/>
          </p:nvSpPr>
          <p:spPr bwMode="auto">
            <a:xfrm>
              <a:off x="748" y="3748"/>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81141" name="Group 213"/>
          <p:cNvGraphicFramePr>
            <a:graphicFrameLocks noGrp="1"/>
          </p:cNvGraphicFramePr>
          <p:nvPr>
            <p:ph/>
          </p:nvPr>
        </p:nvGraphicFramePr>
        <p:xfrm>
          <a:off x="457200" y="649288"/>
          <a:ext cx="8229600" cy="5446712"/>
        </p:xfrm>
        <a:graphic>
          <a:graphicData uri="http://schemas.openxmlformats.org/drawingml/2006/table">
            <a:tbl>
              <a:tblPr rtl="1"/>
              <a:tblGrid>
                <a:gridCol w="730250">
                  <a:extLst>
                    <a:ext uri="{9D8B030D-6E8A-4147-A177-3AD203B41FA5}">
                      <a16:colId xmlns:a16="http://schemas.microsoft.com/office/drawing/2014/main" val="3771176464"/>
                    </a:ext>
                  </a:extLst>
                </a:gridCol>
                <a:gridCol w="1008062">
                  <a:extLst>
                    <a:ext uri="{9D8B030D-6E8A-4147-A177-3AD203B41FA5}">
                      <a16:colId xmlns:a16="http://schemas.microsoft.com/office/drawing/2014/main" val="1686546366"/>
                    </a:ext>
                  </a:extLst>
                </a:gridCol>
                <a:gridCol w="936625">
                  <a:extLst>
                    <a:ext uri="{9D8B030D-6E8A-4147-A177-3AD203B41FA5}">
                      <a16:colId xmlns:a16="http://schemas.microsoft.com/office/drawing/2014/main" val="2531584427"/>
                    </a:ext>
                  </a:extLst>
                </a:gridCol>
                <a:gridCol w="863600">
                  <a:extLst>
                    <a:ext uri="{9D8B030D-6E8A-4147-A177-3AD203B41FA5}">
                      <a16:colId xmlns:a16="http://schemas.microsoft.com/office/drawing/2014/main" val="4101851049"/>
                    </a:ext>
                  </a:extLst>
                </a:gridCol>
                <a:gridCol w="1800225">
                  <a:extLst>
                    <a:ext uri="{9D8B030D-6E8A-4147-A177-3AD203B41FA5}">
                      <a16:colId xmlns:a16="http://schemas.microsoft.com/office/drawing/2014/main" val="3454927196"/>
                    </a:ext>
                  </a:extLst>
                </a:gridCol>
                <a:gridCol w="792163">
                  <a:extLst>
                    <a:ext uri="{9D8B030D-6E8A-4147-A177-3AD203B41FA5}">
                      <a16:colId xmlns:a16="http://schemas.microsoft.com/office/drawing/2014/main" val="1162403093"/>
                    </a:ext>
                  </a:extLst>
                </a:gridCol>
                <a:gridCol w="2098675">
                  <a:extLst>
                    <a:ext uri="{9D8B030D-6E8A-4147-A177-3AD203B41FA5}">
                      <a16:colId xmlns:a16="http://schemas.microsoft.com/office/drawing/2014/main" val="1927722778"/>
                    </a:ext>
                  </a:extLst>
                </a:gridCol>
              </a:tblGrid>
              <a:tr h="446088">
                <a:tc gridSpan="7">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خامسا)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256815306"/>
                  </a:ext>
                </a:extLst>
              </a:tr>
              <a:tr h="715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سود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 تعدیل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81746496"/>
                  </a:ext>
                </a:extLst>
              </a:tr>
              <a:tr h="712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64012697"/>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52617574"/>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7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57291954"/>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39330186"/>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1666 = 200000000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837555999"/>
                  </a:ext>
                </a:extLst>
              </a:tr>
              <a:tr h="71437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محصول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a:noFill/>
                    </a:lnR>
                    <a:lnT>
                      <a:noFill/>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833 = 3 × 1666</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0" marB="0"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899395997"/>
                  </a:ext>
                </a:extLst>
              </a:tr>
            </a:tbl>
          </a:graphicData>
        </a:graphic>
      </p:graphicFrame>
      <p:grpSp>
        <p:nvGrpSpPr>
          <p:cNvPr id="381144" name="Group 216"/>
          <p:cNvGrpSpPr>
            <a:grpSpLocks/>
          </p:cNvGrpSpPr>
          <p:nvPr/>
        </p:nvGrpSpPr>
        <p:grpSpPr bwMode="auto">
          <a:xfrm>
            <a:off x="971550" y="2060575"/>
            <a:ext cx="2087563" cy="3529013"/>
            <a:chOff x="612" y="1298"/>
            <a:chExt cx="1315" cy="2223"/>
          </a:xfrm>
        </p:grpSpPr>
        <p:sp>
          <p:nvSpPr>
            <p:cNvPr id="381048" name="Line 120"/>
            <p:cNvSpPr>
              <a:spLocks noChangeShapeType="1"/>
            </p:cNvSpPr>
            <p:nvPr/>
          </p:nvSpPr>
          <p:spPr bwMode="auto">
            <a:xfrm>
              <a:off x="1791" y="1298"/>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1049" name="Line 121"/>
            <p:cNvSpPr>
              <a:spLocks noChangeShapeType="1"/>
            </p:cNvSpPr>
            <p:nvPr/>
          </p:nvSpPr>
          <p:spPr bwMode="auto">
            <a:xfrm>
              <a:off x="1791" y="2205"/>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1050" name="Line 122"/>
            <p:cNvSpPr>
              <a:spLocks noChangeShapeType="1"/>
            </p:cNvSpPr>
            <p:nvPr/>
          </p:nvSpPr>
          <p:spPr bwMode="auto">
            <a:xfrm>
              <a:off x="1791" y="1752"/>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1051" name="Line 123"/>
            <p:cNvSpPr>
              <a:spLocks noChangeShapeType="1"/>
            </p:cNvSpPr>
            <p:nvPr/>
          </p:nvSpPr>
          <p:spPr bwMode="auto">
            <a:xfrm>
              <a:off x="657" y="3521"/>
              <a:ext cx="13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1052" name="Line 124"/>
            <p:cNvSpPr>
              <a:spLocks noChangeShapeType="1"/>
            </p:cNvSpPr>
            <p:nvPr/>
          </p:nvSpPr>
          <p:spPr bwMode="auto">
            <a:xfrm>
              <a:off x="612" y="3067"/>
              <a:ext cx="49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1142" name="Line 214"/>
            <p:cNvSpPr>
              <a:spLocks noChangeShapeType="1"/>
            </p:cNvSpPr>
            <p:nvPr/>
          </p:nvSpPr>
          <p:spPr bwMode="auto">
            <a:xfrm>
              <a:off x="748" y="2659"/>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nodeType="afterEffect">
                                  <p:stCondLst>
                                    <p:cond delay="0"/>
                                  </p:stCondLst>
                                  <p:childTnLst>
                                    <p:set>
                                      <p:cBhvr>
                                        <p:cTn id="6" dur="1" fill="hold">
                                          <p:stCondLst>
                                            <p:cond delay="0"/>
                                          </p:stCondLst>
                                        </p:cTn>
                                        <p:tgtEl>
                                          <p:spTgt spid="381141"/>
                                        </p:tgtEl>
                                        <p:attrNameLst>
                                          <p:attrName>style.visibility</p:attrName>
                                        </p:attrNameLst>
                                      </p:cBhvr>
                                      <p:to>
                                        <p:strVal val="visible"/>
                                      </p:to>
                                    </p:set>
                                    <p:anim calcmode="lin" valueType="num">
                                      <p:cBhvr>
                                        <p:cTn id="7" dur="500" fill="hold"/>
                                        <p:tgtEl>
                                          <p:spTgt spid="381141"/>
                                        </p:tgtEl>
                                        <p:attrNameLst>
                                          <p:attrName>ppt_w</p:attrName>
                                        </p:attrNameLst>
                                      </p:cBhvr>
                                      <p:tavLst>
                                        <p:tav tm="0">
                                          <p:val>
                                            <p:strVal val="#ppt_w*0.05"/>
                                          </p:val>
                                        </p:tav>
                                        <p:tav tm="100000">
                                          <p:val>
                                            <p:strVal val="#ppt_w"/>
                                          </p:val>
                                        </p:tav>
                                      </p:tavLst>
                                    </p:anim>
                                    <p:anim calcmode="lin" valueType="num">
                                      <p:cBhvr>
                                        <p:cTn id="8" dur="500" fill="hold"/>
                                        <p:tgtEl>
                                          <p:spTgt spid="381141"/>
                                        </p:tgtEl>
                                        <p:attrNameLst>
                                          <p:attrName>ppt_h</p:attrName>
                                        </p:attrNameLst>
                                      </p:cBhvr>
                                      <p:tavLst>
                                        <p:tav tm="0">
                                          <p:val>
                                            <p:strVal val="#ppt_h"/>
                                          </p:val>
                                        </p:tav>
                                        <p:tav tm="100000">
                                          <p:val>
                                            <p:strVal val="#ppt_h"/>
                                          </p:val>
                                        </p:tav>
                                      </p:tavLst>
                                    </p:anim>
                                    <p:anim calcmode="lin" valueType="num">
                                      <p:cBhvr>
                                        <p:cTn id="9" dur="500" fill="hold"/>
                                        <p:tgtEl>
                                          <p:spTgt spid="381141"/>
                                        </p:tgtEl>
                                        <p:attrNameLst>
                                          <p:attrName>ppt_x</p:attrName>
                                        </p:attrNameLst>
                                      </p:cBhvr>
                                      <p:tavLst>
                                        <p:tav tm="0">
                                          <p:val>
                                            <p:strVal val="#ppt_x-.2"/>
                                          </p:val>
                                        </p:tav>
                                        <p:tav tm="100000">
                                          <p:val>
                                            <p:strVal val="#ppt_x"/>
                                          </p:val>
                                        </p:tav>
                                      </p:tavLst>
                                    </p:anim>
                                    <p:anim calcmode="lin" valueType="num">
                                      <p:cBhvr>
                                        <p:cTn id="10" dur="500" fill="hold"/>
                                        <p:tgtEl>
                                          <p:spTgt spid="381141"/>
                                        </p:tgtEl>
                                        <p:attrNameLst>
                                          <p:attrName>ppt_y</p:attrName>
                                        </p:attrNameLst>
                                      </p:cBhvr>
                                      <p:tavLst>
                                        <p:tav tm="0">
                                          <p:val>
                                            <p:strVal val="#ppt_y"/>
                                          </p:val>
                                        </p:tav>
                                        <p:tav tm="100000">
                                          <p:val>
                                            <p:strVal val="#ppt_y"/>
                                          </p:val>
                                        </p:tav>
                                      </p:tavLst>
                                    </p:anim>
                                    <p:animEffect transition="in" filter="fade">
                                      <p:cBhvr>
                                        <p:cTn id="11" dur="500"/>
                                        <p:tgtEl>
                                          <p:spTgt spid="381141"/>
                                        </p:tgtEl>
                                      </p:cBhvr>
                                    </p:animEffect>
                                  </p:childTnLst>
                                </p:cTn>
                              </p:par>
                            </p:childTnLst>
                          </p:cTn>
                        </p:par>
                        <p:par>
                          <p:cTn id="12" fill="hold" nodeType="afterGroup">
                            <p:stCondLst>
                              <p:cond delay="500"/>
                            </p:stCondLst>
                            <p:childTnLst>
                              <p:par>
                                <p:cTn id="13" presetID="22" presetClass="entr" presetSubtype="4" fill="hold" nodeType="afterEffect">
                                  <p:stCondLst>
                                    <p:cond delay="0"/>
                                  </p:stCondLst>
                                  <p:childTnLst>
                                    <p:set>
                                      <p:cBhvr>
                                        <p:cTn id="14" dur="1" fill="hold">
                                          <p:stCondLst>
                                            <p:cond delay="0"/>
                                          </p:stCondLst>
                                        </p:cTn>
                                        <p:tgtEl>
                                          <p:spTgt spid="381144"/>
                                        </p:tgtEl>
                                        <p:attrNameLst>
                                          <p:attrName>style.visibility</p:attrName>
                                        </p:attrNameLst>
                                      </p:cBhvr>
                                      <p:to>
                                        <p:strVal val="visible"/>
                                      </p:to>
                                    </p:set>
                                    <p:animEffect transition="in" filter="wipe(down)">
                                      <p:cBhvr>
                                        <p:cTn id="15" dur="1000"/>
                                        <p:tgtEl>
                                          <p:spTgt spid="3811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83371" name="Group 395"/>
          <p:cNvGraphicFramePr>
            <a:graphicFrameLocks noGrp="1"/>
          </p:cNvGraphicFramePr>
          <p:nvPr>
            <p:ph/>
          </p:nvPr>
        </p:nvGraphicFramePr>
        <p:xfrm>
          <a:off x="457200" y="274638"/>
          <a:ext cx="8229600" cy="6499225"/>
        </p:xfrm>
        <a:graphic>
          <a:graphicData uri="http://schemas.openxmlformats.org/drawingml/2006/table">
            <a:tbl>
              <a:tblPr rtl="1"/>
              <a:tblGrid>
                <a:gridCol w="874712">
                  <a:extLst>
                    <a:ext uri="{9D8B030D-6E8A-4147-A177-3AD203B41FA5}">
                      <a16:colId xmlns:a16="http://schemas.microsoft.com/office/drawing/2014/main" val="3800304606"/>
                    </a:ext>
                  </a:extLst>
                </a:gridCol>
                <a:gridCol w="301625">
                  <a:extLst>
                    <a:ext uri="{9D8B030D-6E8A-4147-A177-3AD203B41FA5}">
                      <a16:colId xmlns:a16="http://schemas.microsoft.com/office/drawing/2014/main" val="54837964"/>
                    </a:ext>
                  </a:extLst>
                </a:gridCol>
                <a:gridCol w="777875">
                  <a:extLst>
                    <a:ext uri="{9D8B030D-6E8A-4147-A177-3AD203B41FA5}">
                      <a16:colId xmlns:a16="http://schemas.microsoft.com/office/drawing/2014/main" val="264083771"/>
                    </a:ext>
                  </a:extLst>
                </a:gridCol>
                <a:gridCol w="1008063">
                  <a:extLst>
                    <a:ext uri="{9D8B030D-6E8A-4147-A177-3AD203B41FA5}">
                      <a16:colId xmlns:a16="http://schemas.microsoft.com/office/drawing/2014/main" val="935436886"/>
                    </a:ext>
                  </a:extLst>
                </a:gridCol>
                <a:gridCol w="1008062">
                  <a:extLst>
                    <a:ext uri="{9D8B030D-6E8A-4147-A177-3AD203B41FA5}">
                      <a16:colId xmlns:a16="http://schemas.microsoft.com/office/drawing/2014/main" val="4267856599"/>
                    </a:ext>
                  </a:extLst>
                </a:gridCol>
                <a:gridCol w="1908175">
                  <a:extLst>
                    <a:ext uri="{9D8B030D-6E8A-4147-A177-3AD203B41FA5}">
                      <a16:colId xmlns:a16="http://schemas.microsoft.com/office/drawing/2014/main" val="3608202533"/>
                    </a:ext>
                  </a:extLst>
                </a:gridCol>
                <a:gridCol w="757238">
                  <a:extLst>
                    <a:ext uri="{9D8B030D-6E8A-4147-A177-3AD203B41FA5}">
                      <a16:colId xmlns:a16="http://schemas.microsoft.com/office/drawing/2014/main" val="3146552706"/>
                    </a:ext>
                  </a:extLst>
                </a:gridCol>
                <a:gridCol w="417512">
                  <a:extLst>
                    <a:ext uri="{9D8B030D-6E8A-4147-A177-3AD203B41FA5}">
                      <a16:colId xmlns:a16="http://schemas.microsoft.com/office/drawing/2014/main" val="3637766913"/>
                    </a:ext>
                  </a:extLst>
                </a:gridCol>
                <a:gridCol w="1176338">
                  <a:extLst>
                    <a:ext uri="{9D8B030D-6E8A-4147-A177-3AD203B41FA5}">
                      <a16:colId xmlns:a16="http://schemas.microsoft.com/office/drawing/2014/main" val="3917902429"/>
                    </a:ext>
                  </a:extLst>
                </a:gridCol>
              </a:tblGrid>
              <a:tr h="3841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سادسا)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 = 20% 90000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748418283"/>
                  </a:ext>
                </a:extLst>
              </a:tr>
              <a:tr h="4683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مالیات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 =   18000    </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6/0 – 1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24809300"/>
                  </a:ext>
                </a:extLst>
              </a:tr>
              <a:tr h="3841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28000 = 30% × 140000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77777044"/>
                  </a:ext>
                </a:extLst>
              </a:tr>
              <a:tr h="4397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مالیات 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 =  28000  </a:t>
                      </a:r>
                    </a:p>
                    <a:p>
                      <a:pPr marL="0" marR="0" lvl="0" indent="0" algn="l"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 /0 –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827671258"/>
                  </a:ext>
                </a:extLst>
              </a:tr>
              <a:tr h="3857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99000 = 20% × 495000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942462343"/>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قبل از مالیات 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247500 =   99000 </a:t>
                      </a:r>
                    </a:p>
                    <a:p>
                      <a:pPr marL="0" marR="0" lvl="0" indent="0" algn="l"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 –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92068842"/>
                  </a:ext>
                </a:extLst>
              </a:tr>
              <a:tr h="3857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سود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 تعدیل شده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289512560"/>
                  </a:ext>
                </a:extLst>
              </a:tr>
              <a:tr h="4492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508453332"/>
                  </a:ext>
                </a:extLst>
              </a:tr>
              <a:tr h="4508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365182000"/>
                  </a:ext>
                </a:extLst>
              </a:tr>
              <a:tr h="4492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45048674"/>
                  </a:ext>
                </a:extLst>
              </a:tr>
              <a:tr h="3857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070245590"/>
                  </a:ext>
                </a:extLst>
              </a:tr>
              <a:tr h="4492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 = 200000000=</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86627562"/>
                  </a:ext>
                </a:extLst>
              </a:tr>
              <a:tr h="4508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محصول 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1333 = 2 × 4000</a:t>
                      </a:r>
                    </a:p>
                    <a:p>
                      <a:pPr marL="0" marR="0" lvl="0" indent="0" algn="ct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81351187"/>
                  </a:ext>
                </a:extLst>
              </a:tr>
            </a:tbl>
          </a:graphicData>
        </a:graphic>
      </p:graphicFrame>
      <p:grpSp>
        <p:nvGrpSpPr>
          <p:cNvPr id="383369" name="Group 393"/>
          <p:cNvGrpSpPr>
            <a:grpSpLocks/>
          </p:cNvGrpSpPr>
          <p:nvPr/>
        </p:nvGrpSpPr>
        <p:grpSpPr bwMode="auto">
          <a:xfrm>
            <a:off x="468313" y="908050"/>
            <a:ext cx="2087562" cy="5473700"/>
            <a:chOff x="295" y="572"/>
            <a:chExt cx="1315" cy="3448"/>
          </a:xfrm>
        </p:grpSpPr>
        <p:sp>
          <p:nvSpPr>
            <p:cNvPr id="383359" name="Line 383"/>
            <p:cNvSpPr>
              <a:spLocks noChangeShapeType="1"/>
            </p:cNvSpPr>
            <p:nvPr/>
          </p:nvSpPr>
          <p:spPr bwMode="auto">
            <a:xfrm>
              <a:off x="1519" y="402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0" name="Line 384"/>
            <p:cNvSpPr>
              <a:spLocks noChangeShapeType="1"/>
            </p:cNvSpPr>
            <p:nvPr/>
          </p:nvSpPr>
          <p:spPr bwMode="auto">
            <a:xfrm>
              <a:off x="567" y="3657"/>
              <a:ext cx="54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1" name="Line 385"/>
            <p:cNvSpPr>
              <a:spLocks noChangeShapeType="1"/>
            </p:cNvSpPr>
            <p:nvPr/>
          </p:nvSpPr>
          <p:spPr bwMode="auto">
            <a:xfrm>
              <a:off x="1519" y="3113"/>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2" name="Line 386"/>
            <p:cNvSpPr>
              <a:spLocks noChangeShapeType="1"/>
            </p:cNvSpPr>
            <p:nvPr/>
          </p:nvSpPr>
          <p:spPr bwMode="auto">
            <a:xfrm>
              <a:off x="612" y="3430"/>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3" name="Line 387"/>
            <p:cNvSpPr>
              <a:spLocks noChangeShapeType="1"/>
            </p:cNvSpPr>
            <p:nvPr/>
          </p:nvSpPr>
          <p:spPr bwMode="auto">
            <a:xfrm>
              <a:off x="1519" y="2750"/>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4" name="Line 388"/>
            <p:cNvSpPr>
              <a:spLocks noChangeShapeType="1"/>
            </p:cNvSpPr>
            <p:nvPr/>
          </p:nvSpPr>
          <p:spPr bwMode="auto">
            <a:xfrm>
              <a:off x="1519" y="2341"/>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6" name="Line 390"/>
            <p:cNvSpPr>
              <a:spLocks noChangeShapeType="1"/>
            </p:cNvSpPr>
            <p:nvPr/>
          </p:nvSpPr>
          <p:spPr bwMode="auto">
            <a:xfrm>
              <a:off x="340" y="1706"/>
              <a:ext cx="36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7" name="Line 391"/>
            <p:cNvSpPr>
              <a:spLocks noChangeShapeType="1"/>
            </p:cNvSpPr>
            <p:nvPr/>
          </p:nvSpPr>
          <p:spPr bwMode="auto">
            <a:xfrm>
              <a:off x="385" y="1162"/>
              <a:ext cx="31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3368" name="Line 392"/>
            <p:cNvSpPr>
              <a:spLocks noChangeShapeType="1"/>
            </p:cNvSpPr>
            <p:nvPr/>
          </p:nvSpPr>
          <p:spPr bwMode="auto">
            <a:xfrm>
              <a:off x="295" y="572"/>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51588" name="Rectangle 4"/>
          <p:cNvSpPr>
            <a:spLocks noGrp="1" noChangeArrowheads="1"/>
          </p:cNvSpPr>
          <p:nvPr>
            <p:ph type="title"/>
          </p:nvPr>
        </p:nvSpPr>
        <p:spPr>
          <a:xfrm>
            <a:off x="457200" y="188913"/>
            <a:ext cx="8229600" cy="600075"/>
          </a:xfrm>
        </p:spPr>
        <p:txBody>
          <a:bodyPr/>
          <a:lstStyle/>
          <a:p>
            <a:pPr algn="r"/>
            <a:r>
              <a:rPr lang="fa-IR" altLang="fa-IR" sz="1800">
                <a:cs typeface="B Nasim" panose="00000700000000000000" pitchFamily="2" charset="-78"/>
              </a:rPr>
              <a:t>حل مساله 16-1 :</a:t>
            </a:r>
            <a:endParaRPr lang="en-US" altLang="fa-IR" sz="1800">
              <a:cs typeface="B Nasim" panose="00000700000000000000" pitchFamily="2" charset="-78"/>
            </a:endParaRPr>
          </a:p>
        </p:txBody>
      </p:sp>
      <p:graphicFrame>
        <p:nvGraphicFramePr>
          <p:cNvPr id="451801" name="Group 217"/>
          <p:cNvGraphicFramePr>
            <a:graphicFrameLocks noGrp="1"/>
          </p:cNvGraphicFramePr>
          <p:nvPr>
            <p:ph idx="1"/>
          </p:nvPr>
        </p:nvGraphicFramePr>
        <p:xfrm>
          <a:off x="684213" y="692150"/>
          <a:ext cx="7940675" cy="5838825"/>
        </p:xfrm>
        <a:graphic>
          <a:graphicData uri="http://schemas.openxmlformats.org/drawingml/2006/table">
            <a:tbl>
              <a:tblPr rtl="1"/>
              <a:tblGrid>
                <a:gridCol w="4700588">
                  <a:extLst>
                    <a:ext uri="{9D8B030D-6E8A-4147-A177-3AD203B41FA5}">
                      <a16:colId xmlns:a16="http://schemas.microsoft.com/office/drawing/2014/main" val="2458143815"/>
                    </a:ext>
                  </a:extLst>
                </a:gridCol>
                <a:gridCol w="936625">
                  <a:extLst>
                    <a:ext uri="{9D8B030D-6E8A-4147-A177-3AD203B41FA5}">
                      <a16:colId xmlns:a16="http://schemas.microsoft.com/office/drawing/2014/main" val="1387651330"/>
                    </a:ext>
                  </a:extLst>
                </a:gridCol>
                <a:gridCol w="1079500">
                  <a:extLst>
                    <a:ext uri="{9D8B030D-6E8A-4147-A177-3AD203B41FA5}">
                      <a16:colId xmlns:a16="http://schemas.microsoft.com/office/drawing/2014/main" val="2034544944"/>
                    </a:ext>
                  </a:extLst>
                </a:gridCol>
                <a:gridCol w="1223962">
                  <a:extLst>
                    <a:ext uri="{9D8B030D-6E8A-4147-A177-3AD203B41FA5}">
                      <a16:colId xmlns:a16="http://schemas.microsoft.com/office/drawing/2014/main" val="437210433"/>
                    </a:ext>
                  </a:extLst>
                </a:gridCol>
              </a:tblGrid>
              <a:tr h="5492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آپاکو</a:t>
                      </a:r>
                    </a:p>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مونتاژ – (روش میانگین)</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665301632"/>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5255016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9962300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قالب گیری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0976579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دایره بسته بندی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756777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دوره(50% مواد و 20% تبدیل)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30604826"/>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ضایعات عادی (5%×44000)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5155309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(2200-4000)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9243212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477202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0887133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86569675"/>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9824243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2675815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43600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64300786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51588"/>
                                        </p:tgtEl>
                                        <p:attrNameLst>
                                          <p:attrName>style.visibility</p:attrName>
                                        </p:attrNameLst>
                                      </p:cBhvr>
                                      <p:to>
                                        <p:strVal val="visible"/>
                                      </p:to>
                                    </p:set>
                                    <p:animEffect transition="in" filter="fade">
                                      <p:cBhvr>
                                        <p:cTn id="7" dur="1000"/>
                                        <p:tgtEl>
                                          <p:spTgt spid="451588"/>
                                        </p:tgtEl>
                                      </p:cBhvr>
                                    </p:animEffect>
                                    <p:anim calcmode="lin" valueType="num">
                                      <p:cBhvr>
                                        <p:cTn id="8" dur="1000" fill="hold"/>
                                        <p:tgtEl>
                                          <p:spTgt spid="451588"/>
                                        </p:tgtEl>
                                        <p:attrNameLst>
                                          <p:attrName>ppt_x</p:attrName>
                                        </p:attrNameLst>
                                      </p:cBhvr>
                                      <p:tavLst>
                                        <p:tav tm="0">
                                          <p:val>
                                            <p:strVal val="#ppt_x"/>
                                          </p:val>
                                        </p:tav>
                                        <p:tav tm="100000">
                                          <p:val>
                                            <p:strVal val="#ppt_x"/>
                                          </p:val>
                                        </p:tav>
                                      </p:tavLst>
                                    </p:anim>
                                    <p:anim calcmode="lin" valueType="num">
                                      <p:cBhvr>
                                        <p:cTn id="9" dur="898" decel="100000" fill="hold"/>
                                        <p:tgtEl>
                                          <p:spTgt spid="451588"/>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51588"/>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12" presetClass="entr" presetSubtype="1" fill="hold" nodeType="afterEffect">
                                  <p:stCondLst>
                                    <p:cond delay="0"/>
                                  </p:stCondLst>
                                  <p:childTnLst>
                                    <p:set>
                                      <p:cBhvr>
                                        <p:cTn id="13" dur="1" fill="hold">
                                          <p:stCondLst>
                                            <p:cond delay="0"/>
                                          </p:stCondLst>
                                        </p:cTn>
                                        <p:tgtEl>
                                          <p:spTgt spid="451801"/>
                                        </p:tgtEl>
                                        <p:attrNameLst>
                                          <p:attrName>style.visibility</p:attrName>
                                        </p:attrNameLst>
                                      </p:cBhvr>
                                      <p:to>
                                        <p:strVal val="visible"/>
                                      </p:to>
                                    </p:set>
                                    <p:animEffect transition="in" filter="slide(fromTop)">
                                      <p:cBhvr>
                                        <p:cTn id="14" dur="1000"/>
                                        <p:tgtEl>
                                          <p:spTgt spid="4518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1588" grpId="0"/>
    </p:bldLst>
  </p:timing>
</p:sld>
</file>

<file path=ppt/slides/slide28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85028" name="Rectangle 4"/>
          <p:cNvSpPr>
            <a:spLocks noGrp="1" noChangeArrowheads="1"/>
          </p:cNvSpPr>
          <p:nvPr>
            <p:ph type="title"/>
          </p:nvPr>
        </p:nvSpPr>
        <p:spPr>
          <a:xfrm>
            <a:off x="457200" y="44450"/>
            <a:ext cx="8229600" cy="777875"/>
          </a:xfrm>
        </p:spPr>
        <p:txBody>
          <a:bodyPr/>
          <a:lstStyle/>
          <a:p>
            <a:pPr algn="r"/>
            <a:r>
              <a:rPr lang="fa-IR" altLang="fa-IR" sz="1600">
                <a:cs typeface="B Nasim" panose="00000700000000000000" pitchFamily="2" charset="-78"/>
              </a:rPr>
              <a:t>حل مساله (22-6)</a:t>
            </a:r>
            <a:endParaRPr lang="en-US" altLang="fa-IR" sz="1600">
              <a:cs typeface="B Nasim" panose="00000700000000000000" pitchFamily="2" charset="-78"/>
            </a:endParaRPr>
          </a:p>
        </p:txBody>
      </p:sp>
      <p:graphicFrame>
        <p:nvGraphicFramePr>
          <p:cNvPr id="385335" name="Group 311"/>
          <p:cNvGraphicFramePr>
            <a:graphicFrameLocks noGrp="1"/>
          </p:cNvGraphicFramePr>
          <p:nvPr>
            <p:ph idx="1"/>
          </p:nvPr>
        </p:nvGraphicFramePr>
        <p:xfrm>
          <a:off x="457200" y="692150"/>
          <a:ext cx="8229600" cy="5543550"/>
        </p:xfrm>
        <a:graphic>
          <a:graphicData uri="http://schemas.openxmlformats.org/drawingml/2006/table">
            <a:tbl>
              <a:tblPr rtl="1"/>
              <a:tblGrid>
                <a:gridCol w="1090612">
                  <a:extLst>
                    <a:ext uri="{9D8B030D-6E8A-4147-A177-3AD203B41FA5}">
                      <a16:colId xmlns:a16="http://schemas.microsoft.com/office/drawing/2014/main" val="2529783455"/>
                    </a:ext>
                  </a:extLst>
                </a:gridCol>
                <a:gridCol w="1152525">
                  <a:extLst>
                    <a:ext uri="{9D8B030D-6E8A-4147-A177-3AD203B41FA5}">
                      <a16:colId xmlns:a16="http://schemas.microsoft.com/office/drawing/2014/main" val="1114462063"/>
                    </a:ext>
                  </a:extLst>
                </a:gridCol>
                <a:gridCol w="1008063">
                  <a:extLst>
                    <a:ext uri="{9D8B030D-6E8A-4147-A177-3AD203B41FA5}">
                      <a16:colId xmlns:a16="http://schemas.microsoft.com/office/drawing/2014/main" val="2307136571"/>
                    </a:ext>
                  </a:extLst>
                </a:gridCol>
                <a:gridCol w="1223962">
                  <a:extLst>
                    <a:ext uri="{9D8B030D-6E8A-4147-A177-3AD203B41FA5}">
                      <a16:colId xmlns:a16="http://schemas.microsoft.com/office/drawing/2014/main" val="2770641134"/>
                    </a:ext>
                  </a:extLst>
                </a:gridCol>
                <a:gridCol w="1008063">
                  <a:extLst>
                    <a:ext uri="{9D8B030D-6E8A-4147-A177-3AD203B41FA5}">
                      <a16:colId xmlns:a16="http://schemas.microsoft.com/office/drawing/2014/main" val="499570069"/>
                    </a:ext>
                  </a:extLst>
                </a:gridCol>
                <a:gridCol w="1079500">
                  <a:extLst>
                    <a:ext uri="{9D8B030D-6E8A-4147-A177-3AD203B41FA5}">
                      <a16:colId xmlns:a16="http://schemas.microsoft.com/office/drawing/2014/main" val="1059632385"/>
                    </a:ext>
                  </a:extLst>
                </a:gridCol>
                <a:gridCol w="1666875">
                  <a:extLst>
                    <a:ext uri="{9D8B030D-6E8A-4147-A177-3AD203B41FA5}">
                      <a16:colId xmlns:a16="http://schemas.microsoft.com/office/drawing/2014/main" val="2890094283"/>
                    </a:ext>
                  </a:extLst>
                </a:gridCol>
              </a:tblGrid>
              <a:tr h="468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563223166"/>
                  </a:ext>
                </a:extLst>
              </a:tr>
              <a:tr h="4667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ترکیب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بهای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فروش در سبد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 در سبد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82678917"/>
                  </a:ext>
                </a:extLst>
              </a:tr>
              <a:tr h="468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ضبط صوت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32138534"/>
                  </a:ext>
                </a:extLst>
              </a:tr>
              <a:tr h="468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0480397"/>
                  </a:ext>
                </a:extLst>
              </a:tr>
              <a:tr h="4667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باطری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574051"/>
                  </a:ext>
                </a:extLst>
              </a:tr>
              <a:tr h="468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8346229"/>
                  </a:ext>
                </a:extLst>
              </a:tr>
              <a:tr h="4667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467/0 =  780  = درصد حاشیه سود</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94926540"/>
                  </a:ext>
                </a:extLst>
              </a:tr>
              <a:tr h="4683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192719486=20000000+14000000+56000000= نقطه سربسر</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467 /0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01762132"/>
                  </a:ext>
                </a:extLst>
              </a:tr>
              <a:tr h="4683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ضبط صوت در نقطه سربسر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152329174=1320×192719486</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389205324"/>
                  </a:ext>
                </a:extLst>
              </a:tr>
              <a:tr h="4667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نوار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17310133= 150 ×192719486</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07160676"/>
                  </a:ext>
                </a:extLst>
              </a:tr>
              <a:tr h="4683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باطری در نقطه سربسر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23080178= 200 × 192719486</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1670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649348389"/>
                  </a:ext>
                </a:extLst>
              </a:tr>
            </a:tbl>
          </a:graphicData>
        </a:graphic>
      </p:graphicFrame>
      <p:grpSp>
        <p:nvGrpSpPr>
          <p:cNvPr id="385333" name="Group 309"/>
          <p:cNvGrpSpPr>
            <a:grpSpLocks/>
          </p:cNvGrpSpPr>
          <p:nvPr/>
        </p:nvGrpSpPr>
        <p:grpSpPr bwMode="auto">
          <a:xfrm>
            <a:off x="1116013" y="3284538"/>
            <a:ext cx="7416800" cy="2665412"/>
            <a:chOff x="703" y="2069"/>
            <a:chExt cx="4672" cy="1679"/>
          </a:xfrm>
        </p:grpSpPr>
        <p:grpSp>
          <p:nvGrpSpPr>
            <p:cNvPr id="385331" name="Group 307"/>
            <p:cNvGrpSpPr>
              <a:grpSpLocks/>
            </p:cNvGrpSpPr>
            <p:nvPr/>
          </p:nvGrpSpPr>
          <p:grpSpPr bwMode="auto">
            <a:xfrm>
              <a:off x="703" y="2069"/>
              <a:ext cx="3855" cy="1679"/>
              <a:chOff x="703" y="2069"/>
              <a:chExt cx="3855" cy="1679"/>
            </a:xfrm>
          </p:grpSpPr>
          <p:sp>
            <p:nvSpPr>
              <p:cNvPr id="385285" name="Line 261"/>
              <p:cNvSpPr>
                <a:spLocks noChangeShapeType="1"/>
              </p:cNvSpPr>
              <p:nvPr/>
            </p:nvSpPr>
            <p:spPr bwMode="auto">
              <a:xfrm>
                <a:off x="4286" y="2069"/>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286" name="Line 262"/>
              <p:cNvSpPr>
                <a:spLocks noChangeShapeType="1"/>
              </p:cNvSpPr>
              <p:nvPr/>
            </p:nvSpPr>
            <p:spPr bwMode="auto">
              <a:xfrm>
                <a:off x="703" y="2115"/>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301" name="Line 277"/>
              <p:cNvSpPr>
                <a:spLocks noChangeShapeType="1"/>
              </p:cNvSpPr>
              <p:nvPr/>
            </p:nvSpPr>
            <p:spPr bwMode="auto">
              <a:xfrm>
                <a:off x="975" y="2750"/>
                <a:ext cx="167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302" name="Line 278"/>
              <p:cNvSpPr>
                <a:spLocks noChangeShapeType="1"/>
              </p:cNvSpPr>
              <p:nvPr/>
            </p:nvSpPr>
            <p:spPr bwMode="auto">
              <a:xfrm>
                <a:off x="1338" y="2387"/>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328" name="Line 304"/>
              <p:cNvSpPr>
                <a:spLocks noChangeShapeType="1"/>
              </p:cNvSpPr>
              <p:nvPr/>
            </p:nvSpPr>
            <p:spPr bwMode="auto">
              <a:xfrm>
                <a:off x="1066" y="3067"/>
                <a:ext cx="2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329" name="Line 305"/>
              <p:cNvSpPr>
                <a:spLocks noChangeShapeType="1"/>
              </p:cNvSpPr>
              <p:nvPr/>
            </p:nvSpPr>
            <p:spPr bwMode="auto">
              <a:xfrm>
                <a:off x="1020" y="3385"/>
                <a:ext cx="2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5330" name="Line 306"/>
              <p:cNvSpPr>
                <a:spLocks noChangeShapeType="1"/>
              </p:cNvSpPr>
              <p:nvPr/>
            </p:nvSpPr>
            <p:spPr bwMode="auto">
              <a:xfrm>
                <a:off x="1066" y="3748"/>
                <a:ext cx="22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
          <p:nvSpPr>
            <p:cNvPr id="385332" name="Line 308"/>
            <p:cNvSpPr>
              <a:spLocks noChangeShapeType="1"/>
            </p:cNvSpPr>
            <p:nvPr/>
          </p:nvSpPr>
          <p:spPr bwMode="auto">
            <a:xfrm>
              <a:off x="2562" y="2296"/>
              <a:ext cx="2813" cy="0"/>
            </a:xfrm>
            <a:prstGeom prst="line">
              <a:avLst/>
            </a:prstGeom>
            <a:noFill/>
            <a:ln w="76200" cmpd="tri">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385028"/>
                                        </p:tgtEl>
                                        <p:attrNameLst>
                                          <p:attrName>style.visibility</p:attrName>
                                        </p:attrNameLst>
                                      </p:cBhvr>
                                      <p:to>
                                        <p:strVal val="visible"/>
                                      </p:to>
                                    </p:set>
                                    <p:anim calcmode="lin" valueType="num">
                                      <p:cBhvr>
                                        <p:cTn id="7" dur="500" fill="hold"/>
                                        <p:tgtEl>
                                          <p:spTgt spid="385028"/>
                                        </p:tgtEl>
                                        <p:attrNameLst>
                                          <p:attrName>ppt_w</p:attrName>
                                        </p:attrNameLst>
                                      </p:cBhvr>
                                      <p:tavLst>
                                        <p:tav tm="0">
                                          <p:val>
                                            <p:fltVal val="0"/>
                                          </p:val>
                                        </p:tav>
                                        <p:tav tm="100000">
                                          <p:val>
                                            <p:strVal val="#ppt_w"/>
                                          </p:val>
                                        </p:tav>
                                      </p:tavLst>
                                    </p:anim>
                                    <p:anim calcmode="lin" valueType="num">
                                      <p:cBhvr>
                                        <p:cTn id="8" dur="500" fill="hold"/>
                                        <p:tgtEl>
                                          <p:spTgt spid="38502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5028" grpId="0"/>
    </p:bldLst>
  </p:timing>
</p:sld>
</file>

<file path=ppt/slides/slide28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87428" name="Group 356"/>
          <p:cNvGraphicFramePr>
            <a:graphicFrameLocks noGrp="1"/>
          </p:cNvGraphicFramePr>
          <p:nvPr>
            <p:ph/>
          </p:nvPr>
        </p:nvGraphicFramePr>
        <p:xfrm>
          <a:off x="457200" y="274638"/>
          <a:ext cx="8229600" cy="6249291"/>
        </p:xfrm>
        <a:graphic>
          <a:graphicData uri="http://schemas.openxmlformats.org/drawingml/2006/table">
            <a:tbl>
              <a:tblPr rtl="1"/>
              <a:tblGrid>
                <a:gridCol w="1090612">
                  <a:extLst>
                    <a:ext uri="{9D8B030D-6E8A-4147-A177-3AD203B41FA5}">
                      <a16:colId xmlns:a16="http://schemas.microsoft.com/office/drawing/2014/main" val="3699792745"/>
                    </a:ext>
                  </a:extLst>
                </a:gridCol>
                <a:gridCol w="280988">
                  <a:extLst>
                    <a:ext uri="{9D8B030D-6E8A-4147-A177-3AD203B41FA5}">
                      <a16:colId xmlns:a16="http://schemas.microsoft.com/office/drawing/2014/main" val="3456403309"/>
                    </a:ext>
                  </a:extLst>
                </a:gridCol>
                <a:gridCol w="727075">
                  <a:extLst>
                    <a:ext uri="{9D8B030D-6E8A-4147-A177-3AD203B41FA5}">
                      <a16:colId xmlns:a16="http://schemas.microsoft.com/office/drawing/2014/main" val="2518231873"/>
                    </a:ext>
                  </a:extLst>
                </a:gridCol>
                <a:gridCol w="644525">
                  <a:extLst>
                    <a:ext uri="{9D8B030D-6E8A-4147-A177-3AD203B41FA5}">
                      <a16:colId xmlns:a16="http://schemas.microsoft.com/office/drawing/2014/main" val="3606050297"/>
                    </a:ext>
                  </a:extLst>
                </a:gridCol>
                <a:gridCol w="434975">
                  <a:extLst>
                    <a:ext uri="{9D8B030D-6E8A-4147-A177-3AD203B41FA5}">
                      <a16:colId xmlns:a16="http://schemas.microsoft.com/office/drawing/2014/main" val="3814622549"/>
                    </a:ext>
                  </a:extLst>
                </a:gridCol>
                <a:gridCol w="898525">
                  <a:extLst>
                    <a:ext uri="{9D8B030D-6E8A-4147-A177-3AD203B41FA5}">
                      <a16:colId xmlns:a16="http://schemas.microsoft.com/office/drawing/2014/main" val="3681636344"/>
                    </a:ext>
                  </a:extLst>
                </a:gridCol>
                <a:gridCol w="254000">
                  <a:extLst>
                    <a:ext uri="{9D8B030D-6E8A-4147-A177-3AD203B41FA5}">
                      <a16:colId xmlns:a16="http://schemas.microsoft.com/office/drawing/2014/main" val="1410566085"/>
                    </a:ext>
                  </a:extLst>
                </a:gridCol>
                <a:gridCol w="1155700">
                  <a:extLst>
                    <a:ext uri="{9D8B030D-6E8A-4147-A177-3AD203B41FA5}">
                      <a16:colId xmlns:a16="http://schemas.microsoft.com/office/drawing/2014/main" val="3298018018"/>
                    </a:ext>
                  </a:extLst>
                </a:gridCol>
                <a:gridCol w="284162">
                  <a:extLst>
                    <a:ext uri="{9D8B030D-6E8A-4147-A177-3AD203B41FA5}">
                      <a16:colId xmlns:a16="http://schemas.microsoft.com/office/drawing/2014/main" val="3085613912"/>
                    </a:ext>
                  </a:extLst>
                </a:gridCol>
                <a:gridCol w="1087438">
                  <a:extLst>
                    <a:ext uri="{9D8B030D-6E8A-4147-A177-3AD203B41FA5}">
                      <a16:colId xmlns:a16="http://schemas.microsoft.com/office/drawing/2014/main" val="2265581927"/>
                    </a:ext>
                  </a:extLst>
                </a:gridCol>
                <a:gridCol w="1371600">
                  <a:extLst>
                    <a:ext uri="{9D8B030D-6E8A-4147-A177-3AD203B41FA5}">
                      <a16:colId xmlns:a16="http://schemas.microsoft.com/office/drawing/2014/main" val="4095446763"/>
                    </a:ext>
                  </a:extLst>
                </a:gridCol>
              </a:tblGrid>
              <a:tr h="4175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899486939"/>
                  </a:ext>
                </a:extLst>
              </a:tr>
              <a:tr h="4191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ضبط صوت در نقطه سربسر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115400 = 1320 ÷ 152329174</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10833040"/>
                  </a:ext>
                </a:extLst>
              </a:tr>
              <a:tr h="4175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نوار در نقطه سربسر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230801 = 75 ÷ 17310133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711735700"/>
                  </a:ext>
                </a:extLst>
              </a:tr>
              <a:tr h="4175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باطری در نقطه سربسر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577004 = 40 ÷ 23080178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480767282"/>
                  </a:ext>
                </a:extLst>
              </a:tr>
              <a:tr h="4095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90532015"/>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متغیر</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حاشیه سود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میانگین موزون حاشیه سود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72516320"/>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ضبط صوت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5/82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00853663"/>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1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5/7</a:t>
                      </a: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07533393"/>
                  </a:ext>
                </a:extLst>
              </a:tr>
              <a:tr h="419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باطری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785890381"/>
                  </a:ext>
                </a:extLst>
              </a:tr>
              <a:tr h="4175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77309736"/>
                  </a:ext>
                </a:extLst>
              </a:tr>
              <a:tr h="393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8">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943590 = 2000000 + 90000000 = </a:t>
                      </a:r>
                      <a:r>
                        <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5/97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860106783"/>
                  </a:ext>
                </a:extLst>
              </a:tr>
              <a:tr h="417513">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ضبط صوت</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117948 = 1 × 943590</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751870351"/>
                  </a:ext>
                </a:extLst>
              </a:tr>
              <a:tr h="419100">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نوار</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235897 = 2 × 943590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25486150"/>
                  </a:ext>
                </a:extLst>
              </a:tr>
              <a:tr h="417513">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فروش باطری</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589743 = 5 × 943590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76666389"/>
                  </a:ext>
                </a:extLst>
              </a:tr>
            </a:tbl>
          </a:graphicData>
        </a:graphic>
      </p:graphicFrame>
      <p:grpSp>
        <p:nvGrpSpPr>
          <p:cNvPr id="387426" name="Group 354"/>
          <p:cNvGrpSpPr>
            <a:grpSpLocks/>
          </p:cNvGrpSpPr>
          <p:nvPr/>
        </p:nvGrpSpPr>
        <p:grpSpPr bwMode="auto">
          <a:xfrm>
            <a:off x="973138" y="2997200"/>
            <a:ext cx="2735262" cy="3240088"/>
            <a:chOff x="613" y="1888"/>
            <a:chExt cx="1723" cy="2041"/>
          </a:xfrm>
        </p:grpSpPr>
        <p:sp>
          <p:nvSpPr>
            <p:cNvPr id="387419" name="Line 347"/>
            <p:cNvSpPr>
              <a:spLocks noChangeShapeType="1"/>
            </p:cNvSpPr>
            <p:nvPr/>
          </p:nvSpPr>
          <p:spPr bwMode="auto">
            <a:xfrm>
              <a:off x="2290" y="1888"/>
              <a:ext cx="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0" name="Line 348"/>
            <p:cNvSpPr>
              <a:spLocks noChangeShapeType="1"/>
            </p:cNvSpPr>
            <p:nvPr/>
          </p:nvSpPr>
          <p:spPr bwMode="auto">
            <a:xfrm>
              <a:off x="2290" y="2205"/>
              <a:ext cx="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1" name="Line 349"/>
            <p:cNvSpPr>
              <a:spLocks noChangeShapeType="1"/>
            </p:cNvSpPr>
            <p:nvPr/>
          </p:nvSpPr>
          <p:spPr bwMode="auto">
            <a:xfrm>
              <a:off x="2290" y="2523"/>
              <a:ext cx="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2" name="Line 350"/>
            <p:cNvSpPr>
              <a:spLocks noChangeShapeType="1"/>
            </p:cNvSpPr>
            <p:nvPr/>
          </p:nvSpPr>
          <p:spPr bwMode="auto">
            <a:xfrm>
              <a:off x="613" y="2976"/>
              <a:ext cx="95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3" name="Line 351"/>
            <p:cNvSpPr>
              <a:spLocks noChangeShapeType="1"/>
            </p:cNvSpPr>
            <p:nvPr/>
          </p:nvSpPr>
          <p:spPr bwMode="auto">
            <a:xfrm>
              <a:off x="839" y="3339"/>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4" name="Line 352"/>
            <p:cNvSpPr>
              <a:spLocks noChangeShapeType="1"/>
            </p:cNvSpPr>
            <p:nvPr/>
          </p:nvSpPr>
          <p:spPr bwMode="auto">
            <a:xfrm>
              <a:off x="793" y="3612"/>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7425" name="Line 353"/>
            <p:cNvSpPr>
              <a:spLocks noChangeShapeType="1"/>
            </p:cNvSpPr>
            <p:nvPr/>
          </p:nvSpPr>
          <p:spPr bwMode="auto">
            <a:xfrm>
              <a:off x="793" y="3929"/>
              <a:ext cx="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389207" name="Group 87"/>
          <p:cNvGraphicFramePr>
            <a:graphicFrameLocks noGrp="1"/>
          </p:cNvGraphicFramePr>
          <p:nvPr>
            <p:ph/>
          </p:nvPr>
        </p:nvGraphicFramePr>
        <p:xfrm>
          <a:off x="457200" y="381000"/>
          <a:ext cx="8229600" cy="5549266"/>
        </p:xfrm>
        <a:graphic>
          <a:graphicData uri="http://schemas.openxmlformats.org/drawingml/2006/table">
            <a:tbl>
              <a:tblPr rtl="1"/>
              <a:tblGrid>
                <a:gridCol w="3106737">
                  <a:extLst>
                    <a:ext uri="{9D8B030D-6E8A-4147-A177-3AD203B41FA5}">
                      <a16:colId xmlns:a16="http://schemas.microsoft.com/office/drawing/2014/main" val="2172188962"/>
                    </a:ext>
                  </a:extLst>
                </a:gridCol>
                <a:gridCol w="5122863">
                  <a:extLst>
                    <a:ext uri="{9D8B030D-6E8A-4147-A177-3AD203B41FA5}">
                      <a16:colId xmlns:a16="http://schemas.microsoft.com/office/drawing/2014/main" val="416548104"/>
                    </a:ext>
                  </a:extLst>
                </a:gridCol>
              </a:tblGrid>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 = 18000000 = سود قبل از مالیات</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4/0 – 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854613051"/>
                  </a:ext>
                </a:extLst>
              </a:tr>
              <a:tr h="715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256959314 = 300000000 + 90000000 =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Q</a:t>
                      </a: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497 /0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88291405"/>
                  </a:ext>
                </a:extLst>
              </a:tr>
              <a:tr h="712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ضبط صوت</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32119914 = 1 × 256959314</a:t>
                      </a:r>
                    </a:p>
                    <a:p>
                      <a:pPr marL="0" marR="0" lvl="0" indent="0" algn="ctr" defTabSz="914400" rtl="1" eaLnBrk="1" fontAlgn="base" latinLnBrk="0" hangingPunct="1">
                        <a:lnSpc>
                          <a:spcPct val="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40726530"/>
                  </a:ext>
                </a:extLst>
              </a:tr>
              <a:tr h="547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نوار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64239828 = 2 × 256959314</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84955110"/>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مبلغ فروش باطری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160599571 = 5 × 25695314</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66040055"/>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هـ)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192719486 – 256959314 = حاشیه ایمنی (مبلغ)</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11380089"/>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64239828 = حاشیه ایمنی (مبلغ)</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26679028"/>
                  </a:ext>
                </a:extLst>
              </a:tr>
              <a:tr h="714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 = 192719486 – 256959314 = حاشیه ایمنی (درصد)</a:t>
                      </a:r>
                    </a:p>
                    <a:p>
                      <a:pPr marL="0" marR="0" lvl="0" indent="0" algn="r" defTabSz="914400" rtl="1" eaLnBrk="1" fontAlgn="base" latinLnBrk="0" hangingPunct="1">
                        <a:lnSpc>
                          <a:spcPct val="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256959314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78459278"/>
                  </a:ext>
                </a:extLst>
              </a:tr>
            </a:tbl>
          </a:graphicData>
        </a:graphic>
      </p:graphicFrame>
      <p:grpSp>
        <p:nvGrpSpPr>
          <p:cNvPr id="389209" name="Group 89"/>
          <p:cNvGrpSpPr>
            <a:grpSpLocks/>
          </p:cNvGrpSpPr>
          <p:nvPr/>
        </p:nvGrpSpPr>
        <p:grpSpPr bwMode="auto">
          <a:xfrm>
            <a:off x="1042988" y="692150"/>
            <a:ext cx="3384550" cy="4824413"/>
            <a:chOff x="657" y="436"/>
            <a:chExt cx="2132" cy="3039"/>
          </a:xfrm>
        </p:grpSpPr>
        <p:sp>
          <p:nvSpPr>
            <p:cNvPr id="389169" name="Line 49"/>
            <p:cNvSpPr>
              <a:spLocks noChangeShapeType="1"/>
            </p:cNvSpPr>
            <p:nvPr/>
          </p:nvSpPr>
          <p:spPr bwMode="auto">
            <a:xfrm>
              <a:off x="1292" y="436"/>
              <a:ext cx="5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nvGrpSpPr>
            <p:cNvPr id="389208" name="Group 88"/>
            <p:cNvGrpSpPr>
              <a:grpSpLocks/>
            </p:cNvGrpSpPr>
            <p:nvPr/>
          </p:nvGrpSpPr>
          <p:grpSpPr bwMode="auto">
            <a:xfrm>
              <a:off x="657" y="845"/>
              <a:ext cx="2132" cy="2630"/>
              <a:chOff x="657" y="845"/>
              <a:chExt cx="2132" cy="2630"/>
            </a:xfrm>
          </p:grpSpPr>
          <p:sp>
            <p:nvSpPr>
              <p:cNvPr id="389170" name="Line 50"/>
              <p:cNvSpPr>
                <a:spLocks noChangeShapeType="1"/>
              </p:cNvSpPr>
              <p:nvPr/>
            </p:nvSpPr>
            <p:spPr bwMode="auto">
              <a:xfrm>
                <a:off x="657" y="845"/>
                <a:ext cx="113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9171" name="Line 51"/>
              <p:cNvSpPr>
                <a:spLocks noChangeShapeType="1"/>
              </p:cNvSpPr>
              <p:nvPr/>
            </p:nvSpPr>
            <p:spPr bwMode="auto">
              <a:xfrm>
                <a:off x="1066" y="1298"/>
                <a:ext cx="9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9172" name="Line 52"/>
              <p:cNvSpPr>
                <a:spLocks noChangeShapeType="1"/>
              </p:cNvSpPr>
              <p:nvPr/>
            </p:nvSpPr>
            <p:spPr bwMode="auto">
              <a:xfrm>
                <a:off x="1111" y="1752"/>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9173" name="Line 53"/>
              <p:cNvSpPr>
                <a:spLocks noChangeShapeType="1"/>
              </p:cNvSpPr>
              <p:nvPr/>
            </p:nvSpPr>
            <p:spPr bwMode="auto">
              <a:xfrm>
                <a:off x="1020" y="2069"/>
                <a:ext cx="4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389174" name="Line 54"/>
              <p:cNvSpPr>
                <a:spLocks noChangeShapeType="1"/>
              </p:cNvSpPr>
              <p:nvPr/>
            </p:nvSpPr>
            <p:spPr bwMode="auto">
              <a:xfrm>
                <a:off x="1519" y="3475"/>
                <a:ext cx="127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grpSp>
    </p:spTree>
  </p:cSld>
  <p:clrMapOvr>
    <a:masterClrMapping/>
  </p:clrMapOvr>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657412" name="Text Box 4"/>
          <p:cNvSpPr txBox="1">
            <a:spLocks noChangeArrowheads="1"/>
          </p:cNvSpPr>
          <p:nvPr/>
        </p:nvSpPr>
        <p:spPr bwMode="auto">
          <a:xfrm>
            <a:off x="1619250" y="1557338"/>
            <a:ext cx="6121400" cy="28352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p>
            <a:r>
              <a:rPr lang="fa-IR" altLang="fa-IR"/>
              <a:t>پایان</a:t>
            </a:r>
            <a:endParaRPr lang="en-US" altLang="fa-IR"/>
          </a:p>
        </p:txBody>
      </p:sp>
    </p:spTree>
  </p:cSld>
  <p:clrMapOvr>
    <a:masterClrMapping/>
  </p:clrMapOvr>
  <p:transition>
    <p:comb/>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8" presetClass="entr" presetSubtype="0" accel="50000" fill="hold" grpId="0" nodeType="afterEffect">
                                  <p:stCondLst>
                                    <p:cond delay="0"/>
                                  </p:stCondLst>
                                  <p:iterate type="lt">
                                    <p:tmPct val="50000"/>
                                  </p:iterate>
                                  <p:childTnLst>
                                    <p:set>
                                      <p:cBhvr>
                                        <p:cTn id="6" dur="1" fill="hold">
                                          <p:stCondLst>
                                            <p:cond delay="0"/>
                                          </p:stCondLst>
                                        </p:cTn>
                                        <p:tgtEl>
                                          <p:spTgt spid="657412"/>
                                        </p:tgtEl>
                                        <p:attrNameLst>
                                          <p:attrName>style.visibility</p:attrName>
                                        </p:attrNameLst>
                                      </p:cBhvr>
                                      <p:to>
                                        <p:strVal val="visible"/>
                                      </p:to>
                                    </p:set>
                                    <p:set>
                                      <p:cBhvr>
                                        <p:cTn id="7" dur="455" fill="hold">
                                          <p:stCondLst>
                                            <p:cond delay="0"/>
                                          </p:stCondLst>
                                        </p:cTn>
                                        <p:tgtEl>
                                          <p:spTgt spid="657412"/>
                                        </p:tgtEl>
                                        <p:attrNameLst>
                                          <p:attrName>style.rotation</p:attrName>
                                        </p:attrNameLst>
                                      </p:cBhvr>
                                      <p:to>
                                        <p:strVal val="-45.0"/>
                                      </p:to>
                                    </p:set>
                                    <p:anim calcmode="lin" valueType="num">
                                      <p:cBhvr>
                                        <p:cTn id="8" dur="455" fill="hold">
                                          <p:stCondLst>
                                            <p:cond delay="455"/>
                                          </p:stCondLst>
                                        </p:cTn>
                                        <p:tgtEl>
                                          <p:spTgt spid="657412"/>
                                        </p:tgtEl>
                                        <p:attrNameLst>
                                          <p:attrName>style.rotation</p:attrName>
                                        </p:attrNameLst>
                                      </p:cBhvr>
                                      <p:tavLst>
                                        <p:tav tm="0">
                                          <p:val>
                                            <p:fltVal val="-45"/>
                                          </p:val>
                                        </p:tav>
                                        <p:tav tm="69900">
                                          <p:val>
                                            <p:fltVal val="45"/>
                                          </p:val>
                                        </p:tav>
                                        <p:tav tm="100000">
                                          <p:val>
                                            <p:fltVal val="0"/>
                                          </p:val>
                                        </p:tav>
                                      </p:tavLst>
                                    </p:anim>
                                    <p:anim calcmode="lin" valueType="num">
                                      <p:cBhvr>
                                        <p:cTn id="9" dur="455" fill="hold">
                                          <p:stCondLst>
                                            <p:cond delay="0"/>
                                          </p:stCondLst>
                                        </p:cTn>
                                        <p:tgtEl>
                                          <p:spTgt spid="657412"/>
                                        </p:tgtEl>
                                        <p:attrNameLst>
                                          <p:attrName>ppt_y</p:attrName>
                                        </p:attrNameLst>
                                      </p:cBhvr>
                                      <p:tavLst>
                                        <p:tav tm="0">
                                          <p:val>
                                            <p:strVal val="#ppt_y-1"/>
                                          </p:val>
                                        </p:tav>
                                        <p:tav tm="100000">
                                          <p:val>
                                            <p:strVal val="#ppt_y-(0.354*#ppt_w-0.172*#ppt_h)"/>
                                          </p:val>
                                        </p:tav>
                                      </p:tavLst>
                                    </p:anim>
                                    <p:anim calcmode="lin" valueType="num">
                                      <p:cBhvr>
                                        <p:cTn id="10" dur="156" decel="50000" autoRev="1" fill="hold">
                                          <p:stCondLst>
                                            <p:cond delay="455"/>
                                          </p:stCondLst>
                                        </p:cTn>
                                        <p:tgtEl>
                                          <p:spTgt spid="657412"/>
                                        </p:tgtEl>
                                        <p:attrNameLst>
                                          <p:attrName>ppt_y</p:attrName>
                                        </p:attrNameLst>
                                      </p:cBhvr>
                                      <p:tavLst>
                                        <p:tav tm="0">
                                          <p:val>
                                            <p:strVal val="#ppt_y-(0.354*#ppt_w-0.172*#ppt_h)"/>
                                          </p:val>
                                        </p:tav>
                                        <p:tav tm="100000">
                                          <p:val>
                                            <p:strVal val="#ppt_y-(0.354*#ppt_w-0.172*#ppt_h)-#ppt_h/2"/>
                                          </p:val>
                                        </p:tav>
                                      </p:tavLst>
                                    </p:anim>
                                    <p:anim calcmode="lin" valueType="num">
                                      <p:cBhvr>
                                        <p:cTn id="11" dur="136" fill="hold">
                                          <p:stCondLst>
                                            <p:cond delay="864"/>
                                          </p:stCondLst>
                                        </p:cTn>
                                        <p:tgtEl>
                                          <p:spTgt spid="657412"/>
                                        </p:tgtEl>
                                        <p:attrNameLst>
                                          <p:attrName>ppt_y</p:attrName>
                                        </p:attrNameLst>
                                      </p:cBhvr>
                                      <p:tavLst>
                                        <p:tav tm="0">
                                          <p:val>
                                            <p:strVal val="#ppt_y-(0.354*#ppt_w-0.172*#ppt_h)"/>
                                          </p:val>
                                        </p:tav>
                                        <p:tav tm="100000">
                                          <p:val>
                                            <p:strVal val="#ppt_y"/>
                                          </p:val>
                                        </p:tav>
                                      </p:tavLst>
                                    </p:anim>
                                  </p:childTnLst>
                                </p:cTn>
                              </p:par>
                            </p:childTnLst>
                          </p:cTn>
                        </p:par>
                        <p:par>
                          <p:cTn id="12" fill="hold" nodeType="afterGroup">
                            <p:stCondLst>
                              <p:cond delay="3000"/>
                            </p:stCondLst>
                            <p:childTnLst>
                              <p:par>
                                <p:cTn id="13" presetID="45" presetClass="exit" presetSubtype="0" fill="hold" grpId="1" nodeType="afterEffect">
                                  <p:stCondLst>
                                    <p:cond delay="2000"/>
                                  </p:stCondLst>
                                  <p:iterate type="lt">
                                    <p:tmPct val="10000"/>
                                  </p:iterate>
                                  <p:childTnLst>
                                    <p:animEffect transition="out" filter="fade">
                                      <p:cBhvr>
                                        <p:cTn id="14" dur="2000"/>
                                        <p:tgtEl>
                                          <p:spTgt spid="657412"/>
                                        </p:tgtEl>
                                      </p:cBhvr>
                                    </p:animEffect>
                                    <p:anim calcmode="lin" valueType="num">
                                      <p:cBhvr>
                                        <p:cTn id="15" dur="2000"/>
                                        <p:tgtEl>
                                          <p:spTgt spid="657412"/>
                                        </p:tgtEl>
                                        <p:attrNameLst>
                                          <p:attrName>ppt_w</p:attrName>
                                        </p:attrNameLst>
                                      </p:cBhvr>
                                      <p:tavLst>
                                        <p:tav tm="0">
                                          <p:val>
                                            <p:strVal val="ppt_w"/>
                                          </p:val>
                                        </p:tav>
                                        <p:tav tm="5000">
                                          <p:val>
                                            <p:strVal val="0.92*ppt_w"/>
                                          </p:val>
                                        </p:tav>
                                        <p:tav tm="10000">
                                          <p:val>
                                            <p:strVal val="0.71*ppt_w"/>
                                          </p:val>
                                        </p:tav>
                                        <p:tav tm="15000">
                                          <p:val>
                                            <p:strVal val="0.38*ppt_w"/>
                                          </p:val>
                                        </p:tav>
                                        <p:tav tm="20000">
                                          <p:val>
                                            <p:fltVal val="0"/>
                                          </p:val>
                                        </p:tav>
                                        <p:tav tm="25000">
                                          <p:val>
                                            <p:strVal val="-0.38*ppt_w"/>
                                          </p:val>
                                        </p:tav>
                                        <p:tav tm="30000">
                                          <p:val>
                                            <p:strVal val="-0.71*ppt_w"/>
                                          </p:val>
                                        </p:tav>
                                        <p:tav tm="35000">
                                          <p:val>
                                            <p:strVal val="-0.92*ppt_w"/>
                                          </p:val>
                                        </p:tav>
                                        <p:tav tm="40000">
                                          <p:val>
                                            <p:strVal val="-ppt_w"/>
                                          </p:val>
                                        </p:tav>
                                        <p:tav tm="45000">
                                          <p:val>
                                            <p:strVal val="-0.92*ppt_w"/>
                                          </p:val>
                                        </p:tav>
                                        <p:tav tm="50000">
                                          <p:val>
                                            <p:strVal val="-0.71*ppt_w"/>
                                          </p:val>
                                        </p:tav>
                                        <p:tav tm="55000">
                                          <p:val>
                                            <p:strVal val="-0.38*ppt_w"/>
                                          </p:val>
                                        </p:tav>
                                        <p:tav tm="60000">
                                          <p:val>
                                            <p:fltVal val="0"/>
                                          </p:val>
                                        </p:tav>
                                        <p:tav tm="65000">
                                          <p:val>
                                            <p:strVal val="0.38*ppt_w"/>
                                          </p:val>
                                        </p:tav>
                                        <p:tav tm="70000">
                                          <p:val>
                                            <p:strVal val="0.71*ppt_w"/>
                                          </p:val>
                                        </p:tav>
                                        <p:tav tm="75000">
                                          <p:val>
                                            <p:strVal val="0.92*ppt_w"/>
                                          </p:val>
                                        </p:tav>
                                        <p:tav tm="80000">
                                          <p:val>
                                            <p:strVal val="ppt_w"/>
                                          </p:val>
                                        </p:tav>
                                        <p:tav tm="85000">
                                          <p:val>
                                            <p:strVal val="0.92*ppt_w"/>
                                          </p:val>
                                        </p:tav>
                                        <p:tav tm="90000">
                                          <p:val>
                                            <p:strVal val="0.71*ppt_w"/>
                                          </p:val>
                                        </p:tav>
                                        <p:tav tm="95000">
                                          <p:val>
                                            <p:strVal val="0.38*ppt_w"/>
                                          </p:val>
                                        </p:tav>
                                        <p:tav tm="100000">
                                          <p:val>
                                            <p:fltVal val="0"/>
                                          </p:val>
                                        </p:tav>
                                      </p:tavLst>
                                    </p:anim>
                                    <p:anim calcmode="lin" valueType="num">
                                      <p:cBhvr>
                                        <p:cTn id="16" dur="2000"/>
                                        <p:tgtEl>
                                          <p:spTgt spid="657412"/>
                                        </p:tgtEl>
                                        <p:attrNameLst>
                                          <p:attrName>ppt_h</p:attrName>
                                        </p:attrNameLst>
                                      </p:cBhvr>
                                      <p:tavLst>
                                        <p:tav tm="0">
                                          <p:val>
                                            <p:strVal val="ppt_h"/>
                                          </p:val>
                                        </p:tav>
                                        <p:tav tm="100000">
                                          <p:val>
                                            <p:strVal val="ppt_h"/>
                                          </p:val>
                                        </p:tav>
                                      </p:tavLst>
                                    </p:anim>
                                    <p:set>
                                      <p:cBhvr>
                                        <p:cTn id="17" dur="1" fill="hold">
                                          <p:stCondLst>
                                            <p:cond delay="1999"/>
                                          </p:stCondLst>
                                        </p:cTn>
                                        <p:tgtEl>
                                          <p:spTgt spid="6574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7412" grpId="0"/>
      <p:bldP spid="657412" grpId="1"/>
    </p:bldLst>
  </p:timing>
</p:sld>
</file>

<file path=ppt/slides/slide2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53826" name="Group 194"/>
          <p:cNvGraphicFramePr>
            <a:graphicFrameLocks noGrp="1"/>
          </p:cNvGraphicFramePr>
          <p:nvPr>
            <p:ph sz="half" idx="1"/>
          </p:nvPr>
        </p:nvGraphicFramePr>
        <p:xfrm>
          <a:off x="374650" y="692150"/>
          <a:ext cx="8374063" cy="2736850"/>
        </p:xfrm>
        <a:graphic>
          <a:graphicData uri="http://schemas.openxmlformats.org/drawingml/2006/table">
            <a:tbl>
              <a:tblPr rtl="1"/>
              <a:tblGrid>
                <a:gridCol w="4032250">
                  <a:extLst>
                    <a:ext uri="{9D8B030D-6E8A-4147-A177-3AD203B41FA5}">
                      <a16:colId xmlns:a16="http://schemas.microsoft.com/office/drawing/2014/main" val="853080944"/>
                    </a:ext>
                  </a:extLst>
                </a:gridCol>
                <a:gridCol w="1008063">
                  <a:extLst>
                    <a:ext uri="{9D8B030D-6E8A-4147-A177-3AD203B41FA5}">
                      <a16:colId xmlns:a16="http://schemas.microsoft.com/office/drawing/2014/main" val="2303998304"/>
                    </a:ext>
                  </a:extLst>
                </a:gridCol>
                <a:gridCol w="1028700">
                  <a:extLst>
                    <a:ext uri="{9D8B030D-6E8A-4147-A177-3AD203B41FA5}">
                      <a16:colId xmlns:a16="http://schemas.microsoft.com/office/drawing/2014/main" val="3995429523"/>
                    </a:ext>
                  </a:extLst>
                </a:gridCol>
                <a:gridCol w="1079500">
                  <a:extLst>
                    <a:ext uri="{9D8B030D-6E8A-4147-A177-3AD203B41FA5}">
                      <a16:colId xmlns:a16="http://schemas.microsoft.com/office/drawing/2014/main" val="2692802478"/>
                    </a:ext>
                  </a:extLst>
                </a:gridCol>
                <a:gridCol w="1225550">
                  <a:extLst>
                    <a:ext uri="{9D8B030D-6E8A-4147-A177-3AD203B41FA5}">
                      <a16:colId xmlns:a16="http://schemas.microsoft.com/office/drawing/2014/main" val="2796430348"/>
                    </a:ext>
                  </a:extLst>
                </a:gridCol>
              </a:tblGrid>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3) </a:t>
                      </a:r>
                      <a:r>
                        <a:rPr kumimoji="0" lang="fa-IR"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rPr>
                        <a:t>انتقالی</a:t>
                      </a:r>
                      <a:endParaRPr kumimoji="0" lang="en-US"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rPr>
                        <a:t>مواد</a:t>
                      </a:r>
                      <a:endParaRPr kumimoji="0" lang="en-US"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rPr>
                        <a:t>تبدیل</a:t>
                      </a:r>
                      <a:endParaRPr kumimoji="0" lang="en-US"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rPr>
                        <a:t>جمع</a:t>
                      </a:r>
                      <a:endParaRPr kumimoji="0" lang="en-US" altLang="fa-IR" sz="2100" b="1"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45516986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کالای در جریان ساخت اول دوره</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82200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6660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11930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100790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8250071"/>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هزینه جاری طی دوره</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1237800</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96840</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236590</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1571230</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9953074"/>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جمع هزینه های تولیدی</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1320000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103500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248520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1672020</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6890066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تقسیم بر معادل احاد تکمیل شده</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48000</a:t>
                      </a: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46000</a:t>
                      </a: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43600</a:t>
                      </a: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37940143"/>
                  </a:ext>
                </a:extLst>
              </a:tr>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بهای تمام شده یک واحد</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5/27</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25/2</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7/5</a:t>
                      </a:r>
                      <a:endParaRPr kumimoji="0" lang="en-US"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bg2"/>
                          </a:solidFill>
                          <a:effectLst/>
                          <a:latin typeface="Tahoma" panose="020B0604030504040204" pitchFamily="34" charset="0"/>
                          <a:cs typeface="B Zar" panose="00000400000000000000" pitchFamily="2" charset="-78"/>
                        </a:rPr>
                        <a:t>45/35</a:t>
                      </a:r>
                      <a:r>
                        <a:rPr kumimoji="0" lang="fa-IR"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rPr>
                        <a:t> ریال</a:t>
                      </a:r>
                      <a:endParaRPr kumimoji="0" lang="en-US" altLang="fa-IR" sz="2200" b="0" i="0" u="none" strike="noStrike" cap="none" normalizeH="0" baseline="0" smtClean="0">
                        <a:ln>
                          <a:noFill/>
                        </a:ln>
                        <a:solidFill>
                          <a:schemeClr val="bg2"/>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072391056"/>
                  </a:ext>
                </a:extLst>
              </a:tr>
            </a:tbl>
          </a:graphicData>
        </a:graphic>
      </p:graphicFrame>
      <p:sp>
        <p:nvSpPr>
          <p:cNvPr id="453756" name="Rectangle 124"/>
          <p:cNvSpPr>
            <a:spLocks noGrp="1" noChangeArrowheads="1"/>
          </p:cNvSpPr>
          <p:nvPr>
            <p:ph type="body" sz="half" idx="2"/>
          </p:nvPr>
        </p:nvSpPr>
        <p:spPr>
          <a:xfrm>
            <a:off x="323850" y="3716338"/>
            <a:ext cx="8229600" cy="2270125"/>
          </a:xfrm>
        </p:spPr>
        <p:txBody>
          <a:bodyPr/>
          <a:lstStyle/>
          <a:p>
            <a:pPr>
              <a:lnSpc>
                <a:spcPct val="120000"/>
              </a:lnSpc>
              <a:buFont typeface="Wingdings" panose="05000000000000000000" pitchFamily="2" charset="2"/>
              <a:buNone/>
            </a:pPr>
            <a:r>
              <a:rPr lang="fa-IR" altLang="fa-IR" sz="2200">
                <a:solidFill>
                  <a:schemeClr val="bg2"/>
                </a:solidFill>
                <a:effectLst/>
                <a:cs typeface="B Zar" panose="00000400000000000000" pitchFamily="2" charset="-78"/>
              </a:rPr>
              <a:t>4) </a:t>
            </a:r>
            <a:r>
              <a:rPr lang="fa-IR" altLang="fa-IR" sz="2100" b="1">
                <a:solidFill>
                  <a:schemeClr val="bg2"/>
                </a:solidFill>
                <a:effectLst/>
                <a:cs typeface="B Zar" panose="00000400000000000000" pitchFamily="2" charset="-78"/>
              </a:rPr>
              <a:t>نحوه تخصیص هزینه ها :</a:t>
            </a:r>
          </a:p>
          <a:p>
            <a:pPr>
              <a:lnSpc>
                <a:spcPct val="120000"/>
              </a:lnSpc>
              <a:buFont typeface="Wingdings" panose="05000000000000000000" pitchFamily="2" charset="2"/>
              <a:buNone/>
            </a:pPr>
            <a:r>
              <a:rPr lang="fa-IR" altLang="fa-IR" sz="2200">
                <a:solidFill>
                  <a:schemeClr val="bg2"/>
                </a:solidFill>
                <a:effectLst/>
                <a:cs typeface="B Zar" panose="00000400000000000000" pitchFamily="2" charset="-78"/>
              </a:rPr>
              <a:t>کالای تکمیل شده و انتقال یافته (45/35×40000)                                            1418000	</a:t>
            </a:r>
          </a:p>
          <a:p>
            <a:pPr>
              <a:lnSpc>
                <a:spcPct val="120000"/>
              </a:lnSpc>
              <a:buFont typeface="Wingdings" panose="05000000000000000000" pitchFamily="2" charset="2"/>
              <a:buNone/>
            </a:pPr>
            <a:r>
              <a:rPr lang="fa-IR" altLang="fa-IR" sz="2200">
                <a:solidFill>
                  <a:schemeClr val="bg2"/>
                </a:solidFill>
                <a:effectLst/>
                <a:cs typeface="B Zar" panose="00000400000000000000" pitchFamily="2" charset="-78"/>
              </a:rPr>
              <a:t>ضایعات عادی (5/27×2200) = (25/2×2200) + (7/5×1540)	                    </a:t>
            </a:r>
            <a:r>
              <a:rPr lang="fa-IR" altLang="fa-IR" sz="2200" u="sng">
                <a:solidFill>
                  <a:schemeClr val="bg2"/>
                </a:solidFill>
                <a:effectLst/>
                <a:cs typeface="B Zar" panose="00000400000000000000" pitchFamily="2" charset="-78"/>
              </a:rPr>
              <a:t>74228</a:t>
            </a:r>
          </a:p>
          <a:p>
            <a:pPr>
              <a:lnSpc>
                <a:spcPct val="120000"/>
              </a:lnSpc>
              <a:buFont typeface="Wingdings" panose="05000000000000000000" pitchFamily="2" charset="2"/>
              <a:buNone/>
            </a:pPr>
            <a:r>
              <a:rPr lang="fa-IR" altLang="fa-IR" sz="2200">
                <a:solidFill>
                  <a:schemeClr val="bg2"/>
                </a:solidFill>
                <a:effectLst/>
                <a:cs typeface="B Zar" panose="00000400000000000000" pitchFamily="2" charset="-78"/>
              </a:rPr>
              <a:t>بهای تمام شده واحدهای تکمیل شده و انتقال یافته                                           1492228</a:t>
            </a:r>
            <a:endParaRPr lang="en-US" altLang="fa-IR" sz="2200">
              <a:solidFill>
                <a:schemeClr val="bg2"/>
              </a:solidFill>
              <a:effectLst/>
              <a:cs typeface="B Zar" panose="00000400000000000000" pitchFamily="2" charset="-78"/>
            </a:endParaRPr>
          </a:p>
        </p:txBody>
      </p:sp>
      <p:sp>
        <p:nvSpPr>
          <p:cNvPr id="453827" name="Line 195"/>
          <p:cNvSpPr>
            <a:spLocks noChangeShapeType="1"/>
          </p:cNvSpPr>
          <p:nvPr/>
        </p:nvSpPr>
        <p:spPr bwMode="auto">
          <a:xfrm>
            <a:off x="1331913" y="5516563"/>
            <a:ext cx="79216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8" presetClass="entr" presetSubtype="12" fill="hold" nodeType="afterEffect">
                                  <p:stCondLst>
                                    <p:cond delay="0"/>
                                  </p:stCondLst>
                                  <p:childTnLst>
                                    <p:set>
                                      <p:cBhvr>
                                        <p:cTn id="6" dur="1" fill="hold">
                                          <p:stCondLst>
                                            <p:cond delay="0"/>
                                          </p:stCondLst>
                                        </p:cTn>
                                        <p:tgtEl>
                                          <p:spTgt spid="453826"/>
                                        </p:tgtEl>
                                        <p:attrNameLst>
                                          <p:attrName>style.visibility</p:attrName>
                                        </p:attrNameLst>
                                      </p:cBhvr>
                                      <p:to>
                                        <p:strVal val="visible"/>
                                      </p:to>
                                    </p:set>
                                    <p:animEffect transition="in" filter="strips(downLeft)">
                                      <p:cBhvr>
                                        <p:cTn id="7" dur="500"/>
                                        <p:tgtEl>
                                          <p:spTgt spid="453826"/>
                                        </p:tgtEl>
                                      </p:cBhvr>
                                    </p:animEffect>
                                  </p:childTnLst>
                                </p:cTn>
                              </p:par>
                              <p:par>
                                <p:cTn id="8" presetID="37" presetClass="entr" presetSubtype="0" fill="hold" grpId="0" nodeType="withEffect">
                                  <p:stCondLst>
                                    <p:cond delay="0"/>
                                  </p:stCondLst>
                                  <p:childTnLst>
                                    <p:set>
                                      <p:cBhvr>
                                        <p:cTn id="9" dur="1" fill="hold">
                                          <p:stCondLst>
                                            <p:cond delay="0"/>
                                          </p:stCondLst>
                                        </p:cTn>
                                        <p:tgtEl>
                                          <p:spTgt spid="453756">
                                            <p:txEl>
                                              <p:pRg st="0" end="0"/>
                                            </p:txEl>
                                          </p:spTgt>
                                        </p:tgtEl>
                                        <p:attrNameLst>
                                          <p:attrName>style.visibility</p:attrName>
                                        </p:attrNameLst>
                                      </p:cBhvr>
                                      <p:to>
                                        <p:strVal val="visible"/>
                                      </p:to>
                                    </p:set>
                                    <p:animEffect transition="in" filter="fade">
                                      <p:cBhvr>
                                        <p:cTn id="10" dur="1000"/>
                                        <p:tgtEl>
                                          <p:spTgt spid="453756">
                                            <p:txEl>
                                              <p:pRg st="0" end="0"/>
                                            </p:txEl>
                                          </p:spTgt>
                                        </p:tgtEl>
                                      </p:cBhvr>
                                    </p:animEffect>
                                    <p:anim calcmode="lin" valueType="num">
                                      <p:cBhvr>
                                        <p:cTn id="11" dur="1000" fill="hold"/>
                                        <p:tgtEl>
                                          <p:spTgt spid="453756">
                                            <p:txEl>
                                              <p:pRg st="0" end="0"/>
                                            </p:txEl>
                                          </p:spTgt>
                                        </p:tgtEl>
                                        <p:attrNameLst>
                                          <p:attrName>ppt_x</p:attrName>
                                        </p:attrNameLst>
                                      </p:cBhvr>
                                      <p:tavLst>
                                        <p:tav tm="0">
                                          <p:val>
                                            <p:strVal val="#ppt_x"/>
                                          </p:val>
                                        </p:tav>
                                        <p:tav tm="100000">
                                          <p:val>
                                            <p:strVal val="#ppt_x"/>
                                          </p:val>
                                        </p:tav>
                                      </p:tavLst>
                                    </p:anim>
                                    <p:anim calcmode="lin" valueType="num">
                                      <p:cBhvr>
                                        <p:cTn id="12" dur="898" decel="100000" fill="hold"/>
                                        <p:tgtEl>
                                          <p:spTgt spid="453756">
                                            <p:txEl>
                                              <p:pRg st="0" end="0"/>
                                            </p:txEl>
                                          </p:spTgt>
                                        </p:tgtEl>
                                        <p:attrNameLst>
                                          <p:attrName>ppt_y</p:attrName>
                                        </p:attrNameLst>
                                      </p:cBhvr>
                                      <p:tavLst>
                                        <p:tav tm="0">
                                          <p:val>
                                            <p:strVal val="#ppt_y+1"/>
                                          </p:val>
                                        </p:tav>
                                        <p:tav tm="100000">
                                          <p:val>
                                            <p:strVal val="#ppt_y-.03"/>
                                          </p:val>
                                        </p:tav>
                                      </p:tavLst>
                                    </p:anim>
                                    <p:anim calcmode="lin" valueType="num">
                                      <p:cBhvr>
                                        <p:cTn id="13" dur="100" accel="100000" fill="hold">
                                          <p:stCondLst>
                                            <p:cond delay="898"/>
                                          </p:stCondLst>
                                        </p:cTn>
                                        <p:tgtEl>
                                          <p:spTgt spid="453756">
                                            <p:txEl>
                                              <p:pRg st="0" end="0"/>
                                            </p:txEl>
                                          </p:spTgt>
                                        </p:tgtEl>
                                        <p:attrNameLst>
                                          <p:attrName>ppt_y</p:attrName>
                                        </p:attrNameLst>
                                      </p:cBhvr>
                                      <p:tavLst>
                                        <p:tav tm="0">
                                          <p:val>
                                            <p:strVal val="#ppt_y-.03"/>
                                          </p:val>
                                        </p:tav>
                                        <p:tav tm="100000">
                                          <p:val>
                                            <p:strVal val="#ppt_y"/>
                                          </p:val>
                                        </p:tav>
                                      </p:tavLst>
                                    </p:anim>
                                  </p:childTnLst>
                                </p:cTn>
                              </p:par>
                              <p:par>
                                <p:cTn id="14" presetID="37" presetClass="entr" presetSubtype="0" fill="hold" grpId="0" nodeType="withEffect">
                                  <p:stCondLst>
                                    <p:cond delay="0"/>
                                  </p:stCondLst>
                                  <p:childTnLst>
                                    <p:set>
                                      <p:cBhvr>
                                        <p:cTn id="15" dur="1" fill="hold">
                                          <p:stCondLst>
                                            <p:cond delay="0"/>
                                          </p:stCondLst>
                                        </p:cTn>
                                        <p:tgtEl>
                                          <p:spTgt spid="453756">
                                            <p:txEl>
                                              <p:pRg st="1" end="1"/>
                                            </p:txEl>
                                          </p:spTgt>
                                        </p:tgtEl>
                                        <p:attrNameLst>
                                          <p:attrName>style.visibility</p:attrName>
                                        </p:attrNameLst>
                                      </p:cBhvr>
                                      <p:to>
                                        <p:strVal val="visible"/>
                                      </p:to>
                                    </p:set>
                                    <p:animEffect transition="in" filter="fade">
                                      <p:cBhvr>
                                        <p:cTn id="16" dur="1000"/>
                                        <p:tgtEl>
                                          <p:spTgt spid="453756">
                                            <p:txEl>
                                              <p:pRg st="1" end="1"/>
                                            </p:txEl>
                                          </p:spTgt>
                                        </p:tgtEl>
                                      </p:cBhvr>
                                    </p:animEffect>
                                    <p:anim calcmode="lin" valueType="num">
                                      <p:cBhvr>
                                        <p:cTn id="17" dur="1000" fill="hold"/>
                                        <p:tgtEl>
                                          <p:spTgt spid="453756">
                                            <p:txEl>
                                              <p:pRg st="1" end="1"/>
                                            </p:txEl>
                                          </p:spTgt>
                                        </p:tgtEl>
                                        <p:attrNameLst>
                                          <p:attrName>ppt_x</p:attrName>
                                        </p:attrNameLst>
                                      </p:cBhvr>
                                      <p:tavLst>
                                        <p:tav tm="0">
                                          <p:val>
                                            <p:strVal val="#ppt_x"/>
                                          </p:val>
                                        </p:tav>
                                        <p:tav tm="100000">
                                          <p:val>
                                            <p:strVal val="#ppt_x"/>
                                          </p:val>
                                        </p:tav>
                                      </p:tavLst>
                                    </p:anim>
                                    <p:anim calcmode="lin" valueType="num">
                                      <p:cBhvr>
                                        <p:cTn id="18" dur="898" decel="100000" fill="hold"/>
                                        <p:tgtEl>
                                          <p:spTgt spid="453756">
                                            <p:txEl>
                                              <p:pRg st="1" end="1"/>
                                            </p:txEl>
                                          </p:spTgt>
                                        </p:tgtEl>
                                        <p:attrNameLst>
                                          <p:attrName>ppt_y</p:attrName>
                                        </p:attrNameLst>
                                      </p:cBhvr>
                                      <p:tavLst>
                                        <p:tav tm="0">
                                          <p:val>
                                            <p:strVal val="#ppt_y+1"/>
                                          </p:val>
                                        </p:tav>
                                        <p:tav tm="100000">
                                          <p:val>
                                            <p:strVal val="#ppt_y-.03"/>
                                          </p:val>
                                        </p:tav>
                                      </p:tavLst>
                                    </p:anim>
                                    <p:anim calcmode="lin" valueType="num">
                                      <p:cBhvr>
                                        <p:cTn id="19" dur="100" accel="100000" fill="hold">
                                          <p:stCondLst>
                                            <p:cond delay="898"/>
                                          </p:stCondLst>
                                        </p:cTn>
                                        <p:tgtEl>
                                          <p:spTgt spid="453756">
                                            <p:txEl>
                                              <p:pRg st="1" end="1"/>
                                            </p:txEl>
                                          </p:spTgt>
                                        </p:tgtEl>
                                        <p:attrNameLst>
                                          <p:attrName>ppt_y</p:attrName>
                                        </p:attrNameLst>
                                      </p:cBhvr>
                                      <p:tavLst>
                                        <p:tav tm="0">
                                          <p:val>
                                            <p:strVal val="#ppt_y-.03"/>
                                          </p:val>
                                        </p:tav>
                                        <p:tav tm="100000">
                                          <p:val>
                                            <p:strVal val="#ppt_y"/>
                                          </p:val>
                                        </p:tav>
                                      </p:tavLst>
                                    </p:anim>
                                  </p:childTnLst>
                                </p:cTn>
                              </p:par>
                              <p:par>
                                <p:cTn id="20" presetID="37" presetClass="entr" presetSubtype="0" fill="hold" grpId="0" nodeType="withEffect">
                                  <p:stCondLst>
                                    <p:cond delay="0"/>
                                  </p:stCondLst>
                                  <p:childTnLst>
                                    <p:set>
                                      <p:cBhvr>
                                        <p:cTn id="21" dur="1" fill="hold">
                                          <p:stCondLst>
                                            <p:cond delay="0"/>
                                          </p:stCondLst>
                                        </p:cTn>
                                        <p:tgtEl>
                                          <p:spTgt spid="453756">
                                            <p:txEl>
                                              <p:pRg st="2" end="2"/>
                                            </p:txEl>
                                          </p:spTgt>
                                        </p:tgtEl>
                                        <p:attrNameLst>
                                          <p:attrName>style.visibility</p:attrName>
                                        </p:attrNameLst>
                                      </p:cBhvr>
                                      <p:to>
                                        <p:strVal val="visible"/>
                                      </p:to>
                                    </p:set>
                                    <p:animEffect transition="in" filter="fade">
                                      <p:cBhvr>
                                        <p:cTn id="22" dur="1000"/>
                                        <p:tgtEl>
                                          <p:spTgt spid="453756">
                                            <p:txEl>
                                              <p:pRg st="2" end="2"/>
                                            </p:txEl>
                                          </p:spTgt>
                                        </p:tgtEl>
                                      </p:cBhvr>
                                    </p:animEffect>
                                    <p:anim calcmode="lin" valueType="num">
                                      <p:cBhvr>
                                        <p:cTn id="23" dur="1000" fill="hold"/>
                                        <p:tgtEl>
                                          <p:spTgt spid="453756">
                                            <p:txEl>
                                              <p:pRg st="2" end="2"/>
                                            </p:txEl>
                                          </p:spTgt>
                                        </p:tgtEl>
                                        <p:attrNameLst>
                                          <p:attrName>ppt_x</p:attrName>
                                        </p:attrNameLst>
                                      </p:cBhvr>
                                      <p:tavLst>
                                        <p:tav tm="0">
                                          <p:val>
                                            <p:strVal val="#ppt_x"/>
                                          </p:val>
                                        </p:tav>
                                        <p:tav tm="100000">
                                          <p:val>
                                            <p:strVal val="#ppt_x"/>
                                          </p:val>
                                        </p:tav>
                                      </p:tavLst>
                                    </p:anim>
                                    <p:anim calcmode="lin" valueType="num">
                                      <p:cBhvr>
                                        <p:cTn id="24" dur="898" decel="100000" fill="hold"/>
                                        <p:tgtEl>
                                          <p:spTgt spid="453756">
                                            <p:txEl>
                                              <p:pRg st="2" end="2"/>
                                            </p:txEl>
                                          </p:spTgt>
                                        </p:tgtEl>
                                        <p:attrNameLst>
                                          <p:attrName>ppt_y</p:attrName>
                                        </p:attrNameLst>
                                      </p:cBhvr>
                                      <p:tavLst>
                                        <p:tav tm="0">
                                          <p:val>
                                            <p:strVal val="#ppt_y+1"/>
                                          </p:val>
                                        </p:tav>
                                        <p:tav tm="100000">
                                          <p:val>
                                            <p:strVal val="#ppt_y-.03"/>
                                          </p:val>
                                        </p:tav>
                                      </p:tavLst>
                                    </p:anim>
                                    <p:anim calcmode="lin" valueType="num">
                                      <p:cBhvr>
                                        <p:cTn id="25" dur="100" accel="100000" fill="hold">
                                          <p:stCondLst>
                                            <p:cond delay="898"/>
                                          </p:stCondLst>
                                        </p:cTn>
                                        <p:tgtEl>
                                          <p:spTgt spid="453756">
                                            <p:txEl>
                                              <p:pRg st="2" end="2"/>
                                            </p:txEl>
                                          </p:spTgt>
                                        </p:tgtEl>
                                        <p:attrNameLst>
                                          <p:attrName>ppt_y</p:attrName>
                                        </p:attrNameLst>
                                      </p:cBhvr>
                                      <p:tavLst>
                                        <p:tav tm="0">
                                          <p:val>
                                            <p:strVal val="#ppt_y-.03"/>
                                          </p:val>
                                        </p:tav>
                                        <p:tav tm="100000">
                                          <p:val>
                                            <p:strVal val="#ppt_y"/>
                                          </p:val>
                                        </p:tav>
                                      </p:tavLst>
                                    </p:anim>
                                  </p:childTnLst>
                                </p:cTn>
                              </p:par>
                              <p:par>
                                <p:cTn id="26" presetID="37" presetClass="entr" presetSubtype="0" fill="hold" grpId="0" nodeType="withEffect">
                                  <p:stCondLst>
                                    <p:cond delay="0"/>
                                  </p:stCondLst>
                                  <p:childTnLst>
                                    <p:set>
                                      <p:cBhvr>
                                        <p:cTn id="27" dur="1" fill="hold">
                                          <p:stCondLst>
                                            <p:cond delay="0"/>
                                          </p:stCondLst>
                                        </p:cTn>
                                        <p:tgtEl>
                                          <p:spTgt spid="453756">
                                            <p:txEl>
                                              <p:pRg st="3" end="3"/>
                                            </p:txEl>
                                          </p:spTgt>
                                        </p:tgtEl>
                                        <p:attrNameLst>
                                          <p:attrName>style.visibility</p:attrName>
                                        </p:attrNameLst>
                                      </p:cBhvr>
                                      <p:to>
                                        <p:strVal val="visible"/>
                                      </p:to>
                                    </p:set>
                                    <p:animEffect transition="in" filter="fade">
                                      <p:cBhvr>
                                        <p:cTn id="28" dur="1000"/>
                                        <p:tgtEl>
                                          <p:spTgt spid="453756">
                                            <p:txEl>
                                              <p:pRg st="3" end="3"/>
                                            </p:txEl>
                                          </p:spTgt>
                                        </p:tgtEl>
                                      </p:cBhvr>
                                    </p:animEffect>
                                    <p:anim calcmode="lin" valueType="num">
                                      <p:cBhvr>
                                        <p:cTn id="29" dur="1000" fill="hold"/>
                                        <p:tgtEl>
                                          <p:spTgt spid="453756">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53756">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53756">
                                            <p:txEl>
                                              <p:pRg st="3" end="3"/>
                                            </p:txEl>
                                          </p:spTgt>
                                        </p:tgtEl>
                                        <p:attrNameLst>
                                          <p:attrName>ppt_y</p:attrName>
                                        </p:attrNameLst>
                                      </p:cBhvr>
                                      <p:tavLst>
                                        <p:tav tm="0">
                                          <p:val>
                                            <p:strVal val="#ppt_y-.03"/>
                                          </p:val>
                                        </p:tav>
                                        <p:tav tm="100000">
                                          <p:val>
                                            <p:strVal val="#ppt_y"/>
                                          </p:val>
                                        </p:tav>
                                      </p:tavLst>
                                    </p:anim>
                                  </p:childTnLst>
                                </p:cTn>
                              </p:par>
                              <p:par>
                                <p:cTn id="32" presetID="35" presetClass="entr" presetSubtype="0" fill="hold" nodeType="withEffect">
                                  <p:stCondLst>
                                    <p:cond delay="0"/>
                                  </p:stCondLst>
                                  <p:childTnLst>
                                    <p:set>
                                      <p:cBhvr>
                                        <p:cTn id="33" dur="1" fill="hold">
                                          <p:stCondLst>
                                            <p:cond delay="0"/>
                                          </p:stCondLst>
                                        </p:cTn>
                                        <p:tgtEl>
                                          <p:spTgt spid="453827"/>
                                        </p:tgtEl>
                                        <p:attrNameLst>
                                          <p:attrName>style.visibility</p:attrName>
                                        </p:attrNameLst>
                                      </p:cBhvr>
                                      <p:to>
                                        <p:strVal val="visible"/>
                                      </p:to>
                                    </p:set>
                                    <p:animEffect transition="in" filter="fade">
                                      <p:cBhvr>
                                        <p:cTn id="34" dur="2000"/>
                                        <p:tgtEl>
                                          <p:spTgt spid="453827"/>
                                        </p:tgtEl>
                                      </p:cBhvr>
                                    </p:animEffect>
                                    <p:anim calcmode="lin" valueType="num">
                                      <p:cBhvr>
                                        <p:cTn id="35" dur="2000" fill="hold"/>
                                        <p:tgtEl>
                                          <p:spTgt spid="453827"/>
                                        </p:tgtEl>
                                        <p:attrNameLst>
                                          <p:attrName>style.rotation</p:attrName>
                                        </p:attrNameLst>
                                      </p:cBhvr>
                                      <p:tavLst>
                                        <p:tav tm="0">
                                          <p:val>
                                            <p:fltVal val="720"/>
                                          </p:val>
                                        </p:tav>
                                        <p:tav tm="100000">
                                          <p:val>
                                            <p:fltVal val="0"/>
                                          </p:val>
                                        </p:tav>
                                      </p:tavLst>
                                    </p:anim>
                                    <p:anim calcmode="lin" valueType="num">
                                      <p:cBhvr>
                                        <p:cTn id="36" dur="2000" fill="hold"/>
                                        <p:tgtEl>
                                          <p:spTgt spid="453827"/>
                                        </p:tgtEl>
                                        <p:attrNameLst>
                                          <p:attrName>ppt_h</p:attrName>
                                        </p:attrNameLst>
                                      </p:cBhvr>
                                      <p:tavLst>
                                        <p:tav tm="0">
                                          <p:val>
                                            <p:fltVal val="0"/>
                                          </p:val>
                                        </p:tav>
                                        <p:tav tm="100000">
                                          <p:val>
                                            <p:strVal val="#ppt_h"/>
                                          </p:val>
                                        </p:tav>
                                      </p:tavLst>
                                    </p:anim>
                                    <p:anim calcmode="lin" valueType="num">
                                      <p:cBhvr>
                                        <p:cTn id="37" dur="2000" fill="hold"/>
                                        <p:tgtEl>
                                          <p:spTgt spid="453827"/>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756" grpId="0" build="p"/>
    </p:bldLst>
  </p:timing>
</p:sld>
</file>

<file path=ppt/slides/slide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93220" name="Rectangle 4"/>
          <p:cNvSpPr>
            <a:spLocks noGrp="1" noChangeArrowheads="1"/>
          </p:cNvSpPr>
          <p:nvPr>
            <p:ph type="title"/>
          </p:nvPr>
        </p:nvSpPr>
        <p:spPr>
          <a:xfrm>
            <a:off x="457200" y="558800"/>
            <a:ext cx="8229600" cy="1143000"/>
          </a:xfrm>
        </p:spPr>
        <p:txBody>
          <a:bodyPr/>
          <a:lstStyle/>
          <a:p>
            <a:r>
              <a:rPr lang="fa-IR" altLang="zh-CN" sz="4000">
                <a:cs typeface="B Elham" panose="00000400000000000000" pitchFamily="2" charset="-78"/>
              </a:rPr>
              <a:t>چکیده محتوای درس جهت ارائه به روش اسلاید (</a:t>
            </a:r>
            <a:r>
              <a:rPr lang="en-US" altLang="zh-CN" sz="4000">
                <a:ea typeface="SimSun" panose="02010600030101010101" pitchFamily="2" charset="-122"/>
                <a:cs typeface="B Elham" panose="00000400000000000000" pitchFamily="2" charset="-78"/>
              </a:rPr>
              <a:t>power point</a:t>
            </a:r>
            <a:r>
              <a:rPr lang="fa-IR" altLang="zh-CN" sz="4000">
                <a:cs typeface="B Elham" panose="00000400000000000000" pitchFamily="2" charset="-78"/>
              </a:rPr>
              <a:t>) </a:t>
            </a:r>
            <a:endParaRPr lang="en-US" altLang="fa-IR" sz="4000">
              <a:cs typeface="B Elham" panose="00000400000000000000" pitchFamily="2" charset="-78"/>
            </a:endParaRPr>
          </a:p>
        </p:txBody>
      </p:sp>
      <p:sp>
        <p:nvSpPr>
          <p:cNvPr id="393221" name="Rectangle 5"/>
          <p:cNvSpPr>
            <a:spLocks noGrp="1" noChangeArrowheads="1"/>
          </p:cNvSpPr>
          <p:nvPr>
            <p:ph type="body" sz="half" idx="1"/>
          </p:nvPr>
        </p:nvSpPr>
        <p:spPr>
          <a:xfrm>
            <a:off x="457200" y="4887913"/>
            <a:ext cx="7861300" cy="1208087"/>
          </a:xfrm>
        </p:spPr>
        <p:txBody>
          <a:bodyPr/>
          <a:lstStyle/>
          <a:p>
            <a:pPr>
              <a:lnSpc>
                <a:spcPct val="80000"/>
              </a:lnSpc>
              <a:buFont typeface="Wingdings" panose="05000000000000000000" pitchFamily="2" charset="2"/>
              <a:buNone/>
            </a:pPr>
            <a:r>
              <a:rPr lang="fa-IR" altLang="zh-CN" sz="2400" dirty="0">
                <a:cs typeface="B Farnaz" panose="00000400000000000000" pitchFamily="2" charset="-78"/>
              </a:rPr>
              <a:t>تهیه کننده اسلاید :</a:t>
            </a:r>
            <a:r>
              <a:rPr lang="fa-IR" altLang="zh-CN" sz="2400" dirty="0"/>
              <a:t>    </a:t>
            </a:r>
            <a:r>
              <a:rPr lang="fa-IR" altLang="zh-CN" sz="2400" b="1" dirty="0">
                <a:latin typeface="Arial Black" panose="020B0A04020102020204" pitchFamily="34" charset="0"/>
                <a:cs typeface="B Zar" panose="00000400000000000000" pitchFamily="2" charset="-78"/>
              </a:rPr>
              <a:t>دکتر سید حسن صالح نژاد</a:t>
            </a:r>
          </a:p>
          <a:p>
            <a:pPr algn="ctr">
              <a:lnSpc>
                <a:spcPct val="80000"/>
              </a:lnSpc>
              <a:buFont typeface="Wingdings" panose="05000000000000000000" pitchFamily="2" charset="2"/>
              <a:buNone/>
            </a:pPr>
            <a:r>
              <a:rPr lang="fa-IR" altLang="zh-CN" sz="2400" b="1" dirty="0">
                <a:latin typeface="Arial Black" panose="020B0A04020102020204" pitchFamily="34" charset="0"/>
                <a:cs typeface="B Zar" panose="00000400000000000000" pitchFamily="2" charset="-78"/>
              </a:rPr>
              <a:t>                                      عضو هیات علمی دانشگاه پیام نور</a:t>
            </a:r>
            <a:r>
              <a:rPr lang="fa-IR" altLang="zh-CN" sz="2400" dirty="0"/>
              <a:t> </a:t>
            </a:r>
            <a:endParaRPr lang="en-US" altLang="fa-IR" sz="2400" dirty="0"/>
          </a:p>
        </p:txBody>
      </p:sp>
      <p:sp>
        <p:nvSpPr>
          <p:cNvPr id="393222" name="Rectangle 6"/>
          <p:cNvSpPr>
            <a:spLocks noGrp="1" noChangeArrowheads="1"/>
          </p:cNvSpPr>
          <p:nvPr>
            <p:ph type="body" sz="half" idx="2"/>
          </p:nvPr>
        </p:nvSpPr>
        <p:spPr>
          <a:xfrm>
            <a:off x="34925" y="1917700"/>
            <a:ext cx="8497888" cy="2232025"/>
          </a:xfrm>
        </p:spPr>
        <p:txBody>
          <a:bodyPr/>
          <a:lstStyle/>
          <a:p>
            <a:pPr>
              <a:lnSpc>
                <a:spcPct val="120000"/>
              </a:lnSpc>
              <a:buSzPct val="80000"/>
              <a:buFont typeface="Wingdings" panose="05000000000000000000" pitchFamily="2" charset="2"/>
              <a:buChar char="ü"/>
            </a:pPr>
            <a:r>
              <a:rPr lang="fa-IR" altLang="zh-CN" sz="2600" dirty="0">
                <a:cs typeface="B Esfehan" panose="00000700000000000000" pitchFamily="2" charset="-78"/>
              </a:rPr>
              <a:t>درس : حسابداری صنعتی (2) </a:t>
            </a:r>
          </a:p>
          <a:p>
            <a:pPr>
              <a:lnSpc>
                <a:spcPct val="80000"/>
              </a:lnSpc>
              <a:buSzPct val="80000"/>
              <a:buFont typeface="Wingdings" panose="05000000000000000000" pitchFamily="2" charset="2"/>
              <a:buChar char="ü"/>
            </a:pPr>
            <a:r>
              <a:rPr lang="fa-IR" altLang="zh-CN" sz="2600" dirty="0">
                <a:cs typeface="B Esfehan" panose="00000700000000000000" pitchFamily="2" charset="-78"/>
              </a:rPr>
              <a:t>تعداد واحد درسی   : 3 واحد</a:t>
            </a:r>
          </a:p>
          <a:p>
            <a:pPr>
              <a:lnSpc>
                <a:spcPct val="80000"/>
              </a:lnSpc>
              <a:buSzPct val="80000"/>
              <a:buFont typeface="Wingdings" panose="05000000000000000000" pitchFamily="2" charset="2"/>
              <a:buChar char="ü"/>
            </a:pPr>
            <a:r>
              <a:rPr lang="fa-IR" altLang="zh-CN" sz="2600" dirty="0">
                <a:cs typeface="B Esfehan" panose="00000700000000000000" pitchFamily="2" charset="-78"/>
              </a:rPr>
              <a:t>منبع درسی : حسابداری صنعتی (2) تالیف محمود عربی – نسرین فریور </a:t>
            </a:r>
          </a:p>
          <a:p>
            <a:pPr>
              <a:lnSpc>
                <a:spcPct val="80000"/>
              </a:lnSpc>
              <a:buSzPct val="80000"/>
              <a:buFont typeface="Wingdings" panose="05000000000000000000" pitchFamily="2" charset="2"/>
              <a:buNone/>
            </a:pPr>
            <a:r>
              <a:rPr lang="fa-IR" altLang="zh-CN" sz="2600" dirty="0">
                <a:cs typeface="B Esfehan" panose="00000700000000000000" pitchFamily="2" charset="-78"/>
              </a:rPr>
              <a:t>           از سری انتشارات دانشگاه پیام نور</a:t>
            </a:r>
            <a:r>
              <a:rPr lang="en-US" altLang="zh-CN" sz="2800" dirty="0">
                <a:ea typeface="SimSun" panose="02010600030101010101" pitchFamily="2" charset="-122"/>
                <a:cs typeface="B Esfehan" panose="00000700000000000000" pitchFamily="2" charset="-78"/>
              </a:rPr>
              <a:t> </a:t>
            </a:r>
            <a:endParaRPr lang="en-US" altLang="fa-IR" sz="2800" dirty="0">
              <a:cs typeface="B Esfehan" panose="00000700000000000000" pitchFamily="2" charset="-78"/>
            </a:endParaRPr>
          </a:p>
        </p:txBody>
      </p:sp>
    </p:spTree>
  </p:cSld>
  <p:clrMapOvr>
    <a:masterClrMapping/>
  </p:clrMapOvr>
  <p:transition spd="slow">
    <p:blind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ntr" presetSubtype="0" fill="hold" nodeType="afterEffect">
                                  <p:stCondLst>
                                    <p:cond delay="0"/>
                                  </p:stCondLst>
                                  <p:childTnLst>
                                    <p:set>
                                      <p:cBhvr>
                                        <p:cTn id="6" dur="1" fill="hold">
                                          <p:stCondLst>
                                            <p:cond delay="0"/>
                                          </p:stCondLst>
                                        </p:cTn>
                                        <p:tgtEl>
                                          <p:spTgt spid="393220"/>
                                        </p:tgtEl>
                                        <p:attrNameLst>
                                          <p:attrName>style.visibility</p:attrName>
                                        </p:attrNameLst>
                                      </p:cBhvr>
                                      <p:to>
                                        <p:strVal val="visible"/>
                                      </p:to>
                                    </p:set>
                                    <p:animEffect transition="in" filter="fade">
                                      <p:cBhvr>
                                        <p:cTn id="7" dur="2000"/>
                                        <p:tgtEl>
                                          <p:spTgt spid="393220"/>
                                        </p:tgtEl>
                                      </p:cBhvr>
                                    </p:animEffect>
                                    <p:anim calcmode="lin" valueType="num">
                                      <p:cBhvr>
                                        <p:cTn id="8" dur="2000" fill="hold"/>
                                        <p:tgtEl>
                                          <p:spTgt spid="393220"/>
                                        </p:tgtEl>
                                        <p:attrNameLst>
                                          <p:attrName>style.rotation</p:attrName>
                                        </p:attrNameLst>
                                      </p:cBhvr>
                                      <p:tavLst>
                                        <p:tav tm="0">
                                          <p:val>
                                            <p:fltVal val="720"/>
                                          </p:val>
                                        </p:tav>
                                        <p:tav tm="100000">
                                          <p:val>
                                            <p:fltVal val="0"/>
                                          </p:val>
                                        </p:tav>
                                      </p:tavLst>
                                    </p:anim>
                                    <p:anim calcmode="lin" valueType="num">
                                      <p:cBhvr>
                                        <p:cTn id="9" dur="2000" fill="hold"/>
                                        <p:tgtEl>
                                          <p:spTgt spid="393220"/>
                                        </p:tgtEl>
                                        <p:attrNameLst>
                                          <p:attrName>ppt_h</p:attrName>
                                        </p:attrNameLst>
                                      </p:cBhvr>
                                      <p:tavLst>
                                        <p:tav tm="0">
                                          <p:val>
                                            <p:fltVal val="0"/>
                                          </p:val>
                                        </p:tav>
                                        <p:tav tm="100000">
                                          <p:val>
                                            <p:strVal val="#ppt_h"/>
                                          </p:val>
                                        </p:tav>
                                      </p:tavLst>
                                    </p:anim>
                                    <p:anim calcmode="lin" valueType="num">
                                      <p:cBhvr>
                                        <p:cTn id="10" dur="2000" fill="hold"/>
                                        <p:tgtEl>
                                          <p:spTgt spid="393220"/>
                                        </p:tgtEl>
                                        <p:attrNameLst>
                                          <p:attrName>ppt_w</p:attrName>
                                        </p:attrNameLst>
                                      </p:cBhvr>
                                      <p:tavLst>
                                        <p:tav tm="0">
                                          <p:val>
                                            <p:fltVal val="0"/>
                                          </p:val>
                                        </p:tav>
                                        <p:tav tm="100000">
                                          <p:val>
                                            <p:strVal val="#ppt_w"/>
                                          </p:val>
                                        </p:tav>
                                      </p:tavLst>
                                    </p:anim>
                                  </p:childTnLst>
                                </p:cTn>
                              </p:par>
                            </p:childTnLst>
                          </p:cTn>
                        </p:par>
                        <p:par>
                          <p:cTn id="11" fill="hold" nodeType="afterGroup">
                            <p:stCondLst>
                              <p:cond delay="2000"/>
                            </p:stCondLst>
                            <p:childTnLst>
                              <p:par>
                                <p:cTn id="12" presetID="56" presetClass="entr" presetSubtype="0" fill="hold" grpId="0" nodeType="afterEffect">
                                  <p:stCondLst>
                                    <p:cond delay="0"/>
                                  </p:stCondLst>
                                  <p:iterate type="lt">
                                    <p:tmPct val="10000"/>
                                  </p:iterate>
                                  <p:childTnLst>
                                    <p:set>
                                      <p:cBhvr>
                                        <p:cTn id="13" dur="1" fill="hold">
                                          <p:stCondLst>
                                            <p:cond delay="0"/>
                                          </p:stCondLst>
                                        </p:cTn>
                                        <p:tgtEl>
                                          <p:spTgt spid="393221">
                                            <p:txEl>
                                              <p:pRg st="0" end="0"/>
                                            </p:txEl>
                                          </p:spTgt>
                                        </p:tgtEl>
                                        <p:attrNameLst>
                                          <p:attrName>style.visibility</p:attrName>
                                        </p:attrNameLst>
                                      </p:cBhvr>
                                      <p:to>
                                        <p:strVal val="visible"/>
                                      </p:to>
                                    </p:set>
                                    <p:anim by="(-#ppt_w*2)" calcmode="lin" valueType="num">
                                      <p:cBhvr rctx="PPT">
                                        <p:cTn id="14" dur="500" autoRev="1" fill="hold">
                                          <p:stCondLst>
                                            <p:cond delay="0"/>
                                          </p:stCondLst>
                                        </p:cTn>
                                        <p:tgtEl>
                                          <p:spTgt spid="393221">
                                            <p:txEl>
                                              <p:pRg st="0" end="0"/>
                                            </p:txEl>
                                          </p:spTgt>
                                        </p:tgtEl>
                                        <p:attrNameLst>
                                          <p:attrName>ppt_w</p:attrName>
                                        </p:attrNameLst>
                                      </p:cBhvr>
                                    </p:anim>
                                    <p:anim by="(#ppt_w*0.50)" calcmode="lin" valueType="num">
                                      <p:cBhvr>
                                        <p:cTn id="15" dur="500" decel="50000" autoRev="1" fill="hold">
                                          <p:stCondLst>
                                            <p:cond delay="0"/>
                                          </p:stCondLst>
                                        </p:cTn>
                                        <p:tgtEl>
                                          <p:spTgt spid="393221">
                                            <p:txEl>
                                              <p:pRg st="0" end="0"/>
                                            </p:txEl>
                                          </p:spTgt>
                                        </p:tgtEl>
                                        <p:attrNameLst>
                                          <p:attrName>ppt_x</p:attrName>
                                        </p:attrNameLst>
                                      </p:cBhvr>
                                    </p:anim>
                                    <p:anim from="(-#ppt_h/2)" to="(#ppt_y)" calcmode="lin" valueType="num">
                                      <p:cBhvr>
                                        <p:cTn id="16" dur="1000" fill="hold">
                                          <p:stCondLst>
                                            <p:cond delay="0"/>
                                          </p:stCondLst>
                                        </p:cTn>
                                        <p:tgtEl>
                                          <p:spTgt spid="393221">
                                            <p:txEl>
                                              <p:pRg st="0" end="0"/>
                                            </p:txEl>
                                          </p:spTgt>
                                        </p:tgtEl>
                                        <p:attrNameLst>
                                          <p:attrName>ppt_y</p:attrName>
                                        </p:attrNameLst>
                                      </p:cBhvr>
                                    </p:anim>
                                    <p:animRot by="21600000">
                                      <p:cBhvr>
                                        <p:cTn id="17" dur="1000" fill="hold">
                                          <p:stCondLst>
                                            <p:cond delay="0"/>
                                          </p:stCondLst>
                                        </p:cTn>
                                        <p:tgtEl>
                                          <p:spTgt spid="393221">
                                            <p:txEl>
                                              <p:pRg st="0" end="0"/>
                                            </p:txEl>
                                          </p:spTgt>
                                        </p:tgtEl>
                                        <p:attrNameLst>
                                          <p:attrName>r</p:attrName>
                                        </p:attrNameLst>
                                      </p:cBhvr>
                                    </p:animRot>
                                  </p:childTnLst>
                                </p:cTn>
                              </p:par>
                            </p:childTnLst>
                          </p:cTn>
                        </p:par>
                        <p:par>
                          <p:cTn id="18" fill="hold" nodeType="afterGroup">
                            <p:stCondLst>
                              <p:cond delay="6300"/>
                            </p:stCondLst>
                            <p:childTnLst>
                              <p:par>
                                <p:cTn id="19" presetID="56" presetClass="entr" presetSubtype="0" fill="hold" grpId="0" nodeType="afterEffect">
                                  <p:stCondLst>
                                    <p:cond delay="0"/>
                                  </p:stCondLst>
                                  <p:iterate type="lt">
                                    <p:tmPct val="10000"/>
                                  </p:iterate>
                                  <p:childTnLst>
                                    <p:set>
                                      <p:cBhvr>
                                        <p:cTn id="20" dur="1" fill="hold">
                                          <p:stCondLst>
                                            <p:cond delay="0"/>
                                          </p:stCondLst>
                                        </p:cTn>
                                        <p:tgtEl>
                                          <p:spTgt spid="393221">
                                            <p:txEl>
                                              <p:pRg st="1" end="1"/>
                                            </p:txEl>
                                          </p:spTgt>
                                        </p:tgtEl>
                                        <p:attrNameLst>
                                          <p:attrName>style.visibility</p:attrName>
                                        </p:attrNameLst>
                                      </p:cBhvr>
                                      <p:to>
                                        <p:strVal val="visible"/>
                                      </p:to>
                                    </p:set>
                                    <p:anim by="(-#ppt_w*2)" calcmode="lin" valueType="num">
                                      <p:cBhvr rctx="PPT">
                                        <p:cTn id="21" dur="500" autoRev="1" fill="hold">
                                          <p:stCondLst>
                                            <p:cond delay="0"/>
                                          </p:stCondLst>
                                        </p:cTn>
                                        <p:tgtEl>
                                          <p:spTgt spid="393221">
                                            <p:txEl>
                                              <p:pRg st="1" end="1"/>
                                            </p:txEl>
                                          </p:spTgt>
                                        </p:tgtEl>
                                        <p:attrNameLst>
                                          <p:attrName>ppt_w</p:attrName>
                                        </p:attrNameLst>
                                      </p:cBhvr>
                                    </p:anim>
                                    <p:anim by="(#ppt_w*0.50)" calcmode="lin" valueType="num">
                                      <p:cBhvr>
                                        <p:cTn id="22" dur="500" decel="50000" autoRev="1" fill="hold">
                                          <p:stCondLst>
                                            <p:cond delay="0"/>
                                          </p:stCondLst>
                                        </p:cTn>
                                        <p:tgtEl>
                                          <p:spTgt spid="393221">
                                            <p:txEl>
                                              <p:pRg st="1" end="1"/>
                                            </p:txEl>
                                          </p:spTgt>
                                        </p:tgtEl>
                                        <p:attrNameLst>
                                          <p:attrName>ppt_x</p:attrName>
                                        </p:attrNameLst>
                                      </p:cBhvr>
                                    </p:anim>
                                    <p:anim from="(-#ppt_h/2)" to="(#ppt_y)" calcmode="lin" valueType="num">
                                      <p:cBhvr>
                                        <p:cTn id="23" dur="1000" fill="hold">
                                          <p:stCondLst>
                                            <p:cond delay="0"/>
                                          </p:stCondLst>
                                        </p:cTn>
                                        <p:tgtEl>
                                          <p:spTgt spid="393221">
                                            <p:txEl>
                                              <p:pRg st="1" end="1"/>
                                            </p:txEl>
                                          </p:spTgt>
                                        </p:tgtEl>
                                        <p:attrNameLst>
                                          <p:attrName>ppt_y</p:attrName>
                                        </p:attrNameLst>
                                      </p:cBhvr>
                                    </p:anim>
                                    <p:animRot by="21600000">
                                      <p:cBhvr>
                                        <p:cTn id="24" dur="1000" fill="hold">
                                          <p:stCondLst>
                                            <p:cond delay="0"/>
                                          </p:stCondLst>
                                        </p:cTn>
                                        <p:tgtEl>
                                          <p:spTgt spid="393221">
                                            <p:txEl>
                                              <p:pRg st="1" end="1"/>
                                            </p:txEl>
                                          </p:spTgt>
                                        </p:tgtEl>
                                        <p:attrNameLst>
                                          <p:attrName>r</p:attrName>
                                        </p:attrNameLst>
                                      </p:cBhvr>
                                    </p:animRot>
                                  </p:childTnLst>
                                </p:cTn>
                              </p:par>
                            </p:childTnLst>
                          </p:cTn>
                        </p:par>
                        <p:par>
                          <p:cTn id="25" fill="hold" nodeType="afterGroup">
                            <p:stCondLst>
                              <p:cond delay="9700"/>
                            </p:stCondLst>
                            <p:childTnLst>
                              <p:par>
                                <p:cTn id="26" presetID="30" presetClass="entr" presetSubtype="0" fill="hold" grpId="0" nodeType="afterEffect">
                                  <p:stCondLst>
                                    <p:cond delay="0"/>
                                  </p:stCondLst>
                                  <p:childTnLst>
                                    <p:set>
                                      <p:cBhvr>
                                        <p:cTn id="27" dur="1" fill="hold">
                                          <p:stCondLst>
                                            <p:cond delay="0"/>
                                          </p:stCondLst>
                                        </p:cTn>
                                        <p:tgtEl>
                                          <p:spTgt spid="393222">
                                            <p:txEl>
                                              <p:pRg st="0" end="0"/>
                                            </p:txEl>
                                          </p:spTgt>
                                        </p:tgtEl>
                                        <p:attrNameLst>
                                          <p:attrName>style.visibility</p:attrName>
                                        </p:attrNameLst>
                                      </p:cBhvr>
                                      <p:to>
                                        <p:strVal val="visible"/>
                                      </p:to>
                                    </p:set>
                                    <p:animEffect transition="in" filter="fade">
                                      <p:cBhvr>
                                        <p:cTn id="28" dur="800" decel="100000"/>
                                        <p:tgtEl>
                                          <p:spTgt spid="393222">
                                            <p:txEl>
                                              <p:pRg st="0" end="0"/>
                                            </p:txEl>
                                          </p:spTgt>
                                        </p:tgtEl>
                                      </p:cBhvr>
                                    </p:animEffect>
                                    <p:anim calcmode="lin" valueType="num">
                                      <p:cBhvr>
                                        <p:cTn id="29" dur="800" decel="100000" fill="hold"/>
                                        <p:tgtEl>
                                          <p:spTgt spid="393222">
                                            <p:txEl>
                                              <p:pRg st="0" end="0"/>
                                            </p:txEl>
                                          </p:spTgt>
                                        </p:tgtEl>
                                        <p:attrNameLst>
                                          <p:attrName>style.rotation</p:attrName>
                                        </p:attrNameLst>
                                      </p:cBhvr>
                                      <p:tavLst>
                                        <p:tav tm="0">
                                          <p:val>
                                            <p:fltVal val="-90"/>
                                          </p:val>
                                        </p:tav>
                                        <p:tav tm="100000">
                                          <p:val>
                                            <p:fltVal val="0"/>
                                          </p:val>
                                        </p:tav>
                                      </p:tavLst>
                                    </p:anim>
                                    <p:anim calcmode="lin" valueType="num">
                                      <p:cBhvr>
                                        <p:cTn id="30" dur="800" decel="100000" fill="hold"/>
                                        <p:tgtEl>
                                          <p:spTgt spid="393222">
                                            <p:txEl>
                                              <p:pRg st="0" end="0"/>
                                            </p:txEl>
                                          </p:spTgt>
                                        </p:tgtEl>
                                        <p:attrNameLst>
                                          <p:attrName>ppt_x</p:attrName>
                                        </p:attrNameLst>
                                      </p:cBhvr>
                                      <p:tavLst>
                                        <p:tav tm="0">
                                          <p:val>
                                            <p:strVal val="#ppt_x+0.4"/>
                                          </p:val>
                                        </p:tav>
                                        <p:tav tm="100000">
                                          <p:val>
                                            <p:strVal val="#ppt_x-0.05"/>
                                          </p:val>
                                        </p:tav>
                                      </p:tavLst>
                                    </p:anim>
                                    <p:anim calcmode="lin" valueType="num">
                                      <p:cBhvr>
                                        <p:cTn id="31" dur="800" decel="100000" fill="hold"/>
                                        <p:tgtEl>
                                          <p:spTgt spid="393222">
                                            <p:txEl>
                                              <p:pRg st="0" end="0"/>
                                            </p:txEl>
                                          </p:spTgt>
                                        </p:tgtEl>
                                        <p:attrNameLst>
                                          <p:attrName>ppt_y</p:attrName>
                                        </p:attrNameLst>
                                      </p:cBhvr>
                                      <p:tavLst>
                                        <p:tav tm="0">
                                          <p:val>
                                            <p:strVal val="#ppt_y-0.4"/>
                                          </p:val>
                                        </p:tav>
                                        <p:tav tm="100000">
                                          <p:val>
                                            <p:strVal val="#ppt_y+0.1"/>
                                          </p:val>
                                        </p:tav>
                                      </p:tavLst>
                                    </p:anim>
                                    <p:anim calcmode="lin" valueType="num">
                                      <p:cBhvr>
                                        <p:cTn id="32" dur="200" accel="100000" fill="hold">
                                          <p:stCondLst>
                                            <p:cond delay="800"/>
                                          </p:stCondLst>
                                        </p:cTn>
                                        <p:tgtEl>
                                          <p:spTgt spid="393222">
                                            <p:txEl>
                                              <p:pRg st="0" end="0"/>
                                            </p:txEl>
                                          </p:spTgt>
                                        </p:tgtEl>
                                        <p:attrNameLst>
                                          <p:attrName>ppt_x</p:attrName>
                                        </p:attrNameLst>
                                      </p:cBhvr>
                                      <p:tavLst>
                                        <p:tav tm="0">
                                          <p:val>
                                            <p:strVal val="#ppt_x-0.05"/>
                                          </p:val>
                                        </p:tav>
                                        <p:tav tm="100000">
                                          <p:val>
                                            <p:strVal val="#ppt_x"/>
                                          </p:val>
                                        </p:tav>
                                      </p:tavLst>
                                    </p:anim>
                                    <p:anim calcmode="lin" valueType="num">
                                      <p:cBhvr>
                                        <p:cTn id="33" dur="200" accel="100000" fill="hold">
                                          <p:stCondLst>
                                            <p:cond delay="800"/>
                                          </p:stCondLst>
                                        </p:cTn>
                                        <p:tgtEl>
                                          <p:spTgt spid="393222">
                                            <p:txEl>
                                              <p:pRg st="0" end="0"/>
                                            </p:txEl>
                                          </p:spTgt>
                                        </p:tgtEl>
                                        <p:attrNameLst>
                                          <p:attrName>ppt_y</p:attrName>
                                        </p:attrNameLst>
                                      </p:cBhvr>
                                      <p:tavLst>
                                        <p:tav tm="0">
                                          <p:val>
                                            <p:strVal val="#ppt_y+0.1"/>
                                          </p:val>
                                        </p:tav>
                                        <p:tav tm="100000">
                                          <p:val>
                                            <p:strVal val="#ppt_y"/>
                                          </p:val>
                                        </p:tav>
                                      </p:tavLst>
                                    </p:anim>
                                  </p:childTnLst>
                                </p:cTn>
                              </p:par>
                            </p:childTnLst>
                          </p:cTn>
                        </p:par>
                        <p:par>
                          <p:cTn id="34" fill="hold" nodeType="afterGroup">
                            <p:stCondLst>
                              <p:cond delay="10700"/>
                            </p:stCondLst>
                            <p:childTnLst>
                              <p:par>
                                <p:cTn id="35" presetID="30" presetClass="entr" presetSubtype="0" fill="hold" grpId="0" nodeType="afterEffect">
                                  <p:stCondLst>
                                    <p:cond delay="0"/>
                                  </p:stCondLst>
                                  <p:childTnLst>
                                    <p:set>
                                      <p:cBhvr>
                                        <p:cTn id="36" dur="1" fill="hold">
                                          <p:stCondLst>
                                            <p:cond delay="0"/>
                                          </p:stCondLst>
                                        </p:cTn>
                                        <p:tgtEl>
                                          <p:spTgt spid="393222">
                                            <p:txEl>
                                              <p:pRg st="1" end="1"/>
                                            </p:txEl>
                                          </p:spTgt>
                                        </p:tgtEl>
                                        <p:attrNameLst>
                                          <p:attrName>style.visibility</p:attrName>
                                        </p:attrNameLst>
                                      </p:cBhvr>
                                      <p:to>
                                        <p:strVal val="visible"/>
                                      </p:to>
                                    </p:set>
                                    <p:animEffect transition="in" filter="fade">
                                      <p:cBhvr>
                                        <p:cTn id="37" dur="800" decel="100000"/>
                                        <p:tgtEl>
                                          <p:spTgt spid="393222">
                                            <p:txEl>
                                              <p:pRg st="1" end="1"/>
                                            </p:txEl>
                                          </p:spTgt>
                                        </p:tgtEl>
                                      </p:cBhvr>
                                    </p:animEffect>
                                    <p:anim calcmode="lin" valueType="num">
                                      <p:cBhvr>
                                        <p:cTn id="38" dur="800" decel="100000" fill="hold"/>
                                        <p:tgtEl>
                                          <p:spTgt spid="393222">
                                            <p:txEl>
                                              <p:pRg st="1" end="1"/>
                                            </p:txEl>
                                          </p:spTgt>
                                        </p:tgtEl>
                                        <p:attrNameLst>
                                          <p:attrName>style.rotation</p:attrName>
                                        </p:attrNameLst>
                                      </p:cBhvr>
                                      <p:tavLst>
                                        <p:tav tm="0">
                                          <p:val>
                                            <p:fltVal val="-90"/>
                                          </p:val>
                                        </p:tav>
                                        <p:tav tm="100000">
                                          <p:val>
                                            <p:fltVal val="0"/>
                                          </p:val>
                                        </p:tav>
                                      </p:tavLst>
                                    </p:anim>
                                    <p:anim calcmode="lin" valueType="num">
                                      <p:cBhvr>
                                        <p:cTn id="39" dur="800" decel="100000" fill="hold"/>
                                        <p:tgtEl>
                                          <p:spTgt spid="393222">
                                            <p:txEl>
                                              <p:pRg st="1" end="1"/>
                                            </p:txEl>
                                          </p:spTgt>
                                        </p:tgtEl>
                                        <p:attrNameLst>
                                          <p:attrName>ppt_x</p:attrName>
                                        </p:attrNameLst>
                                      </p:cBhvr>
                                      <p:tavLst>
                                        <p:tav tm="0">
                                          <p:val>
                                            <p:strVal val="#ppt_x+0.4"/>
                                          </p:val>
                                        </p:tav>
                                        <p:tav tm="100000">
                                          <p:val>
                                            <p:strVal val="#ppt_x-0.05"/>
                                          </p:val>
                                        </p:tav>
                                      </p:tavLst>
                                    </p:anim>
                                    <p:anim calcmode="lin" valueType="num">
                                      <p:cBhvr>
                                        <p:cTn id="40" dur="800" decel="100000" fill="hold"/>
                                        <p:tgtEl>
                                          <p:spTgt spid="393222">
                                            <p:txEl>
                                              <p:pRg st="1" end="1"/>
                                            </p:txEl>
                                          </p:spTgt>
                                        </p:tgtEl>
                                        <p:attrNameLst>
                                          <p:attrName>ppt_y</p:attrName>
                                        </p:attrNameLst>
                                      </p:cBhvr>
                                      <p:tavLst>
                                        <p:tav tm="0">
                                          <p:val>
                                            <p:strVal val="#ppt_y-0.4"/>
                                          </p:val>
                                        </p:tav>
                                        <p:tav tm="100000">
                                          <p:val>
                                            <p:strVal val="#ppt_y+0.1"/>
                                          </p:val>
                                        </p:tav>
                                      </p:tavLst>
                                    </p:anim>
                                    <p:anim calcmode="lin" valueType="num">
                                      <p:cBhvr>
                                        <p:cTn id="41" dur="200" accel="100000" fill="hold">
                                          <p:stCondLst>
                                            <p:cond delay="800"/>
                                          </p:stCondLst>
                                        </p:cTn>
                                        <p:tgtEl>
                                          <p:spTgt spid="393222">
                                            <p:txEl>
                                              <p:pRg st="1" end="1"/>
                                            </p:txEl>
                                          </p:spTgt>
                                        </p:tgtEl>
                                        <p:attrNameLst>
                                          <p:attrName>ppt_x</p:attrName>
                                        </p:attrNameLst>
                                      </p:cBhvr>
                                      <p:tavLst>
                                        <p:tav tm="0">
                                          <p:val>
                                            <p:strVal val="#ppt_x-0.05"/>
                                          </p:val>
                                        </p:tav>
                                        <p:tav tm="100000">
                                          <p:val>
                                            <p:strVal val="#ppt_x"/>
                                          </p:val>
                                        </p:tav>
                                      </p:tavLst>
                                    </p:anim>
                                    <p:anim calcmode="lin" valueType="num">
                                      <p:cBhvr>
                                        <p:cTn id="42" dur="200" accel="100000" fill="hold">
                                          <p:stCondLst>
                                            <p:cond delay="800"/>
                                          </p:stCondLst>
                                        </p:cTn>
                                        <p:tgtEl>
                                          <p:spTgt spid="393222">
                                            <p:txEl>
                                              <p:pRg st="1" end="1"/>
                                            </p:txEl>
                                          </p:spTgt>
                                        </p:tgtEl>
                                        <p:attrNameLst>
                                          <p:attrName>ppt_y</p:attrName>
                                        </p:attrNameLst>
                                      </p:cBhvr>
                                      <p:tavLst>
                                        <p:tav tm="0">
                                          <p:val>
                                            <p:strVal val="#ppt_y+0.1"/>
                                          </p:val>
                                        </p:tav>
                                        <p:tav tm="100000">
                                          <p:val>
                                            <p:strVal val="#ppt_y"/>
                                          </p:val>
                                        </p:tav>
                                      </p:tavLst>
                                    </p:anim>
                                  </p:childTnLst>
                                </p:cTn>
                              </p:par>
                            </p:childTnLst>
                          </p:cTn>
                        </p:par>
                        <p:par>
                          <p:cTn id="43" fill="hold" nodeType="afterGroup">
                            <p:stCondLst>
                              <p:cond delay="11700"/>
                            </p:stCondLst>
                            <p:childTnLst>
                              <p:par>
                                <p:cTn id="44" presetID="30" presetClass="entr" presetSubtype="0" fill="hold" grpId="0" nodeType="afterEffect">
                                  <p:stCondLst>
                                    <p:cond delay="0"/>
                                  </p:stCondLst>
                                  <p:childTnLst>
                                    <p:set>
                                      <p:cBhvr>
                                        <p:cTn id="45" dur="1" fill="hold">
                                          <p:stCondLst>
                                            <p:cond delay="0"/>
                                          </p:stCondLst>
                                        </p:cTn>
                                        <p:tgtEl>
                                          <p:spTgt spid="393222">
                                            <p:txEl>
                                              <p:pRg st="2" end="2"/>
                                            </p:txEl>
                                          </p:spTgt>
                                        </p:tgtEl>
                                        <p:attrNameLst>
                                          <p:attrName>style.visibility</p:attrName>
                                        </p:attrNameLst>
                                      </p:cBhvr>
                                      <p:to>
                                        <p:strVal val="visible"/>
                                      </p:to>
                                    </p:set>
                                    <p:animEffect transition="in" filter="fade">
                                      <p:cBhvr>
                                        <p:cTn id="46" dur="800" decel="100000"/>
                                        <p:tgtEl>
                                          <p:spTgt spid="393222">
                                            <p:txEl>
                                              <p:pRg st="2" end="2"/>
                                            </p:txEl>
                                          </p:spTgt>
                                        </p:tgtEl>
                                      </p:cBhvr>
                                    </p:animEffect>
                                    <p:anim calcmode="lin" valueType="num">
                                      <p:cBhvr>
                                        <p:cTn id="47" dur="800" decel="100000" fill="hold"/>
                                        <p:tgtEl>
                                          <p:spTgt spid="393222">
                                            <p:txEl>
                                              <p:pRg st="2" end="2"/>
                                            </p:txEl>
                                          </p:spTgt>
                                        </p:tgtEl>
                                        <p:attrNameLst>
                                          <p:attrName>style.rotation</p:attrName>
                                        </p:attrNameLst>
                                      </p:cBhvr>
                                      <p:tavLst>
                                        <p:tav tm="0">
                                          <p:val>
                                            <p:fltVal val="-90"/>
                                          </p:val>
                                        </p:tav>
                                        <p:tav tm="100000">
                                          <p:val>
                                            <p:fltVal val="0"/>
                                          </p:val>
                                        </p:tav>
                                      </p:tavLst>
                                    </p:anim>
                                    <p:anim calcmode="lin" valueType="num">
                                      <p:cBhvr>
                                        <p:cTn id="48" dur="800" decel="100000" fill="hold"/>
                                        <p:tgtEl>
                                          <p:spTgt spid="393222">
                                            <p:txEl>
                                              <p:pRg st="2" end="2"/>
                                            </p:txEl>
                                          </p:spTgt>
                                        </p:tgtEl>
                                        <p:attrNameLst>
                                          <p:attrName>ppt_x</p:attrName>
                                        </p:attrNameLst>
                                      </p:cBhvr>
                                      <p:tavLst>
                                        <p:tav tm="0">
                                          <p:val>
                                            <p:strVal val="#ppt_x+0.4"/>
                                          </p:val>
                                        </p:tav>
                                        <p:tav tm="100000">
                                          <p:val>
                                            <p:strVal val="#ppt_x-0.05"/>
                                          </p:val>
                                        </p:tav>
                                      </p:tavLst>
                                    </p:anim>
                                    <p:anim calcmode="lin" valueType="num">
                                      <p:cBhvr>
                                        <p:cTn id="49" dur="800" decel="100000" fill="hold"/>
                                        <p:tgtEl>
                                          <p:spTgt spid="393222">
                                            <p:txEl>
                                              <p:pRg st="2" end="2"/>
                                            </p:txEl>
                                          </p:spTgt>
                                        </p:tgtEl>
                                        <p:attrNameLst>
                                          <p:attrName>ppt_y</p:attrName>
                                        </p:attrNameLst>
                                      </p:cBhvr>
                                      <p:tavLst>
                                        <p:tav tm="0">
                                          <p:val>
                                            <p:strVal val="#ppt_y-0.4"/>
                                          </p:val>
                                        </p:tav>
                                        <p:tav tm="100000">
                                          <p:val>
                                            <p:strVal val="#ppt_y+0.1"/>
                                          </p:val>
                                        </p:tav>
                                      </p:tavLst>
                                    </p:anim>
                                    <p:anim calcmode="lin" valueType="num">
                                      <p:cBhvr>
                                        <p:cTn id="50" dur="200" accel="100000" fill="hold">
                                          <p:stCondLst>
                                            <p:cond delay="800"/>
                                          </p:stCondLst>
                                        </p:cTn>
                                        <p:tgtEl>
                                          <p:spTgt spid="393222">
                                            <p:txEl>
                                              <p:pRg st="2" end="2"/>
                                            </p:txEl>
                                          </p:spTgt>
                                        </p:tgtEl>
                                        <p:attrNameLst>
                                          <p:attrName>ppt_x</p:attrName>
                                        </p:attrNameLst>
                                      </p:cBhvr>
                                      <p:tavLst>
                                        <p:tav tm="0">
                                          <p:val>
                                            <p:strVal val="#ppt_x-0.05"/>
                                          </p:val>
                                        </p:tav>
                                        <p:tav tm="100000">
                                          <p:val>
                                            <p:strVal val="#ppt_x"/>
                                          </p:val>
                                        </p:tav>
                                      </p:tavLst>
                                    </p:anim>
                                    <p:anim calcmode="lin" valueType="num">
                                      <p:cBhvr>
                                        <p:cTn id="51" dur="200" accel="100000" fill="hold">
                                          <p:stCondLst>
                                            <p:cond delay="800"/>
                                          </p:stCondLst>
                                        </p:cTn>
                                        <p:tgtEl>
                                          <p:spTgt spid="393222">
                                            <p:txEl>
                                              <p:pRg st="2" end="2"/>
                                            </p:txEl>
                                          </p:spTgt>
                                        </p:tgtEl>
                                        <p:attrNameLst>
                                          <p:attrName>ppt_y</p:attrName>
                                        </p:attrNameLst>
                                      </p:cBhvr>
                                      <p:tavLst>
                                        <p:tav tm="0">
                                          <p:val>
                                            <p:strVal val="#ppt_y+0.1"/>
                                          </p:val>
                                        </p:tav>
                                        <p:tav tm="100000">
                                          <p:val>
                                            <p:strVal val="#ppt_y"/>
                                          </p:val>
                                        </p:tav>
                                      </p:tavLst>
                                    </p:anim>
                                  </p:childTnLst>
                                </p:cTn>
                              </p:par>
                            </p:childTnLst>
                          </p:cTn>
                        </p:par>
                        <p:par>
                          <p:cTn id="52" fill="hold" nodeType="afterGroup">
                            <p:stCondLst>
                              <p:cond delay="12700"/>
                            </p:stCondLst>
                            <p:childTnLst>
                              <p:par>
                                <p:cTn id="53" presetID="30" presetClass="entr" presetSubtype="0" fill="hold" grpId="0" nodeType="afterEffect">
                                  <p:stCondLst>
                                    <p:cond delay="0"/>
                                  </p:stCondLst>
                                  <p:childTnLst>
                                    <p:set>
                                      <p:cBhvr>
                                        <p:cTn id="54" dur="1" fill="hold">
                                          <p:stCondLst>
                                            <p:cond delay="0"/>
                                          </p:stCondLst>
                                        </p:cTn>
                                        <p:tgtEl>
                                          <p:spTgt spid="393222">
                                            <p:txEl>
                                              <p:pRg st="3" end="3"/>
                                            </p:txEl>
                                          </p:spTgt>
                                        </p:tgtEl>
                                        <p:attrNameLst>
                                          <p:attrName>style.visibility</p:attrName>
                                        </p:attrNameLst>
                                      </p:cBhvr>
                                      <p:to>
                                        <p:strVal val="visible"/>
                                      </p:to>
                                    </p:set>
                                    <p:animEffect transition="in" filter="fade">
                                      <p:cBhvr>
                                        <p:cTn id="55" dur="800" decel="100000"/>
                                        <p:tgtEl>
                                          <p:spTgt spid="393222">
                                            <p:txEl>
                                              <p:pRg st="3" end="3"/>
                                            </p:txEl>
                                          </p:spTgt>
                                        </p:tgtEl>
                                      </p:cBhvr>
                                    </p:animEffect>
                                    <p:anim calcmode="lin" valueType="num">
                                      <p:cBhvr>
                                        <p:cTn id="56" dur="800" decel="100000" fill="hold"/>
                                        <p:tgtEl>
                                          <p:spTgt spid="393222">
                                            <p:txEl>
                                              <p:pRg st="3" end="3"/>
                                            </p:txEl>
                                          </p:spTgt>
                                        </p:tgtEl>
                                        <p:attrNameLst>
                                          <p:attrName>style.rotation</p:attrName>
                                        </p:attrNameLst>
                                      </p:cBhvr>
                                      <p:tavLst>
                                        <p:tav tm="0">
                                          <p:val>
                                            <p:fltVal val="-90"/>
                                          </p:val>
                                        </p:tav>
                                        <p:tav tm="100000">
                                          <p:val>
                                            <p:fltVal val="0"/>
                                          </p:val>
                                        </p:tav>
                                      </p:tavLst>
                                    </p:anim>
                                    <p:anim calcmode="lin" valueType="num">
                                      <p:cBhvr>
                                        <p:cTn id="57" dur="800" decel="100000" fill="hold"/>
                                        <p:tgtEl>
                                          <p:spTgt spid="393222">
                                            <p:txEl>
                                              <p:pRg st="3" end="3"/>
                                            </p:txEl>
                                          </p:spTgt>
                                        </p:tgtEl>
                                        <p:attrNameLst>
                                          <p:attrName>ppt_x</p:attrName>
                                        </p:attrNameLst>
                                      </p:cBhvr>
                                      <p:tavLst>
                                        <p:tav tm="0">
                                          <p:val>
                                            <p:strVal val="#ppt_x+0.4"/>
                                          </p:val>
                                        </p:tav>
                                        <p:tav tm="100000">
                                          <p:val>
                                            <p:strVal val="#ppt_x-0.05"/>
                                          </p:val>
                                        </p:tav>
                                      </p:tavLst>
                                    </p:anim>
                                    <p:anim calcmode="lin" valueType="num">
                                      <p:cBhvr>
                                        <p:cTn id="58" dur="800" decel="100000" fill="hold"/>
                                        <p:tgtEl>
                                          <p:spTgt spid="393222">
                                            <p:txEl>
                                              <p:pRg st="3" end="3"/>
                                            </p:txEl>
                                          </p:spTgt>
                                        </p:tgtEl>
                                        <p:attrNameLst>
                                          <p:attrName>ppt_y</p:attrName>
                                        </p:attrNameLst>
                                      </p:cBhvr>
                                      <p:tavLst>
                                        <p:tav tm="0">
                                          <p:val>
                                            <p:strVal val="#ppt_y-0.4"/>
                                          </p:val>
                                        </p:tav>
                                        <p:tav tm="100000">
                                          <p:val>
                                            <p:strVal val="#ppt_y+0.1"/>
                                          </p:val>
                                        </p:tav>
                                      </p:tavLst>
                                    </p:anim>
                                    <p:anim calcmode="lin" valueType="num">
                                      <p:cBhvr>
                                        <p:cTn id="59" dur="200" accel="100000" fill="hold">
                                          <p:stCondLst>
                                            <p:cond delay="800"/>
                                          </p:stCondLst>
                                        </p:cTn>
                                        <p:tgtEl>
                                          <p:spTgt spid="393222">
                                            <p:txEl>
                                              <p:pRg st="3" end="3"/>
                                            </p:txEl>
                                          </p:spTgt>
                                        </p:tgtEl>
                                        <p:attrNameLst>
                                          <p:attrName>ppt_x</p:attrName>
                                        </p:attrNameLst>
                                      </p:cBhvr>
                                      <p:tavLst>
                                        <p:tav tm="0">
                                          <p:val>
                                            <p:strVal val="#ppt_x-0.05"/>
                                          </p:val>
                                        </p:tav>
                                        <p:tav tm="100000">
                                          <p:val>
                                            <p:strVal val="#ppt_x"/>
                                          </p:val>
                                        </p:tav>
                                      </p:tavLst>
                                    </p:anim>
                                    <p:anim calcmode="lin" valueType="num">
                                      <p:cBhvr>
                                        <p:cTn id="60" dur="200" accel="100000" fill="hold">
                                          <p:stCondLst>
                                            <p:cond delay="800"/>
                                          </p:stCondLst>
                                        </p:cTn>
                                        <p:tgtEl>
                                          <p:spTgt spid="393222">
                                            <p:txEl>
                                              <p:pRg st="3" end="3"/>
                                            </p:txEl>
                                          </p:spTgt>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3221" grpId="0" build="p"/>
      <p:bldP spid="393222" grpId="0" build="p"/>
    </p:bldLst>
  </p:timing>
</p:sld>
</file>

<file path=ppt/slides/slide3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57731" name="Rectangle 3"/>
          <p:cNvSpPr>
            <a:spLocks noGrp="1" noChangeArrowheads="1"/>
          </p:cNvSpPr>
          <p:nvPr>
            <p:ph type="body" idx="1"/>
          </p:nvPr>
        </p:nvSpPr>
        <p:spPr>
          <a:xfrm>
            <a:off x="468313" y="476250"/>
            <a:ext cx="8218487" cy="6048375"/>
          </a:xfrm>
        </p:spPr>
        <p:txBody>
          <a:bodyPr/>
          <a:lstStyle/>
          <a:p>
            <a:pPr>
              <a:lnSpc>
                <a:spcPct val="120000"/>
              </a:lnSpc>
              <a:buFont typeface="Wingdings" panose="05000000000000000000" pitchFamily="2" charset="2"/>
              <a:buNone/>
            </a:pPr>
            <a:r>
              <a:rPr lang="fa-IR" altLang="zh-CN" sz="2200">
                <a:effectLst/>
                <a:cs typeface="B Zar" panose="00000400000000000000" pitchFamily="2" charset="-78"/>
              </a:rPr>
              <a:t>ارزش کالای در جریان ساخت پایان دوره </a:t>
            </a:r>
          </a:p>
          <a:p>
            <a:pPr algn="l">
              <a:lnSpc>
                <a:spcPct val="120000"/>
              </a:lnSpc>
              <a:buFont typeface="Wingdings" panose="05000000000000000000" pitchFamily="2" charset="2"/>
              <a:buNone/>
            </a:pPr>
            <a:r>
              <a:rPr lang="fa-IR" altLang="zh-CN" sz="2200">
                <a:effectLst/>
                <a:cs typeface="B Zar" panose="00000400000000000000" pitchFamily="2" charset="-78"/>
              </a:rPr>
              <a:t>(5/27 × 4000) + (25/2 × 2000) + (7/5×800) + 119060</a:t>
            </a:r>
          </a:p>
          <a:p>
            <a:pPr algn="l">
              <a:lnSpc>
                <a:spcPct val="120000"/>
              </a:lnSpc>
              <a:buFont typeface="Wingdings" panose="05000000000000000000" pitchFamily="2" charset="2"/>
              <a:buNone/>
            </a:pPr>
            <a:r>
              <a:rPr lang="fa-IR" altLang="zh-CN" sz="2200">
                <a:effectLst/>
                <a:cs typeface="B Zar" panose="00000400000000000000" pitchFamily="2" charset="-78"/>
              </a:rPr>
              <a:t>ضایعات غیر عادی   (5/27 × 1800) + 25/2 × 1800) + (7/5 × 1260)  60732</a:t>
            </a:r>
          </a:p>
          <a:p>
            <a:pPr algn="l">
              <a:lnSpc>
                <a:spcPct val="120000"/>
              </a:lnSpc>
              <a:buFont typeface="Wingdings" panose="05000000000000000000" pitchFamily="2" charset="2"/>
              <a:buNone/>
            </a:pPr>
            <a:r>
              <a:rPr lang="fa-IR" altLang="zh-CN" sz="2200">
                <a:effectLst/>
                <a:cs typeface="B Zar" panose="00000400000000000000" pitchFamily="2" charset="-78"/>
              </a:rPr>
              <a:t>جمع هزینه های تخصیص یافته                                </a:t>
            </a:r>
            <a:r>
              <a:rPr lang="fa-IR" altLang="zh-CN" sz="2200" u="sng">
                <a:effectLst/>
                <a:cs typeface="B Zar" panose="00000400000000000000" pitchFamily="2" charset="-78"/>
              </a:rPr>
              <a:t>1672020</a:t>
            </a:r>
          </a:p>
          <a:p>
            <a:pPr>
              <a:lnSpc>
                <a:spcPct val="120000"/>
              </a:lnSpc>
              <a:buFontTx/>
              <a:buNone/>
            </a:pPr>
            <a:r>
              <a:rPr lang="fa-IR" altLang="zh-CN" sz="2200">
                <a:effectLst/>
                <a:cs typeface="B Zar" panose="00000400000000000000" pitchFamily="2" charset="-78"/>
              </a:rPr>
              <a:t>تعداد واحدهایی که به نقطه 70% رسیده اند :         </a:t>
            </a:r>
          </a:p>
          <a:p>
            <a:pPr algn="l">
              <a:lnSpc>
                <a:spcPct val="180000"/>
              </a:lnSpc>
              <a:buFontTx/>
              <a:buNone/>
            </a:pPr>
            <a:r>
              <a:rPr lang="fa-IR" altLang="zh-CN" sz="2200">
                <a:effectLst/>
                <a:cs typeface="B Zar" panose="00000400000000000000" pitchFamily="2" charset="-78"/>
              </a:rPr>
              <a:t> 44000 = ( موجودی آخر دوره ) 4000 – 48000</a:t>
            </a:r>
          </a:p>
          <a:p>
            <a:pPr>
              <a:lnSpc>
                <a:spcPct val="120000"/>
              </a:lnSpc>
              <a:buFont typeface="Wingdings" panose="05000000000000000000" pitchFamily="2" charset="2"/>
              <a:buNone/>
            </a:pPr>
            <a:r>
              <a:rPr lang="fa-IR" altLang="zh-CN" sz="2200">
                <a:effectLst/>
                <a:cs typeface="B Zar" panose="00000400000000000000" pitchFamily="2" charset="-78"/>
              </a:rPr>
              <a:t>5) الف – ضایعات عادی به قیمت تمام شده کالای سالم (اعم از کالای ساخته شده و در جریان ساخت ) اضافه می شود . بنابراین بعنوان قیمت تمام شده کالای فروش رفته در صورت سود و زیان و بعنوان موجودیهای جنسی در ترازنامه ارائه می شود . </a:t>
            </a:r>
          </a:p>
          <a:p>
            <a:pPr>
              <a:lnSpc>
                <a:spcPct val="120000"/>
              </a:lnSpc>
              <a:buFont typeface="Wingdings" panose="05000000000000000000" pitchFamily="2" charset="2"/>
              <a:buNone/>
            </a:pPr>
            <a:r>
              <a:rPr lang="fa-IR" altLang="zh-CN" sz="2200">
                <a:effectLst/>
                <a:cs typeface="B Zar" panose="00000400000000000000" pitchFamily="2" charset="-78"/>
              </a:rPr>
              <a:t>ب – زیان ناشی از ضایعات غیر عادی در صورت سود و زیان ارائه می شود . </a:t>
            </a:r>
          </a:p>
          <a:p>
            <a:pPr>
              <a:lnSpc>
                <a:spcPct val="120000"/>
              </a:lnSpc>
              <a:buFont typeface="Wingdings" panose="05000000000000000000" pitchFamily="2" charset="2"/>
              <a:buNone/>
            </a:pPr>
            <a:r>
              <a:rPr lang="fa-IR" altLang="zh-CN" sz="2200">
                <a:effectLst/>
                <a:cs typeface="B Zar" panose="00000400000000000000" pitchFamily="2" charset="-78"/>
              </a:rPr>
              <a:t>ج – بعنوان موجودی جنسی در ترازنامه ارائه می شود .</a:t>
            </a:r>
          </a:p>
          <a:p>
            <a:pPr>
              <a:lnSpc>
                <a:spcPct val="120000"/>
              </a:lnSpc>
              <a:buFont typeface="Wingdings" panose="05000000000000000000" pitchFamily="2" charset="2"/>
              <a:buNone/>
            </a:pPr>
            <a:r>
              <a:rPr lang="fa-IR" altLang="zh-CN" sz="2200">
                <a:effectLst/>
                <a:cs typeface="B Zar" panose="00000400000000000000" pitchFamily="2" charset="-78"/>
              </a:rPr>
              <a:t>د – بعنوان موجودی جنسی درترازنامه ارائه می شود . </a:t>
            </a:r>
            <a:endParaRPr lang="en-US" altLang="fa-IR" sz="2200">
              <a:effectLst/>
              <a:cs typeface="B Zar" panose="00000400000000000000" pitchFamily="2" charset="-78"/>
            </a:endParaRPr>
          </a:p>
        </p:txBody>
      </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57731">
                                            <p:txEl>
                                              <p:pRg st="0" end="0"/>
                                            </p:txEl>
                                          </p:spTgt>
                                        </p:tgtEl>
                                        <p:attrNameLst>
                                          <p:attrName>style.visibility</p:attrName>
                                        </p:attrNameLst>
                                      </p:cBhvr>
                                      <p:to>
                                        <p:strVal val="visible"/>
                                      </p:to>
                                    </p:set>
                                    <p:animEffect transition="in" filter="fade">
                                      <p:cBhvr>
                                        <p:cTn id="7" dur="1000"/>
                                        <p:tgtEl>
                                          <p:spTgt spid="457731">
                                            <p:txEl>
                                              <p:pRg st="0" end="0"/>
                                            </p:txEl>
                                          </p:spTgt>
                                        </p:tgtEl>
                                      </p:cBhvr>
                                    </p:animEffect>
                                    <p:anim calcmode="lin" valueType="num">
                                      <p:cBhvr>
                                        <p:cTn id="8" dur="1000" fill="hold"/>
                                        <p:tgtEl>
                                          <p:spTgt spid="457731">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457731">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57731">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57731">
                                            <p:txEl>
                                              <p:pRg st="1" end="1"/>
                                            </p:txEl>
                                          </p:spTgt>
                                        </p:tgtEl>
                                        <p:attrNameLst>
                                          <p:attrName>style.visibility</p:attrName>
                                        </p:attrNameLst>
                                      </p:cBhvr>
                                      <p:to>
                                        <p:strVal val="visible"/>
                                      </p:to>
                                    </p:set>
                                    <p:animEffect transition="in" filter="fade">
                                      <p:cBhvr>
                                        <p:cTn id="14" dur="1000"/>
                                        <p:tgtEl>
                                          <p:spTgt spid="457731">
                                            <p:txEl>
                                              <p:pRg st="1" end="1"/>
                                            </p:txEl>
                                          </p:spTgt>
                                        </p:tgtEl>
                                      </p:cBhvr>
                                    </p:animEffect>
                                    <p:anim calcmode="lin" valueType="num">
                                      <p:cBhvr>
                                        <p:cTn id="15" dur="1000" fill="hold"/>
                                        <p:tgtEl>
                                          <p:spTgt spid="457731">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57731">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57731">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457731">
                                            <p:txEl>
                                              <p:pRg st="2" end="2"/>
                                            </p:txEl>
                                          </p:spTgt>
                                        </p:tgtEl>
                                        <p:attrNameLst>
                                          <p:attrName>style.visibility</p:attrName>
                                        </p:attrNameLst>
                                      </p:cBhvr>
                                      <p:to>
                                        <p:strVal val="visible"/>
                                      </p:to>
                                    </p:set>
                                    <p:animEffect transition="in" filter="fade">
                                      <p:cBhvr>
                                        <p:cTn id="21" dur="1000"/>
                                        <p:tgtEl>
                                          <p:spTgt spid="457731">
                                            <p:txEl>
                                              <p:pRg st="2" end="2"/>
                                            </p:txEl>
                                          </p:spTgt>
                                        </p:tgtEl>
                                      </p:cBhvr>
                                    </p:animEffect>
                                    <p:anim calcmode="lin" valueType="num">
                                      <p:cBhvr>
                                        <p:cTn id="22" dur="1000" fill="hold"/>
                                        <p:tgtEl>
                                          <p:spTgt spid="457731">
                                            <p:txEl>
                                              <p:pRg st="2" end="2"/>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457731">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457731">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457731">
                                            <p:txEl>
                                              <p:pRg st="3" end="3"/>
                                            </p:txEl>
                                          </p:spTgt>
                                        </p:tgtEl>
                                        <p:attrNameLst>
                                          <p:attrName>style.visibility</p:attrName>
                                        </p:attrNameLst>
                                      </p:cBhvr>
                                      <p:to>
                                        <p:strVal val="visible"/>
                                      </p:to>
                                    </p:set>
                                    <p:animEffect transition="in" filter="fade">
                                      <p:cBhvr>
                                        <p:cTn id="28" dur="1000"/>
                                        <p:tgtEl>
                                          <p:spTgt spid="457731">
                                            <p:txEl>
                                              <p:pRg st="3" end="3"/>
                                            </p:txEl>
                                          </p:spTgt>
                                        </p:tgtEl>
                                      </p:cBhvr>
                                    </p:animEffect>
                                    <p:anim calcmode="lin" valueType="num">
                                      <p:cBhvr>
                                        <p:cTn id="29" dur="1000" fill="hold"/>
                                        <p:tgtEl>
                                          <p:spTgt spid="457731">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57731">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57731">
                                            <p:txEl>
                                              <p:pRg st="3" end="3"/>
                                            </p:txEl>
                                          </p:spTgt>
                                        </p:tgtEl>
                                        <p:attrNameLst>
                                          <p:attrName>ppt_y</p:attrName>
                                        </p:attrNameLst>
                                      </p:cBhvr>
                                      <p:tavLst>
                                        <p:tav tm="0">
                                          <p:val>
                                            <p:strVal val="#ppt_y-.03"/>
                                          </p:val>
                                        </p:tav>
                                        <p:tav tm="100000">
                                          <p:val>
                                            <p:strVal val="#ppt_y"/>
                                          </p:val>
                                        </p:tav>
                                      </p:tavLst>
                                    </p:anim>
                                  </p:childTnLst>
                                </p:cTn>
                              </p:par>
                            </p:childTnLst>
                          </p:cTn>
                        </p:par>
                        <p:par>
                          <p:cTn id="32" fill="hold" nodeType="afterGroup">
                            <p:stCondLst>
                              <p:cond delay="4000"/>
                            </p:stCondLst>
                            <p:childTnLst>
                              <p:par>
                                <p:cTn id="33" presetID="37" presetClass="entr" presetSubtype="0" fill="hold" grpId="0" nodeType="afterEffect">
                                  <p:stCondLst>
                                    <p:cond delay="0"/>
                                  </p:stCondLst>
                                  <p:childTnLst>
                                    <p:set>
                                      <p:cBhvr>
                                        <p:cTn id="34" dur="1" fill="hold">
                                          <p:stCondLst>
                                            <p:cond delay="0"/>
                                          </p:stCondLst>
                                        </p:cTn>
                                        <p:tgtEl>
                                          <p:spTgt spid="457731">
                                            <p:txEl>
                                              <p:pRg st="4" end="4"/>
                                            </p:txEl>
                                          </p:spTgt>
                                        </p:tgtEl>
                                        <p:attrNameLst>
                                          <p:attrName>style.visibility</p:attrName>
                                        </p:attrNameLst>
                                      </p:cBhvr>
                                      <p:to>
                                        <p:strVal val="visible"/>
                                      </p:to>
                                    </p:set>
                                    <p:animEffect transition="in" filter="fade">
                                      <p:cBhvr>
                                        <p:cTn id="35" dur="1000"/>
                                        <p:tgtEl>
                                          <p:spTgt spid="457731">
                                            <p:txEl>
                                              <p:pRg st="4" end="4"/>
                                            </p:txEl>
                                          </p:spTgt>
                                        </p:tgtEl>
                                      </p:cBhvr>
                                    </p:animEffect>
                                    <p:anim calcmode="lin" valueType="num">
                                      <p:cBhvr>
                                        <p:cTn id="36" dur="1000" fill="hold"/>
                                        <p:tgtEl>
                                          <p:spTgt spid="457731">
                                            <p:txEl>
                                              <p:pRg st="4" end="4"/>
                                            </p:txEl>
                                          </p:spTgt>
                                        </p:tgtEl>
                                        <p:attrNameLst>
                                          <p:attrName>ppt_x</p:attrName>
                                        </p:attrNameLst>
                                      </p:cBhvr>
                                      <p:tavLst>
                                        <p:tav tm="0">
                                          <p:val>
                                            <p:strVal val="#ppt_x"/>
                                          </p:val>
                                        </p:tav>
                                        <p:tav tm="100000">
                                          <p:val>
                                            <p:strVal val="#ppt_x"/>
                                          </p:val>
                                        </p:tav>
                                      </p:tavLst>
                                    </p:anim>
                                    <p:anim calcmode="lin" valueType="num">
                                      <p:cBhvr>
                                        <p:cTn id="37" dur="898" decel="100000" fill="hold"/>
                                        <p:tgtEl>
                                          <p:spTgt spid="457731">
                                            <p:txEl>
                                              <p:pRg st="4" end="4"/>
                                            </p:txEl>
                                          </p:spTgt>
                                        </p:tgtEl>
                                        <p:attrNameLst>
                                          <p:attrName>ppt_y</p:attrName>
                                        </p:attrNameLst>
                                      </p:cBhvr>
                                      <p:tavLst>
                                        <p:tav tm="0">
                                          <p:val>
                                            <p:strVal val="#ppt_y+1"/>
                                          </p:val>
                                        </p:tav>
                                        <p:tav tm="100000">
                                          <p:val>
                                            <p:strVal val="#ppt_y-.03"/>
                                          </p:val>
                                        </p:tav>
                                      </p:tavLst>
                                    </p:anim>
                                    <p:anim calcmode="lin" valueType="num">
                                      <p:cBhvr>
                                        <p:cTn id="38" dur="100" accel="100000" fill="hold">
                                          <p:stCondLst>
                                            <p:cond delay="898"/>
                                          </p:stCondLst>
                                        </p:cTn>
                                        <p:tgtEl>
                                          <p:spTgt spid="457731">
                                            <p:txEl>
                                              <p:pRg st="4" end="4"/>
                                            </p:txEl>
                                          </p:spTgt>
                                        </p:tgtEl>
                                        <p:attrNameLst>
                                          <p:attrName>ppt_y</p:attrName>
                                        </p:attrNameLst>
                                      </p:cBhvr>
                                      <p:tavLst>
                                        <p:tav tm="0">
                                          <p:val>
                                            <p:strVal val="#ppt_y-.03"/>
                                          </p:val>
                                        </p:tav>
                                        <p:tav tm="100000">
                                          <p:val>
                                            <p:strVal val="#ppt_y"/>
                                          </p:val>
                                        </p:tav>
                                      </p:tavLst>
                                    </p:anim>
                                  </p:childTnLst>
                                </p:cTn>
                              </p:par>
                            </p:childTnLst>
                          </p:cTn>
                        </p:par>
                        <p:par>
                          <p:cTn id="39" fill="hold" nodeType="afterGroup">
                            <p:stCondLst>
                              <p:cond delay="5000"/>
                            </p:stCondLst>
                            <p:childTnLst>
                              <p:par>
                                <p:cTn id="40" presetID="37" presetClass="entr" presetSubtype="0" fill="hold" grpId="0" nodeType="afterEffect">
                                  <p:stCondLst>
                                    <p:cond delay="0"/>
                                  </p:stCondLst>
                                  <p:childTnLst>
                                    <p:set>
                                      <p:cBhvr>
                                        <p:cTn id="41" dur="1" fill="hold">
                                          <p:stCondLst>
                                            <p:cond delay="0"/>
                                          </p:stCondLst>
                                        </p:cTn>
                                        <p:tgtEl>
                                          <p:spTgt spid="457731">
                                            <p:txEl>
                                              <p:pRg st="5" end="5"/>
                                            </p:txEl>
                                          </p:spTgt>
                                        </p:tgtEl>
                                        <p:attrNameLst>
                                          <p:attrName>style.visibility</p:attrName>
                                        </p:attrNameLst>
                                      </p:cBhvr>
                                      <p:to>
                                        <p:strVal val="visible"/>
                                      </p:to>
                                    </p:set>
                                    <p:animEffect transition="in" filter="fade">
                                      <p:cBhvr>
                                        <p:cTn id="42" dur="1000"/>
                                        <p:tgtEl>
                                          <p:spTgt spid="457731">
                                            <p:txEl>
                                              <p:pRg st="5" end="5"/>
                                            </p:txEl>
                                          </p:spTgt>
                                        </p:tgtEl>
                                      </p:cBhvr>
                                    </p:animEffect>
                                    <p:anim calcmode="lin" valueType="num">
                                      <p:cBhvr>
                                        <p:cTn id="43" dur="1000" fill="hold"/>
                                        <p:tgtEl>
                                          <p:spTgt spid="457731">
                                            <p:txEl>
                                              <p:pRg st="5" end="5"/>
                                            </p:txEl>
                                          </p:spTgt>
                                        </p:tgtEl>
                                        <p:attrNameLst>
                                          <p:attrName>ppt_x</p:attrName>
                                        </p:attrNameLst>
                                      </p:cBhvr>
                                      <p:tavLst>
                                        <p:tav tm="0">
                                          <p:val>
                                            <p:strVal val="#ppt_x"/>
                                          </p:val>
                                        </p:tav>
                                        <p:tav tm="100000">
                                          <p:val>
                                            <p:strVal val="#ppt_x"/>
                                          </p:val>
                                        </p:tav>
                                      </p:tavLst>
                                    </p:anim>
                                    <p:anim calcmode="lin" valueType="num">
                                      <p:cBhvr>
                                        <p:cTn id="44" dur="898" decel="100000" fill="hold"/>
                                        <p:tgtEl>
                                          <p:spTgt spid="457731">
                                            <p:txEl>
                                              <p:pRg st="5" end="5"/>
                                            </p:txEl>
                                          </p:spTgt>
                                        </p:tgtEl>
                                        <p:attrNameLst>
                                          <p:attrName>ppt_y</p:attrName>
                                        </p:attrNameLst>
                                      </p:cBhvr>
                                      <p:tavLst>
                                        <p:tav tm="0">
                                          <p:val>
                                            <p:strVal val="#ppt_y+1"/>
                                          </p:val>
                                        </p:tav>
                                        <p:tav tm="100000">
                                          <p:val>
                                            <p:strVal val="#ppt_y-.03"/>
                                          </p:val>
                                        </p:tav>
                                      </p:tavLst>
                                    </p:anim>
                                    <p:anim calcmode="lin" valueType="num">
                                      <p:cBhvr>
                                        <p:cTn id="45" dur="100" accel="100000" fill="hold">
                                          <p:stCondLst>
                                            <p:cond delay="898"/>
                                          </p:stCondLst>
                                        </p:cTn>
                                        <p:tgtEl>
                                          <p:spTgt spid="457731">
                                            <p:txEl>
                                              <p:pRg st="5" end="5"/>
                                            </p:txEl>
                                          </p:spTgt>
                                        </p:tgtEl>
                                        <p:attrNameLst>
                                          <p:attrName>ppt_y</p:attrName>
                                        </p:attrNameLst>
                                      </p:cBhvr>
                                      <p:tavLst>
                                        <p:tav tm="0">
                                          <p:val>
                                            <p:strVal val="#ppt_y-.03"/>
                                          </p:val>
                                        </p:tav>
                                        <p:tav tm="100000">
                                          <p:val>
                                            <p:strVal val="#ppt_y"/>
                                          </p:val>
                                        </p:tav>
                                      </p:tavLst>
                                    </p:anim>
                                  </p:childTnLst>
                                </p:cTn>
                              </p:par>
                            </p:childTnLst>
                          </p:cTn>
                        </p:par>
                        <p:par>
                          <p:cTn id="46" fill="hold" nodeType="afterGroup">
                            <p:stCondLst>
                              <p:cond delay="6000"/>
                            </p:stCondLst>
                            <p:childTnLst>
                              <p:par>
                                <p:cTn id="47" presetID="37" presetClass="entr" presetSubtype="0" fill="hold" grpId="0" nodeType="afterEffect">
                                  <p:stCondLst>
                                    <p:cond delay="0"/>
                                  </p:stCondLst>
                                  <p:childTnLst>
                                    <p:set>
                                      <p:cBhvr>
                                        <p:cTn id="48" dur="1" fill="hold">
                                          <p:stCondLst>
                                            <p:cond delay="0"/>
                                          </p:stCondLst>
                                        </p:cTn>
                                        <p:tgtEl>
                                          <p:spTgt spid="457731">
                                            <p:txEl>
                                              <p:pRg st="6" end="6"/>
                                            </p:txEl>
                                          </p:spTgt>
                                        </p:tgtEl>
                                        <p:attrNameLst>
                                          <p:attrName>style.visibility</p:attrName>
                                        </p:attrNameLst>
                                      </p:cBhvr>
                                      <p:to>
                                        <p:strVal val="visible"/>
                                      </p:to>
                                    </p:set>
                                    <p:animEffect transition="in" filter="fade">
                                      <p:cBhvr>
                                        <p:cTn id="49" dur="1000"/>
                                        <p:tgtEl>
                                          <p:spTgt spid="457731">
                                            <p:txEl>
                                              <p:pRg st="6" end="6"/>
                                            </p:txEl>
                                          </p:spTgt>
                                        </p:tgtEl>
                                      </p:cBhvr>
                                    </p:animEffect>
                                    <p:anim calcmode="lin" valueType="num">
                                      <p:cBhvr>
                                        <p:cTn id="50" dur="1000" fill="hold"/>
                                        <p:tgtEl>
                                          <p:spTgt spid="457731">
                                            <p:txEl>
                                              <p:pRg st="6" end="6"/>
                                            </p:txEl>
                                          </p:spTgt>
                                        </p:tgtEl>
                                        <p:attrNameLst>
                                          <p:attrName>ppt_x</p:attrName>
                                        </p:attrNameLst>
                                      </p:cBhvr>
                                      <p:tavLst>
                                        <p:tav tm="0">
                                          <p:val>
                                            <p:strVal val="#ppt_x"/>
                                          </p:val>
                                        </p:tav>
                                        <p:tav tm="100000">
                                          <p:val>
                                            <p:strVal val="#ppt_x"/>
                                          </p:val>
                                        </p:tav>
                                      </p:tavLst>
                                    </p:anim>
                                    <p:anim calcmode="lin" valueType="num">
                                      <p:cBhvr>
                                        <p:cTn id="51" dur="898" decel="100000" fill="hold"/>
                                        <p:tgtEl>
                                          <p:spTgt spid="457731">
                                            <p:txEl>
                                              <p:pRg st="6" end="6"/>
                                            </p:txEl>
                                          </p:spTgt>
                                        </p:tgtEl>
                                        <p:attrNameLst>
                                          <p:attrName>ppt_y</p:attrName>
                                        </p:attrNameLst>
                                      </p:cBhvr>
                                      <p:tavLst>
                                        <p:tav tm="0">
                                          <p:val>
                                            <p:strVal val="#ppt_y+1"/>
                                          </p:val>
                                        </p:tav>
                                        <p:tav tm="100000">
                                          <p:val>
                                            <p:strVal val="#ppt_y-.03"/>
                                          </p:val>
                                        </p:tav>
                                      </p:tavLst>
                                    </p:anim>
                                    <p:anim calcmode="lin" valueType="num">
                                      <p:cBhvr>
                                        <p:cTn id="52" dur="100" accel="100000" fill="hold">
                                          <p:stCondLst>
                                            <p:cond delay="898"/>
                                          </p:stCondLst>
                                        </p:cTn>
                                        <p:tgtEl>
                                          <p:spTgt spid="457731">
                                            <p:txEl>
                                              <p:pRg st="6" end="6"/>
                                            </p:txEl>
                                          </p:spTgt>
                                        </p:tgtEl>
                                        <p:attrNameLst>
                                          <p:attrName>ppt_y</p:attrName>
                                        </p:attrNameLst>
                                      </p:cBhvr>
                                      <p:tavLst>
                                        <p:tav tm="0">
                                          <p:val>
                                            <p:strVal val="#ppt_y-.03"/>
                                          </p:val>
                                        </p:tav>
                                        <p:tav tm="100000">
                                          <p:val>
                                            <p:strVal val="#ppt_y"/>
                                          </p:val>
                                        </p:tav>
                                      </p:tavLst>
                                    </p:anim>
                                  </p:childTnLst>
                                </p:cTn>
                              </p:par>
                            </p:childTnLst>
                          </p:cTn>
                        </p:par>
                        <p:par>
                          <p:cTn id="53" fill="hold" nodeType="afterGroup">
                            <p:stCondLst>
                              <p:cond delay="7000"/>
                            </p:stCondLst>
                            <p:childTnLst>
                              <p:par>
                                <p:cTn id="54" presetID="37" presetClass="entr" presetSubtype="0" fill="hold" grpId="0" nodeType="afterEffect">
                                  <p:stCondLst>
                                    <p:cond delay="0"/>
                                  </p:stCondLst>
                                  <p:childTnLst>
                                    <p:set>
                                      <p:cBhvr>
                                        <p:cTn id="55" dur="1" fill="hold">
                                          <p:stCondLst>
                                            <p:cond delay="0"/>
                                          </p:stCondLst>
                                        </p:cTn>
                                        <p:tgtEl>
                                          <p:spTgt spid="457731">
                                            <p:txEl>
                                              <p:pRg st="7" end="7"/>
                                            </p:txEl>
                                          </p:spTgt>
                                        </p:tgtEl>
                                        <p:attrNameLst>
                                          <p:attrName>style.visibility</p:attrName>
                                        </p:attrNameLst>
                                      </p:cBhvr>
                                      <p:to>
                                        <p:strVal val="visible"/>
                                      </p:to>
                                    </p:set>
                                    <p:animEffect transition="in" filter="fade">
                                      <p:cBhvr>
                                        <p:cTn id="56" dur="1000"/>
                                        <p:tgtEl>
                                          <p:spTgt spid="457731">
                                            <p:txEl>
                                              <p:pRg st="7" end="7"/>
                                            </p:txEl>
                                          </p:spTgt>
                                        </p:tgtEl>
                                      </p:cBhvr>
                                    </p:animEffect>
                                    <p:anim calcmode="lin" valueType="num">
                                      <p:cBhvr>
                                        <p:cTn id="57" dur="1000" fill="hold"/>
                                        <p:tgtEl>
                                          <p:spTgt spid="457731">
                                            <p:txEl>
                                              <p:pRg st="7" end="7"/>
                                            </p:txEl>
                                          </p:spTgt>
                                        </p:tgtEl>
                                        <p:attrNameLst>
                                          <p:attrName>ppt_x</p:attrName>
                                        </p:attrNameLst>
                                      </p:cBhvr>
                                      <p:tavLst>
                                        <p:tav tm="0">
                                          <p:val>
                                            <p:strVal val="#ppt_x"/>
                                          </p:val>
                                        </p:tav>
                                        <p:tav tm="100000">
                                          <p:val>
                                            <p:strVal val="#ppt_x"/>
                                          </p:val>
                                        </p:tav>
                                      </p:tavLst>
                                    </p:anim>
                                    <p:anim calcmode="lin" valueType="num">
                                      <p:cBhvr>
                                        <p:cTn id="58" dur="898" decel="100000" fill="hold"/>
                                        <p:tgtEl>
                                          <p:spTgt spid="457731">
                                            <p:txEl>
                                              <p:pRg st="7" end="7"/>
                                            </p:txEl>
                                          </p:spTgt>
                                        </p:tgtEl>
                                        <p:attrNameLst>
                                          <p:attrName>ppt_y</p:attrName>
                                        </p:attrNameLst>
                                      </p:cBhvr>
                                      <p:tavLst>
                                        <p:tav tm="0">
                                          <p:val>
                                            <p:strVal val="#ppt_y+1"/>
                                          </p:val>
                                        </p:tav>
                                        <p:tav tm="100000">
                                          <p:val>
                                            <p:strVal val="#ppt_y-.03"/>
                                          </p:val>
                                        </p:tav>
                                      </p:tavLst>
                                    </p:anim>
                                    <p:anim calcmode="lin" valueType="num">
                                      <p:cBhvr>
                                        <p:cTn id="59" dur="100" accel="100000" fill="hold">
                                          <p:stCondLst>
                                            <p:cond delay="898"/>
                                          </p:stCondLst>
                                        </p:cTn>
                                        <p:tgtEl>
                                          <p:spTgt spid="457731">
                                            <p:txEl>
                                              <p:pRg st="7" end="7"/>
                                            </p:txEl>
                                          </p:spTgt>
                                        </p:tgtEl>
                                        <p:attrNameLst>
                                          <p:attrName>ppt_y</p:attrName>
                                        </p:attrNameLst>
                                      </p:cBhvr>
                                      <p:tavLst>
                                        <p:tav tm="0">
                                          <p:val>
                                            <p:strVal val="#ppt_y-.03"/>
                                          </p:val>
                                        </p:tav>
                                        <p:tav tm="100000">
                                          <p:val>
                                            <p:strVal val="#ppt_y"/>
                                          </p:val>
                                        </p:tav>
                                      </p:tavLst>
                                    </p:anim>
                                  </p:childTnLst>
                                </p:cTn>
                              </p:par>
                            </p:childTnLst>
                          </p:cTn>
                        </p:par>
                        <p:par>
                          <p:cTn id="60" fill="hold" nodeType="afterGroup">
                            <p:stCondLst>
                              <p:cond delay="8000"/>
                            </p:stCondLst>
                            <p:childTnLst>
                              <p:par>
                                <p:cTn id="61" presetID="37" presetClass="entr" presetSubtype="0" fill="hold" grpId="0" nodeType="afterEffect">
                                  <p:stCondLst>
                                    <p:cond delay="0"/>
                                  </p:stCondLst>
                                  <p:childTnLst>
                                    <p:set>
                                      <p:cBhvr>
                                        <p:cTn id="62" dur="1" fill="hold">
                                          <p:stCondLst>
                                            <p:cond delay="0"/>
                                          </p:stCondLst>
                                        </p:cTn>
                                        <p:tgtEl>
                                          <p:spTgt spid="457731">
                                            <p:txEl>
                                              <p:pRg st="8" end="8"/>
                                            </p:txEl>
                                          </p:spTgt>
                                        </p:tgtEl>
                                        <p:attrNameLst>
                                          <p:attrName>style.visibility</p:attrName>
                                        </p:attrNameLst>
                                      </p:cBhvr>
                                      <p:to>
                                        <p:strVal val="visible"/>
                                      </p:to>
                                    </p:set>
                                    <p:animEffect transition="in" filter="fade">
                                      <p:cBhvr>
                                        <p:cTn id="63" dur="1000"/>
                                        <p:tgtEl>
                                          <p:spTgt spid="457731">
                                            <p:txEl>
                                              <p:pRg st="8" end="8"/>
                                            </p:txEl>
                                          </p:spTgt>
                                        </p:tgtEl>
                                      </p:cBhvr>
                                    </p:animEffect>
                                    <p:anim calcmode="lin" valueType="num">
                                      <p:cBhvr>
                                        <p:cTn id="64" dur="1000" fill="hold"/>
                                        <p:tgtEl>
                                          <p:spTgt spid="457731">
                                            <p:txEl>
                                              <p:pRg st="8" end="8"/>
                                            </p:txEl>
                                          </p:spTgt>
                                        </p:tgtEl>
                                        <p:attrNameLst>
                                          <p:attrName>ppt_x</p:attrName>
                                        </p:attrNameLst>
                                      </p:cBhvr>
                                      <p:tavLst>
                                        <p:tav tm="0">
                                          <p:val>
                                            <p:strVal val="#ppt_x"/>
                                          </p:val>
                                        </p:tav>
                                        <p:tav tm="100000">
                                          <p:val>
                                            <p:strVal val="#ppt_x"/>
                                          </p:val>
                                        </p:tav>
                                      </p:tavLst>
                                    </p:anim>
                                    <p:anim calcmode="lin" valueType="num">
                                      <p:cBhvr>
                                        <p:cTn id="65" dur="898" decel="100000" fill="hold"/>
                                        <p:tgtEl>
                                          <p:spTgt spid="457731">
                                            <p:txEl>
                                              <p:pRg st="8" end="8"/>
                                            </p:txEl>
                                          </p:spTgt>
                                        </p:tgtEl>
                                        <p:attrNameLst>
                                          <p:attrName>ppt_y</p:attrName>
                                        </p:attrNameLst>
                                      </p:cBhvr>
                                      <p:tavLst>
                                        <p:tav tm="0">
                                          <p:val>
                                            <p:strVal val="#ppt_y+1"/>
                                          </p:val>
                                        </p:tav>
                                        <p:tav tm="100000">
                                          <p:val>
                                            <p:strVal val="#ppt_y-.03"/>
                                          </p:val>
                                        </p:tav>
                                      </p:tavLst>
                                    </p:anim>
                                    <p:anim calcmode="lin" valueType="num">
                                      <p:cBhvr>
                                        <p:cTn id="66" dur="100" accel="100000" fill="hold">
                                          <p:stCondLst>
                                            <p:cond delay="898"/>
                                          </p:stCondLst>
                                        </p:cTn>
                                        <p:tgtEl>
                                          <p:spTgt spid="457731">
                                            <p:txEl>
                                              <p:pRg st="8" end="8"/>
                                            </p:txEl>
                                          </p:spTgt>
                                        </p:tgtEl>
                                        <p:attrNameLst>
                                          <p:attrName>ppt_y</p:attrName>
                                        </p:attrNameLst>
                                      </p:cBhvr>
                                      <p:tavLst>
                                        <p:tav tm="0">
                                          <p:val>
                                            <p:strVal val="#ppt_y-.03"/>
                                          </p:val>
                                        </p:tav>
                                        <p:tav tm="100000">
                                          <p:val>
                                            <p:strVal val="#ppt_y"/>
                                          </p:val>
                                        </p:tav>
                                      </p:tavLst>
                                    </p:anim>
                                  </p:childTnLst>
                                </p:cTn>
                              </p:par>
                            </p:childTnLst>
                          </p:cTn>
                        </p:par>
                        <p:par>
                          <p:cTn id="67" fill="hold" nodeType="afterGroup">
                            <p:stCondLst>
                              <p:cond delay="9000"/>
                            </p:stCondLst>
                            <p:childTnLst>
                              <p:par>
                                <p:cTn id="68" presetID="37" presetClass="entr" presetSubtype="0" fill="hold" grpId="0" nodeType="afterEffect">
                                  <p:stCondLst>
                                    <p:cond delay="0"/>
                                  </p:stCondLst>
                                  <p:childTnLst>
                                    <p:set>
                                      <p:cBhvr>
                                        <p:cTn id="69" dur="1" fill="hold">
                                          <p:stCondLst>
                                            <p:cond delay="0"/>
                                          </p:stCondLst>
                                        </p:cTn>
                                        <p:tgtEl>
                                          <p:spTgt spid="457731">
                                            <p:txEl>
                                              <p:pRg st="9" end="9"/>
                                            </p:txEl>
                                          </p:spTgt>
                                        </p:tgtEl>
                                        <p:attrNameLst>
                                          <p:attrName>style.visibility</p:attrName>
                                        </p:attrNameLst>
                                      </p:cBhvr>
                                      <p:to>
                                        <p:strVal val="visible"/>
                                      </p:to>
                                    </p:set>
                                    <p:animEffect transition="in" filter="fade">
                                      <p:cBhvr>
                                        <p:cTn id="70" dur="1000"/>
                                        <p:tgtEl>
                                          <p:spTgt spid="457731">
                                            <p:txEl>
                                              <p:pRg st="9" end="9"/>
                                            </p:txEl>
                                          </p:spTgt>
                                        </p:tgtEl>
                                      </p:cBhvr>
                                    </p:animEffect>
                                    <p:anim calcmode="lin" valueType="num">
                                      <p:cBhvr>
                                        <p:cTn id="71" dur="1000" fill="hold"/>
                                        <p:tgtEl>
                                          <p:spTgt spid="457731">
                                            <p:txEl>
                                              <p:pRg st="9" end="9"/>
                                            </p:txEl>
                                          </p:spTgt>
                                        </p:tgtEl>
                                        <p:attrNameLst>
                                          <p:attrName>ppt_x</p:attrName>
                                        </p:attrNameLst>
                                      </p:cBhvr>
                                      <p:tavLst>
                                        <p:tav tm="0">
                                          <p:val>
                                            <p:strVal val="#ppt_x"/>
                                          </p:val>
                                        </p:tav>
                                        <p:tav tm="100000">
                                          <p:val>
                                            <p:strVal val="#ppt_x"/>
                                          </p:val>
                                        </p:tav>
                                      </p:tavLst>
                                    </p:anim>
                                    <p:anim calcmode="lin" valueType="num">
                                      <p:cBhvr>
                                        <p:cTn id="72" dur="898" decel="100000" fill="hold"/>
                                        <p:tgtEl>
                                          <p:spTgt spid="457731">
                                            <p:txEl>
                                              <p:pRg st="9" end="9"/>
                                            </p:txEl>
                                          </p:spTgt>
                                        </p:tgtEl>
                                        <p:attrNameLst>
                                          <p:attrName>ppt_y</p:attrName>
                                        </p:attrNameLst>
                                      </p:cBhvr>
                                      <p:tavLst>
                                        <p:tav tm="0">
                                          <p:val>
                                            <p:strVal val="#ppt_y+1"/>
                                          </p:val>
                                        </p:tav>
                                        <p:tav tm="100000">
                                          <p:val>
                                            <p:strVal val="#ppt_y-.03"/>
                                          </p:val>
                                        </p:tav>
                                      </p:tavLst>
                                    </p:anim>
                                    <p:anim calcmode="lin" valueType="num">
                                      <p:cBhvr>
                                        <p:cTn id="73" dur="100" accel="100000" fill="hold">
                                          <p:stCondLst>
                                            <p:cond delay="898"/>
                                          </p:stCondLst>
                                        </p:cTn>
                                        <p:tgtEl>
                                          <p:spTgt spid="457731">
                                            <p:txEl>
                                              <p:pRg st="9" end="9"/>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7731" grpId="0" uiExpand="1" build="p"/>
    </p:bldLst>
  </p:timing>
</p:sld>
</file>

<file path=ppt/slides/slide3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58754" name="Rectangle 2"/>
          <p:cNvSpPr>
            <a:spLocks noGrp="1" noChangeArrowheads="1"/>
          </p:cNvSpPr>
          <p:nvPr>
            <p:ph type="title"/>
          </p:nvPr>
        </p:nvSpPr>
        <p:spPr>
          <a:xfrm>
            <a:off x="374650" y="596900"/>
            <a:ext cx="8229600" cy="1031875"/>
          </a:xfrm>
        </p:spPr>
        <p:txBody>
          <a:bodyPr/>
          <a:lstStyle/>
          <a:p>
            <a:pPr algn="r"/>
            <a:r>
              <a:rPr lang="fa-IR" altLang="fa-IR" sz="1800">
                <a:cs typeface="B Nasim" panose="00000700000000000000" pitchFamily="2" charset="-78"/>
              </a:rPr>
              <a:t>حل مساله 17-1</a:t>
            </a:r>
            <a:endParaRPr lang="en-US" altLang="fa-IR" sz="1800">
              <a:cs typeface="B Nasim" panose="00000700000000000000" pitchFamily="2" charset="-78"/>
            </a:endParaRPr>
          </a:p>
        </p:txBody>
      </p:sp>
      <p:sp>
        <p:nvSpPr>
          <p:cNvPr id="458755" name="Rectangle 3"/>
          <p:cNvSpPr>
            <a:spLocks noGrp="1" noChangeArrowheads="1"/>
          </p:cNvSpPr>
          <p:nvPr>
            <p:ph type="body" idx="1"/>
          </p:nvPr>
        </p:nvSpPr>
        <p:spPr>
          <a:xfrm>
            <a:off x="457200" y="1770063"/>
            <a:ext cx="8229600" cy="4683125"/>
          </a:xfrm>
        </p:spPr>
        <p:txBody>
          <a:bodyPr/>
          <a:lstStyle/>
          <a:p>
            <a:pPr>
              <a:lnSpc>
                <a:spcPct val="140000"/>
              </a:lnSpc>
            </a:pPr>
            <a:r>
              <a:rPr lang="fa-IR" altLang="zh-CN" sz="2200">
                <a:effectLst/>
                <a:cs typeface="B Zar" panose="00000400000000000000" pitchFamily="2" charset="-78"/>
              </a:rPr>
              <a:t>طریق اول : زمانی مناسب است که واحدهای ضایع شده از نوع ضایعات عادی باشد و دارای ارزش برآوردی بازار باشد . ارزش کل واحدهای ضایع شده (600 = 6/0 × 1000) محاسبه می شود و به عنوان قیمت تمام شده واحدهای ضایع شده از کل هزینه های تولید کسر می شود . </a:t>
            </a:r>
          </a:p>
          <a:p>
            <a:pPr>
              <a:lnSpc>
                <a:spcPct val="140000"/>
              </a:lnSpc>
            </a:pPr>
            <a:r>
              <a:rPr lang="fa-IR" altLang="zh-CN" sz="2200">
                <a:effectLst/>
                <a:cs typeface="B Zar" panose="00000400000000000000" pitchFamily="2" charset="-78"/>
              </a:rPr>
              <a:t>طریق دوم : زمانی مناسب است که واحدهای ضایع شده از نوع ضایعات عادی بوده و دارای ارزش برآوردی باشد . و بخواهیم باقی مانده هزینه ضایعات عادی را بعنوان هزینه سربار منظور کنیم . </a:t>
            </a:r>
          </a:p>
          <a:p>
            <a:pPr>
              <a:lnSpc>
                <a:spcPct val="140000"/>
              </a:lnSpc>
            </a:pPr>
            <a:r>
              <a:rPr lang="fa-IR" altLang="zh-CN" sz="2200">
                <a:effectLst/>
                <a:cs typeface="B Zar" panose="00000400000000000000" pitchFamily="2" charset="-78"/>
              </a:rPr>
              <a:t>طریق سوم : زمانی مناسب است که واحدهای ضایع شده از نوع ضایعات غیر عادی ؛ و دارای ارزش برآوردی بازار باشند ، و یک یا چند نفر از کارکنان مسئول ایجاد چنین ضایعاتی شناخته شوند ، در این صورت به حساب بدهی آنان منظور می گردد . </a:t>
            </a:r>
            <a:endParaRPr lang="en-US" altLang="fa-IR" sz="2200">
              <a:effectLst/>
              <a:cs typeface="B Zar" panose="00000400000000000000" pitchFamily="2" charset="-78"/>
            </a:endParaRPr>
          </a:p>
        </p:txBody>
      </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58754"/>
                                        </p:tgtEl>
                                        <p:attrNameLst>
                                          <p:attrName>style.visibility</p:attrName>
                                        </p:attrNameLst>
                                      </p:cBhvr>
                                      <p:to>
                                        <p:strVal val="visible"/>
                                      </p:to>
                                    </p:set>
                                    <p:animEffect transition="in" filter="fade">
                                      <p:cBhvr>
                                        <p:cTn id="7" dur="1000"/>
                                        <p:tgtEl>
                                          <p:spTgt spid="458754"/>
                                        </p:tgtEl>
                                      </p:cBhvr>
                                    </p:animEffect>
                                    <p:anim calcmode="lin" valueType="num">
                                      <p:cBhvr>
                                        <p:cTn id="8" dur="1000" fill="hold"/>
                                        <p:tgtEl>
                                          <p:spTgt spid="458754"/>
                                        </p:tgtEl>
                                        <p:attrNameLst>
                                          <p:attrName>ppt_x</p:attrName>
                                        </p:attrNameLst>
                                      </p:cBhvr>
                                      <p:tavLst>
                                        <p:tav tm="0">
                                          <p:val>
                                            <p:strVal val="#ppt_x"/>
                                          </p:val>
                                        </p:tav>
                                        <p:tav tm="100000">
                                          <p:val>
                                            <p:strVal val="#ppt_x"/>
                                          </p:val>
                                        </p:tav>
                                      </p:tavLst>
                                    </p:anim>
                                    <p:anim calcmode="lin" valueType="num">
                                      <p:cBhvr>
                                        <p:cTn id="9" dur="898" decel="100000" fill="hold"/>
                                        <p:tgtEl>
                                          <p:spTgt spid="458754"/>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58754"/>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58755">
                                            <p:txEl>
                                              <p:pRg st="0" end="0"/>
                                            </p:txEl>
                                          </p:spTgt>
                                        </p:tgtEl>
                                        <p:attrNameLst>
                                          <p:attrName>style.visibility</p:attrName>
                                        </p:attrNameLst>
                                      </p:cBhvr>
                                      <p:to>
                                        <p:strVal val="visible"/>
                                      </p:to>
                                    </p:set>
                                    <p:animEffect transition="in" filter="fade">
                                      <p:cBhvr>
                                        <p:cTn id="14" dur="1000"/>
                                        <p:tgtEl>
                                          <p:spTgt spid="458755">
                                            <p:txEl>
                                              <p:pRg st="0" end="0"/>
                                            </p:txEl>
                                          </p:spTgt>
                                        </p:tgtEl>
                                      </p:cBhvr>
                                    </p:animEffect>
                                    <p:anim calcmode="lin" valueType="num">
                                      <p:cBhvr>
                                        <p:cTn id="15" dur="1000" fill="hold"/>
                                        <p:tgtEl>
                                          <p:spTgt spid="458755">
                                            <p:txEl>
                                              <p:pRg st="0" end="0"/>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58755">
                                            <p:txEl>
                                              <p:pRg st="0" end="0"/>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58755">
                                            <p:txEl>
                                              <p:pRg st="0" end="0"/>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458755">
                                            <p:txEl>
                                              <p:pRg st="1" end="1"/>
                                            </p:txEl>
                                          </p:spTgt>
                                        </p:tgtEl>
                                        <p:attrNameLst>
                                          <p:attrName>style.visibility</p:attrName>
                                        </p:attrNameLst>
                                      </p:cBhvr>
                                      <p:to>
                                        <p:strVal val="visible"/>
                                      </p:to>
                                    </p:set>
                                    <p:animEffect transition="in" filter="fade">
                                      <p:cBhvr>
                                        <p:cTn id="21" dur="1000"/>
                                        <p:tgtEl>
                                          <p:spTgt spid="458755">
                                            <p:txEl>
                                              <p:pRg st="1" end="1"/>
                                            </p:txEl>
                                          </p:spTgt>
                                        </p:tgtEl>
                                      </p:cBhvr>
                                    </p:animEffect>
                                    <p:anim calcmode="lin" valueType="num">
                                      <p:cBhvr>
                                        <p:cTn id="22" dur="1000" fill="hold"/>
                                        <p:tgtEl>
                                          <p:spTgt spid="458755">
                                            <p:txEl>
                                              <p:pRg st="1" end="1"/>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458755">
                                            <p:txEl>
                                              <p:pRg st="1" end="1"/>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458755">
                                            <p:txEl>
                                              <p:pRg st="1" end="1"/>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458755">
                                            <p:txEl>
                                              <p:pRg st="2" end="2"/>
                                            </p:txEl>
                                          </p:spTgt>
                                        </p:tgtEl>
                                        <p:attrNameLst>
                                          <p:attrName>style.visibility</p:attrName>
                                        </p:attrNameLst>
                                      </p:cBhvr>
                                      <p:to>
                                        <p:strVal val="visible"/>
                                      </p:to>
                                    </p:set>
                                    <p:animEffect transition="in" filter="fade">
                                      <p:cBhvr>
                                        <p:cTn id="28" dur="1000"/>
                                        <p:tgtEl>
                                          <p:spTgt spid="458755">
                                            <p:txEl>
                                              <p:pRg st="2" end="2"/>
                                            </p:txEl>
                                          </p:spTgt>
                                        </p:tgtEl>
                                      </p:cBhvr>
                                    </p:animEffect>
                                    <p:anim calcmode="lin" valueType="num">
                                      <p:cBhvr>
                                        <p:cTn id="29" dur="1000" fill="hold"/>
                                        <p:tgtEl>
                                          <p:spTgt spid="458755">
                                            <p:txEl>
                                              <p:pRg st="2" end="2"/>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58755">
                                            <p:txEl>
                                              <p:pRg st="2" end="2"/>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58755">
                                            <p:txEl>
                                              <p:pRg st="2" end="2"/>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8754" grpId="0"/>
      <p:bldP spid="458755" grpId="0" build="p"/>
    </p:bldLst>
  </p:timing>
</p:sld>
</file>

<file path=ppt/slides/slide3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59780" name="Rectangle 4"/>
          <p:cNvSpPr>
            <a:spLocks noGrp="1" noChangeArrowheads="1"/>
          </p:cNvSpPr>
          <p:nvPr>
            <p:ph type="title"/>
          </p:nvPr>
        </p:nvSpPr>
        <p:spPr>
          <a:xfrm>
            <a:off x="395288" y="92075"/>
            <a:ext cx="8229600" cy="744538"/>
          </a:xfrm>
        </p:spPr>
        <p:txBody>
          <a:bodyPr/>
          <a:lstStyle/>
          <a:p>
            <a:pPr algn="r"/>
            <a:r>
              <a:rPr lang="fa-IR" altLang="fa-IR" sz="1800">
                <a:cs typeface="B Nasim" panose="00000700000000000000" pitchFamily="2" charset="-78"/>
              </a:rPr>
              <a:t>حل مساله 18-1</a:t>
            </a:r>
            <a:endParaRPr lang="en-US" altLang="fa-IR" sz="1800">
              <a:cs typeface="B Nasim" panose="00000700000000000000" pitchFamily="2" charset="-78"/>
            </a:endParaRPr>
          </a:p>
        </p:txBody>
      </p:sp>
      <p:graphicFrame>
        <p:nvGraphicFramePr>
          <p:cNvPr id="459997" name="Group 221"/>
          <p:cNvGraphicFramePr>
            <a:graphicFrameLocks noGrp="1"/>
          </p:cNvGraphicFramePr>
          <p:nvPr>
            <p:ph idx="1"/>
          </p:nvPr>
        </p:nvGraphicFramePr>
        <p:xfrm>
          <a:off x="468313" y="765175"/>
          <a:ext cx="8229600" cy="5929313"/>
        </p:xfrm>
        <a:graphic>
          <a:graphicData uri="http://schemas.openxmlformats.org/drawingml/2006/table">
            <a:tbl>
              <a:tblPr rtl="1"/>
              <a:tblGrid>
                <a:gridCol w="4630738">
                  <a:extLst>
                    <a:ext uri="{9D8B030D-6E8A-4147-A177-3AD203B41FA5}">
                      <a16:colId xmlns:a16="http://schemas.microsoft.com/office/drawing/2014/main" val="738661419"/>
                    </a:ext>
                  </a:extLst>
                </a:gridCol>
                <a:gridCol w="1150937">
                  <a:extLst>
                    <a:ext uri="{9D8B030D-6E8A-4147-A177-3AD203B41FA5}">
                      <a16:colId xmlns:a16="http://schemas.microsoft.com/office/drawing/2014/main" val="1626774716"/>
                    </a:ext>
                  </a:extLst>
                </a:gridCol>
                <a:gridCol w="1152525">
                  <a:extLst>
                    <a:ext uri="{9D8B030D-6E8A-4147-A177-3AD203B41FA5}">
                      <a16:colId xmlns:a16="http://schemas.microsoft.com/office/drawing/2014/main" val="2832592627"/>
                    </a:ext>
                  </a:extLst>
                </a:gridCol>
                <a:gridCol w="1295400">
                  <a:extLst>
                    <a:ext uri="{9D8B030D-6E8A-4147-A177-3AD203B41FA5}">
                      <a16:colId xmlns:a16="http://schemas.microsoft.com/office/drawing/2014/main" val="366810372"/>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پارس</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692134006"/>
                  </a:ext>
                </a:extLst>
              </a:tr>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 دایره 2 – (روش میانگین) برای خرداد ماه</a:t>
                      </a:r>
                      <a:endParaRPr kumimoji="0" lang="en-US" altLang="fa-IR" sz="2000" b="1"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835769867"/>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7614891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2685075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 است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513340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0124005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45149530"/>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1018604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شایعات غیر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888165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 :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4493937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0899059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 کالای در جریان تکمیل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13338617"/>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5510537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6827085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77000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722977537"/>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59780"/>
                                        </p:tgtEl>
                                        <p:attrNameLst>
                                          <p:attrName>style.visibility</p:attrName>
                                        </p:attrNameLst>
                                      </p:cBhvr>
                                      <p:to>
                                        <p:strVal val="visible"/>
                                      </p:to>
                                    </p:set>
                                    <p:animEffect transition="in" filter="fade">
                                      <p:cBhvr>
                                        <p:cTn id="7" dur="1000"/>
                                        <p:tgtEl>
                                          <p:spTgt spid="459780"/>
                                        </p:tgtEl>
                                      </p:cBhvr>
                                    </p:animEffect>
                                    <p:anim calcmode="lin" valueType="num">
                                      <p:cBhvr>
                                        <p:cTn id="8" dur="1000" fill="hold"/>
                                        <p:tgtEl>
                                          <p:spTgt spid="459780"/>
                                        </p:tgtEl>
                                        <p:attrNameLst>
                                          <p:attrName>ppt_x</p:attrName>
                                        </p:attrNameLst>
                                      </p:cBhvr>
                                      <p:tavLst>
                                        <p:tav tm="0">
                                          <p:val>
                                            <p:strVal val="#ppt_x"/>
                                          </p:val>
                                        </p:tav>
                                        <p:tav tm="100000">
                                          <p:val>
                                            <p:strVal val="#ppt_x"/>
                                          </p:val>
                                        </p:tav>
                                      </p:tavLst>
                                    </p:anim>
                                    <p:anim calcmode="lin" valueType="num">
                                      <p:cBhvr>
                                        <p:cTn id="9" dur="898" decel="100000" fill="hold"/>
                                        <p:tgtEl>
                                          <p:spTgt spid="459780"/>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5978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9780" grpId="0"/>
    </p:bldLst>
  </p:timing>
</p:sld>
</file>

<file path=ppt/slides/slide3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62138" name="Group 314"/>
          <p:cNvGraphicFramePr>
            <a:graphicFrameLocks noGrp="1"/>
          </p:cNvGraphicFramePr>
          <p:nvPr>
            <p:ph/>
          </p:nvPr>
        </p:nvGraphicFramePr>
        <p:xfrm>
          <a:off x="457200" y="454025"/>
          <a:ext cx="8229600" cy="6143625"/>
        </p:xfrm>
        <a:graphic>
          <a:graphicData uri="http://schemas.openxmlformats.org/drawingml/2006/table">
            <a:tbl>
              <a:tblPr rtl="1"/>
              <a:tblGrid>
                <a:gridCol w="3827462">
                  <a:extLst>
                    <a:ext uri="{9D8B030D-6E8A-4147-A177-3AD203B41FA5}">
                      <a16:colId xmlns:a16="http://schemas.microsoft.com/office/drawing/2014/main" val="3860805472"/>
                    </a:ext>
                  </a:extLst>
                </a:gridCol>
                <a:gridCol w="287338">
                  <a:extLst>
                    <a:ext uri="{9D8B030D-6E8A-4147-A177-3AD203B41FA5}">
                      <a16:colId xmlns:a16="http://schemas.microsoft.com/office/drawing/2014/main" val="3371302168"/>
                    </a:ext>
                  </a:extLst>
                </a:gridCol>
                <a:gridCol w="822325">
                  <a:extLst>
                    <a:ext uri="{9D8B030D-6E8A-4147-A177-3AD203B41FA5}">
                      <a16:colId xmlns:a16="http://schemas.microsoft.com/office/drawing/2014/main" val="2499913875"/>
                    </a:ext>
                  </a:extLst>
                </a:gridCol>
                <a:gridCol w="1049337">
                  <a:extLst>
                    <a:ext uri="{9D8B030D-6E8A-4147-A177-3AD203B41FA5}">
                      <a16:colId xmlns:a16="http://schemas.microsoft.com/office/drawing/2014/main" val="481527812"/>
                    </a:ext>
                  </a:extLst>
                </a:gridCol>
                <a:gridCol w="1081088">
                  <a:extLst>
                    <a:ext uri="{9D8B030D-6E8A-4147-A177-3AD203B41FA5}">
                      <a16:colId xmlns:a16="http://schemas.microsoft.com/office/drawing/2014/main" val="4087802744"/>
                    </a:ext>
                  </a:extLst>
                </a:gridCol>
                <a:gridCol w="1162050">
                  <a:extLst>
                    <a:ext uri="{9D8B030D-6E8A-4147-A177-3AD203B41FA5}">
                      <a16:colId xmlns:a16="http://schemas.microsoft.com/office/drawing/2014/main" val="735819263"/>
                    </a:ext>
                  </a:extLst>
                </a:gridCol>
              </a:tblGrid>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593758233"/>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82900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124900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38240362"/>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اضافه شده در این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647500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655200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1251600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2554300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90891619"/>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730400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655200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1293600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2679200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39326226"/>
                  </a:ext>
                </a:extLst>
              </a:tr>
              <a:tr h="3619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77000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97336609"/>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29/35</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9988635"/>
                  </a:ext>
                </a:extLst>
              </a:tr>
              <a:tr h="7350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32532964"/>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(29/35×50000)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1764500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22915691"/>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(از جدول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113114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69648289"/>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1877614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82402276"/>
                  </a:ext>
                </a:extLst>
              </a:tr>
              <a:tr h="36036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0511668"/>
                  </a:ext>
                </a:extLst>
              </a:tr>
              <a:tr h="361950">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(13/9×20000) + (36/9×20000) + (8/16×19000) = 689000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44855757"/>
                  </a:ext>
                </a:extLst>
              </a:tr>
              <a:tr h="360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(از جدول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44876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0106794"/>
                  </a:ext>
                </a:extLst>
              </a:tr>
              <a:tr h="360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کار در جریان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733876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91902152"/>
                  </a:ext>
                </a:extLst>
              </a:tr>
              <a:tr h="3603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(13/9×3000) + (8/16×2400)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67710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70609764"/>
                  </a:ext>
                </a:extLst>
              </a:tr>
              <a:tr h="3603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2679200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490392803"/>
                  </a:ext>
                </a:extLst>
              </a:tr>
            </a:tbl>
          </a:graphicData>
        </a:graphic>
      </p:graphicFrame>
    </p:spTree>
  </p:cSld>
  <p:clrMapOvr>
    <a:masterClrMapping/>
  </p:clrMapOvr>
  <p:transition spd="med">
    <p:wipe dir="d"/>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64195" name="Group 323"/>
          <p:cNvGraphicFramePr>
            <a:graphicFrameLocks noGrp="1"/>
          </p:cNvGraphicFramePr>
          <p:nvPr>
            <p:ph/>
          </p:nvPr>
        </p:nvGraphicFramePr>
        <p:xfrm>
          <a:off x="457200" y="287338"/>
          <a:ext cx="8229600" cy="6237287"/>
        </p:xfrm>
        <a:graphic>
          <a:graphicData uri="http://schemas.openxmlformats.org/drawingml/2006/table">
            <a:tbl>
              <a:tblPr rtl="1"/>
              <a:tblGrid>
                <a:gridCol w="4754562">
                  <a:extLst>
                    <a:ext uri="{9D8B030D-6E8A-4147-A177-3AD203B41FA5}">
                      <a16:colId xmlns:a16="http://schemas.microsoft.com/office/drawing/2014/main" val="429659438"/>
                    </a:ext>
                  </a:extLst>
                </a:gridCol>
                <a:gridCol w="873125">
                  <a:extLst>
                    <a:ext uri="{9D8B030D-6E8A-4147-A177-3AD203B41FA5}">
                      <a16:colId xmlns:a16="http://schemas.microsoft.com/office/drawing/2014/main" val="3016034833"/>
                    </a:ext>
                  </a:extLst>
                </a:gridCol>
                <a:gridCol w="773113">
                  <a:extLst>
                    <a:ext uri="{9D8B030D-6E8A-4147-A177-3AD203B41FA5}">
                      <a16:colId xmlns:a16="http://schemas.microsoft.com/office/drawing/2014/main" val="1748351635"/>
                    </a:ext>
                  </a:extLst>
                </a:gridCol>
                <a:gridCol w="954087">
                  <a:extLst>
                    <a:ext uri="{9D8B030D-6E8A-4147-A177-3AD203B41FA5}">
                      <a16:colId xmlns:a16="http://schemas.microsoft.com/office/drawing/2014/main" val="3912373695"/>
                    </a:ext>
                  </a:extLst>
                </a:gridCol>
                <a:gridCol w="874713">
                  <a:extLst>
                    <a:ext uri="{9D8B030D-6E8A-4147-A177-3AD203B41FA5}">
                      <a16:colId xmlns:a16="http://schemas.microsoft.com/office/drawing/2014/main" val="3344674135"/>
                    </a:ext>
                  </a:extLst>
                </a:gridCol>
              </a:tblGrid>
              <a:tr h="6604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جداول پیوست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7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157990=94080+63910=[(8/16×5600) + (13/9)7000)]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07054635"/>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تسهیم ضایعات عادی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708492359"/>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43453832"/>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3061850"/>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9481913"/>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90488485"/>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ریالی تسهیم ضایعات عادی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39301940"/>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تکمیل شده و انتقال یافته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47048460"/>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(71%×63910)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45376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80338170"/>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(29%×94080)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67738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64878856"/>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113114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06120727"/>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در جریان ساخت آخر دوره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14124140"/>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(29%×63910)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18534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09463000"/>
                  </a:ext>
                </a:extLst>
              </a:tr>
              <a:tr h="3730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(28%×94080)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26342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96937731"/>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44876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390761"/>
                  </a:ext>
                </a:extLst>
              </a:tr>
              <a:tr h="371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63910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94080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157990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77450319"/>
                  </a:ext>
                </a:extLst>
              </a:tr>
            </a:tbl>
          </a:graphicData>
        </a:graphic>
      </p:graphicFrame>
    </p:spTree>
  </p:cSld>
  <p:clrMapOvr>
    <a:masterClrMapping/>
  </p:clrMapOvr>
  <p:transition spd="med">
    <p:wipe dir="d"/>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65924" name="Rectangle 4"/>
          <p:cNvSpPr>
            <a:spLocks noGrp="1" noChangeArrowheads="1"/>
          </p:cNvSpPr>
          <p:nvPr>
            <p:ph type="title"/>
          </p:nvPr>
        </p:nvSpPr>
        <p:spPr>
          <a:xfrm>
            <a:off x="2411413" y="188913"/>
            <a:ext cx="6275387" cy="600075"/>
          </a:xfrm>
        </p:spPr>
        <p:txBody>
          <a:bodyPr/>
          <a:lstStyle/>
          <a:p>
            <a:pPr algn="r"/>
            <a:r>
              <a:rPr lang="fa-IR" altLang="fa-IR" sz="1800" b="1">
                <a:effectLst/>
                <a:latin typeface="Symbol" panose="05050102010706020507" pitchFamily="18" charset="2"/>
                <a:cs typeface="B Nasim" panose="00000700000000000000" pitchFamily="2" charset="-78"/>
              </a:rPr>
              <a:t>حل مساله 19-1</a:t>
            </a:r>
            <a:endParaRPr lang="en-US" altLang="fa-IR" sz="1800" b="1">
              <a:effectLst/>
              <a:latin typeface="Symbol" panose="05050102010706020507" pitchFamily="18" charset="2"/>
              <a:cs typeface="B Nasim" panose="00000700000000000000" pitchFamily="2" charset="-78"/>
            </a:endParaRPr>
          </a:p>
        </p:txBody>
      </p:sp>
      <p:graphicFrame>
        <p:nvGraphicFramePr>
          <p:cNvPr id="466078" name="Group 158"/>
          <p:cNvGraphicFramePr>
            <a:graphicFrameLocks noGrp="1"/>
          </p:cNvGraphicFramePr>
          <p:nvPr>
            <p:ph idx="1"/>
          </p:nvPr>
        </p:nvGraphicFramePr>
        <p:xfrm>
          <a:off x="539750" y="739775"/>
          <a:ext cx="8229600" cy="5868988"/>
        </p:xfrm>
        <a:graphic>
          <a:graphicData uri="http://schemas.openxmlformats.org/drawingml/2006/table">
            <a:tbl>
              <a:tblPr rtl="1"/>
              <a:tblGrid>
                <a:gridCol w="5565775">
                  <a:extLst>
                    <a:ext uri="{9D8B030D-6E8A-4147-A177-3AD203B41FA5}">
                      <a16:colId xmlns:a16="http://schemas.microsoft.com/office/drawing/2014/main" val="1357430235"/>
                    </a:ext>
                  </a:extLst>
                </a:gridCol>
                <a:gridCol w="1368425">
                  <a:extLst>
                    <a:ext uri="{9D8B030D-6E8A-4147-A177-3AD203B41FA5}">
                      <a16:colId xmlns:a16="http://schemas.microsoft.com/office/drawing/2014/main" val="508454337"/>
                    </a:ext>
                  </a:extLst>
                </a:gridCol>
                <a:gridCol w="1295400">
                  <a:extLst>
                    <a:ext uri="{9D8B030D-6E8A-4147-A177-3AD203B41FA5}">
                      <a16:colId xmlns:a16="http://schemas.microsoft.com/office/drawing/2014/main" val="2909001824"/>
                    </a:ext>
                  </a:extLst>
                </a:gridCol>
              </a:tblGrid>
              <a:tr h="8223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هفته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89917952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0963233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 است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3898203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انبار کالای ساخته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2234915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آخر دوره (60% تکمیل)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3340978"/>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(3%×7800)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0849393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 (234-300)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66</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25977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143216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 کالای ساخته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9724812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8262763"/>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(پایان فرآیند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1858964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9492061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احاد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8130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78422676"/>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65924"/>
                                        </p:tgtEl>
                                        <p:attrNameLst>
                                          <p:attrName>style.visibility</p:attrName>
                                        </p:attrNameLst>
                                      </p:cBhvr>
                                      <p:to>
                                        <p:strVal val="visible"/>
                                      </p:to>
                                    </p:set>
                                    <p:animEffect transition="in" filter="fade">
                                      <p:cBhvr>
                                        <p:cTn id="7" dur="1000"/>
                                        <p:tgtEl>
                                          <p:spTgt spid="465924"/>
                                        </p:tgtEl>
                                      </p:cBhvr>
                                    </p:animEffect>
                                    <p:anim calcmode="lin" valueType="num">
                                      <p:cBhvr>
                                        <p:cTn id="8" dur="1000" fill="hold"/>
                                        <p:tgtEl>
                                          <p:spTgt spid="465924"/>
                                        </p:tgtEl>
                                        <p:attrNameLst>
                                          <p:attrName>ppt_x</p:attrName>
                                        </p:attrNameLst>
                                      </p:cBhvr>
                                      <p:tavLst>
                                        <p:tav tm="0">
                                          <p:val>
                                            <p:strVal val="#ppt_x"/>
                                          </p:val>
                                        </p:tav>
                                        <p:tav tm="100000">
                                          <p:val>
                                            <p:strVal val="#ppt_x"/>
                                          </p:val>
                                        </p:tav>
                                      </p:tavLst>
                                    </p:anim>
                                    <p:anim calcmode="lin" valueType="num">
                                      <p:cBhvr>
                                        <p:cTn id="9" dur="898" decel="100000" fill="hold"/>
                                        <p:tgtEl>
                                          <p:spTgt spid="465924"/>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65924"/>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13" presetClass="entr" presetSubtype="16" fill="hold" nodeType="afterEffect">
                                  <p:stCondLst>
                                    <p:cond delay="0"/>
                                  </p:stCondLst>
                                  <p:childTnLst>
                                    <p:set>
                                      <p:cBhvr>
                                        <p:cTn id="13" dur="1" fill="hold">
                                          <p:stCondLst>
                                            <p:cond delay="0"/>
                                          </p:stCondLst>
                                        </p:cTn>
                                        <p:tgtEl>
                                          <p:spTgt spid="466078"/>
                                        </p:tgtEl>
                                        <p:attrNameLst>
                                          <p:attrName>style.visibility</p:attrName>
                                        </p:attrNameLst>
                                      </p:cBhvr>
                                      <p:to>
                                        <p:strVal val="visible"/>
                                      </p:to>
                                    </p:set>
                                    <p:animEffect transition="in" filter="plus(in)">
                                      <p:cBhvr>
                                        <p:cTn id="14" dur="1000"/>
                                        <p:tgtEl>
                                          <p:spTgt spid="4660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5924" grpId="0"/>
    </p:bldLst>
  </p:timing>
</p:sld>
</file>

<file path=ppt/slides/slide3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68170" name="Group 202"/>
          <p:cNvGraphicFramePr>
            <a:graphicFrameLocks noGrp="1"/>
          </p:cNvGraphicFramePr>
          <p:nvPr>
            <p:ph/>
          </p:nvPr>
        </p:nvGraphicFramePr>
        <p:xfrm>
          <a:off x="457200" y="508000"/>
          <a:ext cx="8229600" cy="5584825"/>
        </p:xfrm>
        <a:graphic>
          <a:graphicData uri="http://schemas.openxmlformats.org/drawingml/2006/table">
            <a:tbl>
              <a:tblPr rtl="1"/>
              <a:tblGrid>
                <a:gridCol w="3827462">
                  <a:extLst>
                    <a:ext uri="{9D8B030D-6E8A-4147-A177-3AD203B41FA5}">
                      <a16:colId xmlns:a16="http://schemas.microsoft.com/office/drawing/2014/main" val="455974334"/>
                    </a:ext>
                  </a:extLst>
                </a:gridCol>
                <a:gridCol w="935038">
                  <a:extLst>
                    <a:ext uri="{9D8B030D-6E8A-4147-A177-3AD203B41FA5}">
                      <a16:colId xmlns:a16="http://schemas.microsoft.com/office/drawing/2014/main" val="831589840"/>
                    </a:ext>
                  </a:extLst>
                </a:gridCol>
                <a:gridCol w="1944687">
                  <a:extLst>
                    <a:ext uri="{9D8B030D-6E8A-4147-A177-3AD203B41FA5}">
                      <a16:colId xmlns:a16="http://schemas.microsoft.com/office/drawing/2014/main" val="2271541087"/>
                    </a:ext>
                  </a:extLst>
                </a:gridCol>
                <a:gridCol w="1522413">
                  <a:extLst>
                    <a:ext uri="{9D8B030D-6E8A-4147-A177-3AD203B41FA5}">
                      <a16:colId xmlns:a16="http://schemas.microsoft.com/office/drawing/2014/main" val="3424173745"/>
                    </a:ext>
                  </a:extLst>
                </a:gridCol>
              </a:tblGrid>
              <a:tr h="4064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432063224"/>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121950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455950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16244434"/>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8350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8130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10112836"/>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55</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59805396"/>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95073300"/>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 (55×7500)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87722411"/>
                  </a:ext>
                </a:extLst>
              </a:tr>
              <a:tr h="4270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(55×234)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12780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425370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40796008"/>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62634441"/>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(40×550)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07201308"/>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(15×330)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26950</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70946564"/>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 (55×66)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3630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91219324"/>
                  </a:ext>
                </a:extLst>
              </a:tr>
              <a:tr h="4286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455950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13089564"/>
                  </a:ext>
                </a:extLst>
              </a:tr>
              <a:tr h="4302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b*</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جواب قسمت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c**</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جواب قسمت 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61768497"/>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3" presetClass="entr" presetSubtype="32" fill="hold" nodeType="afterEffect">
                                  <p:stCondLst>
                                    <p:cond delay="0"/>
                                  </p:stCondLst>
                                  <p:childTnLst>
                                    <p:set>
                                      <p:cBhvr>
                                        <p:cTn id="6" dur="1" fill="hold">
                                          <p:stCondLst>
                                            <p:cond delay="0"/>
                                          </p:stCondLst>
                                        </p:cTn>
                                        <p:tgtEl>
                                          <p:spTgt spid="468170"/>
                                        </p:tgtEl>
                                        <p:attrNameLst>
                                          <p:attrName>style.visibility</p:attrName>
                                        </p:attrNameLst>
                                      </p:cBhvr>
                                      <p:to>
                                        <p:strVal val="visible"/>
                                      </p:to>
                                    </p:set>
                                    <p:animEffect transition="in" filter="plus(out)">
                                      <p:cBhvr>
                                        <p:cTn id="7" dur="1000"/>
                                        <p:tgtEl>
                                          <p:spTgt spid="468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70020" name="Rectangle 4"/>
          <p:cNvSpPr>
            <a:spLocks noGrp="1" noChangeArrowheads="1"/>
          </p:cNvSpPr>
          <p:nvPr>
            <p:ph type="title"/>
          </p:nvPr>
        </p:nvSpPr>
        <p:spPr>
          <a:xfrm>
            <a:off x="468313" y="333375"/>
            <a:ext cx="8229600" cy="647700"/>
          </a:xfrm>
        </p:spPr>
        <p:txBody>
          <a:bodyPr/>
          <a:lstStyle/>
          <a:p>
            <a:pPr algn="r"/>
            <a:r>
              <a:rPr lang="fa-IR" altLang="fa-IR" sz="1800">
                <a:cs typeface="B Nasim" panose="00000700000000000000" pitchFamily="2" charset="-78"/>
              </a:rPr>
              <a:t>حل مساله 20-1</a:t>
            </a:r>
            <a:endParaRPr lang="en-US" altLang="fa-IR" sz="1800">
              <a:cs typeface="B Nasim" panose="00000700000000000000" pitchFamily="2" charset="-78"/>
            </a:endParaRPr>
          </a:p>
        </p:txBody>
      </p:sp>
      <p:graphicFrame>
        <p:nvGraphicFramePr>
          <p:cNvPr id="470125" name="Group 109"/>
          <p:cNvGraphicFramePr>
            <a:graphicFrameLocks noGrp="1"/>
          </p:cNvGraphicFramePr>
          <p:nvPr>
            <p:ph idx="1"/>
          </p:nvPr>
        </p:nvGraphicFramePr>
        <p:xfrm>
          <a:off x="1116013" y="1052513"/>
          <a:ext cx="7221537" cy="4897437"/>
        </p:xfrm>
        <a:graphic>
          <a:graphicData uri="http://schemas.openxmlformats.org/drawingml/2006/table">
            <a:tbl>
              <a:tblPr rtl="1"/>
              <a:tblGrid>
                <a:gridCol w="3908425">
                  <a:extLst>
                    <a:ext uri="{9D8B030D-6E8A-4147-A177-3AD203B41FA5}">
                      <a16:colId xmlns:a16="http://schemas.microsoft.com/office/drawing/2014/main" val="1466612976"/>
                    </a:ext>
                  </a:extLst>
                </a:gridCol>
                <a:gridCol w="1584325">
                  <a:extLst>
                    <a:ext uri="{9D8B030D-6E8A-4147-A177-3AD203B41FA5}">
                      <a16:colId xmlns:a16="http://schemas.microsoft.com/office/drawing/2014/main" val="1460751838"/>
                    </a:ext>
                  </a:extLst>
                </a:gridCol>
                <a:gridCol w="1728787">
                  <a:extLst>
                    <a:ext uri="{9D8B030D-6E8A-4147-A177-3AD203B41FA5}">
                      <a16:colId xmlns:a16="http://schemas.microsoft.com/office/drawing/2014/main" val="3519763365"/>
                    </a:ext>
                  </a:extLst>
                </a:gridCol>
              </a:tblGrid>
              <a:tr h="5095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رازی</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38577763"/>
                  </a:ext>
                </a:extLst>
              </a:tr>
              <a:tr h="5095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04439184"/>
                  </a:ext>
                </a:extLst>
              </a:tr>
              <a:tr h="100806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آذر ماه سال 72 – روش </a:t>
                      </a:r>
                      <a:r>
                        <a:rPr kumimoji="0" lang="en-US" altLang="fa-IR" sz="26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6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6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802982052"/>
                  </a:ext>
                </a:extLst>
              </a:tr>
              <a:tr h="479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4281334"/>
                  </a:ext>
                </a:extLst>
              </a:tr>
              <a:tr h="4778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22119278"/>
                  </a:ext>
                </a:extLst>
              </a:tr>
              <a:tr h="4778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09363226"/>
                  </a:ext>
                </a:extLst>
              </a:tr>
              <a:tr h="4778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86189830"/>
                  </a:ext>
                </a:extLst>
              </a:tr>
              <a:tr h="4794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16717468"/>
                  </a:ext>
                </a:extLst>
              </a:tr>
              <a:tr h="4778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31132884"/>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70020"/>
                                        </p:tgtEl>
                                        <p:attrNameLst>
                                          <p:attrName>style.visibility</p:attrName>
                                        </p:attrNameLst>
                                      </p:cBhvr>
                                      <p:to>
                                        <p:strVal val="visible"/>
                                      </p:to>
                                    </p:set>
                                    <p:animEffect transition="in" filter="fade">
                                      <p:cBhvr>
                                        <p:cTn id="7" dur="1000"/>
                                        <p:tgtEl>
                                          <p:spTgt spid="470020"/>
                                        </p:tgtEl>
                                      </p:cBhvr>
                                    </p:animEffect>
                                    <p:anim calcmode="lin" valueType="num">
                                      <p:cBhvr>
                                        <p:cTn id="8" dur="1000" fill="hold"/>
                                        <p:tgtEl>
                                          <p:spTgt spid="470020"/>
                                        </p:tgtEl>
                                        <p:attrNameLst>
                                          <p:attrName>ppt_x</p:attrName>
                                        </p:attrNameLst>
                                      </p:cBhvr>
                                      <p:tavLst>
                                        <p:tav tm="0">
                                          <p:val>
                                            <p:strVal val="#ppt_x"/>
                                          </p:val>
                                        </p:tav>
                                        <p:tav tm="100000">
                                          <p:val>
                                            <p:strVal val="#ppt_x"/>
                                          </p:val>
                                        </p:tav>
                                      </p:tavLst>
                                    </p:anim>
                                    <p:anim calcmode="lin" valueType="num">
                                      <p:cBhvr>
                                        <p:cTn id="9" dur="898" decel="100000" fill="hold"/>
                                        <p:tgtEl>
                                          <p:spTgt spid="470020"/>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70020"/>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2" presetClass="entr" presetSubtype="9" fill="hold" nodeType="afterEffect">
                                  <p:stCondLst>
                                    <p:cond delay="0"/>
                                  </p:stCondLst>
                                  <p:childTnLst>
                                    <p:set>
                                      <p:cBhvr>
                                        <p:cTn id="13" dur="1" fill="hold">
                                          <p:stCondLst>
                                            <p:cond delay="0"/>
                                          </p:stCondLst>
                                        </p:cTn>
                                        <p:tgtEl>
                                          <p:spTgt spid="470125"/>
                                        </p:tgtEl>
                                        <p:attrNameLst>
                                          <p:attrName>style.visibility</p:attrName>
                                        </p:attrNameLst>
                                      </p:cBhvr>
                                      <p:to>
                                        <p:strVal val="visible"/>
                                      </p:to>
                                    </p:set>
                                    <p:anim calcmode="lin" valueType="num">
                                      <p:cBhvr additive="base">
                                        <p:cTn id="14" dur="1000" fill="hold"/>
                                        <p:tgtEl>
                                          <p:spTgt spid="470125"/>
                                        </p:tgtEl>
                                        <p:attrNameLst>
                                          <p:attrName>ppt_x</p:attrName>
                                        </p:attrNameLst>
                                      </p:cBhvr>
                                      <p:tavLst>
                                        <p:tav tm="0">
                                          <p:val>
                                            <p:strVal val="0-#ppt_w/2"/>
                                          </p:val>
                                        </p:tav>
                                        <p:tav tm="100000">
                                          <p:val>
                                            <p:strVal val="#ppt_x"/>
                                          </p:val>
                                        </p:tav>
                                      </p:tavLst>
                                    </p:anim>
                                    <p:anim calcmode="lin" valueType="num">
                                      <p:cBhvr additive="base">
                                        <p:cTn id="15" dur="1000" fill="hold"/>
                                        <p:tgtEl>
                                          <p:spTgt spid="47012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0020" grpId="0"/>
    </p:bldLst>
  </p:timing>
</p:sld>
</file>

<file path=ppt/slides/slide3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72292" name="Group 228"/>
          <p:cNvGraphicFramePr>
            <a:graphicFrameLocks noGrp="1"/>
          </p:cNvGraphicFramePr>
          <p:nvPr>
            <p:ph/>
          </p:nvPr>
        </p:nvGraphicFramePr>
        <p:xfrm>
          <a:off x="457200" y="549275"/>
          <a:ext cx="8229600" cy="5929313"/>
        </p:xfrm>
        <a:graphic>
          <a:graphicData uri="http://schemas.openxmlformats.org/drawingml/2006/table">
            <a:tbl>
              <a:tblPr rtl="1"/>
              <a:tblGrid>
                <a:gridCol w="4259262">
                  <a:extLst>
                    <a:ext uri="{9D8B030D-6E8A-4147-A177-3AD203B41FA5}">
                      <a16:colId xmlns:a16="http://schemas.microsoft.com/office/drawing/2014/main" val="4214318869"/>
                    </a:ext>
                  </a:extLst>
                </a:gridCol>
                <a:gridCol w="1584325">
                  <a:extLst>
                    <a:ext uri="{9D8B030D-6E8A-4147-A177-3AD203B41FA5}">
                      <a16:colId xmlns:a16="http://schemas.microsoft.com/office/drawing/2014/main" val="1647859297"/>
                    </a:ext>
                  </a:extLst>
                </a:gridCol>
                <a:gridCol w="1079500">
                  <a:extLst>
                    <a:ext uri="{9D8B030D-6E8A-4147-A177-3AD203B41FA5}">
                      <a16:colId xmlns:a16="http://schemas.microsoft.com/office/drawing/2014/main" val="1888512943"/>
                    </a:ext>
                  </a:extLst>
                </a:gridCol>
                <a:gridCol w="1306513">
                  <a:extLst>
                    <a:ext uri="{9D8B030D-6E8A-4147-A177-3AD203B41FA5}">
                      <a16:colId xmlns:a16="http://schemas.microsoft.com/office/drawing/2014/main" val="2213745120"/>
                    </a:ext>
                  </a:extLst>
                </a:gridCol>
              </a:tblGrid>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20875325"/>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01143788"/>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91295151"/>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94240871"/>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6217837"/>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7365872"/>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1126806"/>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(پایان فرآیند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8915557"/>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26400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65449694"/>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95989626"/>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28146031"/>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3416000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1359600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4775600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19998526"/>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13248333"/>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3002112"/>
                  </a:ext>
                </a:extLst>
              </a:tr>
              <a:tr h="3810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5/51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5/173</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622577302"/>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472292"/>
                                        </p:tgtEl>
                                        <p:attrNameLst>
                                          <p:attrName>style.visibility</p:attrName>
                                        </p:attrNameLst>
                                      </p:cBhvr>
                                      <p:to>
                                        <p:strVal val="visible"/>
                                      </p:to>
                                    </p:set>
                                    <p:anim calcmode="lin" valueType="num">
                                      <p:cBhvr additive="base">
                                        <p:cTn id="7" dur="1000" fill="hold"/>
                                        <p:tgtEl>
                                          <p:spTgt spid="472292"/>
                                        </p:tgtEl>
                                        <p:attrNameLst>
                                          <p:attrName>ppt_x</p:attrName>
                                        </p:attrNameLst>
                                      </p:cBhvr>
                                      <p:tavLst>
                                        <p:tav tm="0">
                                          <p:val>
                                            <p:strVal val="0-#ppt_w/2"/>
                                          </p:val>
                                        </p:tav>
                                        <p:tav tm="100000">
                                          <p:val>
                                            <p:strVal val="#ppt_x"/>
                                          </p:val>
                                        </p:tav>
                                      </p:tavLst>
                                    </p:anim>
                                    <p:anim calcmode="lin" valueType="num">
                                      <p:cBhvr additive="base">
                                        <p:cTn id="8" dur="1000" fill="hold"/>
                                        <p:tgtEl>
                                          <p:spTgt spid="472292"/>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83480" name="Group 152"/>
          <p:cNvGraphicFramePr>
            <a:graphicFrameLocks noGrp="1"/>
          </p:cNvGraphicFramePr>
          <p:nvPr>
            <p:ph/>
          </p:nvPr>
        </p:nvGraphicFramePr>
        <p:xfrm>
          <a:off x="827088" y="592138"/>
          <a:ext cx="7427912" cy="5716587"/>
        </p:xfrm>
        <a:graphic>
          <a:graphicData uri="http://schemas.openxmlformats.org/drawingml/2006/table">
            <a:tbl>
              <a:tblPr rtl="1"/>
              <a:tblGrid>
                <a:gridCol w="4546600">
                  <a:extLst>
                    <a:ext uri="{9D8B030D-6E8A-4147-A177-3AD203B41FA5}">
                      <a16:colId xmlns:a16="http://schemas.microsoft.com/office/drawing/2014/main" val="1908968161"/>
                    </a:ext>
                  </a:extLst>
                </a:gridCol>
                <a:gridCol w="1439862">
                  <a:extLst>
                    <a:ext uri="{9D8B030D-6E8A-4147-A177-3AD203B41FA5}">
                      <a16:colId xmlns:a16="http://schemas.microsoft.com/office/drawing/2014/main" val="2163544240"/>
                    </a:ext>
                  </a:extLst>
                </a:gridCol>
                <a:gridCol w="1441450">
                  <a:extLst>
                    <a:ext uri="{9D8B030D-6E8A-4147-A177-3AD203B41FA5}">
                      <a16:colId xmlns:a16="http://schemas.microsoft.com/office/drawing/2014/main" val="2929534771"/>
                    </a:ext>
                  </a:extLst>
                </a:gridCol>
              </a:tblGrid>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_ </a:t>
                      </a:r>
                      <a:r>
                        <a:rPr kumimoji="0" lang="fa-IR" altLang="fa-IR" sz="2100" b="1"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271365914"/>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67980486"/>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89605322"/>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اضافه شده در این دوره (5/51!2000)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103000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2869978"/>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(5/173×20000)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3470000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92105889"/>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4171000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12774047"/>
                  </a:ext>
                </a:extLst>
              </a:tr>
              <a:tr h="4381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(پایان فرآیند تولید) (5/173×2000)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347000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98664837"/>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4518000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84526600"/>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3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3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45603924"/>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(122×6000)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732000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2956618"/>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(5/51×2400)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123600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34639660"/>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کالای در 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855600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41030216"/>
                  </a:ext>
                </a:extLst>
              </a:tr>
              <a:tr h="4397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تخصیص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836046449"/>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9" fill="hold" nodeType="afterEffect">
                                  <p:stCondLst>
                                    <p:cond delay="0"/>
                                  </p:stCondLst>
                                  <p:childTnLst>
                                    <p:set>
                                      <p:cBhvr>
                                        <p:cTn id="6" dur="1" fill="hold">
                                          <p:stCondLst>
                                            <p:cond delay="0"/>
                                          </p:stCondLst>
                                        </p:cTn>
                                        <p:tgtEl>
                                          <p:spTgt spid="483480"/>
                                        </p:tgtEl>
                                        <p:attrNameLst>
                                          <p:attrName>style.visibility</p:attrName>
                                        </p:attrNameLst>
                                      </p:cBhvr>
                                      <p:to>
                                        <p:strVal val="visible"/>
                                      </p:to>
                                    </p:set>
                                    <p:anim calcmode="lin" valueType="num">
                                      <p:cBhvr additive="base">
                                        <p:cTn id="7" dur="1000" fill="hold"/>
                                        <p:tgtEl>
                                          <p:spTgt spid="483480"/>
                                        </p:tgtEl>
                                        <p:attrNameLst>
                                          <p:attrName>ppt_x</p:attrName>
                                        </p:attrNameLst>
                                      </p:cBhvr>
                                      <p:tavLst>
                                        <p:tav tm="0">
                                          <p:val>
                                            <p:strVal val="0-#ppt_w/2"/>
                                          </p:val>
                                        </p:tav>
                                        <p:tav tm="100000">
                                          <p:val>
                                            <p:strVal val="#ppt_x"/>
                                          </p:val>
                                        </p:tav>
                                      </p:tavLst>
                                    </p:anim>
                                    <p:anim calcmode="lin" valueType="num">
                                      <p:cBhvr additive="base">
                                        <p:cTn id="8" dur="1000" fill="hold"/>
                                        <p:tgtEl>
                                          <p:spTgt spid="483480"/>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5266" name="Rectangle 2"/>
          <p:cNvSpPr>
            <a:spLocks noGrp="1" noChangeArrowheads="1"/>
          </p:cNvSpPr>
          <p:nvPr>
            <p:ph type="title"/>
          </p:nvPr>
        </p:nvSpPr>
        <p:spPr>
          <a:xfrm>
            <a:off x="457200" y="846138"/>
            <a:ext cx="8229600" cy="1143000"/>
          </a:xfrm>
        </p:spPr>
        <p:txBody>
          <a:bodyPr/>
          <a:lstStyle/>
          <a:p>
            <a:pPr algn="r"/>
            <a:r>
              <a:rPr lang="fa-IR" altLang="zh-CN">
                <a:cs typeface="B Titr" panose="00000700000000000000" pitchFamily="2" charset="-78"/>
              </a:rPr>
              <a:t>هدف درس : </a:t>
            </a:r>
            <a:endParaRPr lang="en-US" altLang="fa-IR">
              <a:cs typeface="B Titr" panose="00000700000000000000" pitchFamily="2" charset="-78"/>
            </a:endParaRPr>
          </a:p>
        </p:txBody>
      </p:sp>
      <p:sp>
        <p:nvSpPr>
          <p:cNvPr id="395267" name="Rectangle 3"/>
          <p:cNvSpPr>
            <a:spLocks noGrp="1" noChangeArrowheads="1"/>
          </p:cNvSpPr>
          <p:nvPr>
            <p:ph type="body" idx="1"/>
          </p:nvPr>
        </p:nvSpPr>
        <p:spPr>
          <a:xfrm>
            <a:off x="457200" y="1855788"/>
            <a:ext cx="8229600" cy="4525962"/>
          </a:xfrm>
        </p:spPr>
        <p:txBody>
          <a:bodyPr/>
          <a:lstStyle/>
          <a:p>
            <a:pPr>
              <a:lnSpc>
                <a:spcPct val="130000"/>
              </a:lnSpc>
              <a:buFont typeface="Wingdings" panose="05000000000000000000" pitchFamily="2" charset="2"/>
              <a:buNone/>
            </a:pPr>
            <a:r>
              <a:rPr lang="fa-IR" altLang="zh-CN" b="1">
                <a:cs typeface="B Zar" panose="00000400000000000000" pitchFamily="2" charset="-78"/>
              </a:rPr>
              <a:t>   هـدف از درس حسابداری صنعتـی (2) آشنــا ساختـن دانشجویان با نحوه هزینه یابی ضایعات در سیستم تعیین هزینه مراحـل تولید ، هزینــه یابی محصولات فرعی و مشترک ، حسابداری هزینه های استاندارد ، هزینه یابی مستقیم و تجزیه و تحلیل هزینه – حجم فعالیت و سـود است . </a:t>
            </a:r>
            <a:endParaRPr lang="en-US" altLang="fa-IR" b="1">
              <a:cs typeface="B Zar" panose="00000400000000000000" pitchFamily="2" charset="-78"/>
            </a:endParaRPr>
          </a:p>
        </p:txBody>
      </p:sp>
    </p:spTree>
  </p:cSld>
  <p:clrMapOvr>
    <a:masterClrMapping/>
  </p:clrMapOvr>
  <p:transition spd="slow">
    <p:zoom dir="in"/>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ntr" presetSubtype="0" fill="hold" grpId="0" nodeType="afterEffect">
                                  <p:stCondLst>
                                    <p:cond delay="0"/>
                                  </p:stCondLst>
                                  <p:childTnLst>
                                    <p:set>
                                      <p:cBhvr>
                                        <p:cTn id="6" dur="1" fill="hold">
                                          <p:stCondLst>
                                            <p:cond delay="0"/>
                                          </p:stCondLst>
                                        </p:cTn>
                                        <p:tgtEl>
                                          <p:spTgt spid="395266"/>
                                        </p:tgtEl>
                                        <p:attrNameLst>
                                          <p:attrName>style.visibility</p:attrName>
                                        </p:attrNameLst>
                                      </p:cBhvr>
                                      <p:to>
                                        <p:strVal val="visible"/>
                                      </p:to>
                                    </p:set>
                                    <p:animEffect transition="in" filter="fade">
                                      <p:cBhvr>
                                        <p:cTn id="7" dur="2000"/>
                                        <p:tgtEl>
                                          <p:spTgt spid="395266"/>
                                        </p:tgtEl>
                                      </p:cBhvr>
                                    </p:animEffect>
                                    <p:anim calcmode="lin" valueType="num">
                                      <p:cBhvr>
                                        <p:cTn id="8" dur="2000" fill="hold"/>
                                        <p:tgtEl>
                                          <p:spTgt spid="395266"/>
                                        </p:tgtEl>
                                        <p:attrNameLst>
                                          <p:attrName>style.rotation</p:attrName>
                                        </p:attrNameLst>
                                      </p:cBhvr>
                                      <p:tavLst>
                                        <p:tav tm="0">
                                          <p:val>
                                            <p:fltVal val="720"/>
                                          </p:val>
                                        </p:tav>
                                        <p:tav tm="100000">
                                          <p:val>
                                            <p:fltVal val="0"/>
                                          </p:val>
                                        </p:tav>
                                      </p:tavLst>
                                    </p:anim>
                                    <p:anim calcmode="lin" valueType="num">
                                      <p:cBhvr>
                                        <p:cTn id="9" dur="2000" fill="hold"/>
                                        <p:tgtEl>
                                          <p:spTgt spid="395266"/>
                                        </p:tgtEl>
                                        <p:attrNameLst>
                                          <p:attrName>ppt_h</p:attrName>
                                        </p:attrNameLst>
                                      </p:cBhvr>
                                      <p:tavLst>
                                        <p:tav tm="0">
                                          <p:val>
                                            <p:fltVal val="0"/>
                                          </p:val>
                                        </p:tav>
                                        <p:tav tm="100000">
                                          <p:val>
                                            <p:strVal val="#ppt_h"/>
                                          </p:val>
                                        </p:tav>
                                      </p:tavLst>
                                    </p:anim>
                                    <p:anim calcmode="lin" valueType="num">
                                      <p:cBhvr>
                                        <p:cTn id="10" dur="2000" fill="hold"/>
                                        <p:tgtEl>
                                          <p:spTgt spid="395266"/>
                                        </p:tgtEl>
                                        <p:attrNameLst>
                                          <p:attrName>ppt_w</p:attrName>
                                        </p:attrNameLst>
                                      </p:cBhvr>
                                      <p:tavLst>
                                        <p:tav tm="0">
                                          <p:val>
                                            <p:fltVal val="0"/>
                                          </p:val>
                                        </p:tav>
                                        <p:tav tm="100000">
                                          <p:val>
                                            <p:strVal val="#ppt_w"/>
                                          </p:val>
                                        </p:tav>
                                      </p:tavLst>
                                    </p:anim>
                                  </p:childTnLst>
                                </p:cTn>
                              </p:par>
                            </p:childTnLst>
                          </p:cTn>
                        </p:par>
                        <p:par>
                          <p:cTn id="11" fill="hold" nodeType="afterGroup">
                            <p:stCondLst>
                              <p:cond delay="2000"/>
                            </p:stCondLst>
                            <p:childTnLst>
                              <p:par>
                                <p:cTn id="12" presetID="3" presetClass="entr" presetSubtype="10" fill="hold" grpId="0" nodeType="afterEffect">
                                  <p:stCondLst>
                                    <p:cond delay="0"/>
                                  </p:stCondLst>
                                  <p:childTnLst>
                                    <p:set>
                                      <p:cBhvr>
                                        <p:cTn id="13" dur="1" fill="hold">
                                          <p:stCondLst>
                                            <p:cond delay="0"/>
                                          </p:stCondLst>
                                        </p:cTn>
                                        <p:tgtEl>
                                          <p:spTgt spid="395267">
                                            <p:txEl>
                                              <p:pRg st="0" end="0"/>
                                            </p:txEl>
                                          </p:spTgt>
                                        </p:tgtEl>
                                        <p:attrNameLst>
                                          <p:attrName>style.visibility</p:attrName>
                                        </p:attrNameLst>
                                      </p:cBhvr>
                                      <p:to>
                                        <p:strVal val="visible"/>
                                      </p:to>
                                    </p:set>
                                    <p:animEffect transition="in" filter="blinds(horizontal)">
                                      <p:cBhvr>
                                        <p:cTn id="14" dur="500"/>
                                        <p:tgtEl>
                                          <p:spTgt spid="39526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5266" grpId="0"/>
      <p:bldP spid="395267" grpId="0" build="p"/>
    </p:bldLst>
  </p:timing>
</p:sld>
</file>

<file path=ppt/slides/slide4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85380" name="Rectangle 4"/>
          <p:cNvSpPr>
            <a:spLocks noGrp="1" noChangeArrowheads="1"/>
          </p:cNvSpPr>
          <p:nvPr>
            <p:ph type="title"/>
          </p:nvPr>
        </p:nvSpPr>
        <p:spPr>
          <a:xfrm>
            <a:off x="457200" y="381000"/>
            <a:ext cx="8229600" cy="960438"/>
          </a:xfrm>
        </p:spPr>
        <p:txBody>
          <a:bodyPr/>
          <a:lstStyle/>
          <a:p>
            <a:pPr algn="r"/>
            <a:r>
              <a:rPr lang="fa-IR" altLang="fa-IR" sz="2000">
                <a:effectLst/>
                <a:cs typeface="B Nasim" panose="00000700000000000000" pitchFamily="2" charset="-78"/>
              </a:rPr>
              <a:t>حل مساله 21-1</a:t>
            </a:r>
            <a:endParaRPr lang="en-US" altLang="fa-IR" sz="2000">
              <a:effectLst/>
              <a:cs typeface="B Nasim" panose="00000700000000000000" pitchFamily="2" charset="-78"/>
            </a:endParaRPr>
          </a:p>
        </p:txBody>
      </p:sp>
      <p:graphicFrame>
        <p:nvGraphicFramePr>
          <p:cNvPr id="485476" name="Group 100"/>
          <p:cNvGraphicFramePr>
            <a:graphicFrameLocks noGrp="1"/>
          </p:cNvGraphicFramePr>
          <p:nvPr>
            <p:ph idx="1"/>
          </p:nvPr>
        </p:nvGraphicFramePr>
        <p:xfrm>
          <a:off x="755650" y="1341438"/>
          <a:ext cx="7283450" cy="4659312"/>
        </p:xfrm>
        <a:graphic>
          <a:graphicData uri="http://schemas.openxmlformats.org/drawingml/2006/table">
            <a:tbl>
              <a:tblPr rtl="1"/>
              <a:tblGrid>
                <a:gridCol w="4402137">
                  <a:extLst>
                    <a:ext uri="{9D8B030D-6E8A-4147-A177-3AD203B41FA5}">
                      <a16:colId xmlns:a16="http://schemas.microsoft.com/office/drawing/2014/main" val="4195751796"/>
                    </a:ext>
                  </a:extLst>
                </a:gridCol>
                <a:gridCol w="1441450">
                  <a:extLst>
                    <a:ext uri="{9D8B030D-6E8A-4147-A177-3AD203B41FA5}">
                      <a16:colId xmlns:a16="http://schemas.microsoft.com/office/drawing/2014/main" val="3645227758"/>
                    </a:ext>
                  </a:extLst>
                </a:gridCol>
                <a:gridCol w="1439863">
                  <a:extLst>
                    <a:ext uri="{9D8B030D-6E8A-4147-A177-3AD203B41FA5}">
                      <a16:colId xmlns:a16="http://schemas.microsoft.com/office/drawing/2014/main" val="839576729"/>
                    </a:ext>
                  </a:extLst>
                </a:gridCol>
              </a:tblGrid>
              <a:tr h="13716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رازی</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آذرماه سال 72 – روش </a:t>
                      </a:r>
                      <a:r>
                        <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99003991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78573802"/>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 (50% تکمیل)</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9651060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18788159"/>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650766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(40% تکمیل)</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67380209"/>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(تشخیص در درجه تکاملی 30%)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45339420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485380"/>
                                        </p:tgtEl>
                                        <p:attrNameLst>
                                          <p:attrName>style.visibility</p:attrName>
                                        </p:attrNameLst>
                                      </p:cBhvr>
                                      <p:to>
                                        <p:strVal val="visible"/>
                                      </p:to>
                                    </p:set>
                                    <p:animEffect transition="in" filter="fade">
                                      <p:cBhvr>
                                        <p:cTn id="7" dur="1000"/>
                                        <p:tgtEl>
                                          <p:spTgt spid="485380"/>
                                        </p:tgtEl>
                                      </p:cBhvr>
                                    </p:animEffect>
                                    <p:anim calcmode="lin" valueType="num">
                                      <p:cBhvr>
                                        <p:cTn id="8" dur="1000" fill="hold"/>
                                        <p:tgtEl>
                                          <p:spTgt spid="485380"/>
                                        </p:tgtEl>
                                        <p:attrNameLst>
                                          <p:attrName>ppt_x</p:attrName>
                                        </p:attrNameLst>
                                      </p:cBhvr>
                                      <p:tavLst>
                                        <p:tav tm="0">
                                          <p:val>
                                            <p:strVal val="#ppt_x"/>
                                          </p:val>
                                        </p:tav>
                                        <p:tav tm="100000">
                                          <p:val>
                                            <p:strVal val="#ppt_x"/>
                                          </p:val>
                                        </p:tav>
                                      </p:tavLst>
                                    </p:anim>
                                    <p:anim calcmode="lin" valueType="num">
                                      <p:cBhvr>
                                        <p:cTn id="9" dur="898" decel="100000" fill="hold"/>
                                        <p:tgtEl>
                                          <p:spTgt spid="485380"/>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8538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5380" grpId="0"/>
    </p:bldLst>
  </p:timing>
</p:sld>
</file>

<file path=ppt/slides/slide4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87656" name="Group 232"/>
          <p:cNvGraphicFramePr>
            <a:graphicFrameLocks noGrp="1"/>
          </p:cNvGraphicFramePr>
          <p:nvPr>
            <p:ph/>
          </p:nvPr>
        </p:nvGraphicFramePr>
        <p:xfrm>
          <a:off x="457200" y="381000"/>
          <a:ext cx="8229600" cy="6308725"/>
        </p:xfrm>
        <a:graphic>
          <a:graphicData uri="http://schemas.openxmlformats.org/drawingml/2006/table">
            <a:tbl>
              <a:tblPr rtl="1"/>
              <a:tblGrid>
                <a:gridCol w="4330700">
                  <a:extLst>
                    <a:ext uri="{9D8B030D-6E8A-4147-A177-3AD203B41FA5}">
                      <a16:colId xmlns:a16="http://schemas.microsoft.com/office/drawing/2014/main" val="1660806282"/>
                    </a:ext>
                  </a:extLst>
                </a:gridCol>
                <a:gridCol w="1296987">
                  <a:extLst>
                    <a:ext uri="{9D8B030D-6E8A-4147-A177-3AD203B41FA5}">
                      <a16:colId xmlns:a16="http://schemas.microsoft.com/office/drawing/2014/main" val="1173065367"/>
                    </a:ext>
                  </a:extLst>
                </a:gridCol>
                <a:gridCol w="1295400">
                  <a:extLst>
                    <a:ext uri="{9D8B030D-6E8A-4147-A177-3AD203B41FA5}">
                      <a16:colId xmlns:a16="http://schemas.microsoft.com/office/drawing/2014/main" val="629422953"/>
                    </a:ext>
                  </a:extLst>
                </a:gridCol>
                <a:gridCol w="1306513">
                  <a:extLst>
                    <a:ext uri="{9D8B030D-6E8A-4147-A177-3AD203B41FA5}">
                      <a16:colId xmlns:a16="http://schemas.microsoft.com/office/drawing/2014/main" val="4288417931"/>
                    </a:ext>
                  </a:extLst>
                </a:gridCol>
              </a:tblGrid>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4747552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031424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35170630"/>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2367055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201105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8265793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2595748"/>
                  </a:ext>
                </a:extLst>
              </a:tr>
              <a:tr h="393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6691310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9441681"/>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19091080"/>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77417554"/>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40451048"/>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3216000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1359600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4775600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3008278"/>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3416000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1359600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4461931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3850505"/>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384/54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384/176</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93588190"/>
                  </a:ext>
                </a:extLst>
              </a:tr>
            </a:tbl>
          </a:graphicData>
        </a:graphic>
      </p:graphicFrame>
    </p:spTree>
  </p:cSld>
  <p:clrMapOvr>
    <a:masterClrMapping/>
  </p:clrMapOvr>
  <p:transition spd="med">
    <p:wipe dir="d"/>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89649" name="Group 177"/>
          <p:cNvGraphicFramePr>
            <a:graphicFrameLocks noGrp="1"/>
          </p:cNvGraphicFramePr>
          <p:nvPr>
            <p:ph/>
          </p:nvPr>
        </p:nvGraphicFramePr>
        <p:xfrm>
          <a:off x="457200" y="381000"/>
          <a:ext cx="8229600" cy="6505575"/>
        </p:xfrm>
        <a:graphic>
          <a:graphicData uri="http://schemas.openxmlformats.org/drawingml/2006/table">
            <a:tbl>
              <a:tblPr rtl="1"/>
              <a:tblGrid>
                <a:gridCol w="4835525">
                  <a:extLst>
                    <a:ext uri="{9D8B030D-6E8A-4147-A177-3AD203B41FA5}">
                      <a16:colId xmlns:a16="http://schemas.microsoft.com/office/drawing/2014/main" val="3391800508"/>
                    </a:ext>
                  </a:extLst>
                </a:gridCol>
                <a:gridCol w="1727200">
                  <a:extLst>
                    <a:ext uri="{9D8B030D-6E8A-4147-A177-3AD203B41FA5}">
                      <a16:colId xmlns:a16="http://schemas.microsoft.com/office/drawing/2014/main" val="3657897167"/>
                    </a:ext>
                  </a:extLst>
                </a:gridCol>
                <a:gridCol w="1666875">
                  <a:extLst>
                    <a:ext uri="{9D8B030D-6E8A-4147-A177-3AD203B41FA5}">
                      <a16:colId xmlns:a16="http://schemas.microsoft.com/office/drawing/2014/main" val="1063250892"/>
                    </a:ext>
                  </a:extLst>
                </a:gridCol>
              </a:tblGrid>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تکمیل هزینه ها</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05849188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3309763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582389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تکمیل (384/54×2000)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108760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64614076"/>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4000 واحد کار در جریان اول دوره که تکمیل شده است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706760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468562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(384/176×20000)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3527680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532582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(از جدول تسهیم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216921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3744601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1519723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4451369</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6364196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592844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(122×6000)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732000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240452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تبدیل(384/54×2400)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130522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239882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862522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8724192"/>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(از جدول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59709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7172132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922231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4667227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7744496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اختلاف ناشی از گرد کردن اعداد است) .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587816570"/>
                  </a:ext>
                </a:extLst>
              </a:tr>
            </a:tbl>
          </a:graphicData>
        </a:graphic>
      </p:graphicFrame>
    </p:spTree>
  </p:cSld>
  <p:clrMapOvr>
    <a:masterClrMapping/>
  </p:clrMapOvr>
  <p:transition spd="med">
    <p:wipe dir="d"/>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91737" name="Group 217"/>
          <p:cNvGraphicFramePr>
            <a:graphicFrameLocks noGrp="1"/>
          </p:cNvGraphicFramePr>
          <p:nvPr>
            <p:ph/>
          </p:nvPr>
        </p:nvGraphicFramePr>
        <p:xfrm>
          <a:off x="457200" y="381000"/>
          <a:ext cx="8229600" cy="5956300"/>
        </p:xfrm>
        <a:graphic>
          <a:graphicData uri="http://schemas.openxmlformats.org/drawingml/2006/table">
            <a:tbl>
              <a:tblPr rtl="1"/>
              <a:tblGrid>
                <a:gridCol w="5084762">
                  <a:extLst>
                    <a:ext uri="{9D8B030D-6E8A-4147-A177-3AD203B41FA5}">
                      <a16:colId xmlns:a16="http://schemas.microsoft.com/office/drawing/2014/main" val="3411647546"/>
                    </a:ext>
                  </a:extLst>
                </a:gridCol>
                <a:gridCol w="208280">
                  <a:extLst>
                    <a:ext uri="{9D8B030D-6E8A-4147-A177-3AD203B41FA5}">
                      <a16:colId xmlns:a16="http://schemas.microsoft.com/office/drawing/2014/main" val="2499878528"/>
                    </a:ext>
                  </a:extLst>
                </a:gridCol>
                <a:gridCol w="792162">
                  <a:extLst>
                    <a:ext uri="{9D8B030D-6E8A-4147-A177-3AD203B41FA5}">
                      <a16:colId xmlns:a16="http://schemas.microsoft.com/office/drawing/2014/main" val="1012437519"/>
                    </a:ext>
                  </a:extLst>
                </a:gridCol>
                <a:gridCol w="647700">
                  <a:extLst>
                    <a:ext uri="{9D8B030D-6E8A-4147-A177-3AD203B41FA5}">
                      <a16:colId xmlns:a16="http://schemas.microsoft.com/office/drawing/2014/main" val="2316330111"/>
                    </a:ext>
                  </a:extLst>
                </a:gridCol>
                <a:gridCol w="609600">
                  <a:extLst>
                    <a:ext uri="{9D8B030D-6E8A-4147-A177-3AD203B41FA5}">
                      <a16:colId xmlns:a16="http://schemas.microsoft.com/office/drawing/2014/main" val="4002323611"/>
                    </a:ext>
                  </a:extLst>
                </a:gridCol>
                <a:gridCol w="182563">
                  <a:extLst>
                    <a:ext uri="{9D8B030D-6E8A-4147-A177-3AD203B41FA5}">
                      <a16:colId xmlns:a16="http://schemas.microsoft.com/office/drawing/2014/main" val="3825409692"/>
                    </a:ext>
                  </a:extLst>
                </a:gridCol>
                <a:gridCol w="730250">
                  <a:extLst>
                    <a:ext uri="{9D8B030D-6E8A-4147-A177-3AD203B41FA5}">
                      <a16:colId xmlns:a16="http://schemas.microsoft.com/office/drawing/2014/main" val="2005153228"/>
                    </a:ext>
                  </a:extLst>
                </a:gridCol>
              </a:tblGrid>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3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جداول پیوست گزارش هزینه تولید</a:t>
                      </a:r>
                      <a:endParaRPr kumimoji="0" lang="en-US" altLang="fa-IR" sz="23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316300949"/>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22483470"/>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(122×2000)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83883314"/>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(384/54×600)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32630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46531293"/>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276630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232215706"/>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3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تسهیم ضایعات عادی :</a:t>
                      </a:r>
                      <a:endParaRPr kumimoji="0" lang="en-US" altLang="fa-IR" sz="23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039361916"/>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97494032"/>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در طی دوره شروع و تکمیل شده اند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77%</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89%</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63288739"/>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 کالای د رجریان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0861631"/>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22400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7176705"/>
                  </a:ext>
                </a:extLst>
              </a:tr>
              <a:tr h="519113">
                <a:tc gridSpan="7">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 علت اینکه کالای در جریان ساخت اول دوره از مرحله بازرسی دوره قبل گذشته اند در محاسبات فوق منظور نشده است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41048560"/>
                  </a:ext>
                </a:extLst>
              </a:tr>
            </a:tbl>
          </a:graphicData>
        </a:graphic>
      </p:graphicFrame>
    </p:spTree>
  </p:cSld>
  <p:clrMapOvr>
    <a:masterClrMapping/>
  </p:clrMapOvr>
  <p:transition spd="med">
    <p:wipe dir="d"/>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93719" name="Group 151"/>
          <p:cNvGraphicFramePr>
            <a:graphicFrameLocks noGrp="1"/>
          </p:cNvGraphicFramePr>
          <p:nvPr>
            <p:ph/>
          </p:nvPr>
        </p:nvGraphicFramePr>
        <p:xfrm>
          <a:off x="684213" y="593725"/>
          <a:ext cx="8002587" cy="5715000"/>
        </p:xfrm>
        <a:graphic>
          <a:graphicData uri="http://schemas.openxmlformats.org/drawingml/2006/table">
            <a:tbl>
              <a:tblPr rtl="1"/>
              <a:tblGrid>
                <a:gridCol w="4402137">
                  <a:extLst>
                    <a:ext uri="{9D8B030D-6E8A-4147-A177-3AD203B41FA5}">
                      <a16:colId xmlns:a16="http://schemas.microsoft.com/office/drawing/2014/main" val="2860057342"/>
                    </a:ext>
                  </a:extLst>
                </a:gridCol>
                <a:gridCol w="1225550">
                  <a:extLst>
                    <a:ext uri="{9D8B030D-6E8A-4147-A177-3AD203B41FA5}">
                      <a16:colId xmlns:a16="http://schemas.microsoft.com/office/drawing/2014/main" val="34305122"/>
                    </a:ext>
                  </a:extLst>
                </a:gridCol>
                <a:gridCol w="1150938">
                  <a:extLst>
                    <a:ext uri="{9D8B030D-6E8A-4147-A177-3AD203B41FA5}">
                      <a16:colId xmlns:a16="http://schemas.microsoft.com/office/drawing/2014/main" val="2977520605"/>
                    </a:ext>
                  </a:extLst>
                </a:gridCol>
                <a:gridCol w="1223962">
                  <a:extLst>
                    <a:ext uri="{9D8B030D-6E8A-4147-A177-3AD203B41FA5}">
                      <a16:colId xmlns:a16="http://schemas.microsoft.com/office/drawing/2014/main" val="3065448449"/>
                    </a:ext>
                  </a:extLst>
                </a:gridCol>
              </a:tblGrid>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ریالی تسهیم ضایعات عادی</a:t>
                      </a:r>
                      <a:endParaRPr kumimoji="0" lang="en-US" altLang="fa-IR" sz="24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768785701"/>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تکمیل شده طی دوره :</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55778055"/>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مواداولیه (77%×244000)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187880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31711874"/>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(89/0×32630)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29041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71612149"/>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216921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65123585"/>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در جریان ساخت آخر دوره</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45485398"/>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(23/0×244000)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56120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23739476"/>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(11/0×32630)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3589</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4170019"/>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59709</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908097"/>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32630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276630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209079744"/>
                  </a:ext>
                </a:extLst>
              </a:tr>
            </a:tbl>
          </a:graphicData>
        </a:graphic>
      </p:graphicFrame>
    </p:spTree>
  </p:cSld>
  <p:clrMapOvr>
    <a:masterClrMapping/>
  </p:clrMapOvr>
  <p:transition spd="med">
    <p:wipe dir="d"/>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95620" name="Rectangle 4"/>
          <p:cNvSpPr>
            <a:spLocks noChangeArrowheads="1"/>
          </p:cNvSpPr>
          <p:nvPr/>
        </p:nvSpPr>
        <p:spPr bwMode="auto">
          <a:xfrm>
            <a:off x="457200" y="381000"/>
            <a:ext cx="8229600" cy="96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2000">
                <a:effectLst/>
                <a:cs typeface="B Nasim" panose="00000700000000000000" pitchFamily="2" charset="-78"/>
              </a:rPr>
              <a:t>حل مساله 22-1</a:t>
            </a:r>
            <a:endParaRPr lang="en-US" altLang="fa-IR" sz="2000">
              <a:effectLst/>
              <a:cs typeface="B Nasim" panose="00000700000000000000" pitchFamily="2" charset="-78"/>
            </a:endParaRPr>
          </a:p>
        </p:txBody>
      </p:sp>
      <p:graphicFrame>
        <p:nvGraphicFramePr>
          <p:cNvPr id="495662" name="Group 46"/>
          <p:cNvGraphicFramePr>
            <a:graphicFrameLocks noGrp="1"/>
          </p:cNvGraphicFramePr>
          <p:nvPr/>
        </p:nvGraphicFramePr>
        <p:xfrm>
          <a:off x="827088" y="1125538"/>
          <a:ext cx="7283450" cy="5116512"/>
        </p:xfrm>
        <a:graphic>
          <a:graphicData uri="http://schemas.openxmlformats.org/drawingml/2006/table">
            <a:tbl>
              <a:tblPr rtl="1"/>
              <a:tblGrid>
                <a:gridCol w="4402138">
                  <a:extLst>
                    <a:ext uri="{9D8B030D-6E8A-4147-A177-3AD203B41FA5}">
                      <a16:colId xmlns:a16="http://schemas.microsoft.com/office/drawing/2014/main" val="2392980927"/>
                    </a:ext>
                  </a:extLst>
                </a:gridCol>
                <a:gridCol w="1441450">
                  <a:extLst>
                    <a:ext uri="{9D8B030D-6E8A-4147-A177-3AD203B41FA5}">
                      <a16:colId xmlns:a16="http://schemas.microsoft.com/office/drawing/2014/main" val="1997886132"/>
                    </a:ext>
                  </a:extLst>
                </a:gridCol>
                <a:gridCol w="1439862">
                  <a:extLst>
                    <a:ext uri="{9D8B030D-6E8A-4147-A177-3AD203B41FA5}">
                      <a16:colId xmlns:a16="http://schemas.microsoft.com/office/drawing/2014/main" val="3456410464"/>
                    </a:ext>
                  </a:extLst>
                </a:gridCol>
              </a:tblGrid>
              <a:tr h="13716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رازی</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آذرماه سال 72 – روش </a:t>
                      </a:r>
                      <a:r>
                        <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46733032"/>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5763299"/>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 (50% تکمیل)</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7869227"/>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78017972"/>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7357934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(40% تکمیل)</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80496456"/>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8545544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فوق العاده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930670470"/>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0" presetClass="entr" presetSubtype="0" fill="hold" nodeType="afterEffect">
                                  <p:stCondLst>
                                    <p:cond delay="0"/>
                                  </p:stCondLst>
                                  <p:childTnLst>
                                    <p:set>
                                      <p:cBhvr>
                                        <p:cTn id="6" dur="1" fill="hold">
                                          <p:stCondLst>
                                            <p:cond delay="0"/>
                                          </p:stCondLst>
                                        </p:cTn>
                                        <p:tgtEl>
                                          <p:spTgt spid="495662"/>
                                        </p:tgtEl>
                                        <p:attrNameLst>
                                          <p:attrName>style.visibility</p:attrName>
                                        </p:attrNameLst>
                                      </p:cBhvr>
                                      <p:to>
                                        <p:strVal val="visible"/>
                                      </p:to>
                                    </p:set>
                                    <p:animEffect transition="in" filter="wedge">
                                      <p:cBhvr>
                                        <p:cTn id="7" dur="2000"/>
                                        <p:tgtEl>
                                          <p:spTgt spid="4956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96753" name="Group 113"/>
          <p:cNvGraphicFramePr>
            <a:graphicFrameLocks noGrp="1"/>
          </p:cNvGraphicFramePr>
          <p:nvPr/>
        </p:nvGraphicFramePr>
        <p:xfrm>
          <a:off x="457200" y="381000"/>
          <a:ext cx="8229600" cy="6324600"/>
        </p:xfrm>
        <a:graphic>
          <a:graphicData uri="http://schemas.openxmlformats.org/drawingml/2006/table">
            <a:tbl>
              <a:tblPr rtl="1"/>
              <a:tblGrid>
                <a:gridCol w="4330700">
                  <a:extLst>
                    <a:ext uri="{9D8B030D-6E8A-4147-A177-3AD203B41FA5}">
                      <a16:colId xmlns:a16="http://schemas.microsoft.com/office/drawing/2014/main" val="3749337927"/>
                    </a:ext>
                  </a:extLst>
                </a:gridCol>
                <a:gridCol w="1296987">
                  <a:extLst>
                    <a:ext uri="{9D8B030D-6E8A-4147-A177-3AD203B41FA5}">
                      <a16:colId xmlns:a16="http://schemas.microsoft.com/office/drawing/2014/main" val="3769768118"/>
                    </a:ext>
                  </a:extLst>
                </a:gridCol>
                <a:gridCol w="1295400">
                  <a:extLst>
                    <a:ext uri="{9D8B030D-6E8A-4147-A177-3AD203B41FA5}">
                      <a16:colId xmlns:a16="http://schemas.microsoft.com/office/drawing/2014/main" val="1220872442"/>
                    </a:ext>
                  </a:extLst>
                </a:gridCol>
                <a:gridCol w="1306513">
                  <a:extLst>
                    <a:ext uri="{9D8B030D-6E8A-4147-A177-3AD203B41FA5}">
                      <a16:colId xmlns:a16="http://schemas.microsoft.com/office/drawing/2014/main" val="118265129"/>
                    </a:ext>
                  </a:extLst>
                </a:gridCol>
              </a:tblGrid>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426920966"/>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607501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2102355"/>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تولید آنها طی دوره شروع و خاتمه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98328900"/>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23300575"/>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17117880"/>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66945289"/>
                  </a:ext>
                </a:extLst>
              </a:tr>
              <a:tr h="393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(پایان فرآیند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5466023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فوق العاده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144859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26400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55392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4180266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1962893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3416000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1359600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4775600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1948764"/>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6491299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26400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205264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5/51</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5/173</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35315614"/>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0" presetClass="entr" presetSubtype="0" fill="hold" nodeType="afterEffect">
                                  <p:stCondLst>
                                    <p:cond delay="0"/>
                                  </p:stCondLst>
                                  <p:childTnLst>
                                    <p:set>
                                      <p:cBhvr>
                                        <p:cTn id="6" dur="1" fill="hold">
                                          <p:stCondLst>
                                            <p:cond delay="0"/>
                                          </p:stCondLst>
                                        </p:cTn>
                                        <p:tgtEl>
                                          <p:spTgt spid="496753"/>
                                        </p:tgtEl>
                                        <p:attrNameLst>
                                          <p:attrName>style.visibility</p:attrName>
                                        </p:attrNameLst>
                                      </p:cBhvr>
                                      <p:to>
                                        <p:strVal val="visible"/>
                                      </p:to>
                                    </p:set>
                                    <p:animEffect transition="in" filter="wedge">
                                      <p:cBhvr>
                                        <p:cTn id="7" dur="1000"/>
                                        <p:tgtEl>
                                          <p:spTgt spid="496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97762" name="Group 98"/>
          <p:cNvGraphicFramePr>
            <a:graphicFrameLocks noGrp="1"/>
          </p:cNvGraphicFramePr>
          <p:nvPr/>
        </p:nvGraphicFramePr>
        <p:xfrm>
          <a:off x="457200" y="381000"/>
          <a:ext cx="8229600" cy="6159500"/>
        </p:xfrm>
        <a:graphic>
          <a:graphicData uri="http://schemas.openxmlformats.org/drawingml/2006/table">
            <a:tbl>
              <a:tblPr rtl="1"/>
              <a:tblGrid>
                <a:gridCol w="4835525">
                  <a:extLst>
                    <a:ext uri="{9D8B030D-6E8A-4147-A177-3AD203B41FA5}">
                      <a16:colId xmlns:a16="http://schemas.microsoft.com/office/drawing/2014/main" val="3380955434"/>
                    </a:ext>
                  </a:extLst>
                </a:gridCol>
                <a:gridCol w="1727200">
                  <a:extLst>
                    <a:ext uri="{9D8B030D-6E8A-4147-A177-3AD203B41FA5}">
                      <a16:colId xmlns:a16="http://schemas.microsoft.com/office/drawing/2014/main" val="4272781499"/>
                    </a:ext>
                  </a:extLst>
                </a:gridCol>
                <a:gridCol w="1666875">
                  <a:extLst>
                    <a:ext uri="{9D8B030D-6E8A-4147-A177-3AD203B41FA5}">
                      <a16:colId xmlns:a16="http://schemas.microsoft.com/office/drawing/2014/main" val="2247552742"/>
                    </a:ext>
                  </a:extLst>
                </a:gridCol>
              </a:tblGrid>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تکمیل هزینه ها</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564684533"/>
                  </a:ext>
                </a:extLst>
              </a:tr>
              <a:tr h="5048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6570612"/>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7522166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اضافه شده برای تکمیل (5/51×2000)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08386820"/>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از محل تولیدات دوره (5/173×20000)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3470000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4582089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(5/173×1400 )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242900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0151106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انتقالی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4413900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0261463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7501936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(122×6000)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732000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6641693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عزیتنه های تبدیل(5/51×2400)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95066404"/>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855600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646462"/>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فوق العاده (5/173×600)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104100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0012504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5373600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2620234"/>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خلاصه حساب سود و زیان – زیان ضایعات غیر عادی 104100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3162589"/>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کار در جریان ساخت دایره . . .                                    104100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0860868"/>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0" presetClass="entr" presetSubtype="0" fill="hold" nodeType="afterEffect">
                                  <p:stCondLst>
                                    <p:cond delay="0"/>
                                  </p:stCondLst>
                                  <p:childTnLst>
                                    <p:set>
                                      <p:cBhvr>
                                        <p:cTn id="6" dur="1" fill="hold">
                                          <p:stCondLst>
                                            <p:cond delay="0"/>
                                          </p:stCondLst>
                                        </p:cTn>
                                        <p:tgtEl>
                                          <p:spTgt spid="497762"/>
                                        </p:tgtEl>
                                        <p:attrNameLst>
                                          <p:attrName>style.visibility</p:attrName>
                                        </p:attrNameLst>
                                      </p:cBhvr>
                                      <p:to>
                                        <p:strVal val="visible"/>
                                      </p:to>
                                    </p:set>
                                    <p:animEffect transition="in" filter="wedge">
                                      <p:cBhvr>
                                        <p:cTn id="7" dur="2000"/>
                                        <p:tgtEl>
                                          <p:spTgt spid="4977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98692" name="Rectangle 4"/>
          <p:cNvSpPr>
            <a:spLocks noChangeArrowheads="1"/>
          </p:cNvSpPr>
          <p:nvPr/>
        </p:nvSpPr>
        <p:spPr bwMode="auto">
          <a:xfrm>
            <a:off x="457200" y="381000"/>
            <a:ext cx="8229600" cy="960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buFont typeface="Wingdings" panose="05000000000000000000" pitchFamily="2" charset="2"/>
              <a:buNone/>
            </a:pPr>
            <a:r>
              <a:rPr lang="fa-IR" altLang="fa-IR" sz="2000">
                <a:effectLst/>
                <a:cs typeface="B Nasim" panose="00000700000000000000" pitchFamily="2" charset="-78"/>
              </a:rPr>
              <a:t>حل مساله 23-1</a:t>
            </a:r>
            <a:endParaRPr lang="en-US" altLang="fa-IR" sz="2000">
              <a:effectLst/>
              <a:cs typeface="B Nasim" panose="00000700000000000000" pitchFamily="2" charset="-78"/>
            </a:endParaRPr>
          </a:p>
        </p:txBody>
      </p:sp>
      <p:graphicFrame>
        <p:nvGraphicFramePr>
          <p:cNvPr id="498693" name="Group 5"/>
          <p:cNvGraphicFramePr>
            <a:graphicFrameLocks noGrp="1"/>
          </p:cNvGraphicFramePr>
          <p:nvPr/>
        </p:nvGraphicFramePr>
        <p:xfrm>
          <a:off x="1258888" y="1341438"/>
          <a:ext cx="7283450" cy="5116512"/>
        </p:xfrm>
        <a:graphic>
          <a:graphicData uri="http://schemas.openxmlformats.org/drawingml/2006/table">
            <a:tbl>
              <a:tblPr rtl="1"/>
              <a:tblGrid>
                <a:gridCol w="4402138">
                  <a:extLst>
                    <a:ext uri="{9D8B030D-6E8A-4147-A177-3AD203B41FA5}">
                      <a16:colId xmlns:a16="http://schemas.microsoft.com/office/drawing/2014/main" val="2037793032"/>
                    </a:ext>
                  </a:extLst>
                </a:gridCol>
                <a:gridCol w="1441450">
                  <a:extLst>
                    <a:ext uri="{9D8B030D-6E8A-4147-A177-3AD203B41FA5}">
                      <a16:colId xmlns:a16="http://schemas.microsoft.com/office/drawing/2014/main" val="4020339329"/>
                    </a:ext>
                  </a:extLst>
                </a:gridCol>
                <a:gridCol w="1439862">
                  <a:extLst>
                    <a:ext uri="{9D8B030D-6E8A-4147-A177-3AD203B41FA5}">
                      <a16:colId xmlns:a16="http://schemas.microsoft.com/office/drawing/2014/main" val="2275046983"/>
                    </a:ext>
                  </a:extLst>
                </a:gridCol>
              </a:tblGrid>
              <a:tr h="13716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بیرجند</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ب </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مهرماه 72 – روش </a:t>
                      </a:r>
                      <a:r>
                        <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6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778615798"/>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6146967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ابتدای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79079302"/>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از دایره 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74400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87479894"/>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98361840"/>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68337517"/>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(7500-8000)×10%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7250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1309694"/>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905185644"/>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4" presetClass="entr" presetSubtype="0" fill="hold" grpId="0" nodeType="afterEffect">
                                  <p:stCondLst>
                                    <p:cond delay="0"/>
                                  </p:stCondLst>
                                  <p:childTnLst>
                                    <p:set>
                                      <p:cBhvr>
                                        <p:cTn id="6" dur="1" fill="hold">
                                          <p:stCondLst>
                                            <p:cond delay="0"/>
                                          </p:stCondLst>
                                        </p:cTn>
                                        <p:tgtEl>
                                          <p:spTgt spid="498692"/>
                                        </p:tgtEl>
                                        <p:attrNameLst>
                                          <p:attrName>style.visibility</p:attrName>
                                        </p:attrNameLst>
                                      </p:cBhvr>
                                      <p:to>
                                        <p:strVal val="visible"/>
                                      </p:to>
                                    </p:set>
                                    <p:anim from="(-#ppt_w/2)" to="(#ppt_x)" calcmode="lin" valueType="num">
                                      <p:cBhvr>
                                        <p:cTn id="7" dur="600" fill="hold">
                                          <p:stCondLst>
                                            <p:cond delay="0"/>
                                          </p:stCondLst>
                                        </p:cTn>
                                        <p:tgtEl>
                                          <p:spTgt spid="498692"/>
                                        </p:tgtEl>
                                        <p:attrNameLst>
                                          <p:attrName>ppt_x</p:attrName>
                                        </p:attrNameLst>
                                      </p:cBhvr>
                                    </p:anim>
                                    <p:anim from="0" to="-1.0" calcmode="lin" valueType="num">
                                      <p:cBhvr>
                                        <p:cTn id="8" dur="200" decel="50000" autoRev="1" fill="hold">
                                          <p:stCondLst>
                                            <p:cond delay="600"/>
                                          </p:stCondLst>
                                        </p:cTn>
                                        <p:tgtEl>
                                          <p:spTgt spid="498692"/>
                                        </p:tgtEl>
                                        <p:attrNameLst>
                                          <p:attrName>xshear</p:attrName>
                                        </p:attrNameLst>
                                      </p:cBhvr>
                                    </p:anim>
                                    <p:animScale>
                                      <p:cBhvr>
                                        <p:cTn id="9" dur="200" decel="100000" autoRev="1" fill="hold">
                                          <p:stCondLst>
                                            <p:cond delay="600"/>
                                          </p:stCondLst>
                                        </p:cTn>
                                        <p:tgtEl>
                                          <p:spTgt spid="498692"/>
                                        </p:tgtEl>
                                      </p:cBhvr>
                                      <p:from x="100000" y="100000"/>
                                      <p:to x="80000" y="100000"/>
                                    </p:animScale>
                                    <p:anim by="(#ppt_h/3+#ppt_w*0.1)" calcmode="lin" valueType="num">
                                      <p:cBhvr additive="sum">
                                        <p:cTn id="10" dur="200" decel="100000" autoRev="1" fill="hold">
                                          <p:stCondLst>
                                            <p:cond delay="600"/>
                                          </p:stCondLst>
                                        </p:cTn>
                                        <p:tgtEl>
                                          <p:spTgt spid="498692"/>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8692" grpId="0"/>
    </p:bldLst>
  </p:timing>
</p:sld>
</file>

<file path=ppt/slides/slide4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00128" name="Group 416"/>
          <p:cNvGraphicFramePr>
            <a:graphicFrameLocks noGrp="1"/>
          </p:cNvGraphicFramePr>
          <p:nvPr/>
        </p:nvGraphicFramePr>
        <p:xfrm>
          <a:off x="457200" y="381000"/>
          <a:ext cx="8229600" cy="6324600"/>
        </p:xfrm>
        <a:graphic>
          <a:graphicData uri="http://schemas.openxmlformats.org/drawingml/2006/table">
            <a:tbl>
              <a:tblPr rtl="1"/>
              <a:tblGrid>
                <a:gridCol w="3827462">
                  <a:extLst>
                    <a:ext uri="{9D8B030D-6E8A-4147-A177-3AD203B41FA5}">
                      <a16:colId xmlns:a16="http://schemas.microsoft.com/office/drawing/2014/main" val="357355721"/>
                    </a:ext>
                  </a:extLst>
                </a:gridCol>
                <a:gridCol w="503238">
                  <a:extLst>
                    <a:ext uri="{9D8B030D-6E8A-4147-A177-3AD203B41FA5}">
                      <a16:colId xmlns:a16="http://schemas.microsoft.com/office/drawing/2014/main" val="3185906727"/>
                    </a:ext>
                  </a:extLst>
                </a:gridCol>
                <a:gridCol w="360362">
                  <a:extLst>
                    <a:ext uri="{9D8B030D-6E8A-4147-A177-3AD203B41FA5}">
                      <a16:colId xmlns:a16="http://schemas.microsoft.com/office/drawing/2014/main" val="616454516"/>
                    </a:ext>
                  </a:extLst>
                </a:gridCol>
                <a:gridCol w="825500">
                  <a:extLst>
                    <a:ext uri="{9D8B030D-6E8A-4147-A177-3AD203B41FA5}">
                      <a16:colId xmlns:a16="http://schemas.microsoft.com/office/drawing/2014/main" val="3329819546"/>
                    </a:ext>
                  </a:extLst>
                </a:gridCol>
                <a:gridCol w="182563">
                  <a:extLst>
                    <a:ext uri="{9D8B030D-6E8A-4147-A177-3AD203B41FA5}">
                      <a16:colId xmlns:a16="http://schemas.microsoft.com/office/drawing/2014/main" val="3490489438"/>
                    </a:ext>
                  </a:extLst>
                </a:gridCol>
                <a:gridCol w="1041400">
                  <a:extLst>
                    <a:ext uri="{9D8B030D-6E8A-4147-A177-3AD203B41FA5}">
                      <a16:colId xmlns:a16="http://schemas.microsoft.com/office/drawing/2014/main" val="3768491449"/>
                    </a:ext>
                  </a:extLst>
                </a:gridCol>
                <a:gridCol w="182562">
                  <a:extLst>
                    <a:ext uri="{9D8B030D-6E8A-4147-A177-3AD203B41FA5}">
                      <a16:colId xmlns:a16="http://schemas.microsoft.com/office/drawing/2014/main" val="2932828931"/>
                    </a:ext>
                  </a:extLst>
                </a:gridCol>
                <a:gridCol w="1306513">
                  <a:extLst>
                    <a:ext uri="{9D8B030D-6E8A-4147-A177-3AD203B41FA5}">
                      <a16:colId xmlns:a16="http://schemas.microsoft.com/office/drawing/2014/main" val="2663963331"/>
                    </a:ext>
                  </a:extLst>
                </a:gridCol>
              </a:tblGrid>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351688054"/>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59783879"/>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57663356"/>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دریافت و تکمیل شده اند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83762647"/>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31240667"/>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36300604"/>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93417353"/>
                  </a:ext>
                </a:extLst>
              </a:tr>
              <a:tr h="3937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4073267"/>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98557281"/>
                  </a:ext>
                </a:extLst>
              </a:tr>
              <a:tr h="3952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74400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72200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7160755"/>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20311596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846540136"/>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7246560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18674920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34722480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5716924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36002480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151803264"/>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72200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613779508"/>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4/97</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4/135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6554/258</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4554/491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754919361"/>
                  </a:ext>
                </a:extLst>
              </a:tr>
            </a:tbl>
          </a:graphicData>
        </a:graphic>
      </p:graphicFrame>
    </p:spTree>
  </p:cSld>
  <p:clrMapOvr>
    <a:masterClrMapping/>
  </p:clrMapOvr>
  <p:transition spd="med">
    <p:wipe dir="d"/>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6290" name="Rectangle 2"/>
          <p:cNvSpPr>
            <a:spLocks noGrp="1" noChangeArrowheads="1"/>
          </p:cNvSpPr>
          <p:nvPr>
            <p:ph type="title"/>
          </p:nvPr>
        </p:nvSpPr>
        <p:spPr>
          <a:xfrm>
            <a:off x="457200" y="773113"/>
            <a:ext cx="8229600" cy="1143000"/>
          </a:xfrm>
        </p:spPr>
        <p:txBody>
          <a:bodyPr/>
          <a:lstStyle/>
          <a:p>
            <a:pPr algn="r"/>
            <a:r>
              <a:rPr lang="fa-IR" altLang="fa-IR">
                <a:cs typeface="B Titr" panose="00000700000000000000" pitchFamily="2" charset="-78"/>
              </a:rPr>
              <a:t>جایگاه درس :</a:t>
            </a:r>
            <a:endParaRPr lang="en-US" altLang="fa-IR">
              <a:cs typeface="B Titr" panose="00000700000000000000" pitchFamily="2" charset="-78"/>
            </a:endParaRPr>
          </a:p>
        </p:txBody>
      </p:sp>
      <p:sp>
        <p:nvSpPr>
          <p:cNvPr id="396291" name="Rectangle 3"/>
          <p:cNvSpPr>
            <a:spLocks noGrp="1" noChangeArrowheads="1"/>
          </p:cNvSpPr>
          <p:nvPr>
            <p:ph type="body" idx="1"/>
          </p:nvPr>
        </p:nvSpPr>
        <p:spPr>
          <a:xfrm>
            <a:off x="395288" y="1998663"/>
            <a:ext cx="8229600" cy="4525962"/>
          </a:xfrm>
        </p:spPr>
        <p:txBody>
          <a:bodyPr/>
          <a:lstStyle/>
          <a:p>
            <a:pPr>
              <a:lnSpc>
                <a:spcPct val="125000"/>
              </a:lnSpc>
            </a:pPr>
            <a:r>
              <a:rPr lang="fa-IR" altLang="zh-CN" sz="2800" b="1">
                <a:cs typeface="B Zar" panose="00000400000000000000" pitchFamily="2" charset="-78"/>
              </a:rPr>
              <a:t>   حسابداری صنعتی (2) به ارزش 3 واحـد از دروس ترم پنجم دوره کارشناسی رشته حسابداری است . </a:t>
            </a:r>
          </a:p>
          <a:p>
            <a:pPr>
              <a:lnSpc>
                <a:spcPct val="125000"/>
              </a:lnSpc>
            </a:pPr>
            <a:r>
              <a:rPr lang="fa-IR" altLang="zh-CN" sz="2800" b="1">
                <a:cs typeface="B Zar" panose="00000400000000000000" pitchFamily="2" charset="-78"/>
              </a:rPr>
              <a:t>پیش نیاز این درس ، حسابداری صنعتی (1) به ارزش 3 واحـد از مجموعه دروس ترم چهارم است . </a:t>
            </a:r>
          </a:p>
          <a:p>
            <a:pPr>
              <a:lnSpc>
                <a:spcPct val="125000"/>
              </a:lnSpc>
            </a:pPr>
            <a:r>
              <a:rPr lang="fa-IR" altLang="zh-CN" sz="2800" b="1">
                <a:cs typeface="B Zar" panose="00000400000000000000" pitchFamily="2" charset="-78"/>
              </a:rPr>
              <a:t>این درس پیش نیـاز درس حسـابداری صنعتـی (3) از مجـموعه دروس ترم ششم کارشناسی حسابداری است . </a:t>
            </a:r>
            <a:endParaRPr lang="en-US" altLang="fa-IR" sz="2800" b="1">
              <a:cs typeface="B Zar" panose="00000400000000000000" pitchFamily="2" charset="-78"/>
            </a:endParaRPr>
          </a:p>
        </p:txBody>
      </p:sp>
    </p:spTree>
  </p:cSld>
  <p:clrMapOvr>
    <a:masterClrMapping/>
  </p:clrMapOvr>
  <p:transition spd="slow">
    <p:blind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5" presetClass="entr" presetSubtype="0" fill="hold" grpId="0" nodeType="afterEffect">
                                  <p:stCondLst>
                                    <p:cond delay="0"/>
                                  </p:stCondLst>
                                  <p:childTnLst>
                                    <p:set>
                                      <p:cBhvr>
                                        <p:cTn id="6" dur="1" fill="hold">
                                          <p:stCondLst>
                                            <p:cond delay="0"/>
                                          </p:stCondLst>
                                        </p:cTn>
                                        <p:tgtEl>
                                          <p:spTgt spid="396290"/>
                                        </p:tgtEl>
                                        <p:attrNameLst>
                                          <p:attrName>style.visibility</p:attrName>
                                        </p:attrNameLst>
                                      </p:cBhvr>
                                      <p:to>
                                        <p:strVal val="visible"/>
                                      </p:to>
                                    </p:set>
                                    <p:animEffect transition="in" filter="fade">
                                      <p:cBhvr>
                                        <p:cTn id="7" dur="2000"/>
                                        <p:tgtEl>
                                          <p:spTgt spid="396290"/>
                                        </p:tgtEl>
                                      </p:cBhvr>
                                    </p:animEffect>
                                    <p:anim calcmode="lin" valueType="num">
                                      <p:cBhvr>
                                        <p:cTn id="8" dur="2000" fill="hold"/>
                                        <p:tgtEl>
                                          <p:spTgt spid="396290"/>
                                        </p:tgtEl>
                                        <p:attrNameLst>
                                          <p:attrName>style.rotation</p:attrName>
                                        </p:attrNameLst>
                                      </p:cBhvr>
                                      <p:tavLst>
                                        <p:tav tm="0">
                                          <p:val>
                                            <p:fltVal val="720"/>
                                          </p:val>
                                        </p:tav>
                                        <p:tav tm="100000">
                                          <p:val>
                                            <p:fltVal val="0"/>
                                          </p:val>
                                        </p:tav>
                                      </p:tavLst>
                                    </p:anim>
                                    <p:anim calcmode="lin" valueType="num">
                                      <p:cBhvr>
                                        <p:cTn id="9" dur="2000" fill="hold"/>
                                        <p:tgtEl>
                                          <p:spTgt spid="396290"/>
                                        </p:tgtEl>
                                        <p:attrNameLst>
                                          <p:attrName>ppt_h</p:attrName>
                                        </p:attrNameLst>
                                      </p:cBhvr>
                                      <p:tavLst>
                                        <p:tav tm="0">
                                          <p:val>
                                            <p:fltVal val="0"/>
                                          </p:val>
                                        </p:tav>
                                        <p:tav tm="100000">
                                          <p:val>
                                            <p:strVal val="#ppt_h"/>
                                          </p:val>
                                        </p:tav>
                                      </p:tavLst>
                                    </p:anim>
                                    <p:anim calcmode="lin" valueType="num">
                                      <p:cBhvr>
                                        <p:cTn id="10" dur="2000" fill="hold"/>
                                        <p:tgtEl>
                                          <p:spTgt spid="396290"/>
                                        </p:tgtEl>
                                        <p:attrNameLst>
                                          <p:attrName>ppt_w</p:attrName>
                                        </p:attrNameLst>
                                      </p:cBhvr>
                                      <p:tavLst>
                                        <p:tav tm="0">
                                          <p:val>
                                            <p:fltVal val="0"/>
                                          </p:val>
                                        </p:tav>
                                        <p:tav tm="100000">
                                          <p:val>
                                            <p:strVal val="#ppt_w"/>
                                          </p:val>
                                        </p:tav>
                                      </p:tavLst>
                                    </p:anim>
                                  </p:childTnLst>
                                </p:cTn>
                              </p:par>
                            </p:childTnLst>
                          </p:cTn>
                        </p:par>
                        <p:par>
                          <p:cTn id="11" fill="hold" nodeType="afterGroup">
                            <p:stCondLst>
                              <p:cond delay="2000"/>
                            </p:stCondLst>
                            <p:childTnLst>
                              <p:par>
                                <p:cTn id="12" presetID="3" presetClass="entr" presetSubtype="10" fill="hold" grpId="0" nodeType="afterEffect">
                                  <p:stCondLst>
                                    <p:cond delay="0"/>
                                  </p:stCondLst>
                                  <p:childTnLst>
                                    <p:set>
                                      <p:cBhvr>
                                        <p:cTn id="13" dur="1" fill="hold">
                                          <p:stCondLst>
                                            <p:cond delay="0"/>
                                          </p:stCondLst>
                                        </p:cTn>
                                        <p:tgtEl>
                                          <p:spTgt spid="396291">
                                            <p:txEl>
                                              <p:pRg st="0" end="0"/>
                                            </p:txEl>
                                          </p:spTgt>
                                        </p:tgtEl>
                                        <p:attrNameLst>
                                          <p:attrName>style.visibility</p:attrName>
                                        </p:attrNameLst>
                                      </p:cBhvr>
                                      <p:to>
                                        <p:strVal val="visible"/>
                                      </p:to>
                                    </p:set>
                                    <p:animEffect transition="in" filter="blinds(horizontal)">
                                      <p:cBhvr>
                                        <p:cTn id="14" dur="500"/>
                                        <p:tgtEl>
                                          <p:spTgt spid="396291">
                                            <p:txEl>
                                              <p:pRg st="0" end="0"/>
                                            </p:txEl>
                                          </p:spTgt>
                                        </p:tgtEl>
                                      </p:cBhvr>
                                    </p:animEffect>
                                  </p:childTnLst>
                                </p:cTn>
                              </p:par>
                            </p:childTnLst>
                          </p:cTn>
                        </p:par>
                        <p:par>
                          <p:cTn id="15" fill="hold" nodeType="afterGroup">
                            <p:stCondLst>
                              <p:cond delay="2500"/>
                            </p:stCondLst>
                            <p:childTnLst>
                              <p:par>
                                <p:cTn id="16" presetID="3" presetClass="entr" presetSubtype="10" fill="hold" grpId="0" nodeType="afterEffect">
                                  <p:stCondLst>
                                    <p:cond delay="0"/>
                                  </p:stCondLst>
                                  <p:childTnLst>
                                    <p:set>
                                      <p:cBhvr>
                                        <p:cTn id="17" dur="1" fill="hold">
                                          <p:stCondLst>
                                            <p:cond delay="0"/>
                                          </p:stCondLst>
                                        </p:cTn>
                                        <p:tgtEl>
                                          <p:spTgt spid="396291">
                                            <p:txEl>
                                              <p:pRg st="1" end="1"/>
                                            </p:txEl>
                                          </p:spTgt>
                                        </p:tgtEl>
                                        <p:attrNameLst>
                                          <p:attrName>style.visibility</p:attrName>
                                        </p:attrNameLst>
                                      </p:cBhvr>
                                      <p:to>
                                        <p:strVal val="visible"/>
                                      </p:to>
                                    </p:set>
                                    <p:animEffect transition="in" filter="blinds(horizontal)">
                                      <p:cBhvr>
                                        <p:cTn id="18" dur="500"/>
                                        <p:tgtEl>
                                          <p:spTgt spid="396291">
                                            <p:txEl>
                                              <p:pRg st="1" end="1"/>
                                            </p:txEl>
                                          </p:spTgt>
                                        </p:tgtEl>
                                      </p:cBhvr>
                                    </p:animEffect>
                                  </p:childTnLst>
                                </p:cTn>
                              </p:par>
                            </p:childTnLst>
                          </p:cTn>
                        </p:par>
                        <p:par>
                          <p:cTn id="19" fill="hold" nodeType="afterGroup">
                            <p:stCondLst>
                              <p:cond delay="3000"/>
                            </p:stCondLst>
                            <p:childTnLst>
                              <p:par>
                                <p:cTn id="20" presetID="3" presetClass="entr" presetSubtype="10" fill="hold" grpId="0" nodeType="afterEffect">
                                  <p:stCondLst>
                                    <p:cond delay="0"/>
                                  </p:stCondLst>
                                  <p:childTnLst>
                                    <p:set>
                                      <p:cBhvr>
                                        <p:cTn id="21" dur="1" fill="hold">
                                          <p:stCondLst>
                                            <p:cond delay="0"/>
                                          </p:stCondLst>
                                        </p:cTn>
                                        <p:tgtEl>
                                          <p:spTgt spid="396291">
                                            <p:txEl>
                                              <p:pRg st="2" end="2"/>
                                            </p:txEl>
                                          </p:spTgt>
                                        </p:tgtEl>
                                        <p:attrNameLst>
                                          <p:attrName>style.visibility</p:attrName>
                                        </p:attrNameLst>
                                      </p:cBhvr>
                                      <p:to>
                                        <p:strVal val="visible"/>
                                      </p:to>
                                    </p:set>
                                    <p:animEffect transition="in" filter="blinds(horizontal)">
                                      <p:cBhvr>
                                        <p:cTn id="22" dur="500"/>
                                        <p:tgtEl>
                                          <p:spTgt spid="396291">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290" grpId="0"/>
      <p:bldP spid="396291" grpId="0" uiExpand="1" build="p"/>
    </p:bldLst>
  </p:timing>
</p:sld>
</file>

<file path=ppt/slides/slide5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434268" name="Group 92"/>
          <p:cNvGraphicFramePr>
            <a:graphicFrameLocks noGrp="1"/>
          </p:cNvGraphicFramePr>
          <p:nvPr/>
        </p:nvGraphicFramePr>
        <p:xfrm>
          <a:off x="457200" y="381000"/>
          <a:ext cx="8229600" cy="6389688"/>
        </p:xfrm>
        <a:graphic>
          <a:graphicData uri="http://schemas.openxmlformats.org/drawingml/2006/table">
            <a:tbl>
              <a:tblPr rtl="1"/>
              <a:tblGrid>
                <a:gridCol w="4835525">
                  <a:extLst>
                    <a:ext uri="{9D8B030D-6E8A-4147-A177-3AD203B41FA5}">
                      <a16:colId xmlns:a16="http://schemas.microsoft.com/office/drawing/2014/main" val="980673539"/>
                    </a:ext>
                  </a:extLst>
                </a:gridCol>
                <a:gridCol w="1727200">
                  <a:extLst>
                    <a:ext uri="{9D8B030D-6E8A-4147-A177-3AD203B41FA5}">
                      <a16:colId xmlns:a16="http://schemas.microsoft.com/office/drawing/2014/main" val="3694316581"/>
                    </a:ext>
                  </a:extLst>
                </a:gridCol>
                <a:gridCol w="1666875">
                  <a:extLst>
                    <a:ext uri="{9D8B030D-6E8A-4147-A177-3AD203B41FA5}">
                      <a16:colId xmlns:a16="http://schemas.microsoft.com/office/drawing/2014/main" val="3065198438"/>
                    </a:ext>
                  </a:extLst>
                </a:gridCol>
              </a:tblGrid>
              <a:tr h="4556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تکمیل هزینه ها</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398784733"/>
                  </a:ext>
                </a:extLst>
              </a:tr>
              <a:tr h="5048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4834523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879297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اضافه شده طی دوره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0475548"/>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(4/135×5600)                                     758240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9192981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(6554/258×2800)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724235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1482475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2762475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3784497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(4554/491×59400)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29192451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613688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(4/97×7250)+(6554/258×7250)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2581402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301523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34536328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967805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6637399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انتقالی از دایره الف(4/97×7500)                  730500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5549709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عزیتنه های تبدیل (6554/258×2500)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646638</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0081287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1377138</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505022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9789586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(4/97×250)                                 24350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94234049"/>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(6554/258×250)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64664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89014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83988987"/>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36002480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526874908"/>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6" fill="hold" nodeType="afterEffect">
                                  <p:stCondLst>
                                    <p:cond delay="0"/>
                                  </p:stCondLst>
                                  <p:childTnLst>
                                    <p:set>
                                      <p:cBhvr>
                                        <p:cTn id="6" dur="1" fill="hold">
                                          <p:stCondLst>
                                            <p:cond delay="0"/>
                                          </p:stCondLst>
                                        </p:cTn>
                                        <p:tgtEl>
                                          <p:spTgt spid="434268"/>
                                        </p:tgtEl>
                                        <p:attrNameLst>
                                          <p:attrName>style.visibility</p:attrName>
                                        </p:attrNameLst>
                                      </p:cBhvr>
                                      <p:to>
                                        <p:strVal val="visible"/>
                                      </p:to>
                                    </p:set>
                                    <p:anim calcmode="lin" valueType="num">
                                      <p:cBhvr additive="base">
                                        <p:cTn id="7" dur="1000" fill="hold"/>
                                        <p:tgtEl>
                                          <p:spTgt spid="434268"/>
                                        </p:tgtEl>
                                        <p:attrNameLst>
                                          <p:attrName>ppt_x</p:attrName>
                                        </p:attrNameLst>
                                      </p:cBhvr>
                                      <p:tavLst>
                                        <p:tav tm="0">
                                          <p:val>
                                            <p:strVal val="1+#ppt_w/2"/>
                                          </p:val>
                                        </p:tav>
                                        <p:tav tm="100000">
                                          <p:val>
                                            <p:strVal val="#ppt_x"/>
                                          </p:val>
                                        </p:tav>
                                      </p:tavLst>
                                    </p:anim>
                                    <p:anim calcmode="lin" valueType="num">
                                      <p:cBhvr additive="base">
                                        <p:cTn id="8" dur="1000" fill="hold"/>
                                        <p:tgtEl>
                                          <p:spTgt spid="4342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00740" name="Rectangle 4"/>
          <p:cNvSpPr>
            <a:spLocks noGrp="1" noChangeArrowheads="1"/>
          </p:cNvSpPr>
          <p:nvPr>
            <p:ph type="title"/>
          </p:nvPr>
        </p:nvSpPr>
        <p:spPr>
          <a:xfrm>
            <a:off x="457200" y="188913"/>
            <a:ext cx="8229600" cy="671512"/>
          </a:xfrm>
        </p:spPr>
        <p:txBody>
          <a:bodyPr/>
          <a:lstStyle/>
          <a:p>
            <a:pPr algn="r"/>
            <a:r>
              <a:rPr lang="fa-IR" altLang="fa-IR" sz="1800">
                <a:cs typeface="B Nasim" panose="00000700000000000000" pitchFamily="2" charset="-78"/>
              </a:rPr>
              <a:t>حل مساله 24-1</a:t>
            </a:r>
            <a:endParaRPr lang="en-US" altLang="fa-IR" sz="1800">
              <a:cs typeface="B Nasim" panose="00000700000000000000" pitchFamily="2" charset="-78"/>
            </a:endParaRPr>
          </a:p>
        </p:txBody>
      </p:sp>
      <p:graphicFrame>
        <p:nvGraphicFramePr>
          <p:cNvPr id="500960" name="Group 224"/>
          <p:cNvGraphicFramePr>
            <a:graphicFrameLocks noGrp="1"/>
          </p:cNvGraphicFramePr>
          <p:nvPr>
            <p:ph idx="1"/>
          </p:nvPr>
        </p:nvGraphicFramePr>
        <p:xfrm>
          <a:off x="539750" y="928688"/>
          <a:ext cx="8229600" cy="5578475"/>
        </p:xfrm>
        <a:graphic>
          <a:graphicData uri="http://schemas.openxmlformats.org/drawingml/2006/table">
            <a:tbl>
              <a:tblPr rtl="1"/>
              <a:tblGrid>
                <a:gridCol w="3765550">
                  <a:extLst>
                    <a:ext uri="{9D8B030D-6E8A-4147-A177-3AD203B41FA5}">
                      <a16:colId xmlns:a16="http://schemas.microsoft.com/office/drawing/2014/main" val="1629048831"/>
                    </a:ext>
                  </a:extLst>
                </a:gridCol>
                <a:gridCol w="1295400">
                  <a:extLst>
                    <a:ext uri="{9D8B030D-6E8A-4147-A177-3AD203B41FA5}">
                      <a16:colId xmlns:a16="http://schemas.microsoft.com/office/drawing/2014/main" val="2614275761"/>
                    </a:ext>
                  </a:extLst>
                </a:gridCol>
                <a:gridCol w="1512887">
                  <a:extLst>
                    <a:ext uri="{9D8B030D-6E8A-4147-A177-3AD203B41FA5}">
                      <a16:colId xmlns:a16="http://schemas.microsoft.com/office/drawing/2014/main" val="3121258278"/>
                    </a:ext>
                  </a:extLst>
                </a:gridCol>
                <a:gridCol w="1655763">
                  <a:extLst>
                    <a:ext uri="{9D8B030D-6E8A-4147-A177-3AD203B41FA5}">
                      <a16:colId xmlns:a16="http://schemas.microsoft.com/office/drawing/2014/main" val="219443461"/>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ب – روش میانگین</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6595520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51506904"/>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7452376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369068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5401634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0332844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7250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20091996"/>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59880058"/>
                  </a:ext>
                </a:extLst>
              </a:tr>
              <a:tr h="1809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063776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6847570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2778444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 در جریان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08277834"/>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57071312"/>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72750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67750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033563079"/>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withEffect">
                                  <p:stCondLst>
                                    <p:cond delay="0"/>
                                  </p:stCondLst>
                                  <p:childTnLst>
                                    <p:set>
                                      <p:cBhvr>
                                        <p:cTn id="6" dur="1" fill="hold">
                                          <p:stCondLst>
                                            <p:cond delay="0"/>
                                          </p:stCondLst>
                                        </p:cTn>
                                        <p:tgtEl>
                                          <p:spTgt spid="500740"/>
                                        </p:tgtEl>
                                        <p:attrNameLst>
                                          <p:attrName>style.visibility</p:attrName>
                                        </p:attrNameLst>
                                      </p:cBhvr>
                                      <p:to>
                                        <p:strVal val="visible"/>
                                      </p:to>
                                    </p:set>
                                    <p:animEffect transition="in" filter="fade">
                                      <p:cBhvr>
                                        <p:cTn id="7" dur="1000"/>
                                        <p:tgtEl>
                                          <p:spTgt spid="500740"/>
                                        </p:tgtEl>
                                      </p:cBhvr>
                                    </p:animEffect>
                                    <p:anim calcmode="lin" valueType="num">
                                      <p:cBhvr>
                                        <p:cTn id="8" dur="1000" fill="hold"/>
                                        <p:tgtEl>
                                          <p:spTgt spid="500740"/>
                                        </p:tgtEl>
                                        <p:attrNameLst>
                                          <p:attrName>ppt_x</p:attrName>
                                        </p:attrNameLst>
                                      </p:cBhvr>
                                      <p:tavLst>
                                        <p:tav tm="0">
                                          <p:val>
                                            <p:strVal val="#ppt_x"/>
                                          </p:val>
                                        </p:tav>
                                        <p:tav tm="100000">
                                          <p:val>
                                            <p:strVal val="#ppt_x"/>
                                          </p:val>
                                        </p:tav>
                                      </p:tavLst>
                                    </p:anim>
                                    <p:anim calcmode="lin" valueType="num">
                                      <p:cBhvr>
                                        <p:cTn id="9" dur="898" decel="100000" fill="hold"/>
                                        <p:tgtEl>
                                          <p:spTgt spid="500740"/>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500740"/>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0740" grpId="0"/>
    </p:bldLst>
  </p:timing>
</p:sld>
</file>

<file path=ppt/slides/slide5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03005" name="Group 221"/>
          <p:cNvGraphicFramePr>
            <a:graphicFrameLocks noGrp="1"/>
          </p:cNvGraphicFramePr>
          <p:nvPr>
            <p:ph/>
          </p:nvPr>
        </p:nvGraphicFramePr>
        <p:xfrm>
          <a:off x="179388" y="381000"/>
          <a:ext cx="8507412" cy="6286500"/>
        </p:xfrm>
        <a:graphic>
          <a:graphicData uri="http://schemas.openxmlformats.org/drawingml/2006/table">
            <a:tbl>
              <a:tblPr rtl="1"/>
              <a:tblGrid>
                <a:gridCol w="3970337">
                  <a:extLst>
                    <a:ext uri="{9D8B030D-6E8A-4147-A177-3AD203B41FA5}">
                      <a16:colId xmlns:a16="http://schemas.microsoft.com/office/drawing/2014/main" val="3950692090"/>
                    </a:ext>
                  </a:extLst>
                </a:gridCol>
                <a:gridCol w="1152525">
                  <a:extLst>
                    <a:ext uri="{9D8B030D-6E8A-4147-A177-3AD203B41FA5}">
                      <a16:colId xmlns:a16="http://schemas.microsoft.com/office/drawing/2014/main" val="1555263384"/>
                    </a:ext>
                  </a:extLst>
                </a:gridCol>
                <a:gridCol w="979488">
                  <a:extLst>
                    <a:ext uri="{9D8B030D-6E8A-4147-A177-3AD203B41FA5}">
                      <a16:colId xmlns:a16="http://schemas.microsoft.com/office/drawing/2014/main" val="1161082282"/>
                    </a:ext>
                  </a:extLst>
                </a:gridCol>
                <a:gridCol w="182562">
                  <a:extLst>
                    <a:ext uri="{9D8B030D-6E8A-4147-A177-3AD203B41FA5}">
                      <a16:colId xmlns:a16="http://schemas.microsoft.com/office/drawing/2014/main" val="2402886971"/>
                    </a:ext>
                  </a:extLst>
                </a:gridCol>
                <a:gridCol w="1033463">
                  <a:extLst>
                    <a:ext uri="{9D8B030D-6E8A-4147-A177-3AD203B41FA5}">
                      <a16:colId xmlns:a16="http://schemas.microsoft.com/office/drawing/2014/main" val="2223835456"/>
                    </a:ext>
                  </a:extLst>
                </a:gridCol>
                <a:gridCol w="1189037">
                  <a:extLst>
                    <a:ext uri="{9D8B030D-6E8A-4147-A177-3AD203B41FA5}">
                      <a16:colId xmlns:a16="http://schemas.microsoft.com/office/drawing/2014/main" val="3216479484"/>
                    </a:ext>
                  </a:extLst>
                </a:gridCol>
              </a:tblGrid>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841378663"/>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580000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1280000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03802169"/>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7246560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8801000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18674920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34722480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6870496"/>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7826560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8801000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19374920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36002480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420237"/>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72750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65000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67750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3566571"/>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58158/107</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4/135</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97668/258</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95826/528</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30383711"/>
                  </a:ext>
                </a:extLst>
              </a:tr>
              <a:tr h="5715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88714703"/>
                  </a:ext>
                </a:extLst>
              </a:tr>
              <a:tr h="5715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(95826/528×65000)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34382287</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2387599"/>
                  </a:ext>
                </a:extLst>
              </a:tr>
              <a:tr h="5715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 (97667/285×2500) + (58158/107×7500)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1521804</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88642980"/>
                  </a:ext>
                </a:extLst>
              </a:tr>
              <a:tr h="5715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(97667/285×250) + (58158/107×250)</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98389</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55538104"/>
                  </a:ext>
                </a:extLst>
              </a:tr>
              <a:tr h="5715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36002480</a:t>
                      </a:r>
                      <a:endParaRPr kumimoji="0" lang="en-US" altLang="fa-IR" sz="21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70463086"/>
                  </a:ext>
                </a:extLst>
              </a:tr>
            </a:tbl>
          </a:graphicData>
        </a:graphic>
      </p:graphicFrame>
    </p:spTree>
  </p:cSld>
  <p:clrMapOvr>
    <a:masterClrMapping/>
  </p:clrMapOvr>
  <p:transition spd="med">
    <p:wipe dir="d"/>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05860" name="Rectangle 4"/>
          <p:cNvSpPr>
            <a:spLocks noChangeArrowheads="1"/>
          </p:cNvSpPr>
          <p:nvPr/>
        </p:nvSpPr>
        <p:spPr bwMode="auto">
          <a:xfrm>
            <a:off x="457200" y="115888"/>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25-1</a:t>
            </a:r>
            <a:endParaRPr lang="en-US" altLang="fa-IR" sz="1800">
              <a:cs typeface="B Nasim" panose="00000700000000000000" pitchFamily="2" charset="-78"/>
            </a:endParaRPr>
          </a:p>
        </p:txBody>
      </p:sp>
      <p:graphicFrame>
        <p:nvGraphicFramePr>
          <p:cNvPr id="505956" name="Group 100"/>
          <p:cNvGraphicFramePr>
            <a:graphicFrameLocks noGrp="1"/>
          </p:cNvGraphicFramePr>
          <p:nvPr/>
        </p:nvGraphicFramePr>
        <p:xfrm>
          <a:off x="539750" y="549275"/>
          <a:ext cx="8229600" cy="6264275"/>
        </p:xfrm>
        <a:graphic>
          <a:graphicData uri="http://schemas.openxmlformats.org/drawingml/2006/table">
            <a:tbl>
              <a:tblPr rtl="1"/>
              <a:tblGrid>
                <a:gridCol w="3765550">
                  <a:extLst>
                    <a:ext uri="{9D8B030D-6E8A-4147-A177-3AD203B41FA5}">
                      <a16:colId xmlns:a16="http://schemas.microsoft.com/office/drawing/2014/main" val="3051999235"/>
                    </a:ext>
                  </a:extLst>
                </a:gridCol>
                <a:gridCol w="1295400">
                  <a:extLst>
                    <a:ext uri="{9D8B030D-6E8A-4147-A177-3AD203B41FA5}">
                      <a16:colId xmlns:a16="http://schemas.microsoft.com/office/drawing/2014/main" val="2374187151"/>
                    </a:ext>
                  </a:extLst>
                </a:gridCol>
                <a:gridCol w="1512887">
                  <a:extLst>
                    <a:ext uri="{9D8B030D-6E8A-4147-A177-3AD203B41FA5}">
                      <a16:colId xmlns:a16="http://schemas.microsoft.com/office/drawing/2014/main" val="2119332484"/>
                    </a:ext>
                  </a:extLst>
                </a:gridCol>
                <a:gridCol w="1655763">
                  <a:extLst>
                    <a:ext uri="{9D8B030D-6E8A-4147-A177-3AD203B41FA5}">
                      <a16:colId xmlns:a16="http://schemas.microsoft.com/office/drawing/2014/main" val="908594967"/>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همدان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برای دایره پخت</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فروردین ماه 72 – روش میانگین</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87806088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24819263"/>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9092310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قالب گیری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88200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5201581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  کالای ساخته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2162262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530085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14635381"/>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808730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854582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774045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540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8325880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3700342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20011482"/>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89500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90040 </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772774902"/>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9" presetClass="entr" presetSubtype="0" fill="hold" grpId="0" nodeType="afterEffect">
                                  <p:stCondLst>
                                    <p:cond delay="0"/>
                                  </p:stCondLst>
                                  <p:childTnLst>
                                    <p:set>
                                      <p:cBhvr>
                                        <p:cTn id="6" dur="1" fill="hold">
                                          <p:stCondLst>
                                            <p:cond delay="0"/>
                                          </p:stCondLst>
                                        </p:cTn>
                                        <p:tgtEl>
                                          <p:spTgt spid="505860"/>
                                        </p:tgtEl>
                                        <p:attrNameLst>
                                          <p:attrName>style.visibility</p:attrName>
                                        </p:attrNameLst>
                                      </p:cBhvr>
                                      <p:to>
                                        <p:strVal val="visible"/>
                                      </p:to>
                                    </p:set>
                                    <p:animEffect transition="in" filter="dissolve">
                                      <p:cBhvr>
                                        <p:cTn id="7" dur="1000"/>
                                        <p:tgtEl>
                                          <p:spTgt spid="5058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5860" grpId="0"/>
    </p:bldLst>
  </p:timing>
</p:sld>
</file>

<file path=ppt/slides/slide5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06978" name="Group 98"/>
          <p:cNvGraphicFramePr>
            <a:graphicFrameLocks noGrp="1"/>
          </p:cNvGraphicFramePr>
          <p:nvPr/>
        </p:nvGraphicFramePr>
        <p:xfrm>
          <a:off x="312738" y="333375"/>
          <a:ext cx="8507412" cy="6408738"/>
        </p:xfrm>
        <a:graphic>
          <a:graphicData uri="http://schemas.openxmlformats.org/drawingml/2006/table">
            <a:tbl>
              <a:tblPr rtl="1"/>
              <a:tblGrid>
                <a:gridCol w="3970337">
                  <a:extLst>
                    <a:ext uri="{9D8B030D-6E8A-4147-A177-3AD203B41FA5}">
                      <a16:colId xmlns:a16="http://schemas.microsoft.com/office/drawing/2014/main" val="269435798"/>
                    </a:ext>
                  </a:extLst>
                </a:gridCol>
                <a:gridCol w="1152525">
                  <a:extLst>
                    <a:ext uri="{9D8B030D-6E8A-4147-A177-3AD203B41FA5}">
                      <a16:colId xmlns:a16="http://schemas.microsoft.com/office/drawing/2014/main" val="2067553074"/>
                    </a:ext>
                  </a:extLst>
                </a:gridCol>
                <a:gridCol w="979488">
                  <a:extLst>
                    <a:ext uri="{9D8B030D-6E8A-4147-A177-3AD203B41FA5}">
                      <a16:colId xmlns:a16="http://schemas.microsoft.com/office/drawing/2014/main" val="1909684719"/>
                    </a:ext>
                  </a:extLst>
                </a:gridCol>
                <a:gridCol w="182562">
                  <a:extLst>
                    <a:ext uri="{9D8B030D-6E8A-4147-A177-3AD203B41FA5}">
                      <a16:colId xmlns:a16="http://schemas.microsoft.com/office/drawing/2014/main" val="2104873856"/>
                    </a:ext>
                  </a:extLst>
                </a:gridCol>
                <a:gridCol w="1033463">
                  <a:extLst>
                    <a:ext uri="{9D8B030D-6E8A-4147-A177-3AD203B41FA5}">
                      <a16:colId xmlns:a16="http://schemas.microsoft.com/office/drawing/2014/main" val="825007992"/>
                    </a:ext>
                  </a:extLst>
                </a:gridCol>
                <a:gridCol w="1189037">
                  <a:extLst>
                    <a:ext uri="{9D8B030D-6E8A-4147-A177-3AD203B41FA5}">
                      <a16:colId xmlns:a16="http://schemas.microsoft.com/office/drawing/2014/main" val="716883300"/>
                    </a:ext>
                  </a:extLst>
                </a:gridCol>
              </a:tblGrid>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478373533"/>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37180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3156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44336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0942038"/>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1023120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85500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672144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1780764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67523674"/>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1060300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89500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675300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1825100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5297372"/>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89500÷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55160792"/>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5/7</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11000878"/>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63496244"/>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 (20×88000)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5097166"/>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(20×1000)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18041018"/>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1780000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18968765"/>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1792688"/>
                  </a:ext>
                </a:extLst>
              </a:tr>
              <a:tr h="4302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(5/11×2700)                                        31050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79821195"/>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(5/7×540)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4050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16877024"/>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(20×500)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6736218"/>
                  </a:ext>
                </a:extLst>
              </a:tr>
              <a:tr h="3524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1825100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243480921"/>
                  </a:ext>
                </a:extLst>
              </a:tr>
            </a:tbl>
          </a:graphicData>
        </a:graphic>
      </p:graphicFrame>
    </p:spTree>
  </p:cSld>
  <p:clrMapOvr>
    <a:masterClrMapping/>
  </p:clrMapOvr>
  <p:transition spd="med">
    <p:wipe dir="d"/>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07908" name="Rectangle 4"/>
          <p:cNvSpPr>
            <a:spLocks noChangeArrowheads="1"/>
          </p:cNvSpPr>
          <p:nvPr/>
        </p:nvSpPr>
        <p:spPr bwMode="auto">
          <a:xfrm>
            <a:off x="457200" y="549275"/>
            <a:ext cx="8229600" cy="671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26-1</a:t>
            </a:r>
            <a:endParaRPr lang="en-US" altLang="fa-IR" sz="1800">
              <a:cs typeface="B Nasim" panose="00000700000000000000" pitchFamily="2" charset="-78"/>
            </a:endParaRPr>
          </a:p>
        </p:txBody>
      </p:sp>
      <p:graphicFrame>
        <p:nvGraphicFramePr>
          <p:cNvPr id="508012" name="Group 108"/>
          <p:cNvGraphicFramePr>
            <a:graphicFrameLocks noGrp="1"/>
          </p:cNvGraphicFramePr>
          <p:nvPr/>
        </p:nvGraphicFramePr>
        <p:xfrm>
          <a:off x="539750" y="1198563"/>
          <a:ext cx="8229600" cy="4967287"/>
        </p:xfrm>
        <a:graphic>
          <a:graphicData uri="http://schemas.openxmlformats.org/drawingml/2006/table">
            <a:tbl>
              <a:tblPr rtl="1"/>
              <a:tblGrid>
                <a:gridCol w="3765550">
                  <a:extLst>
                    <a:ext uri="{9D8B030D-6E8A-4147-A177-3AD203B41FA5}">
                      <a16:colId xmlns:a16="http://schemas.microsoft.com/office/drawing/2014/main" val="965932977"/>
                    </a:ext>
                  </a:extLst>
                </a:gridCol>
                <a:gridCol w="1295400">
                  <a:extLst>
                    <a:ext uri="{9D8B030D-6E8A-4147-A177-3AD203B41FA5}">
                      <a16:colId xmlns:a16="http://schemas.microsoft.com/office/drawing/2014/main" val="369308155"/>
                    </a:ext>
                  </a:extLst>
                </a:gridCol>
                <a:gridCol w="1512887">
                  <a:extLst>
                    <a:ext uri="{9D8B030D-6E8A-4147-A177-3AD203B41FA5}">
                      <a16:colId xmlns:a16="http://schemas.microsoft.com/office/drawing/2014/main" val="750600709"/>
                    </a:ext>
                  </a:extLst>
                </a:gridCol>
                <a:gridCol w="1655763">
                  <a:extLst>
                    <a:ext uri="{9D8B030D-6E8A-4147-A177-3AD203B41FA5}">
                      <a16:colId xmlns:a16="http://schemas.microsoft.com/office/drawing/2014/main" val="3021154694"/>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تولیدی همدان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برای دایره پخت</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فروردین ماه 72 – روش </a:t>
                      </a:r>
                      <a:r>
                        <a:rPr kumimoji="0" lang="en-US" altLang="fa-IR" sz="20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2470521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28370333"/>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29194141"/>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قالب گیری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88200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655826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انبار</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1674248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7627924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9554901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92200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7158080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07908"/>
                                        </p:tgtEl>
                                        <p:attrNameLst>
                                          <p:attrName>style.visibility</p:attrName>
                                        </p:attrNameLst>
                                      </p:cBhvr>
                                      <p:to>
                                        <p:strVal val="visible"/>
                                      </p:to>
                                    </p:set>
                                    <p:animEffect transition="in" filter="fade">
                                      <p:cBhvr>
                                        <p:cTn id="7" dur="1000"/>
                                        <p:tgtEl>
                                          <p:spTgt spid="507908"/>
                                        </p:tgtEl>
                                      </p:cBhvr>
                                    </p:animEffect>
                                    <p:anim calcmode="lin" valueType="num">
                                      <p:cBhvr>
                                        <p:cTn id="8" dur="1000" fill="hold"/>
                                        <p:tgtEl>
                                          <p:spTgt spid="507908"/>
                                        </p:tgtEl>
                                        <p:attrNameLst>
                                          <p:attrName>ppt_x</p:attrName>
                                        </p:attrNameLst>
                                      </p:cBhvr>
                                      <p:tavLst>
                                        <p:tav tm="0">
                                          <p:val>
                                            <p:strVal val="#ppt_x"/>
                                          </p:val>
                                        </p:tav>
                                        <p:tav tm="100000">
                                          <p:val>
                                            <p:strVal val="#ppt_x"/>
                                          </p:val>
                                        </p:tav>
                                      </p:tavLst>
                                    </p:anim>
                                    <p:anim calcmode="lin" valueType="num">
                                      <p:cBhvr>
                                        <p:cTn id="9" dur="900" decel="100000" fill="hold"/>
                                        <p:tgtEl>
                                          <p:spTgt spid="507908"/>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0790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7908" grpId="0"/>
    </p:bldLst>
  </p:timing>
</p:sld>
</file>

<file path=ppt/slides/slide5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09235" name="Group 307"/>
          <p:cNvGraphicFramePr>
            <a:graphicFrameLocks noGrp="1"/>
          </p:cNvGraphicFramePr>
          <p:nvPr>
            <p:ph/>
          </p:nvPr>
        </p:nvGraphicFramePr>
        <p:xfrm>
          <a:off x="323850" y="333375"/>
          <a:ext cx="8362950" cy="6423025"/>
        </p:xfrm>
        <a:graphic>
          <a:graphicData uri="http://schemas.openxmlformats.org/drawingml/2006/table">
            <a:tbl>
              <a:tblPr rtl="1"/>
              <a:tblGrid>
                <a:gridCol w="4114800">
                  <a:extLst>
                    <a:ext uri="{9D8B030D-6E8A-4147-A177-3AD203B41FA5}">
                      <a16:colId xmlns:a16="http://schemas.microsoft.com/office/drawing/2014/main" val="1099810613"/>
                    </a:ext>
                  </a:extLst>
                </a:gridCol>
                <a:gridCol w="1079500">
                  <a:extLst>
                    <a:ext uri="{9D8B030D-6E8A-4147-A177-3AD203B41FA5}">
                      <a16:colId xmlns:a16="http://schemas.microsoft.com/office/drawing/2014/main" val="3914445287"/>
                    </a:ext>
                  </a:extLst>
                </a:gridCol>
                <a:gridCol w="936625">
                  <a:extLst>
                    <a:ext uri="{9D8B030D-6E8A-4147-A177-3AD203B41FA5}">
                      <a16:colId xmlns:a16="http://schemas.microsoft.com/office/drawing/2014/main" val="4096842601"/>
                    </a:ext>
                  </a:extLst>
                </a:gridCol>
                <a:gridCol w="1223962">
                  <a:extLst>
                    <a:ext uri="{9D8B030D-6E8A-4147-A177-3AD203B41FA5}">
                      <a16:colId xmlns:a16="http://schemas.microsoft.com/office/drawing/2014/main" val="942322711"/>
                    </a:ext>
                  </a:extLst>
                </a:gridCol>
                <a:gridCol w="1008063">
                  <a:extLst>
                    <a:ext uri="{9D8B030D-6E8A-4147-A177-3AD203B41FA5}">
                      <a16:colId xmlns:a16="http://schemas.microsoft.com/office/drawing/2014/main" val="3269796183"/>
                    </a:ext>
                  </a:extLst>
                </a:gridCol>
              </a:tblGrid>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25475387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3514013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323511"/>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درطی دوره دریافت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9406654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8887755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3612369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2700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540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599166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985129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68773862"/>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88200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85500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88440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65222460"/>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5970128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درجریان ساخت اول دوره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44336</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7630472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10231120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85500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672144</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1780764</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324116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1825100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0459696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88200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85500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88440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3277972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6/11</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6/7</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2/20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292080503"/>
                  </a:ext>
                </a:extLst>
              </a:tr>
            </a:tbl>
          </a:graphicData>
        </a:graphic>
      </p:graphicFrame>
    </p:spTree>
  </p:cSld>
  <p:clrMapOvr>
    <a:masterClrMapping/>
  </p:clrMapOvr>
  <p:transition spd="med">
    <p:wipe dir="d"/>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04063" name="Group 255"/>
          <p:cNvGraphicFramePr>
            <a:graphicFrameLocks noGrp="1"/>
          </p:cNvGraphicFramePr>
          <p:nvPr/>
        </p:nvGraphicFramePr>
        <p:xfrm>
          <a:off x="323850" y="549275"/>
          <a:ext cx="8507413" cy="5592763"/>
        </p:xfrm>
        <a:graphic>
          <a:graphicData uri="http://schemas.openxmlformats.org/drawingml/2006/table">
            <a:tbl>
              <a:tblPr rtl="1"/>
              <a:tblGrid>
                <a:gridCol w="3970338">
                  <a:extLst>
                    <a:ext uri="{9D8B030D-6E8A-4147-A177-3AD203B41FA5}">
                      <a16:colId xmlns:a16="http://schemas.microsoft.com/office/drawing/2014/main" val="3822787580"/>
                    </a:ext>
                  </a:extLst>
                </a:gridCol>
                <a:gridCol w="1152525">
                  <a:extLst>
                    <a:ext uri="{9D8B030D-6E8A-4147-A177-3AD203B41FA5}">
                      <a16:colId xmlns:a16="http://schemas.microsoft.com/office/drawing/2014/main" val="2966743582"/>
                    </a:ext>
                  </a:extLst>
                </a:gridCol>
                <a:gridCol w="979487">
                  <a:extLst>
                    <a:ext uri="{9D8B030D-6E8A-4147-A177-3AD203B41FA5}">
                      <a16:colId xmlns:a16="http://schemas.microsoft.com/office/drawing/2014/main" val="904961666"/>
                    </a:ext>
                  </a:extLst>
                </a:gridCol>
                <a:gridCol w="182563">
                  <a:extLst>
                    <a:ext uri="{9D8B030D-6E8A-4147-A177-3AD203B41FA5}">
                      <a16:colId xmlns:a16="http://schemas.microsoft.com/office/drawing/2014/main" val="593932638"/>
                    </a:ext>
                  </a:extLst>
                </a:gridCol>
                <a:gridCol w="1033462">
                  <a:extLst>
                    <a:ext uri="{9D8B030D-6E8A-4147-A177-3AD203B41FA5}">
                      <a16:colId xmlns:a16="http://schemas.microsoft.com/office/drawing/2014/main" val="1529074010"/>
                    </a:ext>
                  </a:extLst>
                </a:gridCol>
                <a:gridCol w="1189038">
                  <a:extLst>
                    <a:ext uri="{9D8B030D-6E8A-4147-A177-3AD203B41FA5}">
                      <a16:colId xmlns:a16="http://schemas.microsoft.com/office/drawing/2014/main" val="1451684401"/>
                    </a:ext>
                  </a:extLst>
                </a:gridCol>
              </a:tblGrid>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812155130"/>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94635566"/>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از اول دوره                                    44336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08123525"/>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(6/7×2400)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62576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096946"/>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طی دوره (2/20×84000)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1696800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26159875"/>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(2/20×1000)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6633409"/>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1779576</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51928425"/>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9079307"/>
                  </a:ext>
                </a:extLst>
              </a:tr>
              <a:tr h="4302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(6/11×2700)                                        31320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27632577"/>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(6/7×540)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4104</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4305212"/>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35424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40740344"/>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(2/20×500)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0665101"/>
                  </a:ext>
                </a:extLst>
              </a:tr>
              <a:tr h="3524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1825100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7333922"/>
                  </a:ext>
                </a:extLst>
              </a:tr>
            </a:tbl>
          </a:graphicData>
        </a:graphic>
      </p:graphicFrame>
    </p:spTree>
  </p:cSld>
  <p:clrMapOvr>
    <a:masterClrMapping/>
  </p:clrMapOvr>
  <p:transition spd="med">
    <p:wipe dir="d"/>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12004" name="Rectangle 4"/>
          <p:cNvSpPr>
            <a:spLocks noChangeArrowheads="1"/>
          </p:cNvSpPr>
          <p:nvPr/>
        </p:nvSpPr>
        <p:spPr bwMode="auto">
          <a:xfrm>
            <a:off x="457200" y="115888"/>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27-1</a:t>
            </a:r>
            <a:endParaRPr lang="en-US" altLang="fa-IR" sz="1800">
              <a:cs typeface="B Nasim" panose="00000700000000000000" pitchFamily="2" charset="-78"/>
            </a:endParaRPr>
          </a:p>
        </p:txBody>
      </p:sp>
      <p:graphicFrame>
        <p:nvGraphicFramePr>
          <p:cNvPr id="512005" name="Group 5"/>
          <p:cNvGraphicFramePr>
            <a:graphicFrameLocks noGrp="1"/>
          </p:cNvGraphicFramePr>
          <p:nvPr/>
        </p:nvGraphicFramePr>
        <p:xfrm>
          <a:off x="539750" y="549275"/>
          <a:ext cx="8229600" cy="6264275"/>
        </p:xfrm>
        <a:graphic>
          <a:graphicData uri="http://schemas.openxmlformats.org/drawingml/2006/table">
            <a:tbl>
              <a:tblPr rtl="1"/>
              <a:tblGrid>
                <a:gridCol w="3765550">
                  <a:extLst>
                    <a:ext uri="{9D8B030D-6E8A-4147-A177-3AD203B41FA5}">
                      <a16:colId xmlns:a16="http://schemas.microsoft.com/office/drawing/2014/main" val="404915350"/>
                    </a:ext>
                  </a:extLst>
                </a:gridCol>
                <a:gridCol w="1295400">
                  <a:extLst>
                    <a:ext uri="{9D8B030D-6E8A-4147-A177-3AD203B41FA5}">
                      <a16:colId xmlns:a16="http://schemas.microsoft.com/office/drawing/2014/main" val="3930971891"/>
                    </a:ext>
                  </a:extLst>
                </a:gridCol>
                <a:gridCol w="1512887">
                  <a:extLst>
                    <a:ext uri="{9D8B030D-6E8A-4147-A177-3AD203B41FA5}">
                      <a16:colId xmlns:a16="http://schemas.microsoft.com/office/drawing/2014/main" val="545114041"/>
                    </a:ext>
                  </a:extLst>
                </a:gridCol>
                <a:gridCol w="1655763">
                  <a:extLst>
                    <a:ext uri="{9D8B030D-6E8A-4147-A177-3AD203B41FA5}">
                      <a16:colId xmlns:a16="http://schemas.microsoft.com/office/drawing/2014/main" val="699723130"/>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مازندران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تکمیل</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شهریور ماه 1372 – روش میانگین</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74447982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9177975"/>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9659041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دریافتی از دایره قبل از طی ماه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621561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653231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0312526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57054841"/>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4184173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9884945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4094061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1446514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6627823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16205624"/>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14550 </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460637579"/>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12004"/>
                                        </p:tgtEl>
                                        <p:attrNameLst>
                                          <p:attrName>style.visibility</p:attrName>
                                        </p:attrNameLst>
                                      </p:cBhvr>
                                      <p:to>
                                        <p:strVal val="visible"/>
                                      </p:to>
                                    </p:set>
                                    <p:animEffect transition="in" filter="fade">
                                      <p:cBhvr>
                                        <p:cTn id="7" dur="1000"/>
                                        <p:tgtEl>
                                          <p:spTgt spid="512004"/>
                                        </p:tgtEl>
                                      </p:cBhvr>
                                    </p:animEffect>
                                    <p:anim calcmode="lin" valueType="num">
                                      <p:cBhvr>
                                        <p:cTn id="8" dur="1000" fill="hold"/>
                                        <p:tgtEl>
                                          <p:spTgt spid="512004"/>
                                        </p:tgtEl>
                                        <p:attrNameLst>
                                          <p:attrName>ppt_x</p:attrName>
                                        </p:attrNameLst>
                                      </p:cBhvr>
                                      <p:tavLst>
                                        <p:tav tm="0">
                                          <p:val>
                                            <p:strVal val="#ppt_x"/>
                                          </p:val>
                                        </p:tav>
                                        <p:tav tm="100000">
                                          <p:val>
                                            <p:strVal val="#ppt_x"/>
                                          </p:val>
                                        </p:tav>
                                      </p:tavLst>
                                    </p:anim>
                                    <p:anim calcmode="lin" valueType="num">
                                      <p:cBhvr>
                                        <p:cTn id="9" dur="900" decel="100000" fill="hold"/>
                                        <p:tgtEl>
                                          <p:spTgt spid="512004"/>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12004"/>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9" presetClass="entr" presetSubtype="0" accel="100000" fill="hold" nodeType="afterEffect">
                                  <p:stCondLst>
                                    <p:cond delay="0"/>
                                  </p:stCondLst>
                                  <p:childTnLst>
                                    <p:set>
                                      <p:cBhvr>
                                        <p:cTn id="13" dur="1" fill="hold">
                                          <p:stCondLst>
                                            <p:cond delay="0"/>
                                          </p:stCondLst>
                                        </p:cTn>
                                        <p:tgtEl>
                                          <p:spTgt spid="512005"/>
                                        </p:tgtEl>
                                        <p:attrNameLst>
                                          <p:attrName>style.visibility</p:attrName>
                                        </p:attrNameLst>
                                      </p:cBhvr>
                                      <p:to>
                                        <p:strVal val="visible"/>
                                      </p:to>
                                    </p:set>
                                    <p:anim calcmode="lin" valueType="num">
                                      <p:cBhvr>
                                        <p:cTn id="14" dur="1000" fill="hold"/>
                                        <p:tgtEl>
                                          <p:spTgt spid="512005"/>
                                        </p:tgtEl>
                                        <p:attrNameLst>
                                          <p:attrName>ppt_h</p:attrName>
                                        </p:attrNameLst>
                                      </p:cBhvr>
                                      <p:tavLst>
                                        <p:tav tm="0">
                                          <p:val>
                                            <p:strVal val="#ppt_h/20"/>
                                          </p:val>
                                        </p:tav>
                                        <p:tav tm="50000">
                                          <p:val>
                                            <p:strVal val="#ppt_h/20"/>
                                          </p:val>
                                        </p:tav>
                                        <p:tav tm="100000">
                                          <p:val>
                                            <p:strVal val="#ppt_h"/>
                                          </p:val>
                                        </p:tav>
                                      </p:tavLst>
                                    </p:anim>
                                    <p:anim calcmode="lin" valueType="num">
                                      <p:cBhvr>
                                        <p:cTn id="15" dur="1000" fill="hold"/>
                                        <p:tgtEl>
                                          <p:spTgt spid="512005"/>
                                        </p:tgtEl>
                                        <p:attrNameLst>
                                          <p:attrName>ppt_w</p:attrName>
                                        </p:attrNameLst>
                                      </p:cBhvr>
                                      <p:tavLst>
                                        <p:tav tm="0">
                                          <p:val>
                                            <p:strVal val="#ppt_w+.3"/>
                                          </p:val>
                                        </p:tav>
                                        <p:tav tm="50000">
                                          <p:val>
                                            <p:strVal val="#ppt_w+.3"/>
                                          </p:val>
                                        </p:tav>
                                        <p:tav tm="100000">
                                          <p:val>
                                            <p:strVal val="#ppt_w"/>
                                          </p:val>
                                        </p:tav>
                                      </p:tavLst>
                                    </p:anim>
                                    <p:anim calcmode="lin" valueType="num">
                                      <p:cBhvr>
                                        <p:cTn id="16" dur="1000" fill="hold"/>
                                        <p:tgtEl>
                                          <p:spTgt spid="512005"/>
                                        </p:tgtEl>
                                        <p:attrNameLst>
                                          <p:attrName>ppt_x</p:attrName>
                                        </p:attrNameLst>
                                      </p:cBhvr>
                                      <p:tavLst>
                                        <p:tav tm="0">
                                          <p:val>
                                            <p:strVal val="#ppt_x-.3"/>
                                          </p:val>
                                        </p:tav>
                                        <p:tav tm="50000">
                                          <p:val>
                                            <p:strVal val="#ppt_x"/>
                                          </p:val>
                                        </p:tav>
                                        <p:tav tm="100000">
                                          <p:val>
                                            <p:strVal val="#ppt_x"/>
                                          </p:val>
                                        </p:tav>
                                      </p:tavLst>
                                    </p:anim>
                                    <p:anim calcmode="lin" valueType="num">
                                      <p:cBhvr>
                                        <p:cTn id="17" dur="1000" fill="hold"/>
                                        <p:tgtEl>
                                          <p:spTgt spid="5120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04" grpId="0"/>
    </p:bldLst>
  </p:timing>
</p:sld>
</file>

<file path=ppt/slides/slide5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3117" name="Group 93"/>
          <p:cNvGraphicFramePr>
            <a:graphicFrameLocks noGrp="1"/>
          </p:cNvGraphicFramePr>
          <p:nvPr/>
        </p:nvGraphicFramePr>
        <p:xfrm>
          <a:off x="312738" y="333375"/>
          <a:ext cx="8507412" cy="6478588"/>
        </p:xfrm>
        <a:graphic>
          <a:graphicData uri="http://schemas.openxmlformats.org/drawingml/2006/table">
            <a:tbl>
              <a:tblPr rtl="1"/>
              <a:tblGrid>
                <a:gridCol w="3970337">
                  <a:extLst>
                    <a:ext uri="{9D8B030D-6E8A-4147-A177-3AD203B41FA5}">
                      <a16:colId xmlns:a16="http://schemas.microsoft.com/office/drawing/2014/main" val="751277606"/>
                    </a:ext>
                  </a:extLst>
                </a:gridCol>
                <a:gridCol w="1152525">
                  <a:extLst>
                    <a:ext uri="{9D8B030D-6E8A-4147-A177-3AD203B41FA5}">
                      <a16:colId xmlns:a16="http://schemas.microsoft.com/office/drawing/2014/main" val="578998460"/>
                    </a:ext>
                  </a:extLst>
                </a:gridCol>
                <a:gridCol w="979488">
                  <a:extLst>
                    <a:ext uri="{9D8B030D-6E8A-4147-A177-3AD203B41FA5}">
                      <a16:colId xmlns:a16="http://schemas.microsoft.com/office/drawing/2014/main" val="880562518"/>
                    </a:ext>
                  </a:extLst>
                </a:gridCol>
                <a:gridCol w="182562">
                  <a:extLst>
                    <a:ext uri="{9D8B030D-6E8A-4147-A177-3AD203B41FA5}">
                      <a16:colId xmlns:a16="http://schemas.microsoft.com/office/drawing/2014/main" val="2028149847"/>
                    </a:ext>
                  </a:extLst>
                </a:gridCol>
                <a:gridCol w="1033463">
                  <a:extLst>
                    <a:ext uri="{9D8B030D-6E8A-4147-A177-3AD203B41FA5}">
                      <a16:colId xmlns:a16="http://schemas.microsoft.com/office/drawing/2014/main" val="2664703875"/>
                    </a:ext>
                  </a:extLst>
                </a:gridCol>
                <a:gridCol w="1189037">
                  <a:extLst>
                    <a:ext uri="{9D8B030D-6E8A-4147-A177-3AD203B41FA5}">
                      <a16:colId xmlns:a16="http://schemas.microsoft.com/office/drawing/2014/main" val="857783331"/>
                    </a:ext>
                  </a:extLst>
                </a:gridCol>
              </a:tblGrid>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966108377"/>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708500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1556700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77484968"/>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6854000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706800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8021500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1556700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00161116"/>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7605000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8730000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17139000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79915243"/>
                  </a:ext>
                </a:extLst>
              </a:tr>
              <a:tr h="501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14550÷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4685728"/>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1110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7683839"/>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73548097"/>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 (1110×13200)        14652000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6271531"/>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(1110×200)                                             222000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6218293"/>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14874000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8398012"/>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5635961"/>
                  </a:ext>
                </a:extLst>
              </a:tr>
              <a:tr h="4302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از دایره قبل (450×3000)                         1350000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44732887"/>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(600×1000)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27866933"/>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[(600×150) + (450×500)]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315000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51901872"/>
                  </a:ext>
                </a:extLst>
              </a:tr>
              <a:tr h="3524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17139000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222633722"/>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9" presetClass="entr" presetSubtype="0" accel="100000" fill="hold" nodeType="afterEffect">
                                  <p:stCondLst>
                                    <p:cond delay="0"/>
                                  </p:stCondLst>
                                  <p:childTnLst>
                                    <p:set>
                                      <p:cBhvr>
                                        <p:cTn id="6" dur="1" fill="hold">
                                          <p:stCondLst>
                                            <p:cond delay="0"/>
                                          </p:stCondLst>
                                        </p:cTn>
                                        <p:tgtEl>
                                          <p:spTgt spid="513117"/>
                                        </p:tgtEl>
                                        <p:attrNameLst>
                                          <p:attrName>style.visibility</p:attrName>
                                        </p:attrNameLst>
                                      </p:cBhvr>
                                      <p:to>
                                        <p:strVal val="visible"/>
                                      </p:to>
                                    </p:set>
                                    <p:anim calcmode="lin" valueType="num">
                                      <p:cBhvr>
                                        <p:cTn id="7" dur="1000" fill="hold"/>
                                        <p:tgtEl>
                                          <p:spTgt spid="513117"/>
                                        </p:tgtEl>
                                        <p:attrNameLst>
                                          <p:attrName>ppt_h</p:attrName>
                                        </p:attrNameLst>
                                      </p:cBhvr>
                                      <p:tavLst>
                                        <p:tav tm="0">
                                          <p:val>
                                            <p:strVal val="#ppt_h/20"/>
                                          </p:val>
                                        </p:tav>
                                        <p:tav tm="50000">
                                          <p:val>
                                            <p:strVal val="#ppt_h/20"/>
                                          </p:val>
                                        </p:tav>
                                        <p:tav tm="100000">
                                          <p:val>
                                            <p:strVal val="#ppt_h"/>
                                          </p:val>
                                        </p:tav>
                                      </p:tavLst>
                                    </p:anim>
                                    <p:anim calcmode="lin" valueType="num">
                                      <p:cBhvr>
                                        <p:cTn id="8" dur="1000" fill="hold"/>
                                        <p:tgtEl>
                                          <p:spTgt spid="513117"/>
                                        </p:tgtEl>
                                        <p:attrNameLst>
                                          <p:attrName>ppt_w</p:attrName>
                                        </p:attrNameLst>
                                      </p:cBhvr>
                                      <p:tavLst>
                                        <p:tav tm="0">
                                          <p:val>
                                            <p:strVal val="#ppt_w+.3"/>
                                          </p:val>
                                        </p:tav>
                                        <p:tav tm="50000">
                                          <p:val>
                                            <p:strVal val="#ppt_w+.3"/>
                                          </p:val>
                                        </p:tav>
                                        <p:tav tm="100000">
                                          <p:val>
                                            <p:strVal val="#ppt_w"/>
                                          </p:val>
                                        </p:tav>
                                      </p:tavLst>
                                    </p:anim>
                                    <p:anim calcmode="lin" valueType="num">
                                      <p:cBhvr>
                                        <p:cTn id="9" dur="1000" fill="hold"/>
                                        <p:tgtEl>
                                          <p:spTgt spid="513117"/>
                                        </p:tgtEl>
                                        <p:attrNameLst>
                                          <p:attrName>ppt_x</p:attrName>
                                        </p:attrNameLst>
                                      </p:cBhvr>
                                      <p:tavLst>
                                        <p:tav tm="0">
                                          <p:val>
                                            <p:strVal val="#ppt_x-.3"/>
                                          </p:val>
                                        </p:tav>
                                        <p:tav tm="50000">
                                          <p:val>
                                            <p:strVal val="#ppt_x"/>
                                          </p:val>
                                        </p:tav>
                                        <p:tav tm="100000">
                                          <p:val>
                                            <p:strVal val="#ppt_x"/>
                                          </p:val>
                                        </p:tav>
                                      </p:tavLst>
                                    </p:anim>
                                    <p:anim calcmode="lin" valueType="num">
                                      <p:cBhvr>
                                        <p:cTn id="10" dur="1000" fill="hold"/>
                                        <p:tgtEl>
                                          <p:spTgt spid="51311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7314" name="Rectangle 2"/>
          <p:cNvSpPr>
            <a:spLocks noGrp="1" noChangeArrowheads="1"/>
          </p:cNvSpPr>
          <p:nvPr>
            <p:ph type="title"/>
          </p:nvPr>
        </p:nvSpPr>
        <p:spPr>
          <a:xfrm>
            <a:off x="519113" y="188913"/>
            <a:ext cx="8229600" cy="1371600"/>
          </a:xfrm>
        </p:spPr>
        <p:txBody>
          <a:bodyPr/>
          <a:lstStyle/>
          <a:p>
            <a:pPr algn="r"/>
            <a:r>
              <a:rPr lang="fa-IR" altLang="fa-IR" sz="3600">
                <a:cs typeface="B Titr" panose="00000700000000000000" pitchFamily="2" charset="-78"/>
              </a:rPr>
              <a:t>طرح درس :</a:t>
            </a:r>
            <a:endParaRPr lang="en-US" altLang="fa-IR" sz="3600">
              <a:cs typeface="B Titr" panose="00000700000000000000" pitchFamily="2" charset="-78"/>
            </a:endParaRPr>
          </a:p>
        </p:txBody>
      </p:sp>
      <p:sp>
        <p:nvSpPr>
          <p:cNvPr id="397315" name="Rectangle 3"/>
          <p:cNvSpPr>
            <a:spLocks noGrp="1" noChangeArrowheads="1"/>
          </p:cNvSpPr>
          <p:nvPr>
            <p:ph type="body" idx="1"/>
          </p:nvPr>
        </p:nvSpPr>
        <p:spPr>
          <a:xfrm>
            <a:off x="-541338" y="1412875"/>
            <a:ext cx="8229601" cy="5183188"/>
          </a:xfrm>
        </p:spPr>
        <p:txBody>
          <a:bodyPr/>
          <a:lstStyle/>
          <a:p>
            <a:pPr>
              <a:lnSpc>
                <a:spcPct val="80000"/>
              </a:lnSpc>
              <a:buFont typeface="Wingdings" panose="05000000000000000000" pitchFamily="2" charset="2"/>
              <a:buChar char="Ø"/>
            </a:pPr>
            <a:r>
              <a:rPr lang="fa-IR" altLang="zh-CN">
                <a:cs typeface="B Elham" panose="00000400000000000000" pitchFamily="2" charset="-78"/>
              </a:rPr>
              <a:t>فصل اول </a:t>
            </a:r>
          </a:p>
          <a:p>
            <a:pPr>
              <a:lnSpc>
                <a:spcPct val="80000"/>
              </a:lnSpc>
              <a:buFont typeface="Wingdings" panose="05000000000000000000" pitchFamily="2" charset="2"/>
              <a:buNone/>
            </a:pPr>
            <a:r>
              <a:rPr lang="fa-IR" altLang="zh-CN" sz="2400" b="1">
                <a:cs typeface="B Zar" panose="00000400000000000000" pitchFamily="2" charset="-78"/>
              </a:rPr>
              <a:t>			هزینه یابی مرحله ای پیشرفته</a:t>
            </a:r>
          </a:p>
          <a:p>
            <a:pPr>
              <a:lnSpc>
                <a:spcPct val="80000"/>
              </a:lnSpc>
              <a:buFont typeface="Wingdings" panose="05000000000000000000" pitchFamily="2" charset="2"/>
              <a:buChar char="Ø"/>
            </a:pPr>
            <a:r>
              <a:rPr lang="fa-IR" altLang="zh-CN">
                <a:cs typeface="B Elham" panose="00000400000000000000" pitchFamily="2" charset="-78"/>
              </a:rPr>
              <a:t>فصل دوم</a:t>
            </a:r>
          </a:p>
          <a:p>
            <a:pPr>
              <a:lnSpc>
                <a:spcPct val="80000"/>
              </a:lnSpc>
              <a:buFont typeface="Wingdings" panose="05000000000000000000" pitchFamily="2" charset="2"/>
              <a:buNone/>
            </a:pPr>
            <a:r>
              <a:rPr lang="fa-IR" altLang="zh-CN" sz="2000"/>
              <a:t>			</a:t>
            </a:r>
            <a:r>
              <a:rPr lang="fa-IR" altLang="zh-CN" sz="2400" b="1">
                <a:cs typeface="B Zar" panose="00000400000000000000" pitchFamily="2" charset="-78"/>
              </a:rPr>
              <a:t>هزینه یابی محصولات فرعی و مشترک</a:t>
            </a:r>
          </a:p>
          <a:p>
            <a:pPr>
              <a:lnSpc>
                <a:spcPct val="80000"/>
              </a:lnSpc>
              <a:buFont typeface="Wingdings" panose="05000000000000000000" pitchFamily="2" charset="2"/>
              <a:buChar char="Ø"/>
            </a:pPr>
            <a:r>
              <a:rPr lang="fa-IR" altLang="zh-CN">
                <a:cs typeface="B Elham" panose="00000400000000000000" pitchFamily="2" charset="-78"/>
              </a:rPr>
              <a:t>فصل سوم </a:t>
            </a:r>
          </a:p>
          <a:p>
            <a:pPr>
              <a:lnSpc>
                <a:spcPct val="80000"/>
              </a:lnSpc>
              <a:buFont typeface="Wingdings" panose="05000000000000000000" pitchFamily="2" charset="2"/>
              <a:buNone/>
            </a:pPr>
            <a:r>
              <a:rPr lang="fa-IR" altLang="zh-CN" sz="2400"/>
              <a:t>			</a:t>
            </a:r>
            <a:r>
              <a:rPr lang="fa-IR" altLang="zh-CN" sz="2400" b="1">
                <a:cs typeface="B Zar" panose="00000400000000000000" pitchFamily="2" charset="-78"/>
              </a:rPr>
              <a:t>هزینه یابی استاندارد</a:t>
            </a:r>
          </a:p>
          <a:p>
            <a:pPr>
              <a:lnSpc>
                <a:spcPct val="80000"/>
              </a:lnSpc>
              <a:buFont typeface="Wingdings" panose="05000000000000000000" pitchFamily="2" charset="2"/>
              <a:buChar char="Ø"/>
            </a:pPr>
            <a:r>
              <a:rPr lang="fa-IR" altLang="zh-CN">
                <a:cs typeface="B Elham" panose="00000400000000000000" pitchFamily="2" charset="-78"/>
              </a:rPr>
              <a:t>فصل چهارم</a:t>
            </a:r>
          </a:p>
          <a:p>
            <a:pPr>
              <a:lnSpc>
                <a:spcPct val="80000"/>
              </a:lnSpc>
              <a:buFont typeface="Wingdings" panose="05000000000000000000" pitchFamily="2" charset="2"/>
              <a:buNone/>
            </a:pPr>
            <a:r>
              <a:rPr lang="fa-IR" altLang="zh-CN" sz="2400"/>
              <a:t>			</a:t>
            </a:r>
            <a:r>
              <a:rPr lang="fa-IR" altLang="zh-CN" sz="2400" b="1">
                <a:cs typeface="B Zar" panose="00000400000000000000" pitchFamily="2" charset="-78"/>
              </a:rPr>
              <a:t>حسابداری هزینه یابی استاندارد</a:t>
            </a:r>
          </a:p>
          <a:p>
            <a:pPr>
              <a:lnSpc>
                <a:spcPct val="80000"/>
              </a:lnSpc>
              <a:buFont typeface="Wingdings" panose="05000000000000000000" pitchFamily="2" charset="2"/>
              <a:buChar char="Ø"/>
            </a:pPr>
            <a:r>
              <a:rPr lang="fa-IR" altLang="zh-CN">
                <a:cs typeface="B Elham" panose="00000400000000000000" pitchFamily="2" charset="-78"/>
              </a:rPr>
              <a:t>فصل</a:t>
            </a:r>
            <a:r>
              <a:rPr lang="fa-IR" altLang="zh-CN" sz="2400"/>
              <a:t> </a:t>
            </a:r>
            <a:r>
              <a:rPr lang="fa-IR" altLang="zh-CN">
                <a:cs typeface="B Elham" panose="00000400000000000000" pitchFamily="2" charset="-78"/>
              </a:rPr>
              <a:t>پنجم</a:t>
            </a:r>
            <a:r>
              <a:rPr lang="fa-IR" altLang="zh-CN" sz="2400"/>
              <a:t> </a:t>
            </a:r>
          </a:p>
          <a:p>
            <a:pPr>
              <a:lnSpc>
                <a:spcPct val="80000"/>
              </a:lnSpc>
              <a:buFont typeface="Wingdings" panose="05000000000000000000" pitchFamily="2" charset="2"/>
              <a:buNone/>
            </a:pPr>
            <a:r>
              <a:rPr lang="fa-IR" altLang="zh-CN" sz="2400"/>
              <a:t>			</a:t>
            </a:r>
            <a:r>
              <a:rPr lang="fa-IR" altLang="zh-CN" sz="2400" b="1">
                <a:cs typeface="B Zar" panose="00000400000000000000" pitchFamily="2" charset="-78"/>
              </a:rPr>
              <a:t>هزینه یابی جذبی و هزینه یابی مستقیم</a:t>
            </a:r>
          </a:p>
          <a:p>
            <a:pPr>
              <a:lnSpc>
                <a:spcPct val="80000"/>
              </a:lnSpc>
              <a:buFont typeface="Wingdings" panose="05000000000000000000" pitchFamily="2" charset="2"/>
              <a:buChar char="Ø"/>
            </a:pPr>
            <a:r>
              <a:rPr lang="fa-IR" altLang="zh-CN">
                <a:cs typeface="B Elham" panose="00000400000000000000" pitchFamily="2" charset="-78"/>
              </a:rPr>
              <a:t>فصل ششم </a:t>
            </a:r>
          </a:p>
          <a:p>
            <a:pPr>
              <a:lnSpc>
                <a:spcPct val="80000"/>
              </a:lnSpc>
              <a:buFont typeface="Wingdings" panose="05000000000000000000" pitchFamily="2" charset="2"/>
              <a:buNone/>
            </a:pPr>
            <a:r>
              <a:rPr lang="fa-IR" altLang="zh-CN" sz="2400"/>
              <a:t>			</a:t>
            </a:r>
            <a:r>
              <a:rPr lang="fa-IR" altLang="zh-CN" sz="2400" b="1">
                <a:cs typeface="B Zar" panose="00000400000000000000" pitchFamily="2" charset="-78"/>
              </a:rPr>
              <a:t>تجزیه و تحلیل هزینه – حجم – سود</a:t>
            </a:r>
            <a:r>
              <a:rPr lang="fa-IR" altLang="zh-CN" sz="2400"/>
              <a:t> </a:t>
            </a:r>
            <a:endParaRPr lang="en-US" altLang="fa-IR" sz="2400"/>
          </a:p>
        </p:txBody>
      </p:sp>
    </p:spTree>
  </p:cSld>
  <p:clrMapOvr>
    <a:masterClrMapping/>
  </p:clrMapOvr>
  <p:transition spd="slow">
    <p:randomBar dir="vert"/>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grpId="0" nodeType="afterEffect">
                                  <p:stCondLst>
                                    <p:cond delay="0"/>
                                  </p:stCondLst>
                                  <p:childTnLst>
                                    <p:set>
                                      <p:cBhvr>
                                        <p:cTn id="6" dur="1" fill="hold">
                                          <p:stCondLst>
                                            <p:cond delay="0"/>
                                          </p:stCondLst>
                                        </p:cTn>
                                        <p:tgtEl>
                                          <p:spTgt spid="397314"/>
                                        </p:tgtEl>
                                        <p:attrNameLst>
                                          <p:attrName>style.visibility</p:attrName>
                                        </p:attrNameLst>
                                      </p:cBhvr>
                                      <p:to>
                                        <p:strVal val="visible"/>
                                      </p:to>
                                    </p:set>
                                    <p:anim calcmode="lin" valueType="num">
                                      <p:cBhvr>
                                        <p:cTn id="7" dur="2000" fill="hold"/>
                                        <p:tgtEl>
                                          <p:spTgt spid="397314"/>
                                        </p:tgtEl>
                                        <p:attrNameLst>
                                          <p:attrName>ppt_w</p:attrName>
                                        </p:attrNameLst>
                                      </p:cBhvr>
                                      <p:tavLst>
                                        <p:tav tm="0">
                                          <p:val>
                                            <p:fltVal val="0"/>
                                          </p:val>
                                        </p:tav>
                                        <p:tav tm="100000">
                                          <p:val>
                                            <p:strVal val="#ppt_w"/>
                                          </p:val>
                                        </p:tav>
                                      </p:tavLst>
                                    </p:anim>
                                    <p:anim calcmode="lin" valueType="num">
                                      <p:cBhvr>
                                        <p:cTn id="8" dur="2000" fill="hold"/>
                                        <p:tgtEl>
                                          <p:spTgt spid="397314"/>
                                        </p:tgtEl>
                                        <p:attrNameLst>
                                          <p:attrName>ppt_h</p:attrName>
                                        </p:attrNameLst>
                                      </p:cBhvr>
                                      <p:tavLst>
                                        <p:tav tm="0">
                                          <p:val>
                                            <p:fltVal val="0"/>
                                          </p:val>
                                        </p:tav>
                                        <p:tav tm="100000">
                                          <p:val>
                                            <p:strVal val="#ppt_h"/>
                                          </p:val>
                                        </p:tav>
                                      </p:tavLst>
                                    </p:anim>
                                    <p:anim calcmode="lin" valueType="num">
                                      <p:cBhvr>
                                        <p:cTn id="9" dur="2000" fill="hold"/>
                                        <p:tgtEl>
                                          <p:spTgt spid="397314"/>
                                        </p:tgtEl>
                                        <p:attrNameLst>
                                          <p:attrName>ppt_x</p:attrName>
                                        </p:attrNameLst>
                                      </p:cBhvr>
                                      <p:tavLst>
                                        <p:tav tm="0" fmla="#ppt_x+(cos(-2*pi*(1-$))*-#ppt_x-sin(-2*pi*(1-$))*(1-#ppt_y))*(1-$)">
                                          <p:val>
                                            <p:fltVal val="0"/>
                                          </p:val>
                                        </p:tav>
                                        <p:tav tm="100000">
                                          <p:val>
                                            <p:fltVal val="1"/>
                                          </p:val>
                                        </p:tav>
                                      </p:tavLst>
                                    </p:anim>
                                    <p:anim calcmode="lin" valueType="num">
                                      <p:cBhvr>
                                        <p:cTn id="10" dur="2000" fill="hold"/>
                                        <p:tgtEl>
                                          <p:spTgt spid="397314"/>
                                        </p:tgtEl>
                                        <p:attrNameLst>
                                          <p:attrName>ppt_y</p:attrName>
                                        </p:attrNameLst>
                                      </p:cBhvr>
                                      <p:tavLst>
                                        <p:tav tm="0" fmla="#ppt_y+(sin(-2*pi*(1-$))*-#ppt_x+cos(-2*pi*(1-$))*(1-#ppt_y))*(1-$)">
                                          <p:val>
                                            <p:fltVal val="0"/>
                                          </p:val>
                                        </p:tav>
                                        <p:tav tm="100000">
                                          <p:val>
                                            <p:fltVal val="1"/>
                                          </p:val>
                                        </p:tav>
                                      </p:tavLst>
                                    </p:anim>
                                  </p:childTnLst>
                                </p:cTn>
                              </p:par>
                            </p:childTnLst>
                          </p:cTn>
                        </p:par>
                        <p:par>
                          <p:cTn id="11" fill="hold" nodeType="afterGroup">
                            <p:stCondLst>
                              <p:cond delay="2000"/>
                            </p:stCondLst>
                            <p:childTnLst>
                              <p:par>
                                <p:cTn id="12" presetID="25" presetClass="entr" presetSubtype="0" fill="hold" nodeType="afterEffect">
                                  <p:stCondLst>
                                    <p:cond delay="0"/>
                                  </p:stCondLst>
                                  <p:childTnLst>
                                    <p:set>
                                      <p:cBhvr>
                                        <p:cTn id="13" dur="1" fill="hold">
                                          <p:stCondLst>
                                            <p:cond delay="0"/>
                                          </p:stCondLst>
                                        </p:cTn>
                                        <p:tgtEl>
                                          <p:spTgt spid="397315">
                                            <p:txEl>
                                              <p:pRg st="0" end="0"/>
                                            </p:txEl>
                                          </p:spTgt>
                                        </p:tgtEl>
                                        <p:attrNameLst>
                                          <p:attrName>style.visibility</p:attrName>
                                        </p:attrNameLst>
                                      </p:cBhvr>
                                      <p:to>
                                        <p:strVal val="visible"/>
                                      </p:to>
                                    </p:set>
                                    <p:anim calcmode="lin" valueType="num">
                                      <p:cBhvr>
                                        <p:cTn id="14" dur="500" decel="50000" fill="hold">
                                          <p:stCondLst>
                                            <p:cond delay="0"/>
                                          </p:stCondLst>
                                        </p:cTn>
                                        <p:tgtEl>
                                          <p:spTgt spid="397315">
                                            <p:txEl>
                                              <p:pRg st="0" end="0"/>
                                            </p:txEl>
                                          </p:spTgt>
                                        </p:tgtEl>
                                        <p:attrNameLst>
                                          <p:attrName>style.rotation</p:attrName>
                                        </p:attrNameLst>
                                      </p:cBhvr>
                                      <p:tavLst>
                                        <p:tav tm="0">
                                          <p:val>
                                            <p:fltVal val="-90"/>
                                          </p:val>
                                        </p:tav>
                                        <p:tav tm="100000">
                                          <p:val>
                                            <p:fltVal val="0"/>
                                          </p:val>
                                        </p:tav>
                                      </p:tavLst>
                                    </p:anim>
                                    <p:anim calcmode="lin" valueType="num">
                                      <p:cBhvr>
                                        <p:cTn id="15" dur="500" decel="50000" fill="hold">
                                          <p:stCondLst>
                                            <p:cond delay="0"/>
                                          </p:stCondLst>
                                        </p:cTn>
                                        <p:tgtEl>
                                          <p:spTgt spid="397315">
                                            <p:txEl>
                                              <p:pRg st="0" end="0"/>
                                            </p:txEl>
                                          </p:spTgt>
                                        </p:tgtEl>
                                        <p:attrNameLst>
                                          <p:attrName>ppt_w</p:attrName>
                                        </p:attrNameLst>
                                      </p:cBhvr>
                                      <p:tavLst>
                                        <p:tav tm="0">
                                          <p:val>
                                            <p:strVal val="#ppt_w"/>
                                          </p:val>
                                        </p:tav>
                                        <p:tav tm="100000">
                                          <p:val>
                                            <p:strVal val="#ppt_w*.05"/>
                                          </p:val>
                                        </p:tav>
                                      </p:tavLst>
                                    </p:anim>
                                    <p:anim calcmode="lin" valueType="num">
                                      <p:cBhvr>
                                        <p:cTn id="16" dur="500" accel="50000" fill="hold">
                                          <p:stCondLst>
                                            <p:cond delay="500"/>
                                          </p:stCondLst>
                                        </p:cTn>
                                        <p:tgtEl>
                                          <p:spTgt spid="397315">
                                            <p:txEl>
                                              <p:pRg st="0" end="0"/>
                                            </p:txEl>
                                          </p:spTgt>
                                        </p:tgtEl>
                                        <p:attrNameLst>
                                          <p:attrName>ppt_w</p:attrName>
                                        </p:attrNameLst>
                                      </p:cBhvr>
                                      <p:tavLst>
                                        <p:tav tm="0">
                                          <p:val>
                                            <p:strVal val="#ppt_w*.05"/>
                                          </p:val>
                                        </p:tav>
                                        <p:tav tm="100000">
                                          <p:val>
                                            <p:strVal val="#ppt_w"/>
                                          </p:val>
                                        </p:tav>
                                      </p:tavLst>
                                    </p:anim>
                                    <p:anim calcmode="lin" valueType="num">
                                      <p:cBhvr>
                                        <p:cTn id="17" dur="1000" fill="hold"/>
                                        <p:tgtEl>
                                          <p:spTgt spid="397315">
                                            <p:txEl>
                                              <p:pRg st="0" end="0"/>
                                            </p:txEl>
                                          </p:spTgt>
                                        </p:tgtEl>
                                        <p:attrNameLst>
                                          <p:attrName>ppt_h</p:attrName>
                                        </p:attrNameLst>
                                      </p:cBhvr>
                                      <p:tavLst>
                                        <p:tav tm="0">
                                          <p:val>
                                            <p:strVal val="#ppt_h"/>
                                          </p:val>
                                        </p:tav>
                                        <p:tav tm="100000">
                                          <p:val>
                                            <p:strVal val="#ppt_h"/>
                                          </p:val>
                                        </p:tav>
                                      </p:tavLst>
                                    </p:anim>
                                    <p:anim calcmode="lin" valueType="num">
                                      <p:cBhvr>
                                        <p:cTn id="18" dur="500" decel="50000" fill="hold">
                                          <p:stCondLst>
                                            <p:cond delay="0"/>
                                          </p:stCondLst>
                                        </p:cTn>
                                        <p:tgtEl>
                                          <p:spTgt spid="397315">
                                            <p:txEl>
                                              <p:pRg st="0" end="0"/>
                                            </p:txEl>
                                          </p:spTgt>
                                        </p:tgtEl>
                                        <p:attrNameLst>
                                          <p:attrName>ppt_x</p:attrName>
                                        </p:attrNameLst>
                                      </p:cBhvr>
                                      <p:tavLst>
                                        <p:tav tm="0">
                                          <p:val>
                                            <p:strVal val="#ppt_x+.4"/>
                                          </p:val>
                                        </p:tav>
                                        <p:tav tm="100000">
                                          <p:val>
                                            <p:strVal val="#ppt_x"/>
                                          </p:val>
                                        </p:tav>
                                      </p:tavLst>
                                    </p:anim>
                                    <p:anim calcmode="lin" valueType="num">
                                      <p:cBhvr>
                                        <p:cTn id="19" dur="500" decel="50000" fill="hold">
                                          <p:stCondLst>
                                            <p:cond delay="0"/>
                                          </p:stCondLst>
                                        </p:cTn>
                                        <p:tgtEl>
                                          <p:spTgt spid="397315">
                                            <p:txEl>
                                              <p:pRg st="0" end="0"/>
                                            </p:txEl>
                                          </p:spTgt>
                                        </p:tgtEl>
                                        <p:attrNameLst>
                                          <p:attrName>ppt_y</p:attrName>
                                        </p:attrNameLst>
                                      </p:cBhvr>
                                      <p:tavLst>
                                        <p:tav tm="0">
                                          <p:val>
                                            <p:strVal val="#ppt_y-.2"/>
                                          </p:val>
                                        </p:tav>
                                        <p:tav tm="100000">
                                          <p:val>
                                            <p:strVal val="#ppt_y+.1"/>
                                          </p:val>
                                        </p:tav>
                                      </p:tavLst>
                                    </p:anim>
                                    <p:anim calcmode="lin" valueType="num">
                                      <p:cBhvr>
                                        <p:cTn id="20" dur="500" accel="50000" fill="hold">
                                          <p:stCondLst>
                                            <p:cond delay="500"/>
                                          </p:stCondLst>
                                        </p:cTn>
                                        <p:tgtEl>
                                          <p:spTgt spid="397315">
                                            <p:txEl>
                                              <p:pRg st="0" end="0"/>
                                            </p:txEl>
                                          </p:spTgt>
                                        </p:tgtEl>
                                        <p:attrNameLst>
                                          <p:attrName>ppt_y</p:attrName>
                                        </p:attrNameLst>
                                      </p:cBhvr>
                                      <p:tavLst>
                                        <p:tav tm="0">
                                          <p:val>
                                            <p:strVal val="#ppt_y+.1"/>
                                          </p:val>
                                        </p:tav>
                                        <p:tav tm="100000">
                                          <p:val>
                                            <p:strVal val="#ppt_y"/>
                                          </p:val>
                                        </p:tav>
                                      </p:tavLst>
                                    </p:anim>
                                    <p:animEffect transition="in" filter="fade">
                                      <p:cBhvr>
                                        <p:cTn id="21" dur="1000" decel="50000">
                                          <p:stCondLst>
                                            <p:cond delay="0"/>
                                          </p:stCondLst>
                                        </p:cTn>
                                        <p:tgtEl>
                                          <p:spTgt spid="397315">
                                            <p:txEl>
                                              <p:pRg st="0" end="0"/>
                                            </p:txEl>
                                          </p:spTgt>
                                        </p:tgtEl>
                                      </p:cBhvr>
                                    </p:animEffect>
                                  </p:childTnLst>
                                </p:cTn>
                              </p:par>
                            </p:childTnLst>
                          </p:cTn>
                        </p:par>
                        <p:par>
                          <p:cTn id="22" fill="hold" nodeType="afterGroup">
                            <p:stCondLst>
                              <p:cond delay="3000"/>
                            </p:stCondLst>
                            <p:childTnLst>
                              <p:par>
                                <p:cTn id="23" presetID="25" presetClass="entr" presetSubtype="0" fill="hold" nodeType="afterEffect">
                                  <p:stCondLst>
                                    <p:cond delay="0"/>
                                  </p:stCondLst>
                                  <p:childTnLst>
                                    <p:set>
                                      <p:cBhvr>
                                        <p:cTn id="24" dur="1" fill="hold">
                                          <p:stCondLst>
                                            <p:cond delay="0"/>
                                          </p:stCondLst>
                                        </p:cTn>
                                        <p:tgtEl>
                                          <p:spTgt spid="397315">
                                            <p:txEl>
                                              <p:pRg st="2" end="2"/>
                                            </p:txEl>
                                          </p:spTgt>
                                        </p:tgtEl>
                                        <p:attrNameLst>
                                          <p:attrName>style.visibility</p:attrName>
                                        </p:attrNameLst>
                                      </p:cBhvr>
                                      <p:to>
                                        <p:strVal val="visible"/>
                                      </p:to>
                                    </p:set>
                                    <p:anim calcmode="lin" valueType="num">
                                      <p:cBhvr>
                                        <p:cTn id="25" dur="500" decel="50000" fill="hold">
                                          <p:stCondLst>
                                            <p:cond delay="0"/>
                                          </p:stCondLst>
                                        </p:cTn>
                                        <p:tgtEl>
                                          <p:spTgt spid="397315">
                                            <p:txEl>
                                              <p:pRg st="2" end="2"/>
                                            </p:txEl>
                                          </p:spTgt>
                                        </p:tgtEl>
                                        <p:attrNameLst>
                                          <p:attrName>style.rotation</p:attrName>
                                        </p:attrNameLst>
                                      </p:cBhvr>
                                      <p:tavLst>
                                        <p:tav tm="0">
                                          <p:val>
                                            <p:fltVal val="-90"/>
                                          </p:val>
                                        </p:tav>
                                        <p:tav tm="100000">
                                          <p:val>
                                            <p:fltVal val="0"/>
                                          </p:val>
                                        </p:tav>
                                      </p:tavLst>
                                    </p:anim>
                                    <p:anim calcmode="lin" valueType="num">
                                      <p:cBhvr>
                                        <p:cTn id="26" dur="500" decel="50000" fill="hold">
                                          <p:stCondLst>
                                            <p:cond delay="0"/>
                                          </p:stCondLst>
                                        </p:cTn>
                                        <p:tgtEl>
                                          <p:spTgt spid="397315">
                                            <p:txEl>
                                              <p:pRg st="2" end="2"/>
                                            </p:txEl>
                                          </p:spTgt>
                                        </p:tgtEl>
                                        <p:attrNameLst>
                                          <p:attrName>ppt_w</p:attrName>
                                        </p:attrNameLst>
                                      </p:cBhvr>
                                      <p:tavLst>
                                        <p:tav tm="0">
                                          <p:val>
                                            <p:strVal val="#ppt_w"/>
                                          </p:val>
                                        </p:tav>
                                        <p:tav tm="100000">
                                          <p:val>
                                            <p:strVal val="#ppt_w*.05"/>
                                          </p:val>
                                        </p:tav>
                                      </p:tavLst>
                                    </p:anim>
                                    <p:anim calcmode="lin" valueType="num">
                                      <p:cBhvr>
                                        <p:cTn id="27" dur="500" accel="50000" fill="hold">
                                          <p:stCondLst>
                                            <p:cond delay="500"/>
                                          </p:stCondLst>
                                        </p:cTn>
                                        <p:tgtEl>
                                          <p:spTgt spid="397315">
                                            <p:txEl>
                                              <p:pRg st="2" end="2"/>
                                            </p:txEl>
                                          </p:spTgt>
                                        </p:tgtEl>
                                        <p:attrNameLst>
                                          <p:attrName>ppt_w</p:attrName>
                                        </p:attrNameLst>
                                      </p:cBhvr>
                                      <p:tavLst>
                                        <p:tav tm="0">
                                          <p:val>
                                            <p:strVal val="#ppt_w*.05"/>
                                          </p:val>
                                        </p:tav>
                                        <p:tav tm="100000">
                                          <p:val>
                                            <p:strVal val="#ppt_w"/>
                                          </p:val>
                                        </p:tav>
                                      </p:tavLst>
                                    </p:anim>
                                    <p:anim calcmode="lin" valueType="num">
                                      <p:cBhvr>
                                        <p:cTn id="28" dur="1000" fill="hold"/>
                                        <p:tgtEl>
                                          <p:spTgt spid="397315">
                                            <p:txEl>
                                              <p:pRg st="2" end="2"/>
                                            </p:txEl>
                                          </p:spTgt>
                                        </p:tgtEl>
                                        <p:attrNameLst>
                                          <p:attrName>ppt_h</p:attrName>
                                        </p:attrNameLst>
                                      </p:cBhvr>
                                      <p:tavLst>
                                        <p:tav tm="0">
                                          <p:val>
                                            <p:strVal val="#ppt_h"/>
                                          </p:val>
                                        </p:tav>
                                        <p:tav tm="100000">
                                          <p:val>
                                            <p:strVal val="#ppt_h"/>
                                          </p:val>
                                        </p:tav>
                                      </p:tavLst>
                                    </p:anim>
                                    <p:anim calcmode="lin" valueType="num">
                                      <p:cBhvr>
                                        <p:cTn id="29" dur="500" decel="50000" fill="hold">
                                          <p:stCondLst>
                                            <p:cond delay="0"/>
                                          </p:stCondLst>
                                        </p:cTn>
                                        <p:tgtEl>
                                          <p:spTgt spid="397315">
                                            <p:txEl>
                                              <p:pRg st="2" end="2"/>
                                            </p:txEl>
                                          </p:spTgt>
                                        </p:tgtEl>
                                        <p:attrNameLst>
                                          <p:attrName>ppt_x</p:attrName>
                                        </p:attrNameLst>
                                      </p:cBhvr>
                                      <p:tavLst>
                                        <p:tav tm="0">
                                          <p:val>
                                            <p:strVal val="#ppt_x+.4"/>
                                          </p:val>
                                        </p:tav>
                                        <p:tav tm="100000">
                                          <p:val>
                                            <p:strVal val="#ppt_x"/>
                                          </p:val>
                                        </p:tav>
                                      </p:tavLst>
                                    </p:anim>
                                    <p:anim calcmode="lin" valueType="num">
                                      <p:cBhvr>
                                        <p:cTn id="30" dur="500" decel="50000" fill="hold">
                                          <p:stCondLst>
                                            <p:cond delay="0"/>
                                          </p:stCondLst>
                                        </p:cTn>
                                        <p:tgtEl>
                                          <p:spTgt spid="397315">
                                            <p:txEl>
                                              <p:pRg st="2" end="2"/>
                                            </p:txEl>
                                          </p:spTgt>
                                        </p:tgtEl>
                                        <p:attrNameLst>
                                          <p:attrName>ppt_y</p:attrName>
                                        </p:attrNameLst>
                                      </p:cBhvr>
                                      <p:tavLst>
                                        <p:tav tm="0">
                                          <p:val>
                                            <p:strVal val="#ppt_y-.2"/>
                                          </p:val>
                                        </p:tav>
                                        <p:tav tm="100000">
                                          <p:val>
                                            <p:strVal val="#ppt_y+.1"/>
                                          </p:val>
                                        </p:tav>
                                      </p:tavLst>
                                    </p:anim>
                                    <p:anim calcmode="lin" valueType="num">
                                      <p:cBhvr>
                                        <p:cTn id="31" dur="500" accel="50000" fill="hold">
                                          <p:stCondLst>
                                            <p:cond delay="500"/>
                                          </p:stCondLst>
                                        </p:cTn>
                                        <p:tgtEl>
                                          <p:spTgt spid="397315">
                                            <p:txEl>
                                              <p:pRg st="2" end="2"/>
                                            </p:txEl>
                                          </p:spTgt>
                                        </p:tgtEl>
                                        <p:attrNameLst>
                                          <p:attrName>ppt_y</p:attrName>
                                        </p:attrNameLst>
                                      </p:cBhvr>
                                      <p:tavLst>
                                        <p:tav tm="0">
                                          <p:val>
                                            <p:strVal val="#ppt_y+.1"/>
                                          </p:val>
                                        </p:tav>
                                        <p:tav tm="100000">
                                          <p:val>
                                            <p:strVal val="#ppt_y"/>
                                          </p:val>
                                        </p:tav>
                                      </p:tavLst>
                                    </p:anim>
                                    <p:animEffect transition="in" filter="fade">
                                      <p:cBhvr>
                                        <p:cTn id="32" dur="1000" decel="50000">
                                          <p:stCondLst>
                                            <p:cond delay="0"/>
                                          </p:stCondLst>
                                        </p:cTn>
                                        <p:tgtEl>
                                          <p:spTgt spid="397315">
                                            <p:txEl>
                                              <p:pRg st="2" end="2"/>
                                            </p:txEl>
                                          </p:spTgt>
                                        </p:tgtEl>
                                      </p:cBhvr>
                                    </p:animEffect>
                                  </p:childTnLst>
                                </p:cTn>
                              </p:par>
                            </p:childTnLst>
                          </p:cTn>
                        </p:par>
                        <p:par>
                          <p:cTn id="33" fill="hold" nodeType="afterGroup">
                            <p:stCondLst>
                              <p:cond delay="4000"/>
                            </p:stCondLst>
                            <p:childTnLst>
                              <p:par>
                                <p:cTn id="34" presetID="25" presetClass="entr" presetSubtype="0" fill="hold" nodeType="afterEffect">
                                  <p:stCondLst>
                                    <p:cond delay="0"/>
                                  </p:stCondLst>
                                  <p:childTnLst>
                                    <p:set>
                                      <p:cBhvr>
                                        <p:cTn id="35" dur="1" fill="hold">
                                          <p:stCondLst>
                                            <p:cond delay="0"/>
                                          </p:stCondLst>
                                        </p:cTn>
                                        <p:tgtEl>
                                          <p:spTgt spid="397315">
                                            <p:txEl>
                                              <p:pRg st="4" end="4"/>
                                            </p:txEl>
                                          </p:spTgt>
                                        </p:tgtEl>
                                        <p:attrNameLst>
                                          <p:attrName>style.visibility</p:attrName>
                                        </p:attrNameLst>
                                      </p:cBhvr>
                                      <p:to>
                                        <p:strVal val="visible"/>
                                      </p:to>
                                    </p:set>
                                    <p:anim calcmode="lin" valueType="num">
                                      <p:cBhvr>
                                        <p:cTn id="36" dur="500" decel="50000" fill="hold">
                                          <p:stCondLst>
                                            <p:cond delay="0"/>
                                          </p:stCondLst>
                                        </p:cTn>
                                        <p:tgtEl>
                                          <p:spTgt spid="397315">
                                            <p:txEl>
                                              <p:pRg st="4" end="4"/>
                                            </p:txEl>
                                          </p:spTgt>
                                        </p:tgtEl>
                                        <p:attrNameLst>
                                          <p:attrName>style.rotation</p:attrName>
                                        </p:attrNameLst>
                                      </p:cBhvr>
                                      <p:tavLst>
                                        <p:tav tm="0">
                                          <p:val>
                                            <p:fltVal val="-90"/>
                                          </p:val>
                                        </p:tav>
                                        <p:tav tm="100000">
                                          <p:val>
                                            <p:fltVal val="0"/>
                                          </p:val>
                                        </p:tav>
                                      </p:tavLst>
                                    </p:anim>
                                    <p:anim calcmode="lin" valueType="num">
                                      <p:cBhvr>
                                        <p:cTn id="37" dur="500" decel="50000" fill="hold">
                                          <p:stCondLst>
                                            <p:cond delay="0"/>
                                          </p:stCondLst>
                                        </p:cTn>
                                        <p:tgtEl>
                                          <p:spTgt spid="397315">
                                            <p:txEl>
                                              <p:pRg st="4" end="4"/>
                                            </p:txEl>
                                          </p:spTgt>
                                        </p:tgtEl>
                                        <p:attrNameLst>
                                          <p:attrName>ppt_w</p:attrName>
                                        </p:attrNameLst>
                                      </p:cBhvr>
                                      <p:tavLst>
                                        <p:tav tm="0">
                                          <p:val>
                                            <p:strVal val="#ppt_w"/>
                                          </p:val>
                                        </p:tav>
                                        <p:tav tm="100000">
                                          <p:val>
                                            <p:strVal val="#ppt_w*.05"/>
                                          </p:val>
                                        </p:tav>
                                      </p:tavLst>
                                    </p:anim>
                                    <p:anim calcmode="lin" valueType="num">
                                      <p:cBhvr>
                                        <p:cTn id="38" dur="500" accel="50000" fill="hold">
                                          <p:stCondLst>
                                            <p:cond delay="500"/>
                                          </p:stCondLst>
                                        </p:cTn>
                                        <p:tgtEl>
                                          <p:spTgt spid="397315">
                                            <p:txEl>
                                              <p:pRg st="4" end="4"/>
                                            </p:txEl>
                                          </p:spTgt>
                                        </p:tgtEl>
                                        <p:attrNameLst>
                                          <p:attrName>ppt_w</p:attrName>
                                        </p:attrNameLst>
                                      </p:cBhvr>
                                      <p:tavLst>
                                        <p:tav tm="0">
                                          <p:val>
                                            <p:strVal val="#ppt_w*.05"/>
                                          </p:val>
                                        </p:tav>
                                        <p:tav tm="100000">
                                          <p:val>
                                            <p:strVal val="#ppt_w"/>
                                          </p:val>
                                        </p:tav>
                                      </p:tavLst>
                                    </p:anim>
                                    <p:anim calcmode="lin" valueType="num">
                                      <p:cBhvr>
                                        <p:cTn id="39" dur="1000" fill="hold"/>
                                        <p:tgtEl>
                                          <p:spTgt spid="397315">
                                            <p:txEl>
                                              <p:pRg st="4" end="4"/>
                                            </p:txEl>
                                          </p:spTgt>
                                        </p:tgtEl>
                                        <p:attrNameLst>
                                          <p:attrName>ppt_h</p:attrName>
                                        </p:attrNameLst>
                                      </p:cBhvr>
                                      <p:tavLst>
                                        <p:tav tm="0">
                                          <p:val>
                                            <p:strVal val="#ppt_h"/>
                                          </p:val>
                                        </p:tav>
                                        <p:tav tm="100000">
                                          <p:val>
                                            <p:strVal val="#ppt_h"/>
                                          </p:val>
                                        </p:tav>
                                      </p:tavLst>
                                    </p:anim>
                                    <p:anim calcmode="lin" valueType="num">
                                      <p:cBhvr>
                                        <p:cTn id="40" dur="500" decel="50000" fill="hold">
                                          <p:stCondLst>
                                            <p:cond delay="0"/>
                                          </p:stCondLst>
                                        </p:cTn>
                                        <p:tgtEl>
                                          <p:spTgt spid="397315">
                                            <p:txEl>
                                              <p:pRg st="4" end="4"/>
                                            </p:txEl>
                                          </p:spTgt>
                                        </p:tgtEl>
                                        <p:attrNameLst>
                                          <p:attrName>ppt_x</p:attrName>
                                        </p:attrNameLst>
                                      </p:cBhvr>
                                      <p:tavLst>
                                        <p:tav tm="0">
                                          <p:val>
                                            <p:strVal val="#ppt_x+.4"/>
                                          </p:val>
                                        </p:tav>
                                        <p:tav tm="100000">
                                          <p:val>
                                            <p:strVal val="#ppt_x"/>
                                          </p:val>
                                        </p:tav>
                                      </p:tavLst>
                                    </p:anim>
                                    <p:anim calcmode="lin" valueType="num">
                                      <p:cBhvr>
                                        <p:cTn id="41" dur="500" decel="50000" fill="hold">
                                          <p:stCondLst>
                                            <p:cond delay="0"/>
                                          </p:stCondLst>
                                        </p:cTn>
                                        <p:tgtEl>
                                          <p:spTgt spid="397315">
                                            <p:txEl>
                                              <p:pRg st="4" end="4"/>
                                            </p:txEl>
                                          </p:spTgt>
                                        </p:tgtEl>
                                        <p:attrNameLst>
                                          <p:attrName>ppt_y</p:attrName>
                                        </p:attrNameLst>
                                      </p:cBhvr>
                                      <p:tavLst>
                                        <p:tav tm="0">
                                          <p:val>
                                            <p:strVal val="#ppt_y-.2"/>
                                          </p:val>
                                        </p:tav>
                                        <p:tav tm="100000">
                                          <p:val>
                                            <p:strVal val="#ppt_y+.1"/>
                                          </p:val>
                                        </p:tav>
                                      </p:tavLst>
                                    </p:anim>
                                    <p:anim calcmode="lin" valueType="num">
                                      <p:cBhvr>
                                        <p:cTn id="42" dur="500" accel="50000" fill="hold">
                                          <p:stCondLst>
                                            <p:cond delay="500"/>
                                          </p:stCondLst>
                                        </p:cTn>
                                        <p:tgtEl>
                                          <p:spTgt spid="397315">
                                            <p:txEl>
                                              <p:pRg st="4" end="4"/>
                                            </p:txEl>
                                          </p:spTgt>
                                        </p:tgtEl>
                                        <p:attrNameLst>
                                          <p:attrName>ppt_y</p:attrName>
                                        </p:attrNameLst>
                                      </p:cBhvr>
                                      <p:tavLst>
                                        <p:tav tm="0">
                                          <p:val>
                                            <p:strVal val="#ppt_y+.1"/>
                                          </p:val>
                                        </p:tav>
                                        <p:tav tm="100000">
                                          <p:val>
                                            <p:strVal val="#ppt_y"/>
                                          </p:val>
                                        </p:tav>
                                      </p:tavLst>
                                    </p:anim>
                                    <p:animEffect transition="in" filter="fade">
                                      <p:cBhvr>
                                        <p:cTn id="43" dur="1000" decel="50000">
                                          <p:stCondLst>
                                            <p:cond delay="0"/>
                                          </p:stCondLst>
                                        </p:cTn>
                                        <p:tgtEl>
                                          <p:spTgt spid="397315">
                                            <p:txEl>
                                              <p:pRg st="4" end="4"/>
                                            </p:txEl>
                                          </p:spTgt>
                                        </p:tgtEl>
                                      </p:cBhvr>
                                    </p:animEffect>
                                  </p:childTnLst>
                                </p:cTn>
                              </p:par>
                            </p:childTnLst>
                          </p:cTn>
                        </p:par>
                        <p:par>
                          <p:cTn id="44" fill="hold" nodeType="afterGroup">
                            <p:stCondLst>
                              <p:cond delay="5000"/>
                            </p:stCondLst>
                            <p:childTnLst>
                              <p:par>
                                <p:cTn id="45" presetID="25" presetClass="entr" presetSubtype="0" fill="hold" nodeType="afterEffect">
                                  <p:stCondLst>
                                    <p:cond delay="0"/>
                                  </p:stCondLst>
                                  <p:childTnLst>
                                    <p:set>
                                      <p:cBhvr>
                                        <p:cTn id="46" dur="1" fill="hold">
                                          <p:stCondLst>
                                            <p:cond delay="0"/>
                                          </p:stCondLst>
                                        </p:cTn>
                                        <p:tgtEl>
                                          <p:spTgt spid="397315">
                                            <p:txEl>
                                              <p:pRg st="6" end="6"/>
                                            </p:txEl>
                                          </p:spTgt>
                                        </p:tgtEl>
                                        <p:attrNameLst>
                                          <p:attrName>style.visibility</p:attrName>
                                        </p:attrNameLst>
                                      </p:cBhvr>
                                      <p:to>
                                        <p:strVal val="visible"/>
                                      </p:to>
                                    </p:set>
                                    <p:anim calcmode="lin" valueType="num">
                                      <p:cBhvr>
                                        <p:cTn id="47" dur="500" decel="50000" fill="hold">
                                          <p:stCondLst>
                                            <p:cond delay="0"/>
                                          </p:stCondLst>
                                        </p:cTn>
                                        <p:tgtEl>
                                          <p:spTgt spid="397315">
                                            <p:txEl>
                                              <p:pRg st="6" end="6"/>
                                            </p:txEl>
                                          </p:spTgt>
                                        </p:tgtEl>
                                        <p:attrNameLst>
                                          <p:attrName>style.rotation</p:attrName>
                                        </p:attrNameLst>
                                      </p:cBhvr>
                                      <p:tavLst>
                                        <p:tav tm="0">
                                          <p:val>
                                            <p:fltVal val="-90"/>
                                          </p:val>
                                        </p:tav>
                                        <p:tav tm="100000">
                                          <p:val>
                                            <p:fltVal val="0"/>
                                          </p:val>
                                        </p:tav>
                                      </p:tavLst>
                                    </p:anim>
                                    <p:anim calcmode="lin" valueType="num">
                                      <p:cBhvr>
                                        <p:cTn id="48" dur="500" decel="50000" fill="hold">
                                          <p:stCondLst>
                                            <p:cond delay="0"/>
                                          </p:stCondLst>
                                        </p:cTn>
                                        <p:tgtEl>
                                          <p:spTgt spid="397315">
                                            <p:txEl>
                                              <p:pRg st="6" end="6"/>
                                            </p:txEl>
                                          </p:spTgt>
                                        </p:tgtEl>
                                        <p:attrNameLst>
                                          <p:attrName>ppt_w</p:attrName>
                                        </p:attrNameLst>
                                      </p:cBhvr>
                                      <p:tavLst>
                                        <p:tav tm="0">
                                          <p:val>
                                            <p:strVal val="#ppt_w"/>
                                          </p:val>
                                        </p:tav>
                                        <p:tav tm="100000">
                                          <p:val>
                                            <p:strVal val="#ppt_w*.05"/>
                                          </p:val>
                                        </p:tav>
                                      </p:tavLst>
                                    </p:anim>
                                    <p:anim calcmode="lin" valueType="num">
                                      <p:cBhvr>
                                        <p:cTn id="49" dur="500" accel="50000" fill="hold">
                                          <p:stCondLst>
                                            <p:cond delay="500"/>
                                          </p:stCondLst>
                                        </p:cTn>
                                        <p:tgtEl>
                                          <p:spTgt spid="397315">
                                            <p:txEl>
                                              <p:pRg st="6" end="6"/>
                                            </p:txEl>
                                          </p:spTgt>
                                        </p:tgtEl>
                                        <p:attrNameLst>
                                          <p:attrName>ppt_w</p:attrName>
                                        </p:attrNameLst>
                                      </p:cBhvr>
                                      <p:tavLst>
                                        <p:tav tm="0">
                                          <p:val>
                                            <p:strVal val="#ppt_w*.05"/>
                                          </p:val>
                                        </p:tav>
                                        <p:tav tm="100000">
                                          <p:val>
                                            <p:strVal val="#ppt_w"/>
                                          </p:val>
                                        </p:tav>
                                      </p:tavLst>
                                    </p:anim>
                                    <p:anim calcmode="lin" valueType="num">
                                      <p:cBhvr>
                                        <p:cTn id="50" dur="1000" fill="hold"/>
                                        <p:tgtEl>
                                          <p:spTgt spid="397315">
                                            <p:txEl>
                                              <p:pRg st="6" end="6"/>
                                            </p:txEl>
                                          </p:spTgt>
                                        </p:tgtEl>
                                        <p:attrNameLst>
                                          <p:attrName>ppt_h</p:attrName>
                                        </p:attrNameLst>
                                      </p:cBhvr>
                                      <p:tavLst>
                                        <p:tav tm="0">
                                          <p:val>
                                            <p:strVal val="#ppt_h"/>
                                          </p:val>
                                        </p:tav>
                                        <p:tav tm="100000">
                                          <p:val>
                                            <p:strVal val="#ppt_h"/>
                                          </p:val>
                                        </p:tav>
                                      </p:tavLst>
                                    </p:anim>
                                    <p:anim calcmode="lin" valueType="num">
                                      <p:cBhvr>
                                        <p:cTn id="51" dur="500" decel="50000" fill="hold">
                                          <p:stCondLst>
                                            <p:cond delay="0"/>
                                          </p:stCondLst>
                                        </p:cTn>
                                        <p:tgtEl>
                                          <p:spTgt spid="397315">
                                            <p:txEl>
                                              <p:pRg st="6" end="6"/>
                                            </p:txEl>
                                          </p:spTgt>
                                        </p:tgtEl>
                                        <p:attrNameLst>
                                          <p:attrName>ppt_x</p:attrName>
                                        </p:attrNameLst>
                                      </p:cBhvr>
                                      <p:tavLst>
                                        <p:tav tm="0">
                                          <p:val>
                                            <p:strVal val="#ppt_x+.4"/>
                                          </p:val>
                                        </p:tav>
                                        <p:tav tm="100000">
                                          <p:val>
                                            <p:strVal val="#ppt_x"/>
                                          </p:val>
                                        </p:tav>
                                      </p:tavLst>
                                    </p:anim>
                                    <p:anim calcmode="lin" valueType="num">
                                      <p:cBhvr>
                                        <p:cTn id="52" dur="500" decel="50000" fill="hold">
                                          <p:stCondLst>
                                            <p:cond delay="0"/>
                                          </p:stCondLst>
                                        </p:cTn>
                                        <p:tgtEl>
                                          <p:spTgt spid="397315">
                                            <p:txEl>
                                              <p:pRg st="6" end="6"/>
                                            </p:txEl>
                                          </p:spTgt>
                                        </p:tgtEl>
                                        <p:attrNameLst>
                                          <p:attrName>ppt_y</p:attrName>
                                        </p:attrNameLst>
                                      </p:cBhvr>
                                      <p:tavLst>
                                        <p:tav tm="0">
                                          <p:val>
                                            <p:strVal val="#ppt_y-.2"/>
                                          </p:val>
                                        </p:tav>
                                        <p:tav tm="100000">
                                          <p:val>
                                            <p:strVal val="#ppt_y+.1"/>
                                          </p:val>
                                        </p:tav>
                                      </p:tavLst>
                                    </p:anim>
                                    <p:anim calcmode="lin" valueType="num">
                                      <p:cBhvr>
                                        <p:cTn id="53" dur="500" accel="50000" fill="hold">
                                          <p:stCondLst>
                                            <p:cond delay="500"/>
                                          </p:stCondLst>
                                        </p:cTn>
                                        <p:tgtEl>
                                          <p:spTgt spid="397315">
                                            <p:txEl>
                                              <p:pRg st="6" end="6"/>
                                            </p:txEl>
                                          </p:spTgt>
                                        </p:tgtEl>
                                        <p:attrNameLst>
                                          <p:attrName>ppt_y</p:attrName>
                                        </p:attrNameLst>
                                      </p:cBhvr>
                                      <p:tavLst>
                                        <p:tav tm="0">
                                          <p:val>
                                            <p:strVal val="#ppt_y+.1"/>
                                          </p:val>
                                        </p:tav>
                                        <p:tav tm="100000">
                                          <p:val>
                                            <p:strVal val="#ppt_y"/>
                                          </p:val>
                                        </p:tav>
                                      </p:tavLst>
                                    </p:anim>
                                    <p:animEffect transition="in" filter="fade">
                                      <p:cBhvr>
                                        <p:cTn id="54" dur="1000" decel="50000">
                                          <p:stCondLst>
                                            <p:cond delay="0"/>
                                          </p:stCondLst>
                                        </p:cTn>
                                        <p:tgtEl>
                                          <p:spTgt spid="397315">
                                            <p:txEl>
                                              <p:pRg st="6" end="6"/>
                                            </p:txEl>
                                          </p:spTgt>
                                        </p:tgtEl>
                                      </p:cBhvr>
                                    </p:animEffect>
                                  </p:childTnLst>
                                </p:cTn>
                              </p:par>
                            </p:childTnLst>
                          </p:cTn>
                        </p:par>
                        <p:par>
                          <p:cTn id="55" fill="hold" nodeType="afterGroup">
                            <p:stCondLst>
                              <p:cond delay="6000"/>
                            </p:stCondLst>
                            <p:childTnLst>
                              <p:par>
                                <p:cTn id="56" presetID="25" presetClass="entr" presetSubtype="0" fill="hold" nodeType="afterEffect">
                                  <p:stCondLst>
                                    <p:cond delay="0"/>
                                  </p:stCondLst>
                                  <p:childTnLst>
                                    <p:set>
                                      <p:cBhvr>
                                        <p:cTn id="57" dur="1" fill="hold">
                                          <p:stCondLst>
                                            <p:cond delay="0"/>
                                          </p:stCondLst>
                                        </p:cTn>
                                        <p:tgtEl>
                                          <p:spTgt spid="397315">
                                            <p:txEl>
                                              <p:pRg st="8" end="8"/>
                                            </p:txEl>
                                          </p:spTgt>
                                        </p:tgtEl>
                                        <p:attrNameLst>
                                          <p:attrName>style.visibility</p:attrName>
                                        </p:attrNameLst>
                                      </p:cBhvr>
                                      <p:to>
                                        <p:strVal val="visible"/>
                                      </p:to>
                                    </p:set>
                                    <p:anim calcmode="lin" valueType="num">
                                      <p:cBhvr>
                                        <p:cTn id="58" dur="500" decel="50000" fill="hold">
                                          <p:stCondLst>
                                            <p:cond delay="0"/>
                                          </p:stCondLst>
                                        </p:cTn>
                                        <p:tgtEl>
                                          <p:spTgt spid="397315">
                                            <p:txEl>
                                              <p:pRg st="8" end="8"/>
                                            </p:txEl>
                                          </p:spTgt>
                                        </p:tgtEl>
                                        <p:attrNameLst>
                                          <p:attrName>style.rotation</p:attrName>
                                        </p:attrNameLst>
                                      </p:cBhvr>
                                      <p:tavLst>
                                        <p:tav tm="0">
                                          <p:val>
                                            <p:fltVal val="-90"/>
                                          </p:val>
                                        </p:tav>
                                        <p:tav tm="100000">
                                          <p:val>
                                            <p:fltVal val="0"/>
                                          </p:val>
                                        </p:tav>
                                      </p:tavLst>
                                    </p:anim>
                                    <p:anim calcmode="lin" valueType="num">
                                      <p:cBhvr>
                                        <p:cTn id="59" dur="500" decel="50000" fill="hold">
                                          <p:stCondLst>
                                            <p:cond delay="0"/>
                                          </p:stCondLst>
                                        </p:cTn>
                                        <p:tgtEl>
                                          <p:spTgt spid="397315">
                                            <p:txEl>
                                              <p:pRg st="8" end="8"/>
                                            </p:txEl>
                                          </p:spTgt>
                                        </p:tgtEl>
                                        <p:attrNameLst>
                                          <p:attrName>ppt_w</p:attrName>
                                        </p:attrNameLst>
                                      </p:cBhvr>
                                      <p:tavLst>
                                        <p:tav tm="0">
                                          <p:val>
                                            <p:strVal val="#ppt_w"/>
                                          </p:val>
                                        </p:tav>
                                        <p:tav tm="100000">
                                          <p:val>
                                            <p:strVal val="#ppt_w*.05"/>
                                          </p:val>
                                        </p:tav>
                                      </p:tavLst>
                                    </p:anim>
                                    <p:anim calcmode="lin" valueType="num">
                                      <p:cBhvr>
                                        <p:cTn id="60" dur="500" accel="50000" fill="hold">
                                          <p:stCondLst>
                                            <p:cond delay="500"/>
                                          </p:stCondLst>
                                        </p:cTn>
                                        <p:tgtEl>
                                          <p:spTgt spid="397315">
                                            <p:txEl>
                                              <p:pRg st="8" end="8"/>
                                            </p:txEl>
                                          </p:spTgt>
                                        </p:tgtEl>
                                        <p:attrNameLst>
                                          <p:attrName>ppt_w</p:attrName>
                                        </p:attrNameLst>
                                      </p:cBhvr>
                                      <p:tavLst>
                                        <p:tav tm="0">
                                          <p:val>
                                            <p:strVal val="#ppt_w*.05"/>
                                          </p:val>
                                        </p:tav>
                                        <p:tav tm="100000">
                                          <p:val>
                                            <p:strVal val="#ppt_w"/>
                                          </p:val>
                                        </p:tav>
                                      </p:tavLst>
                                    </p:anim>
                                    <p:anim calcmode="lin" valueType="num">
                                      <p:cBhvr>
                                        <p:cTn id="61" dur="1000" fill="hold"/>
                                        <p:tgtEl>
                                          <p:spTgt spid="397315">
                                            <p:txEl>
                                              <p:pRg st="8" end="8"/>
                                            </p:txEl>
                                          </p:spTgt>
                                        </p:tgtEl>
                                        <p:attrNameLst>
                                          <p:attrName>ppt_h</p:attrName>
                                        </p:attrNameLst>
                                      </p:cBhvr>
                                      <p:tavLst>
                                        <p:tav tm="0">
                                          <p:val>
                                            <p:strVal val="#ppt_h"/>
                                          </p:val>
                                        </p:tav>
                                        <p:tav tm="100000">
                                          <p:val>
                                            <p:strVal val="#ppt_h"/>
                                          </p:val>
                                        </p:tav>
                                      </p:tavLst>
                                    </p:anim>
                                    <p:anim calcmode="lin" valueType="num">
                                      <p:cBhvr>
                                        <p:cTn id="62" dur="500" decel="50000" fill="hold">
                                          <p:stCondLst>
                                            <p:cond delay="0"/>
                                          </p:stCondLst>
                                        </p:cTn>
                                        <p:tgtEl>
                                          <p:spTgt spid="397315">
                                            <p:txEl>
                                              <p:pRg st="8" end="8"/>
                                            </p:txEl>
                                          </p:spTgt>
                                        </p:tgtEl>
                                        <p:attrNameLst>
                                          <p:attrName>ppt_x</p:attrName>
                                        </p:attrNameLst>
                                      </p:cBhvr>
                                      <p:tavLst>
                                        <p:tav tm="0">
                                          <p:val>
                                            <p:strVal val="#ppt_x+.4"/>
                                          </p:val>
                                        </p:tav>
                                        <p:tav tm="100000">
                                          <p:val>
                                            <p:strVal val="#ppt_x"/>
                                          </p:val>
                                        </p:tav>
                                      </p:tavLst>
                                    </p:anim>
                                    <p:anim calcmode="lin" valueType="num">
                                      <p:cBhvr>
                                        <p:cTn id="63" dur="500" decel="50000" fill="hold">
                                          <p:stCondLst>
                                            <p:cond delay="0"/>
                                          </p:stCondLst>
                                        </p:cTn>
                                        <p:tgtEl>
                                          <p:spTgt spid="397315">
                                            <p:txEl>
                                              <p:pRg st="8" end="8"/>
                                            </p:txEl>
                                          </p:spTgt>
                                        </p:tgtEl>
                                        <p:attrNameLst>
                                          <p:attrName>ppt_y</p:attrName>
                                        </p:attrNameLst>
                                      </p:cBhvr>
                                      <p:tavLst>
                                        <p:tav tm="0">
                                          <p:val>
                                            <p:strVal val="#ppt_y-.2"/>
                                          </p:val>
                                        </p:tav>
                                        <p:tav tm="100000">
                                          <p:val>
                                            <p:strVal val="#ppt_y+.1"/>
                                          </p:val>
                                        </p:tav>
                                      </p:tavLst>
                                    </p:anim>
                                    <p:anim calcmode="lin" valueType="num">
                                      <p:cBhvr>
                                        <p:cTn id="64" dur="500" accel="50000" fill="hold">
                                          <p:stCondLst>
                                            <p:cond delay="500"/>
                                          </p:stCondLst>
                                        </p:cTn>
                                        <p:tgtEl>
                                          <p:spTgt spid="397315">
                                            <p:txEl>
                                              <p:pRg st="8" end="8"/>
                                            </p:txEl>
                                          </p:spTgt>
                                        </p:tgtEl>
                                        <p:attrNameLst>
                                          <p:attrName>ppt_y</p:attrName>
                                        </p:attrNameLst>
                                      </p:cBhvr>
                                      <p:tavLst>
                                        <p:tav tm="0">
                                          <p:val>
                                            <p:strVal val="#ppt_y+.1"/>
                                          </p:val>
                                        </p:tav>
                                        <p:tav tm="100000">
                                          <p:val>
                                            <p:strVal val="#ppt_y"/>
                                          </p:val>
                                        </p:tav>
                                      </p:tavLst>
                                    </p:anim>
                                    <p:animEffect transition="in" filter="fade">
                                      <p:cBhvr>
                                        <p:cTn id="65" dur="1000" decel="50000">
                                          <p:stCondLst>
                                            <p:cond delay="0"/>
                                          </p:stCondLst>
                                        </p:cTn>
                                        <p:tgtEl>
                                          <p:spTgt spid="397315">
                                            <p:txEl>
                                              <p:pRg st="8" end="8"/>
                                            </p:txEl>
                                          </p:spTgt>
                                        </p:tgtEl>
                                      </p:cBhvr>
                                    </p:animEffect>
                                  </p:childTnLst>
                                </p:cTn>
                              </p:par>
                            </p:childTnLst>
                          </p:cTn>
                        </p:par>
                        <p:par>
                          <p:cTn id="66" fill="hold" nodeType="afterGroup">
                            <p:stCondLst>
                              <p:cond delay="7000"/>
                            </p:stCondLst>
                            <p:childTnLst>
                              <p:par>
                                <p:cTn id="67" presetID="25" presetClass="entr" presetSubtype="0" fill="hold" nodeType="afterEffect">
                                  <p:stCondLst>
                                    <p:cond delay="0"/>
                                  </p:stCondLst>
                                  <p:childTnLst>
                                    <p:set>
                                      <p:cBhvr>
                                        <p:cTn id="68" dur="1" fill="hold">
                                          <p:stCondLst>
                                            <p:cond delay="0"/>
                                          </p:stCondLst>
                                        </p:cTn>
                                        <p:tgtEl>
                                          <p:spTgt spid="397315">
                                            <p:txEl>
                                              <p:pRg st="10" end="10"/>
                                            </p:txEl>
                                          </p:spTgt>
                                        </p:tgtEl>
                                        <p:attrNameLst>
                                          <p:attrName>style.visibility</p:attrName>
                                        </p:attrNameLst>
                                      </p:cBhvr>
                                      <p:to>
                                        <p:strVal val="visible"/>
                                      </p:to>
                                    </p:set>
                                    <p:anim calcmode="lin" valueType="num">
                                      <p:cBhvr>
                                        <p:cTn id="69" dur="500" decel="50000" fill="hold">
                                          <p:stCondLst>
                                            <p:cond delay="0"/>
                                          </p:stCondLst>
                                        </p:cTn>
                                        <p:tgtEl>
                                          <p:spTgt spid="397315">
                                            <p:txEl>
                                              <p:pRg st="10" end="10"/>
                                            </p:txEl>
                                          </p:spTgt>
                                        </p:tgtEl>
                                        <p:attrNameLst>
                                          <p:attrName>style.rotation</p:attrName>
                                        </p:attrNameLst>
                                      </p:cBhvr>
                                      <p:tavLst>
                                        <p:tav tm="0">
                                          <p:val>
                                            <p:fltVal val="-90"/>
                                          </p:val>
                                        </p:tav>
                                        <p:tav tm="100000">
                                          <p:val>
                                            <p:fltVal val="0"/>
                                          </p:val>
                                        </p:tav>
                                      </p:tavLst>
                                    </p:anim>
                                    <p:anim calcmode="lin" valueType="num">
                                      <p:cBhvr>
                                        <p:cTn id="70" dur="500" decel="50000" fill="hold">
                                          <p:stCondLst>
                                            <p:cond delay="0"/>
                                          </p:stCondLst>
                                        </p:cTn>
                                        <p:tgtEl>
                                          <p:spTgt spid="397315">
                                            <p:txEl>
                                              <p:pRg st="10" end="10"/>
                                            </p:txEl>
                                          </p:spTgt>
                                        </p:tgtEl>
                                        <p:attrNameLst>
                                          <p:attrName>ppt_w</p:attrName>
                                        </p:attrNameLst>
                                      </p:cBhvr>
                                      <p:tavLst>
                                        <p:tav tm="0">
                                          <p:val>
                                            <p:strVal val="#ppt_w"/>
                                          </p:val>
                                        </p:tav>
                                        <p:tav tm="100000">
                                          <p:val>
                                            <p:strVal val="#ppt_w*.05"/>
                                          </p:val>
                                        </p:tav>
                                      </p:tavLst>
                                    </p:anim>
                                    <p:anim calcmode="lin" valueType="num">
                                      <p:cBhvr>
                                        <p:cTn id="71" dur="500" accel="50000" fill="hold">
                                          <p:stCondLst>
                                            <p:cond delay="500"/>
                                          </p:stCondLst>
                                        </p:cTn>
                                        <p:tgtEl>
                                          <p:spTgt spid="397315">
                                            <p:txEl>
                                              <p:pRg st="10" end="10"/>
                                            </p:txEl>
                                          </p:spTgt>
                                        </p:tgtEl>
                                        <p:attrNameLst>
                                          <p:attrName>ppt_w</p:attrName>
                                        </p:attrNameLst>
                                      </p:cBhvr>
                                      <p:tavLst>
                                        <p:tav tm="0">
                                          <p:val>
                                            <p:strVal val="#ppt_w*.05"/>
                                          </p:val>
                                        </p:tav>
                                        <p:tav tm="100000">
                                          <p:val>
                                            <p:strVal val="#ppt_w"/>
                                          </p:val>
                                        </p:tav>
                                      </p:tavLst>
                                    </p:anim>
                                    <p:anim calcmode="lin" valueType="num">
                                      <p:cBhvr>
                                        <p:cTn id="72" dur="1000" fill="hold"/>
                                        <p:tgtEl>
                                          <p:spTgt spid="397315">
                                            <p:txEl>
                                              <p:pRg st="10" end="10"/>
                                            </p:txEl>
                                          </p:spTgt>
                                        </p:tgtEl>
                                        <p:attrNameLst>
                                          <p:attrName>ppt_h</p:attrName>
                                        </p:attrNameLst>
                                      </p:cBhvr>
                                      <p:tavLst>
                                        <p:tav tm="0">
                                          <p:val>
                                            <p:strVal val="#ppt_h"/>
                                          </p:val>
                                        </p:tav>
                                        <p:tav tm="100000">
                                          <p:val>
                                            <p:strVal val="#ppt_h"/>
                                          </p:val>
                                        </p:tav>
                                      </p:tavLst>
                                    </p:anim>
                                    <p:anim calcmode="lin" valueType="num">
                                      <p:cBhvr>
                                        <p:cTn id="73" dur="500" decel="50000" fill="hold">
                                          <p:stCondLst>
                                            <p:cond delay="0"/>
                                          </p:stCondLst>
                                        </p:cTn>
                                        <p:tgtEl>
                                          <p:spTgt spid="397315">
                                            <p:txEl>
                                              <p:pRg st="10" end="10"/>
                                            </p:txEl>
                                          </p:spTgt>
                                        </p:tgtEl>
                                        <p:attrNameLst>
                                          <p:attrName>ppt_x</p:attrName>
                                        </p:attrNameLst>
                                      </p:cBhvr>
                                      <p:tavLst>
                                        <p:tav tm="0">
                                          <p:val>
                                            <p:strVal val="#ppt_x+.4"/>
                                          </p:val>
                                        </p:tav>
                                        <p:tav tm="100000">
                                          <p:val>
                                            <p:strVal val="#ppt_x"/>
                                          </p:val>
                                        </p:tav>
                                      </p:tavLst>
                                    </p:anim>
                                    <p:anim calcmode="lin" valueType="num">
                                      <p:cBhvr>
                                        <p:cTn id="74" dur="500" decel="50000" fill="hold">
                                          <p:stCondLst>
                                            <p:cond delay="0"/>
                                          </p:stCondLst>
                                        </p:cTn>
                                        <p:tgtEl>
                                          <p:spTgt spid="397315">
                                            <p:txEl>
                                              <p:pRg st="10" end="10"/>
                                            </p:txEl>
                                          </p:spTgt>
                                        </p:tgtEl>
                                        <p:attrNameLst>
                                          <p:attrName>ppt_y</p:attrName>
                                        </p:attrNameLst>
                                      </p:cBhvr>
                                      <p:tavLst>
                                        <p:tav tm="0">
                                          <p:val>
                                            <p:strVal val="#ppt_y-.2"/>
                                          </p:val>
                                        </p:tav>
                                        <p:tav tm="100000">
                                          <p:val>
                                            <p:strVal val="#ppt_y+.1"/>
                                          </p:val>
                                        </p:tav>
                                      </p:tavLst>
                                    </p:anim>
                                    <p:anim calcmode="lin" valueType="num">
                                      <p:cBhvr>
                                        <p:cTn id="75" dur="500" accel="50000" fill="hold">
                                          <p:stCondLst>
                                            <p:cond delay="500"/>
                                          </p:stCondLst>
                                        </p:cTn>
                                        <p:tgtEl>
                                          <p:spTgt spid="397315">
                                            <p:txEl>
                                              <p:pRg st="10" end="10"/>
                                            </p:txEl>
                                          </p:spTgt>
                                        </p:tgtEl>
                                        <p:attrNameLst>
                                          <p:attrName>ppt_y</p:attrName>
                                        </p:attrNameLst>
                                      </p:cBhvr>
                                      <p:tavLst>
                                        <p:tav tm="0">
                                          <p:val>
                                            <p:strVal val="#ppt_y+.1"/>
                                          </p:val>
                                        </p:tav>
                                        <p:tav tm="100000">
                                          <p:val>
                                            <p:strVal val="#ppt_y"/>
                                          </p:val>
                                        </p:tav>
                                      </p:tavLst>
                                    </p:anim>
                                    <p:animEffect transition="in" filter="fade">
                                      <p:cBhvr>
                                        <p:cTn id="76" dur="1000" decel="50000">
                                          <p:stCondLst>
                                            <p:cond delay="0"/>
                                          </p:stCondLst>
                                        </p:cTn>
                                        <p:tgtEl>
                                          <p:spTgt spid="397315">
                                            <p:txEl>
                                              <p:pRg st="10" end="10"/>
                                            </p:txEl>
                                          </p:spTgt>
                                        </p:tgtEl>
                                      </p:cBhvr>
                                    </p:animEffect>
                                  </p:childTnLst>
                                </p:cTn>
                              </p:par>
                            </p:childTnLst>
                          </p:cTn>
                        </p:par>
                        <p:par>
                          <p:cTn id="77" fill="hold" nodeType="afterGroup">
                            <p:stCondLst>
                              <p:cond delay="8000"/>
                            </p:stCondLst>
                            <p:childTnLst>
                              <p:par>
                                <p:cTn id="78" presetID="3" presetClass="entr" presetSubtype="10" fill="hold" nodeType="afterEffect">
                                  <p:stCondLst>
                                    <p:cond delay="0"/>
                                  </p:stCondLst>
                                  <p:childTnLst>
                                    <p:set>
                                      <p:cBhvr>
                                        <p:cTn id="79" dur="1" fill="hold">
                                          <p:stCondLst>
                                            <p:cond delay="0"/>
                                          </p:stCondLst>
                                        </p:cTn>
                                        <p:tgtEl>
                                          <p:spTgt spid="397315">
                                            <p:txEl>
                                              <p:pRg st="1" end="1"/>
                                            </p:txEl>
                                          </p:spTgt>
                                        </p:tgtEl>
                                        <p:attrNameLst>
                                          <p:attrName>style.visibility</p:attrName>
                                        </p:attrNameLst>
                                      </p:cBhvr>
                                      <p:to>
                                        <p:strVal val="visible"/>
                                      </p:to>
                                    </p:set>
                                    <p:animEffect transition="in" filter="blinds(horizontal)">
                                      <p:cBhvr>
                                        <p:cTn id="80" dur="1000"/>
                                        <p:tgtEl>
                                          <p:spTgt spid="397315">
                                            <p:txEl>
                                              <p:pRg st="1" end="1"/>
                                            </p:txEl>
                                          </p:spTgt>
                                        </p:tgtEl>
                                      </p:cBhvr>
                                    </p:animEffect>
                                  </p:childTnLst>
                                </p:cTn>
                              </p:par>
                            </p:childTnLst>
                          </p:cTn>
                        </p:par>
                        <p:par>
                          <p:cTn id="81" fill="hold" nodeType="afterGroup">
                            <p:stCondLst>
                              <p:cond delay="9000"/>
                            </p:stCondLst>
                            <p:childTnLst>
                              <p:par>
                                <p:cTn id="82" presetID="3" presetClass="entr" presetSubtype="10" fill="hold" nodeType="afterEffect">
                                  <p:stCondLst>
                                    <p:cond delay="0"/>
                                  </p:stCondLst>
                                  <p:childTnLst>
                                    <p:set>
                                      <p:cBhvr>
                                        <p:cTn id="83" dur="1" fill="hold">
                                          <p:stCondLst>
                                            <p:cond delay="0"/>
                                          </p:stCondLst>
                                        </p:cTn>
                                        <p:tgtEl>
                                          <p:spTgt spid="397315">
                                            <p:txEl>
                                              <p:pRg st="3" end="3"/>
                                            </p:txEl>
                                          </p:spTgt>
                                        </p:tgtEl>
                                        <p:attrNameLst>
                                          <p:attrName>style.visibility</p:attrName>
                                        </p:attrNameLst>
                                      </p:cBhvr>
                                      <p:to>
                                        <p:strVal val="visible"/>
                                      </p:to>
                                    </p:set>
                                    <p:animEffect transition="in" filter="blinds(horizontal)">
                                      <p:cBhvr>
                                        <p:cTn id="84" dur="1000"/>
                                        <p:tgtEl>
                                          <p:spTgt spid="397315">
                                            <p:txEl>
                                              <p:pRg st="3" end="3"/>
                                            </p:txEl>
                                          </p:spTgt>
                                        </p:tgtEl>
                                      </p:cBhvr>
                                    </p:animEffect>
                                  </p:childTnLst>
                                </p:cTn>
                              </p:par>
                            </p:childTnLst>
                          </p:cTn>
                        </p:par>
                        <p:par>
                          <p:cTn id="85" fill="hold" nodeType="afterGroup">
                            <p:stCondLst>
                              <p:cond delay="10000"/>
                            </p:stCondLst>
                            <p:childTnLst>
                              <p:par>
                                <p:cTn id="86" presetID="3" presetClass="entr" presetSubtype="10" fill="hold" nodeType="afterEffect">
                                  <p:stCondLst>
                                    <p:cond delay="0"/>
                                  </p:stCondLst>
                                  <p:childTnLst>
                                    <p:set>
                                      <p:cBhvr>
                                        <p:cTn id="87" dur="1" fill="hold">
                                          <p:stCondLst>
                                            <p:cond delay="0"/>
                                          </p:stCondLst>
                                        </p:cTn>
                                        <p:tgtEl>
                                          <p:spTgt spid="397315">
                                            <p:txEl>
                                              <p:pRg st="5" end="5"/>
                                            </p:txEl>
                                          </p:spTgt>
                                        </p:tgtEl>
                                        <p:attrNameLst>
                                          <p:attrName>style.visibility</p:attrName>
                                        </p:attrNameLst>
                                      </p:cBhvr>
                                      <p:to>
                                        <p:strVal val="visible"/>
                                      </p:to>
                                    </p:set>
                                    <p:animEffect transition="in" filter="blinds(horizontal)">
                                      <p:cBhvr>
                                        <p:cTn id="88" dur="1000"/>
                                        <p:tgtEl>
                                          <p:spTgt spid="397315">
                                            <p:txEl>
                                              <p:pRg st="5" end="5"/>
                                            </p:txEl>
                                          </p:spTgt>
                                        </p:tgtEl>
                                      </p:cBhvr>
                                    </p:animEffect>
                                  </p:childTnLst>
                                </p:cTn>
                              </p:par>
                            </p:childTnLst>
                          </p:cTn>
                        </p:par>
                        <p:par>
                          <p:cTn id="89" fill="hold" nodeType="afterGroup">
                            <p:stCondLst>
                              <p:cond delay="11000"/>
                            </p:stCondLst>
                            <p:childTnLst>
                              <p:par>
                                <p:cTn id="90" presetID="3" presetClass="entr" presetSubtype="10" fill="hold" nodeType="afterEffect">
                                  <p:stCondLst>
                                    <p:cond delay="0"/>
                                  </p:stCondLst>
                                  <p:childTnLst>
                                    <p:set>
                                      <p:cBhvr>
                                        <p:cTn id="91" dur="1" fill="hold">
                                          <p:stCondLst>
                                            <p:cond delay="0"/>
                                          </p:stCondLst>
                                        </p:cTn>
                                        <p:tgtEl>
                                          <p:spTgt spid="397315">
                                            <p:txEl>
                                              <p:pRg st="7" end="7"/>
                                            </p:txEl>
                                          </p:spTgt>
                                        </p:tgtEl>
                                        <p:attrNameLst>
                                          <p:attrName>style.visibility</p:attrName>
                                        </p:attrNameLst>
                                      </p:cBhvr>
                                      <p:to>
                                        <p:strVal val="visible"/>
                                      </p:to>
                                    </p:set>
                                    <p:animEffect transition="in" filter="blinds(horizontal)">
                                      <p:cBhvr>
                                        <p:cTn id="92" dur="1000"/>
                                        <p:tgtEl>
                                          <p:spTgt spid="397315">
                                            <p:txEl>
                                              <p:pRg st="7" end="7"/>
                                            </p:txEl>
                                          </p:spTgt>
                                        </p:tgtEl>
                                      </p:cBhvr>
                                    </p:animEffect>
                                  </p:childTnLst>
                                </p:cTn>
                              </p:par>
                            </p:childTnLst>
                          </p:cTn>
                        </p:par>
                        <p:par>
                          <p:cTn id="93" fill="hold" nodeType="afterGroup">
                            <p:stCondLst>
                              <p:cond delay="12000"/>
                            </p:stCondLst>
                            <p:childTnLst>
                              <p:par>
                                <p:cTn id="94" presetID="3" presetClass="entr" presetSubtype="10" fill="hold" nodeType="afterEffect">
                                  <p:stCondLst>
                                    <p:cond delay="0"/>
                                  </p:stCondLst>
                                  <p:childTnLst>
                                    <p:set>
                                      <p:cBhvr>
                                        <p:cTn id="95" dur="1" fill="hold">
                                          <p:stCondLst>
                                            <p:cond delay="0"/>
                                          </p:stCondLst>
                                        </p:cTn>
                                        <p:tgtEl>
                                          <p:spTgt spid="397315">
                                            <p:txEl>
                                              <p:pRg st="9" end="9"/>
                                            </p:txEl>
                                          </p:spTgt>
                                        </p:tgtEl>
                                        <p:attrNameLst>
                                          <p:attrName>style.visibility</p:attrName>
                                        </p:attrNameLst>
                                      </p:cBhvr>
                                      <p:to>
                                        <p:strVal val="visible"/>
                                      </p:to>
                                    </p:set>
                                    <p:animEffect transition="in" filter="blinds(horizontal)">
                                      <p:cBhvr>
                                        <p:cTn id="96" dur="1000"/>
                                        <p:tgtEl>
                                          <p:spTgt spid="397315">
                                            <p:txEl>
                                              <p:pRg st="9" end="9"/>
                                            </p:txEl>
                                          </p:spTgt>
                                        </p:tgtEl>
                                      </p:cBhvr>
                                    </p:animEffect>
                                  </p:childTnLst>
                                </p:cTn>
                              </p:par>
                            </p:childTnLst>
                          </p:cTn>
                        </p:par>
                        <p:par>
                          <p:cTn id="97" fill="hold" nodeType="afterGroup">
                            <p:stCondLst>
                              <p:cond delay="13000"/>
                            </p:stCondLst>
                            <p:childTnLst>
                              <p:par>
                                <p:cTn id="98" presetID="3" presetClass="entr" presetSubtype="10" fill="hold" nodeType="afterEffect">
                                  <p:stCondLst>
                                    <p:cond delay="0"/>
                                  </p:stCondLst>
                                  <p:childTnLst>
                                    <p:set>
                                      <p:cBhvr>
                                        <p:cTn id="99" dur="1" fill="hold">
                                          <p:stCondLst>
                                            <p:cond delay="0"/>
                                          </p:stCondLst>
                                        </p:cTn>
                                        <p:tgtEl>
                                          <p:spTgt spid="397315">
                                            <p:txEl>
                                              <p:pRg st="11" end="11"/>
                                            </p:txEl>
                                          </p:spTgt>
                                        </p:tgtEl>
                                        <p:attrNameLst>
                                          <p:attrName>style.visibility</p:attrName>
                                        </p:attrNameLst>
                                      </p:cBhvr>
                                      <p:to>
                                        <p:strVal val="visible"/>
                                      </p:to>
                                    </p:set>
                                    <p:animEffect transition="in" filter="blinds(horizontal)">
                                      <p:cBhvr>
                                        <p:cTn id="100" dur="1000"/>
                                        <p:tgtEl>
                                          <p:spTgt spid="397315">
                                            <p:txEl>
                                              <p:pRg st="11" end="1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7314" grpId="0"/>
    </p:bldLst>
  </p:timing>
</p:sld>
</file>

<file path=ppt/slides/slide6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14175" name="Rectangle 127"/>
          <p:cNvSpPr>
            <a:spLocks noChangeArrowheads="1"/>
          </p:cNvSpPr>
          <p:nvPr/>
        </p:nvSpPr>
        <p:spPr bwMode="auto">
          <a:xfrm>
            <a:off x="457200" y="525463"/>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28-1</a:t>
            </a:r>
            <a:endParaRPr lang="en-US" altLang="fa-IR" sz="1800">
              <a:cs typeface="B Nasim" panose="00000700000000000000" pitchFamily="2" charset="-78"/>
            </a:endParaRPr>
          </a:p>
        </p:txBody>
      </p:sp>
      <p:graphicFrame>
        <p:nvGraphicFramePr>
          <p:cNvPr id="514229" name="Group 181"/>
          <p:cNvGraphicFramePr>
            <a:graphicFrameLocks noGrp="1"/>
          </p:cNvGraphicFramePr>
          <p:nvPr/>
        </p:nvGraphicFramePr>
        <p:xfrm>
          <a:off x="539750" y="1198563"/>
          <a:ext cx="8229600" cy="4967287"/>
        </p:xfrm>
        <a:graphic>
          <a:graphicData uri="http://schemas.openxmlformats.org/drawingml/2006/table">
            <a:tbl>
              <a:tblPr rtl="1"/>
              <a:tblGrid>
                <a:gridCol w="4341812">
                  <a:extLst>
                    <a:ext uri="{9D8B030D-6E8A-4147-A177-3AD203B41FA5}">
                      <a16:colId xmlns:a16="http://schemas.microsoft.com/office/drawing/2014/main" val="4221307483"/>
                    </a:ext>
                  </a:extLst>
                </a:gridCol>
                <a:gridCol w="719138">
                  <a:extLst>
                    <a:ext uri="{9D8B030D-6E8A-4147-A177-3AD203B41FA5}">
                      <a16:colId xmlns:a16="http://schemas.microsoft.com/office/drawing/2014/main" val="151915048"/>
                    </a:ext>
                  </a:extLst>
                </a:gridCol>
                <a:gridCol w="1512887">
                  <a:extLst>
                    <a:ext uri="{9D8B030D-6E8A-4147-A177-3AD203B41FA5}">
                      <a16:colId xmlns:a16="http://schemas.microsoft.com/office/drawing/2014/main" val="2644597679"/>
                    </a:ext>
                  </a:extLst>
                </a:gridCol>
                <a:gridCol w="1655763">
                  <a:extLst>
                    <a:ext uri="{9D8B030D-6E8A-4147-A177-3AD203B41FA5}">
                      <a16:colId xmlns:a16="http://schemas.microsoft.com/office/drawing/2014/main" val="3717208729"/>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مازندران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برای دایره تکمیل برای شهریور ماه 72 – روش </a:t>
                      </a:r>
                      <a:r>
                        <a:rPr kumimoji="0" lang="en-US" altLang="fa-IR" sz="20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68805210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09272645"/>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9801531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طی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14900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3405503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 کالای ساخته شده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571001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1392543"/>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8541759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16900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471708957"/>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14175"/>
                                        </p:tgtEl>
                                        <p:attrNameLst>
                                          <p:attrName>style.visibility</p:attrName>
                                        </p:attrNameLst>
                                      </p:cBhvr>
                                      <p:to>
                                        <p:strVal val="visible"/>
                                      </p:to>
                                    </p:set>
                                    <p:animEffect transition="in" filter="fade">
                                      <p:cBhvr>
                                        <p:cTn id="7" dur="1000"/>
                                        <p:tgtEl>
                                          <p:spTgt spid="514175"/>
                                        </p:tgtEl>
                                      </p:cBhvr>
                                    </p:animEffect>
                                    <p:anim calcmode="lin" valueType="num">
                                      <p:cBhvr>
                                        <p:cTn id="8" dur="1000" fill="hold"/>
                                        <p:tgtEl>
                                          <p:spTgt spid="514175"/>
                                        </p:tgtEl>
                                        <p:attrNameLst>
                                          <p:attrName>ppt_x</p:attrName>
                                        </p:attrNameLst>
                                      </p:cBhvr>
                                      <p:tavLst>
                                        <p:tav tm="0">
                                          <p:val>
                                            <p:strVal val="#ppt_x"/>
                                          </p:val>
                                        </p:tav>
                                        <p:tav tm="100000">
                                          <p:val>
                                            <p:strVal val="#ppt_x"/>
                                          </p:val>
                                        </p:tav>
                                      </p:tavLst>
                                    </p:anim>
                                    <p:anim calcmode="lin" valueType="num">
                                      <p:cBhvr>
                                        <p:cTn id="9" dur="900" decel="100000" fill="hold"/>
                                        <p:tgtEl>
                                          <p:spTgt spid="514175"/>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14175"/>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54" presetClass="entr" presetSubtype="0" accel="100000" fill="hold" nodeType="afterEffect">
                                  <p:stCondLst>
                                    <p:cond delay="0"/>
                                  </p:stCondLst>
                                  <p:childTnLst>
                                    <p:set>
                                      <p:cBhvr>
                                        <p:cTn id="13" dur="1" fill="hold">
                                          <p:stCondLst>
                                            <p:cond delay="0"/>
                                          </p:stCondLst>
                                        </p:cTn>
                                        <p:tgtEl>
                                          <p:spTgt spid="514229"/>
                                        </p:tgtEl>
                                        <p:attrNameLst>
                                          <p:attrName>style.visibility</p:attrName>
                                        </p:attrNameLst>
                                      </p:cBhvr>
                                      <p:to>
                                        <p:strVal val="visible"/>
                                      </p:to>
                                    </p:set>
                                    <p:anim calcmode="lin" valueType="num">
                                      <p:cBhvr>
                                        <p:cTn id="14" dur="1000" fill="hold"/>
                                        <p:tgtEl>
                                          <p:spTgt spid="514229"/>
                                        </p:tgtEl>
                                        <p:attrNameLst>
                                          <p:attrName>ppt_w</p:attrName>
                                        </p:attrNameLst>
                                      </p:cBhvr>
                                      <p:tavLst>
                                        <p:tav tm="0">
                                          <p:val>
                                            <p:strVal val="#ppt_w*0.05"/>
                                          </p:val>
                                        </p:tav>
                                        <p:tav tm="100000">
                                          <p:val>
                                            <p:strVal val="#ppt_w"/>
                                          </p:val>
                                        </p:tav>
                                      </p:tavLst>
                                    </p:anim>
                                    <p:anim calcmode="lin" valueType="num">
                                      <p:cBhvr>
                                        <p:cTn id="15" dur="1000" fill="hold"/>
                                        <p:tgtEl>
                                          <p:spTgt spid="514229"/>
                                        </p:tgtEl>
                                        <p:attrNameLst>
                                          <p:attrName>ppt_h</p:attrName>
                                        </p:attrNameLst>
                                      </p:cBhvr>
                                      <p:tavLst>
                                        <p:tav tm="0">
                                          <p:val>
                                            <p:strVal val="#ppt_h"/>
                                          </p:val>
                                        </p:tav>
                                        <p:tav tm="100000">
                                          <p:val>
                                            <p:strVal val="#ppt_h"/>
                                          </p:val>
                                        </p:tav>
                                      </p:tavLst>
                                    </p:anim>
                                    <p:anim calcmode="lin" valueType="num">
                                      <p:cBhvr>
                                        <p:cTn id="16" dur="1000" fill="hold"/>
                                        <p:tgtEl>
                                          <p:spTgt spid="514229"/>
                                        </p:tgtEl>
                                        <p:attrNameLst>
                                          <p:attrName>ppt_x</p:attrName>
                                        </p:attrNameLst>
                                      </p:cBhvr>
                                      <p:tavLst>
                                        <p:tav tm="0">
                                          <p:val>
                                            <p:strVal val="#ppt_x-.2"/>
                                          </p:val>
                                        </p:tav>
                                        <p:tav tm="100000">
                                          <p:val>
                                            <p:strVal val="#ppt_x"/>
                                          </p:val>
                                        </p:tav>
                                      </p:tavLst>
                                    </p:anim>
                                    <p:anim calcmode="lin" valueType="num">
                                      <p:cBhvr>
                                        <p:cTn id="17" dur="1000" fill="hold"/>
                                        <p:tgtEl>
                                          <p:spTgt spid="514229"/>
                                        </p:tgtEl>
                                        <p:attrNameLst>
                                          <p:attrName>ppt_y</p:attrName>
                                        </p:attrNameLst>
                                      </p:cBhvr>
                                      <p:tavLst>
                                        <p:tav tm="0">
                                          <p:val>
                                            <p:strVal val="#ppt_y"/>
                                          </p:val>
                                        </p:tav>
                                        <p:tav tm="100000">
                                          <p:val>
                                            <p:strVal val="#ppt_y"/>
                                          </p:val>
                                        </p:tav>
                                      </p:tavLst>
                                    </p:anim>
                                    <p:animEffect transition="in" filter="fade">
                                      <p:cBhvr>
                                        <p:cTn id="18" dur="1000"/>
                                        <p:tgtEl>
                                          <p:spTgt spid="5142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175" grpId="0"/>
    </p:bldLst>
  </p:timing>
</p:sld>
</file>

<file path=ppt/slides/slide6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5200" name="Group 128"/>
          <p:cNvGraphicFramePr>
            <a:graphicFrameLocks noGrp="1"/>
          </p:cNvGraphicFramePr>
          <p:nvPr/>
        </p:nvGraphicFramePr>
        <p:xfrm>
          <a:off x="323850" y="333375"/>
          <a:ext cx="8362950" cy="6423025"/>
        </p:xfrm>
        <a:graphic>
          <a:graphicData uri="http://schemas.openxmlformats.org/drawingml/2006/table">
            <a:tbl>
              <a:tblPr rtl="1"/>
              <a:tblGrid>
                <a:gridCol w="4114800">
                  <a:extLst>
                    <a:ext uri="{9D8B030D-6E8A-4147-A177-3AD203B41FA5}">
                      <a16:colId xmlns:a16="http://schemas.microsoft.com/office/drawing/2014/main" val="2402800905"/>
                    </a:ext>
                  </a:extLst>
                </a:gridCol>
                <a:gridCol w="1079500">
                  <a:extLst>
                    <a:ext uri="{9D8B030D-6E8A-4147-A177-3AD203B41FA5}">
                      <a16:colId xmlns:a16="http://schemas.microsoft.com/office/drawing/2014/main" val="488378609"/>
                    </a:ext>
                  </a:extLst>
                </a:gridCol>
                <a:gridCol w="936625">
                  <a:extLst>
                    <a:ext uri="{9D8B030D-6E8A-4147-A177-3AD203B41FA5}">
                      <a16:colId xmlns:a16="http://schemas.microsoft.com/office/drawing/2014/main" val="667926000"/>
                    </a:ext>
                  </a:extLst>
                </a:gridCol>
                <a:gridCol w="1152525">
                  <a:extLst>
                    <a:ext uri="{9D8B030D-6E8A-4147-A177-3AD203B41FA5}">
                      <a16:colId xmlns:a16="http://schemas.microsoft.com/office/drawing/2014/main" val="2809388775"/>
                    </a:ext>
                  </a:extLst>
                </a:gridCol>
                <a:gridCol w="1079500">
                  <a:extLst>
                    <a:ext uri="{9D8B030D-6E8A-4147-A177-3AD203B41FA5}">
                      <a16:colId xmlns:a16="http://schemas.microsoft.com/office/drawing/2014/main" val="2352604620"/>
                    </a:ext>
                  </a:extLst>
                </a:gridCol>
              </a:tblGrid>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409118278"/>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4386245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 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79815342"/>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درطی دوره دریافت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0716379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9582725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97130689"/>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9619845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518487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5282749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13150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68487453"/>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159034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1556700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7927737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6854000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8021500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15582300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69923236"/>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1713900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36814094"/>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14900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13150÷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49540225"/>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610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1132</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74648223"/>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nodeType="afterEffect">
                                  <p:stCondLst>
                                    <p:cond delay="0"/>
                                  </p:stCondLst>
                                  <p:childTnLst>
                                    <p:set>
                                      <p:cBhvr>
                                        <p:cTn id="6" dur="1" fill="hold">
                                          <p:stCondLst>
                                            <p:cond delay="0"/>
                                          </p:stCondLst>
                                        </p:cTn>
                                        <p:tgtEl>
                                          <p:spTgt spid="515200"/>
                                        </p:tgtEl>
                                        <p:attrNameLst>
                                          <p:attrName>style.visibility</p:attrName>
                                        </p:attrNameLst>
                                      </p:cBhvr>
                                      <p:to>
                                        <p:strVal val="visible"/>
                                      </p:to>
                                    </p:set>
                                    <p:anim calcmode="lin" valueType="num">
                                      <p:cBhvr>
                                        <p:cTn id="7" dur="500" fill="hold"/>
                                        <p:tgtEl>
                                          <p:spTgt spid="515200"/>
                                        </p:tgtEl>
                                        <p:attrNameLst>
                                          <p:attrName>ppt_w</p:attrName>
                                        </p:attrNameLst>
                                      </p:cBhvr>
                                      <p:tavLst>
                                        <p:tav tm="0">
                                          <p:val>
                                            <p:strVal val="#ppt_w*0.05"/>
                                          </p:val>
                                        </p:tav>
                                        <p:tav tm="100000">
                                          <p:val>
                                            <p:strVal val="#ppt_w"/>
                                          </p:val>
                                        </p:tav>
                                      </p:tavLst>
                                    </p:anim>
                                    <p:anim calcmode="lin" valueType="num">
                                      <p:cBhvr>
                                        <p:cTn id="8" dur="500" fill="hold"/>
                                        <p:tgtEl>
                                          <p:spTgt spid="515200"/>
                                        </p:tgtEl>
                                        <p:attrNameLst>
                                          <p:attrName>ppt_h</p:attrName>
                                        </p:attrNameLst>
                                      </p:cBhvr>
                                      <p:tavLst>
                                        <p:tav tm="0">
                                          <p:val>
                                            <p:strVal val="#ppt_h"/>
                                          </p:val>
                                        </p:tav>
                                        <p:tav tm="100000">
                                          <p:val>
                                            <p:strVal val="#ppt_h"/>
                                          </p:val>
                                        </p:tav>
                                      </p:tavLst>
                                    </p:anim>
                                    <p:anim calcmode="lin" valueType="num">
                                      <p:cBhvr>
                                        <p:cTn id="9" dur="500" fill="hold"/>
                                        <p:tgtEl>
                                          <p:spTgt spid="515200"/>
                                        </p:tgtEl>
                                        <p:attrNameLst>
                                          <p:attrName>ppt_x</p:attrName>
                                        </p:attrNameLst>
                                      </p:cBhvr>
                                      <p:tavLst>
                                        <p:tav tm="0">
                                          <p:val>
                                            <p:strVal val="#ppt_x-.2"/>
                                          </p:val>
                                        </p:tav>
                                        <p:tav tm="100000">
                                          <p:val>
                                            <p:strVal val="#ppt_x"/>
                                          </p:val>
                                        </p:tav>
                                      </p:tavLst>
                                    </p:anim>
                                    <p:anim calcmode="lin" valueType="num">
                                      <p:cBhvr>
                                        <p:cTn id="10" dur="500" fill="hold"/>
                                        <p:tgtEl>
                                          <p:spTgt spid="515200"/>
                                        </p:tgtEl>
                                        <p:attrNameLst>
                                          <p:attrName>ppt_y</p:attrName>
                                        </p:attrNameLst>
                                      </p:cBhvr>
                                      <p:tavLst>
                                        <p:tav tm="0">
                                          <p:val>
                                            <p:strVal val="#ppt_y"/>
                                          </p:val>
                                        </p:tav>
                                        <p:tav tm="100000">
                                          <p:val>
                                            <p:strVal val="#ppt_y"/>
                                          </p:val>
                                        </p:tav>
                                      </p:tavLst>
                                    </p:anim>
                                    <p:animEffect transition="in" filter="fade">
                                      <p:cBhvr>
                                        <p:cTn id="11" dur="500"/>
                                        <p:tgtEl>
                                          <p:spTgt spid="515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6166" name="Group 70"/>
          <p:cNvGraphicFramePr>
            <a:graphicFrameLocks noGrp="1"/>
          </p:cNvGraphicFramePr>
          <p:nvPr/>
        </p:nvGraphicFramePr>
        <p:xfrm>
          <a:off x="323850" y="549275"/>
          <a:ext cx="8507413" cy="5327650"/>
        </p:xfrm>
        <a:graphic>
          <a:graphicData uri="http://schemas.openxmlformats.org/drawingml/2006/table">
            <a:tbl>
              <a:tblPr rtl="1"/>
              <a:tblGrid>
                <a:gridCol w="3970338">
                  <a:extLst>
                    <a:ext uri="{9D8B030D-6E8A-4147-A177-3AD203B41FA5}">
                      <a16:colId xmlns:a16="http://schemas.microsoft.com/office/drawing/2014/main" val="305219803"/>
                    </a:ext>
                  </a:extLst>
                </a:gridCol>
                <a:gridCol w="1152525">
                  <a:extLst>
                    <a:ext uri="{9D8B030D-6E8A-4147-A177-3AD203B41FA5}">
                      <a16:colId xmlns:a16="http://schemas.microsoft.com/office/drawing/2014/main" val="3211660690"/>
                    </a:ext>
                  </a:extLst>
                </a:gridCol>
                <a:gridCol w="979487">
                  <a:extLst>
                    <a:ext uri="{9D8B030D-6E8A-4147-A177-3AD203B41FA5}">
                      <a16:colId xmlns:a16="http://schemas.microsoft.com/office/drawing/2014/main" val="2882248174"/>
                    </a:ext>
                  </a:extLst>
                </a:gridCol>
                <a:gridCol w="182563">
                  <a:extLst>
                    <a:ext uri="{9D8B030D-6E8A-4147-A177-3AD203B41FA5}">
                      <a16:colId xmlns:a16="http://schemas.microsoft.com/office/drawing/2014/main" val="1973943709"/>
                    </a:ext>
                  </a:extLst>
                </a:gridCol>
                <a:gridCol w="1033462">
                  <a:extLst>
                    <a:ext uri="{9D8B030D-6E8A-4147-A177-3AD203B41FA5}">
                      <a16:colId xmlns:a16="http://schemas.microsoft.com/office/drawing/2014/main" val="3433885759"/>
                    </a:ext>
                  </a:extLst>
                </a:gridCol>
                <a:gridCol w="1189038">
                  <a:extLst>
                    <a:ext uri="{9D8B030D-6E8A-4147-A177-3AD203B41FA5}">
                      <a16:colId xmlns:a16="http://schemas.microsoft.com/office/drawing/2014/main" val="2234968495"/>
                    </a:ext>
                  </a:extLst>
                </a:gridCol>
              </a:tblGrid>
              <a:tr h="488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544816632"/>
                  </a:ext>
                </a:extLst>
              </a:tr>
              <a:tr h="48418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از محل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06887001"/>
                  </a:ext>
                </a:extLst>
              </a:tr>
              <a:tr h="4889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از اول دوره                                       1556700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22062960"/>
                  </a:ext>
                </a:extLst>
              </a:tr>
              <a:tr h="4889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اضافه شده (610×600)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1922700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47292860"/>
                  </a:ext>
                </a:extLst>
              </a:tr>
              <a:tr h="4889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(1132×11200)      12678400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03974066"/>
                  </a:ext>
                </a:extLst>
              </a:tr>
              <a:tr h="48895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(1132×200)         226400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14827500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12866528"/>
                  </a:ext>
                </a:extLst>
              </a:tr>
              <a:tr h="490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5315767"/>
                  </a:ext>
                </a:extLst>
              </a:tr>
              <a:tr h="48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از دایره قبل                      (460×3000)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5761008"/>
                  </a:ext>
                </a:extLst>
              </a:tr>
              <a:tr h="4873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(610×1000)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1990000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8513399"/>
                  </a:ext>
                </a:extLst>
              </a:tr>
              <a:tr h="490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[(610×150) + (460×500)]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321500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7572697"/>
                  </a:ext>
                </a:extLst>
              </a:tr>
              <a:tr h="4460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17139000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01229581"/>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4" presetClass="entr" presetSubtype="0" accel="100000" fill="hold" nodeType="afterEffect">
                                  <p:stCondLst>
                                    <p:cond delay="0"/>
                                  </p:stCondLst>
                                  <p:childTnLst>
                                    <p:set>
                                      <p:cBhvr>
                                        <p:cTn id="6" dur="1" fill="hold">
                                          <p:stCondLst>
                                            <p:cond delay="0"/>
                                          </p:stCondLst>
                                        </p:cTn>
                                        <p:tgtEl>
                                          <p:spTgt spid="516166"/>
                                        </p:tgtEl>
                                        <p:attrNameLst>
                                          <p:attrName>style.visibility</p:attrName>
                                        </p:attrNameLst>
                                      </p:cBhvr>
                                      <p:to>
                                        <p:strVal val="visible"/>
                                      </p:to>
                                    </p:set>
                                    <p:anim calcmode="lin" valueType="num">
                                      <p:cBhvr>
                                        <p:cTn id="7" dur="500" fill="hold"/>
                                        <p:tgtEl>
                                          <p:spTgt spid="516166"/>
                                        </p:tgtEl>
                                        <p:attrNameLst>
                                          <p:attrName>ppt_w</p:attrName>
                                        </p:attrNameLst>
                                      </p:cBhvr>
                                      <p:tavLst>
                                        <p:tav tm="0">
                                          <p:val>
                                            <p:strVal val="#ppt_w*0.05"/>
                                          </p:val>
                                        </p:tav>
                                        <p:tav tm="100000">
                                          <p:val>
                                            <p:strVal val="#ppt_w"/>
                                          </p:val>
                                        </p:tav>
                                      </p:tavLst>
                                    </p:anim>
                                    <p:anim calcmode="lin" valueType="num">
                                      <p:cBhvr>
                                        <p:cTn id="8" dur="500" fill="hold"/>
                                        <p:tgtEl>
                                          <p:spTgt spid="516166"/>
                                        </p:tgtEl>
                                        <p:attrNameLst>
                                          <p:attrName>ppt_h</p:attrName>
                                        </p:attrNameLst>
                                      </p:cBhvr>
                                      <p:tavLst>
                                        <p:tav tm="0">
                                          <p:val>
                                            <p:strVal val="#ppt_h"/>
                                          </p:val>
                                        </p:tav>
                                        <p:tav tm="100000">
                                          <p:val>
                                            <p:strVal val="#ppt_h"/>
                                          </p:val>
                                        </p:tav>
                                      </p:tavLst>
                                    </p:anim>
                                    <p:anim calcmode="lin" valueType="num">
                                      <p:cBhvr>
                                        <p:cTn id="9" dur="500" fill="hold"/>
                                        <p:tgtEl>
                                          <p:spTgt spid="516166"/>
                                        </p:tgtEl>
                                        <p:attrNameLst>
                                          <p:attrName>ppt_x</p:attrName>
                                        </p:attrNameLst>
                                      </p:cBhvr>
                                      <p:tavLst>
                                        <p:tav tm="0">
                                          <p:val>
                                            <p:strVal val="#ppt_x-.2"/>
                                          </p:val>
                                        </p:tav>
                                        <p:tav tm="100000">
                                          <p:val>
                                            <p:strVal val="#ppt_x"/>
                                          </p:val>
                                        </p:tav>
                                      </p:tavLst>
                                    </p:anim>
                                    <p:anim calcmode="lin" valueType="num">
                                      <p:cBhvr>
                                        <p:cTn id="10" dur="500" fill="hold"/>
                                        <p:tgtEl>
                                          <p:spTgt spid="516166"/>
                                        </p:tgtEl>
                                        <p:attrNameLst>
                                          <p:attrName>ppt_y</p:attrName>
                                        </p:attrNameLst>
                                      </p:cBhvr>
                                      <p:tavLst>
                                        <p:tav tm="0">
                                          <p:val>
                                            <p:strVal val="#ppt_y"/>
                                          </p:val>
                                        </p:tav>
                                        <p:tav tm="100000">
                                          <p:val>
                                            <p:strVal val="#ppt_y"/>
                                          </p:val>
                                        </p:tav>
                                      </p:tavLst>
                                    </p:anim>
                                    <p:animEffect transition="in" filter="fade">
                                      <p:cBhvr>
                                        <p:cTn id="11" dur="500"/>
                                        <p:tgtEl>
                                          <p:spTgt spid="5161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10980" name="Rectangle 4"/>
          <p:cNvSpPr>
            <a:spLocks noChangeArrowheads="1"/>
          </p:cNvSpPr>
          <p:nvPr/>
        </p:nvSpPr>
        <p:spPr bwMode="auto">
          <a:xfrm>
            <a:off x="457200" y="115888"/>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29-1</a:t>
            </a:r>
            <a:endParaRPr lang="en-US" altLang="fa-IR" sz="1800">
              <a:cs typeface="B Nasim" panose="00000700000000000000" pitchFamily="2" charset="-78"/>
            </a:endParaRPr>
          </a:p>
        </p:txBody>
      </p:sp>
      <p:graphicFrame>
        <p:nvGraphicFramePr>
          <p:cNvPr id="511064" name="Group 88"/>
          <p:cNvGraphicFramePr>
            <a:graphicFrameLocks noGrp="1"/>
          </p:cNvGraphicFramePr>
          <p:nvPr/>
        </p:nvGraphicFramePr>
        <p:xfrm>
          <a:off x="539750" y="549275"/>
          <a:ext cx="8229600" cy="5899150"/>
        </p:xfrm>
        <a:graphic>
          <a:graphicData uri="http://schemas.openxmlformats.org/drawingml/2006/table">
            <a:tbl>
              <a:tblPr rtl="1"/>
              <a:tblGrid>
                <a:gridCol w="3765550">
                  <a:extLst>
                    <a:ext uri="{9D8B030D-6E8A-4147-A177-3AD203B41FA5}">
                      <a16:colId xmlns:a16="http://schemas.microsoft.com/office/drawing/2014/main" val="2933685389"/>
                    </a:ext>
                  </a:extLst>
                </a:gridCol>
                <a:gridCol w="1295400">
                  <a:extLst>
                    <a:ext uri="{9D8B030D-6E8A-4147-A177-3AD203B41FA5}">
                      <a16:colId xmlns:a16="http://schemas.microsoft.com/office/drawing/2014/main" val="2674324101"/>
                    </a:ext>
                  </a:extLst>
                </a:gridCol>
                <a:gridCol w="1512887">
                  <a:extLst>
                    <a:ext uri="{9D8B030D-6E8A-4147-A177-3AD203B41FA5}">
                      <a16:colId xmlns:a16="http://schemas.microsoft.com/office/drawing/2014/main" val="3233882684"/>
                    </a:ext>
                  </a:extLst>
                </a:gridCol>
                <a:gridCol w="1655763">
                  <a:extLst>
                    <a:ext uri="{9D8B030D-6E8A-4147-A177-3AD203B41FA5}">
                      <a16:colId xmlns:a16="http://schemas.microsoft.com/office/drawing/2014/main" val="837007578"/>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ماهشهر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الف – روش میانگین – ب رای اسفندماه 72</a:t>
                      </a: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7417129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50075781"/>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1761707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7605424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دایره ب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8784500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1458041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عادی(5%×50000)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75444291"/>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 (2500-3000)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842947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1043107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مرحله بعد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8062193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9207466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5480358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8506314"/>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49600 </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472569599"/>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8237" name="Group 93"/>
          <p:cNvGraphicFramePr>
            <a:graphicFrameLocks noGrp="1"/>
          </p:cNvGraphicFramePr>
          <p:nvPr/>
        </p:nvGraphicFramePr>
        <p:xfrm>
          <a:off x="312738" y="333375"/>
          <a:ext cx="8507412" cy="6046788"/>
        </p:xfrm>
        <a:graphic>
          <a:graphicData uri="http://schemas.openxmlformats.org/drawingml/2006/table">
            <a:tbl>
              <a:tblPr rtl="1"/>
              <a:tblGrid>
                <a:gridCol w="3970337">
                  <a:extLst>
                    <a:ext uri="{9D8B030D-6E8A-4147-A177-3AD203B41FA5}">
                      <a16:colId xmlns:a16="http://schemas.microsoft.com/office/drawing/2014/main" val="773744120"/>
                    </a:ext>
                  </a:extLst>
                </a:gridCol>
                <a:gridCol w="1152525">
                  <a:extLst>
                    <a:ext uri="{9D8B030D-6E8A-4147-A177-3AD203B41FA5}">
                      <a16:colId xmlns:a16="http://schemas.microsoft.com/office/drawing/2014/main" val="3036807991"/>
                    </a:ext>
                  </a:extLst>
                </a:gridCol>
                <a:gridCol w="979488">
                  <a:extLst>
                    <a:ext uri="{9D8B030D-6E8A-4147-A177-3AD203B41FA5}">
                      <a16:colId xmlns:a16="http://schemas.microsoft.com/office/drawing/2014/main" val="2450849409"/>
                    </a:ext>
                  </a:extLst>
                </a:gridCol>
                <a:gridCol w="182562">
                  <a:extLst>
                    <a:ext uri="{9D8B030D-6E8A-4147-A177-3AD203B41FA5}">
                      <a16:colId xmlns:a16="http://schemas.microsoft.com/office/drawing/2014/main" val="3083528203"/>
                    </a:ext>
                  </a:extLst>
                </a:gridCol>
                <a:gridCol w="1033463">
                  <a:extLst>
                    <a:ext uri="{9D8B030D-6E8A-4147-A177-3AD203B41FA5}">
                      <a16:colId xmlns:a16="http://schemas.microsoft.com/office/drawing/2014/main" val="1219780803"/>
                    </a:ext>
                  </a:extLst>
                </a:gridCol>
                <a:gridCol w="1189037">
                  <a:extLst>
                    <a:ext uri="{9D8B030D-6E8A-4147-A177-3AD203B41FA5}">
                      <a16:colId xmlns:a16="http://schemas.microsoft.com/office/drawing/2014/main" val="517015762"/>
                    </a:ext>
                  </a:extLst>
                </a:gridCol>
              </a:tblGrid>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038078904"/>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77800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177800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94207643"/>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6965400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8165400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91929619"/>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7043200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8343200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4960831"/>
                  </a:ext>
                </a:extLst>
              </a:tr>
              <a:tr h="5016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41725809"/>
                  </a:ext>
                </a:extLst>
              </a:tr>
              <a:tr h="4318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167</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1704866"/>
                  </a:ext>
                </a:extLst>
              </a:tr>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53643620"/>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(167×43000)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7181000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61498421"/>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(167×2500)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417500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7598500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11396762"/>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8088092"/>
                  </a:ext>
                </a:extLst>
              </a:tr>
              <a:tr h="4302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(25×6000)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29280084"/>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(142×3600)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511200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68404124"/>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(167×500)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0914410"/>
                  </a:ext>
                </a:extLst>
              </a:tr>
              <a:tr h="3524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8343200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37888282"/>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9224" name="Group 56"/>
          <p:cNvGraphicFramePr>
            <a:graphicFrameLocks noGrp="1"/>
          </p:cNvGraphicFramePr>
          <p:nvPr/>
        </p:nvGraphicFramePr>
        <p:xfrm>
          <a:off x="539750" y="1198563"/>
          <a:ext cx="8229600" cy="4508500"/>
        </p:xfrm>
        <a:graphic>
          <a:graphicData uri="http://schemas.openxmlformats.org/drawingml/2006/table">
            <a:tbl>
              <a:tblPr rtl="1"/>
              <a:tblGrid>
                <a:gridCol w="4341812">
                  <a:extLst>
                    <a:ext uri="{9D8B030D-6E8A-4147-A177-3AD203B41FA5}">
                      <a16:colId xmlns:a16="http://schemas.microsoft.com/office/drawing/2014/main" val="1333157691"/>
                    </a:ext>
                  </a:extLst>
                </a:gridCol>
                <a:gridCol w="719138">
                  <a:extLst>
                    <a:ext uri="{9D8B030D-6E8A-4147-A177-3AD203B41FA5}">
                      <a16:colId xmlns:a16="http://schemas.microsoft.com/office/drawing/2014/main" val="3915131335"/>
                    </a:ext>
                  </a:extLst>
                </a:gridCol>
                <a:gridCol w="1512887">
                  <a:extLst>
                    <a:ext uri="{9D8B030D-6E8A-4147-A177-3AD203B41FA5}">
                      <a16:colId xmlns:a16="http://schemas.microsoft.com/office/drawing/2014/main" val="3094603242"/>
                    </a:ext>
                  </a:extLst>
                </a:gridCol>
                <a:gridCol w="1655763">
                  <a:extLst>
                    <a:ext uri="{9D8B030D-6E8A-4147-A177-3AD203B41FA5}">
                      <a16:colId xmlns:a16="http://schemas.microsoft.com/office/drawing/2014/main" val="3694106709"/>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ماهشهر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ب – روش میانگین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اسفند ماه 72</a:t>
                      </a:r>
                      <a:endParaRPr kumimoji="0" lang="en-US" altLang="fa-IR" sz="20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59045741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80106282"/>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3156155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الف</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9945843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انبار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05436800"/>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5061740"/>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895656206"/>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3398" name="Group 134"/>
          <p:cNvGraphicFramePr>
            <a:graphicFrameLocks noGrp="1"/>
          </p:cNvGraphicFramePr>
          <p:nvPr/>
        </p:nvGraphicFramePr>
        <p:xfrm>
          <a:off x="323850" y="333375"/>
          <a:ext cx="8362950" cy="5183188"/>
        </p:xfrm>
        <a:graphic>
          <a:graphicData uri="http://schemas.openxmlformats.org/drawingml/2006/table">
            <a:tbl>
              <a:tblPr rtl="1"/>
              <a:tblGrid>
                <a:gridCol w="4114800">
                  <a:extLst>
                    <a:ext uri="{9D8B030D-6E8A-4147-A177-3AD203B41FA5}">
                      <a16:colId xmlns:a16="http://schemas.microsoft.com/office/drawing/2014/main" val="999864882"/>
                    </a:ext>
                  </a:extLst>
                </a:gridCol>
                <a:gridCol w="1079500">
                  <a:extLst>
                    <a:ext uri="{9D8B030D-6E8A-4147-A177-3AD203B41FA5}">
                      <a16:colId xmlns:a16="http://schemas.microsoft.com/office/drawing/2014/main" val="4172489586"/>
                    </a:ext>
                  </a:extLst>
                </a:gridCol>
                <a:gridCol w="936625">
                  <a:extLst>
                    <a:ext uri="{9D8B030D-6E8A-4147-A177-3AD203B41FA5}">
                      <a16:colId xmlns:a16="http://schemas.microsoft.com/office/drawing/2014/main" val="63633923"/>
                    </a:ext>
                  </a:extLst>
                </a:gridCol>
                <a:gridCol w="1152525">
                  <a:extLst>
                    <a:ext uri="{9D8B030D-6E8A-4147-A177-3AD203B41FA5}">
                      <a16:colId xmlns:a16="http://schemas.microsoft.com/office/drawing/2014/main" val="1826426168"/>
                    </a:ext>
                  </a:extLst>
                </a:gridCol>
                <a:gridCol w="1079500">
                  <a:extLst>
                    <a:ext uri="{9D8B030D-6E8A-4147-A177-3AD203B41FA5}">
                      <a16:colId xmlns:a16="http://schemas.microsoft.com/office/drawing/2014/main" val="3656116431"/>
                    </a:ext>
                  </a:extLst>
                </a:gridCol>
              </a:tblGrid>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82210177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68756214"/>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6301858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81295975"/>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42400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30274996"/>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92383253"/>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239800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5661741"/>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7697000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1764000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9355000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43083577"/>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7920000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1780800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9774800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68243994"/>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99937646"/>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224</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57710123"/>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4378" name="Group 90"/>
          <p:cNvGraphicFramePr>
            <a:graphicFrameLocks noGrp="1"/>
          </p:cNvGraphicFramePr>
          <p:nvPr/>
        </p:nvGraphicFramePr>
        <p:xfrm>
          <a:off x="323850" y="549275"/>
          <a:ext cx="8507413" cy="6094413"/>
        </p:xfrm>
        <a:graphic>
          <a:graphicData uri="http://schemas.openxmlformats.org/drawingml/2006/table">
            <a:tbl>
              <a:tblPr rtl="1"/>
              <a:tblGrid>
                <a:gridCol w="3970338">
                  <a:extLst>
                    <a:ext uri="{9D8B030D-6E8A-4147-A177-3AD203B41FA5}">
                      <a16:colId xmlns:a16="http://schemas.microsoft.com/office/drawing/2014/main" val="2651339679"/>
                    </a:ext>
                  </a:extLst>
                </a:gridCol>
                <a:gridCol w="1152525">
                  <a:extLst>
                    <a:ext uri="{9D8B030D-6E8A-4147-A177-3AD203B41FA5}">
                      <a16:colId xmlns:a16="http://schemas.microsoft.com/office/drawing/2014/main" val="3913912395"/>
                    </a:ext>
                  </a:extLst>
                </a:gridCol>
                <a:gridCol w="979487">
                  <a:extLst>
                    <a:ext uri="{9D8B030D-6E8A-4147-A177-3AD203B41FA5}">
                      <a16:colId xmlns:a16="http://schemas.microsoft.com/office/drawing/2014/main" val="4105267808"/>
                    </a:ext>
                  </a:extLst>
                </a:gridCol>
                <a:gridCol w="182563">
                  <a:extLst>
                    <a:ext uri="{9D8B030D-6E8A-4147-A177-3AD203B41FA5}">
                      <a16:colId xmlns:a16="http://schemas.microsoft.com/office/drawing/2014/main" val="649735735"/>
                    </a:ext>
                  </a:extLst>
                </a:gridCol>
                <a:gridCol w="1033462">
                  <a:extLst>
                    <a:ext uri="{9D8B030D-6E8A-4147-A177-3AD203B41FA5}">
                      <a16:colId xmlns:a16="http://schemas.microsoft.com/office/drawing/2014/main" val="1983414559"/>
                    </a:ext>
                  </a:extLst>
                </a:gridCol>
                <a:gridCol w="1189038">
                  <a:extLst>
                    <a:ext uri="{9D8B030D-6E8A-4147-A177-3AD203B41FA5}">
                      <a16:colId xmlns:a16="http://schemas.microsoft.com/office/drawing/2014/main" val="2301323254"/>
                    </a:ext>
                  </a:extLst>
                </a:gridCol>
              </a:tblGrid>
              <a:tr h="4826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263779346"/>
                  </a:ext>
                </a:extLst>
              </a:tr>
              <a:tr h="481013">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(224×37000)   8288000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703514833"/>
                  </a:ext>
                </a:extLst>
              </a:tr>
              <a:tr h="4810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369720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8657720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55368332"/>
                  </a:ext>
                </a:extLst>
              </a:tr>
              <a:tr h="508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9348904"/>
                  </a:ext>
                </a:extLst>
              </a:tr>
              <a:tr h="4778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از دایره الف                  (180×5000)   900000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22484853"/>
                  </a:ext>
                </a:extLst>
              </a:tr>
              <a:tr h="4810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(42×4000)   168000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69507276"/>
                  </a:ext>
                </a:extLst>
              </a:tr>
              <a:tr h="48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غیرعادی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49080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1117080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5122871"/>
                  </a:ext>
                </a:extLst>
              </a:tr>
              <a:tr h="48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(از جدول تسهیم هزینه 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8178774"/>
                  </a:ext>
                </a:extLst>
              </a:tr>
              <a:tr h="4397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9774800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457643"/>
                  </a:ext>
                </a:extLst>
              </a:tr>
              <a:tr h="4397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3099128"/>
                  </a:ext>
                </a:extLst>
              </a:tr>
              <a:tr h="4397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انتقالی از دایره الف                            (180×2000)            360000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95368169"/>
                  </a:ext>
                </a:extLst>
              </a:tr>
              <a:tr h="4397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(42×1400)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58800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52448686"/>
                  </a:ext>
                </a:extLst>
              </a:tr>
              <a:tr h="4397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418800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865283984"/>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5447" name="Group 135"/>
          <p:cNvGraphicFramePr>
            <a:graphicFrameLocks noGrp="1"/>
          </p:cNvGraphicFramePr>
          <p:nvPr/>
        </p:nvGraphicFramePr>
        <p:xfrm>
          <a:off x="457200" y="717550"/>
          <a:ext cx="8229600" cy="4727575"/>
        </p:xfrm>
        <a:graphic>
          <a:graphicData uri="http://schemas.openxmlformats.org/drawingml/2006/table">
            <a:tbl>
              <a:tblPr rtl="1"/>
              <a:tblGrid>
                <a:gridCol w="4546600">
                  <a:extLst>
                    <a:ext uri="{9D8B030D-6E8A-4147-A177-3AD203B41FA5}">
                      <a16:colId xmlns:a16="http://schemas.microsoft.com/office/drawing/2014/main" val="1721583724"/>
                    </a:ext>
                  </a:extLst>
                </a:gridCol>
                <a:gridCol w="792162">
                  <a:extLst>
                    <a:ext uri="{9D8B030D-6E8A-4147-A177-3AD203B41FA5}">
                      <a16:colId xmlns:a16="http://schemas.microsoft.com/office/drawing/2014/main" val="8770584"/>
                    </a:ext>
                  </a:extLst>
                </a:gridCol>
                <a:gridCol w="936625">
                  <a:extLst>
                    <a:ext uri="{9D8B030D-6E8A-4147-A177-3AD203B41FA5}">
                      <a16:colId xmlns:a16="http://schemas.microsoft.com/office/drawing/2014/main" val="21698624"/>
                    </a:ext>
                  </a:extLst>
                </a:gridCol>
                <a:gridCol w="935038">
                  <a:extLst>
                    <a:ext uri="{9D8B030D-6E8A-4147-A177-3AD203B41FA5}">
                      <a16:colId xmlns:a16="http://schemas.microsoft.com/office/drawing/2014/main" val="1282918424"/>
                    </a:ext>
                  </a:extLst>
                </a:gridCol>
                <a:gridCol w="1019175">
                  <a:extLst>
                    <a:ext uri="{9D8B030D-6E8A-4147-A177-3AD203B41FA5}">
                      <a16:colId xmlns:a16="http://schemas.microsoft.com/office/drawing/2014/main" val="1788069210"/>
                    </a:ext>
                  </a:extLst>
                </a:gridCol>
              </a:tblGrid>
              <a:tr h="4953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تسهیم ضایعات عادی :</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949828072"/>
                  </a:ext>
                </a:extLst>
              </a:tr>
              <a:tr h="492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84399607"/>
                  </a:ext>
                </a:extLst>
              </a:tr>
              <a:tr h="492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به انبار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4738805"/>
                  </a:ext>
                </a:extLst>
              </a:tr>
              <a:tr h="492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98186824"/>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12859609"/>
                  </a:ext>
                </a:extLst>
              </a:tr>
              <a:tr h="492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ریالی تسهیم ضایعات عادی</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178068"/>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تکمیل شده و انتقال یافته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316800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52920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369720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43757465"/>
                  </a:ext>
                </a:extLst>
              </a:tr>
              <a:tr h="493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کالای در جریان ساخت آخر دوره</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43200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5880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49080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33020406"/>
                  </a:ext>
                </a:extLst>
              </a:tr>
              <a:tr h="492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360000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58800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418800</a:t>
                      </a:r>
                      <a:endParaRPr kumimoji="0" lang="en-US" altLang="fa-IR" sz="22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4140330179"/>
                  </a:ext>
                </a:extLst>
              </a:tr>
            </a:tbl>
          </a:graphicData>
        </a:graphic>
      </p:graphicFrame>
    </p:spTree>
  </p:cSld>
  <p:clrMapOvr>
    <a:masterClrMapping/>
  </p:clrMapOvr>
  <p:transition spd="med">
    <p:wipe dir="d"/>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26340" name="Rectangle 4"/>
          <p:cNvSpPr>
            <a:spLocks noChangeArrowheads="1"/>
          </p:cNvSpPr>
          <p:nvPr/>
        </p:nvSpPr>
        <p:spPr bwMode="auto">
          <a:xfrm>
            <a:off x="457200" y="525463"/>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30-1</a:t>
            </a:r>
            <a:endParaRPr lang="en-US" altLang="fa-IR" sz="1800">
              <a:cs typeface="B Nasim" panose="00000700000000000000" pitchFamily="2" charset="-78"/>
            </a:endParaRPr>
          </a:p>
        </p:txBody>
      </p:sp>
      <p:graphicFrame>
        <p:nvGraphicFramePr>
          <p:cNvPr id="526397" name="Group 61"/>
          <p:cNvGraphicFramePr>
            <a:graphicFrameLocks noGrp="1"/>
          </p:cNvGraphicFramePr>
          <p:nvPr/>
        </p:nvGraphicFramePr>
        <p:xfrm>
          <a:off x="539750" y="1198563"/>
          <a:ext cx="8229600" cy="4967287"/>
        </p:xfrm>
        <a:graphic>
          <a:graphicData uri="http://schemas.openxmlformats.org/drawingml/2006/table">
            <a:tbl>
              <a:tblPr rtl="1"/>
              <a:tblGrid>
                <a:gridCol w="4845050">
                  <a:extLst>
                    <a:ext uri="{9D8B030D-6E8A-4147-A177-3AD203B41FA5}">
                      <a16:colId xmlns:a16="http://schemas.microsoft.com/office/drawing/2014/main" val="280305172"/>
                    </a:ext>
                  </a:extLst>
                </a:gridCol>
                <a:gridCol w="215900">
                  <a:extLst>
                    <a:ext uri="{9D8B030D-6E8A-4147-A177-3AD203B41FA5}">
                      <a16:colId xmlns:a16="http://schemas.microsoft.com/office/drawing/2014/main" val="1028192084"/>
                    </a:ext>
                  </a:extLst>
                </a:gridCol>
                <a:gridCol w="1512887">
                  <a:extLst>
                    <a:ext uri="{9D8B030D-6E8A-4147-A177-3AD203B41FA5}">
                      <a16:colId xmlns:a16="http://schemas.microsoft.com/office/drawing/2014/main" val="921996472"/>
                    </a:ext>
                  </a:extLst>
                </a:gridCol>
                <a:gridCol w="1655763">
                  <a:extLst>
                    <a:ext uri="{9D8B030D-6E8A-4147-A177-3AD203B41FA5}">
                      <a16:colId xmlns:a16="http://schemas.microsoft.com/office/drawing/2014/main" val="4020578756"/>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ماهشهر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الف – روش </a:t>
                      </a:r>
                      <a:r>
                        <a:rPr kumimoji="0" lang="en-US" altLang="fa-IR"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000" b="0"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اسفند ماه 72</a:t>
                      </a:r>
                      <a:endParaRPr kumimoji="0" lang="en-US" altLang="fa-IR" sz="2000" b="1" i="0" u="sng"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63001534"/>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918271"/>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3555791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اقدام به تولید آنها شده در طی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2655541"/>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تکمیل شده و انتقال یافته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47486161"/>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5746477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2562940"/>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52000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57350504"/>
                  </a:ext>
                </a:extLst>
              </a:tr>
            </a:tbl>
          </a:graphicData>
        </a:graphic>
      </p:graphicFrame>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26340"/>
                                        </p:tgtEl>
                                        <p:attrNameLst>
                                          <p:attrName>style.visibility</p:attrName>
                                        </p:attrNameLst>
                                      </p:cBhvr>
                                      <p:to>
                                        <p:strVal val="visible"/>
                                      </p:to>
                                    </p:set>
                                    <p:animEffect transition="in" filter="fade">
                                      <p:cBhvr>
                                        <p:cTn id="7" dur="1000"/>
                                        <p:tgtEl>
                                          <p:spTgt spid="526340"/>
                                        </p:tgtEl>
                                      </p:cBhvr>
                                    </p:animEffect>
                                    <p:anim calcmode="lin" valueType="num">
                                      <p:cBhvr>
                                        <p:cTn id="8" dur="1000" fill="hold"/>
                                        <p:tgtEl>
                                          <p:spTgt spid="526340"/>
                                        </p:tgtEl>
                                        <p:attrNameLst>
                                          <p:attrName>ppt_x</p:attrName>
                                        </p:attrNameLst>
                                      </p:cBhvr>
                                      <p:tavLst>
                                        <p:tav tm="0">
                                          <p:val>
                                            <p:strVal val="#ppt_x"/>
                                          </p:val>
                                        </p:tav>
                                        <p:tav tm="100000">
                                          <p:val>
                                            <p:strVal val="#ppt_x"/>
                                          </p:val>
                                        </p:tav>
                                      </p:tavLst>
                                    </p:anim>
                                    <p:anim calcmode="lin" valueType="num">
                                      <p:cBhvr>
                                        <p:cTn id="9" dur="900" decel="100000" fill="hold"/>
                                        <p:tgtEl>
                                          <p:spTgt spid="526340"/>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26340"/>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15" presetClass="entr" presetSubtype="0" fill="hold" nodeType="afterEffect">
                                  <p:stCondLst>
                                    <p:cond delay="0"/>
                                  </p:stCondLst>
                                  <p:childTnLst>
                                    <p:set>
                                      <p:cBhvr>
                                        <p:cTn id="13" dur="1" fill="hold">
                                          <p:stCondLst>
                                            <p:cond delay="0"/>
                                          </p:stCondLst>
                                        </p:cTn>
                                        <p:tgtEl>
                                          <p:spTgt spid="526397"/>
                                        </p:tgtEl>
                                        <p:attrNameLst>
                                          <p:attrName>style.visibility</p:attrName>
                                        </p:attrNameLst>
                                      </p:cBhvr>
                                      <p:to>
                                        <p:strVal val="visible"/>
                                      </p:to>
                                    </p:set>
                                    <p:anim calcmode="lin" valueType="num">
                                      <p:cBhvr>
                                        <p:cTn id="14" dur="2000" fill="hold"/>
                                        <p:tgtEl>
                                          <p:spTgt spid="526397"/>
                                        </p:tgtEl>
                                        <p:attrNameLst>
                                          <p:attrName>ppt_w</p:attrName>
                                        </p:attrNameLst>
                                      </p:cBhvr>
                                      <p:tavLst>
                                        <p:tav tm="0">
                                          <p:val>
                                            <p:fltVal val="0"/>
                                          </p:val>
                                        </p:tav>
                                        <p:tav tm="100000">
                                          <p:val>
                                            <p:strVal val="#ppt_w"/>
                                          </p:val>
                                        </p:tav>
                                      </p:tavLst>
                                    </p:anim>
                                    <p:anim calcmode="lin" valueType="num">
                                      <p:cBhvr>
                                        <p:cTn id="15" dur="2000" fill="hold"/>
                                        <p:tgtEl>
                                          <p:spTgt spid="526397"/>
                                        </p:tgtEl>
                                        <p:attrNameLst>
                                          <p:attrName>ppt_h</p:attrName>
                                        </p:attrNameLst>
                                      </p:cBhvr>
                                      <p:tavLst>
                                        <p:tav tm="0">
                                          <p:val>
                                            <p:fltVal val="0"/>
                                          </p:val>
                                        </p:tav>
                                        <p:tav tm="100000">
                                          <p:val>
                                            <p:strVal val="#ppt_h"/>
                                          </p:val>
                                        </p:tav>
                                      </p:tavLst>
                                    </p:anim>
                                    <p:anim calcmode="lin" valueType="num">
                                      <p:cBhvr>
                                        <p:cTn id="16" dur="2000" fill="hold"/>
                                        <p:tgtEl>
                                          <p:spTgt spid="526397"/>
                                        </p:tgtEl>
                                        <p:attrNameLst>
                                          <p:attrName>ppt_x</p:attrName>
                                        </p:attrNameLst>
                                      </p:cBhvr>
                                      <p:tavLst>
                                        <p:tav tm="0" fmla="#ppt_x+(cos(-2*pi*(1-$))*-#ppt_x-sin(-2*pi*(1-$))*(1-#ppt_y))*(1-$)">
                                          <p:val>
                                            <p:fltVal val="0"/>
                                          </p:val>
                                        </p:tav>
                                        <p:tav tm="100000">
                                          <p:val>
                                            <p:fltVal val="1"/>
                                          </p:val>
                                        </p:tav>
                                      </p:tavLst>
                                    </p:anim>
                                    <p:anim calcmode="lin" valueType="num">
                                      <p:cBhvr>
                                        <p:cTn id="17" dur="2000" fill="hold"/>
                                        <p:tgtEl>
                                          <p:spTgt spid="526397"/>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6340" grpId="0"/>
    </p:bldLst>
  </p:timing>
</p:sld>
</file>

<file path=ppt/slides/slide7.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398338" name="Rectangle 2"/>
          <p:cNvSpPr>
            <a:spLocks noGrp="1" noChangeArrowheads="1"/>
          </p:cNvSpPr>
          <p:nvPr>
            <p:ph type="title"/>
          </p:nvPr>
        </p:nvSpPr>
        <p:spPr>
          <a:xfrm>
            <a:off x="395288" y="917575"/>
            <a:ext cx="8229600" cy="1143000"/>
          </a:xfrm>
        </p:spPr>
        <p:txBody>
          <a:bodyPr/>
          <a:lstStyle/>
          <a:p>
            <a:pPr algn="r">
              <a:lnSpc>
                <a:spcPct val="140000"/>
              </a:lnSpc>
            </a:pPr>
            <a:r>
              <a:rPr lang="fa-IR" altLang="zh-CN" sz="3200" b="1">
                <a:cs typeface="B Titr" panose="00000700000000000000" pitchFamily="2" charset="-78"/>
              </a:rPr>
              <a:t>فصل اول</a:t>
            </a:r>
            <a:r>
              <a:rPr lang="fa-IR" altLang="zh-CN" sz="3200" b="1">
                <a:cs typeface="B Zar" panose="00000400000000000000" pitchFamily="2" charset="-78"/>
              </a:rPr>
              <a:t/>
            </a:r>
            <a:br>
              <a:rPr lang="fa-IR" altLang="zh-CN" sz="3200" b="1">
                <a:cs typeface="B Zar" panose="00000400000000000000" pitchFamily="2" charset="-78"/>
              </a:rPr>
            </a:br>
            <a:r>
              <a:rPr lang="fa-IR" altLang="zh-CN" sz="3200" b="1">
                <a:cs typeface="B Zar" panose="00000400000000000000" pitchFamily="2" charset="-78"/>
              </a:rPr>
              <a:t>                  </a:t>
            </a:r>
            <a:r>
              <a:rPr lang="fa-IR" altLang="zh-CN" sz="3200">
                <a:latin typeface="Arial" panose="020B0604020202020204" pitchFamily="34" charset="0"/>
                <a:cs typeface="B Esfehan" panose="00000700000000000000" pitchFamily="2" charset="-78"/>
              </a:rPr>
              <a:t>« هزینه یابی مرحله ای پیشرفته »</a:t>
            </a:r>
            <a:r>
              <a:rPr lang="fa-IR" altLang="zh-CN" sz="3200" b="1">
                <a:cs typeface="B Zar" panose="00000400000000000000" pitchFamily="2" charset="-78"/>
              </a:rPr>
              <a:t/>
            </a:r>
            <a:br>
              <a:rPr lang="fa-IR" altLang="zh-CN" sz="3200" b="1">
                <a:cs typeface="B Zar" panose="00000400000000000000" pitchFamily="2" charset="-78"/>
              </a:rPr>
            </a:br>
            <a:endParaRPr lang="en-US" altLang="fa-IR" sz="3200" b="1">
              <a:cs typeface="B Zar" panose="00000400000000000000" pitchFamily="2" charset="-78"/>
            </a:endParaRPr>
          </a:p>
        </p:txBody>
      </p:sp>
      <p:sp>
        <p:nvSpPr>
          <p:cNvPr id="398339" name="Rectangle 3"/>
          <p:cNvSpPr>
            <a:spLocks noGrp="1" noChangeArrowheads="1"/>
          </p:cNvSpPr>
          <p:nvPr>
            <p:ph type="body" idx="1"/>
          </p:nvPr>
        </p:nvSpPr>
        <p:spPr>
          <a:xfrm>
            <a:off x="179388" y="2359025"/>
            <a:ext cx="8291512" cy="4525963"/>
          </a:xfrm>
        </p:spPr>
        <p:txBody>
          <a:bodyPr/>
          <a:lstStyle/>
          <a:p>
            <a:pPr marL="609600" indent="-609600">
              <a:buFont typeface="Wingdings" panose="05000000000000000000" pitchFamily="2" charset="2"/>
              <a:buNone/>
            </a:pPr>
            <a:r>
              <a:rPr lang="fa-IR" altLang="zh-CN" b="1">
                <a:cs typeface="B Zar" panose="00000400000000000000" pitchFamily="2" charset="-78"/>
              </a:rPr>
              <a:t>هدف های فراگیری آشنایی با :</a:t>
            </a:r>
          </a:p>
          <a:p>
            <a:pPr marL="609600" indent="-609600">
              <a:lnSpc>
                <a:spcPct val="150000"/>
              </a:lnSpc>
              <a:buFont typeface="Wingdings" panose="05000000000000000000" pitchFamily="2" charset="2"/>
              <a:buAutoNum type="arabicPeriod"/>
            </a:pPr>
            <a:r>
              <a:rPr lang="fa-IR" altLang="zh-CN">
                <a:effectLst/>
                <a:cs typeface="B Zar" panose="00000400000000000000" pitchFamily="2" charset="-78"/>
              </a:rPr>
              <a:t> نحوه محاسبه قیمت تمام شده کالای ساخته شده در صورت وقوع ضایعات عادی و غیر عادی در مقاطع مختلف فرآیند تولید .</a:t>
            </a:r>
          </a:p>
          <a:p>
            <a:pPr marL="609600" indent="-609600">
              <a:lnSpc>
                <a:spcPct val="120000"/>
              </a:lnSpc>
              <a:buFont typeface="Wingdings" panose="05000000000000000000" pitchFamily="2" charset="2"/>
              <a:buAutoNum type="arabicPeriod"/>
            </a:pPr>
            <a:r>
              <a:rPr lang="fa-IR" altLang="zh-CN">
                <a:effectLst/>
                <a:cs typeface="B Zar" panose="00000400000000000000" pitchFamily="2" charset="-78"/>
              </a:rPr>
              <a:t> نحوه تنظیم گزارش هزینه های تولید با فرض وجود ضایعات به روش های « میانگین » و « اولین صادره از اولین وارده » .</a:t>
            </a:r>
            <a:endParaRPr lang="en-US" altLang="fa-IR">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398338"/>
                                        </p:tgtEl>
                                        <p:attrNameLst>
                                          <p:attrName>style.visibility</p:attrName>
                                        </p:attrNameLst>
                                      </p:cBhvr>
                                      <p:to>
                                        <p:strVal val="visible"/>
                                      </p:to>
                                    </p:set>
                                    <p:animEffect transition="in" filter="fade">
                                      <p:cBhvr>
                                        <p:cTn id="7" dur="500"/>
                                        <p:tgtEl>
                                          <p:spTgt spid="398338"/>
                                        </p:tgtEl>
                                      </p:cBhvr>
                                    </p:animEffect>
                                    <p:anim calcmode="lin" valueType="num">
                                      <p:cBhvr>
                                        <p:cTn id="8" dur="500" fill="hold"/>
                                        <p:tgtEl>
                                          <p:spTgt spid="398338"/>
                                        </p:tgtEl>
                                        <p:attrNameLst>
                                          <p:attrName>ppt_x</p:attrName>
                                        </p:attrNameLst>
                                      </p:cBhvr>
                                      <p:tavLst>
                                        <p:tav tm="0">
                                          <p:val>
                                            <p:strVal val="#ppt_x-.1"/>
                                          </p:val>
                                        </p:tav>
                                        <p:tav tm="100000">
                                          <p:val>
                                            <p:strVal val="#ppt_x"/>
                                          </p:val>
                                        </p:tav>
                                      </p:tavLst>
                                    </p:anim>
                                    <p:anim calcmode="lin" valueType="num">
                                      <p:cBhvr>
                                        <p:cTn id="9" dur="500" fill="hold"/>
                                        <p:tgtEl>
                                          <p:spTgt spid="398338"/>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2100"/>
                            </p:stCondLst>
                            <p:childTnLst>
                              <p:par>
                                <p:cTn id="11" presetID="37" presetClass="entr" presetSubtype="0" fill="hold" nodeType="afterEffect">
                                  <p:stCondLst>
                                    <p:cond delay="0"/>
                                  </p:stCondLst>
                                  <p:childTnLst>
                                    <p:set>
                                      <p:cBhvr>
                                        <p:cTn id="12" dur="1" fill="hold">
                                          <p:stCondLst>
                                            <p:cond delay="0"/>
                                          </p:stCondLst>
                                        </p:cTn>
                                        <p:tgtEl>
                                          <p:spTgt spid="398339">
                                            <p:txEl>
                                              <p:pRg st="0" end="0"/>
                                            </p:txEl>
                                          </p:spTgt>
                                        </p:tgtEl>
                                        <p:attrNameLst>
                                          <p:attrName>style.visibility</p:attrName>
                                        </p:attrNameLst>
                                      </p:cBhvr>
                                      <p:to>
                                        <p:strVal val="visible"/>
                                      </p:to>
                                    </p:set>
                                    <p:animEffect transition="in" filter="fade">
                                      <p:cBhvr>
                                        <p:cTn id="13" dur="1000"/>
                                        <p:tgtEl>
                                          <p:spTgt spid="398339">
                                            <p:txEl>
                                              <p:pRg st="0" end="0"/>
                                            </p:txEl>
                                          </p:spTgt>
                                        </p:tgtEl>
                                      </p:cBhvr>
                                    </p:animEffect>
                                    <p:anim calcmode="lin" valueType="num">
                                      <p:cBhvr>
                                        <p:cTn id="14" dur="1000" fill="hold"/>
                                        <p:tgtEl>
                                          <p:spTgt spid="398339">
                                            <p:txEl>
                                              <p:pRg st="0" end="0"/>
                                            </p:txEl>
                                          </p:spTgt>
                                        </p:tgtEl>
                                        <p:attrNameLst>
                                          <p:attrName>ppt_x</p:attrName>
                                        </p:attrNameLst>
                                      </p:cBhvr>
                                      <p:tavLst>
                                        <p:tav tm="0">
                                          <p:val>
                                            <p:strVal val="#ppt_x"/>
                                          </p:val>
                                        </p:tav>
                                        <p:tav tm="100000">
                                          <p:val>
                                            <p:strVal val="#ppt_x"/>
                                          </p:val>
                                        </p:tav>
                                      </p:tavLst>
                                    </p:anim>
                                    <p:anim calcmode="lin" valueType="num">
                                      <p:cBhvr>
                                        <p:cTn id="15" dur="900" decel="100000" fill="hold"/>
                                        <p:tgtEl>
                                          <p:spTgt spid="398339">
                                            <p:txEl>
                                              <p:pRg st="0" end="0"/>
                                            </p:txEl>
                                          </p:spTgt>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398339">
                                            <p:txEl>
                                              <p:pRg st="0" end="0"/>
                                            </p:txEl>
                                          </p:spTgt>
                                        </p:tgtEl>
                                        <p:attrNameLst>
                                          <p:attrName>ppt_y</p:attrName>
                                        </p:attrNameLst>
                                      </p:cBhvr>
                                      <p:tavLst>
                                        <p:tav tm="0">
                                          <p:val>
                                            <p:strVal val="#ppt_y-.03"/>
                                          </p:val>
                                        </p:tav>
                                        <p:tav tm="100000">
                                          <p:val>
                                            <p:strVal val="#ppt_y"/>
                                          </p:val>
                                        </p:tav>
                                      </p:tavLst>
                                    </p:anim>
                                  </p:childTnLst>
                                </p:cTn>
                              </p:par>
                            </p:childTnLst>
                          </p:cTn>
                        </p:par>
                        <p:par>
                          <p:cTn id="17" fill="hold" nodeType="afterGroup">
                            <p:stCondLst>
                              <p:cond delay="3100"/>
                            </p:stCondLst>
                            <p:childTnLst>
                              <p:par>
                                <p:cTn id="18" presetID="31" presetClass="entr" presetSubtype="0" fill="hold" nodeType="afterEffect">
                                  <p:stCondLst>
                                    <p:cond delay="0"/>
                                  </p:stCondLst>
                                  <p:iterate type="lt">
                                    <p:tmPct val="5000"/>
                                  </p:iterate>
                                  <p:childTnLst>
                                    <p:set>
                                      <p:cBhvr>
                                        <p:cTn id="19" dur="1" fill="hold">
                                          <p:stCondLst>
                                            <p:cond delay="0"/>
                                          </p:stCondLst>
                                        </p:cTn>
                                        <p:tgtEl>
                                          <p:spTgt spid="398339">
                                            <p:txEl>
                                              <p:pRg st="1" end="1"/>
                                            </p:txEl>
                                          </p:spTgt>
                                        </p:tgtEl>
                                        <p:attrNameLst>
                                          <p:attrName>style.visibility</p:attrName>
                                        </p:attrNameLst>
                                      </p:cBhvr>
                                      <p:to>
                                        <p:strVal val="visible"/>
                                      </p:to>
                                    </p:set>
                                    <p:anim calcmode="lin" valueType="num">
                                      <p:cBhvr>
                                        <p:cTn id="20" dur="500" fill="hold"/>
                                        <p:tgtEl>
                                          <p:spTgt spid="398339">
                                            <p:txEl>
                                              <p:pRg st="1" end="1"/>
                                            </p:txEl>
                                          </p:spTgt>
                                        </p:tgtEl>
                                        <p:attrNameLst>
                                          <p:attrName>ppt_w</p:attrName>
                                        </p:attrNameLst>
                                      </p:cBhvr>
                                      <p:tavLst>
                                        <p:tav tm="0">
                                          <p:val>
                                            <p:fltVal val="0"/>
                                          </p:val>
                                        </p:tav>
                                        <p:tav tm="100000">
                                          <p:val>
                                            <p:strVal val="#ppt_w"/>
                                          </p:val>
                                        </p:tav>
                                      </p:tavLst>
                                    </p:anim>
                                    <p:anim calcmode="lin" valueType="num">
                                      <p:cBhvr>
                                        <p:cTn id="21" dur="500" fill="hold"/>
                                        <p:tgtEl>
                                          <p:spTgt spid="398339">
                                            <p:txEl>
                                              <p:pRg st="1" end="1"/>
                                            </p:txEl>
                                          </p:spTgt>
                                        </p:tgtEl>
                                        <p:attrNameLst>
                                          <p:attrName>ppt_h</p:attrName>
                                        </p:attrNameLst>
                                      </p:cBhvr>
                                      <p:tavLst>
                                        <p:tav tm="0">
                                          <p:val>
                                            <p:fltVal val="0"/>
                                          </p:val>
                                        </p:tav>
                                        <p:tav tm="100000">
                                          <p:val>
                                            <p:strVal val="#ppt_h"/>
                                          </p:val>
                                        </p:tav>
                                      </p:tavLst>
                                    </p:anim>
                                    <p:anim calcmode="lin" valueType="num">
                                      <p:cBhvr>
                                        <p:cTn id="22" dur="500" fill="hold"/>
                                        <p:tgtEl>
                                          <p:spTgt spid="398339">
                                            <p:txEl>
                                              <p:pRg st="1" end="1"/>
                                            </p:txEl>
                                          </p:spTgt>
                                        </p:tgtEl>
                                        <p:attrNameLst>
                                          <p:attrName>style.rotation</p:attrName>
                                        </p:attrNameLst>
                                      </p:cBhvr>
                                      <p:tavLst>
                                        <p:tav tm="0">
                                          <p:val>
                                            <p:fltVal val="90"/>
                                          </p:val>
                                        </p:tav>
                                        <p:tav tm="100000">
                                          <p:val>
                                            <p:fltVal val="0"/>
                                          </p:val>
                                        </p:tav>
                                      </p:tavLst>
                                    </p:anim>
                                    <p:animEffect transition="in" filter="fade">
                                      <p:cBhvr>
                                        <p:cTn id="23" dur="500"/>
                                        <p:tgtEl>
                                          <p:spTgt spid="398339">
                                            <p:txEl>
                                              <p:pRg st="1" end="1"/>
                                            </p:txEl>
                                          </p:spTgt>
                                        </p:tgtEl>
                                      </p:cBhvr>
                                    </p:animEffect>
                                  </p:childTnLst>
                                </p:cTn>
                              </p:par>
                            </p:childTnLst>
                          </p:cTn>
                        </p:par>
                        <p:par>
                          <p:cTn id="24" fill="hold" nodeType="afterGroup">
                            <p:stCondLst>
                              <p:cond delay="5725"/>
                            </p:stCondLst>
                            <p:childTnLst>
                              <p:par>
                                <p:cTn id="25" presetID="31" presetClass="entr" presetSubtype="0" fill="hold" nodeType="afterEffect">
                                  <p:stCondLst>
                                    <p:cond delay="0"/>
                                  </p:stCondLst>
                                  <p:iterate type="lt">
                                    <p:tmPct val="5000"/>
                                  </p:iterate>
                                  <p:childTnLst>
                                    <p:set>
                                      <p:cBhvr>
                                        <p:cTn id="26" dur="1" fill="hold">
                                          <p:stCondLst>
                                            <p:cond delay="0"/>
                                          </p:stCondLst>
                                        </p:cTn>
                                        <p:tgtEl>
                                          <p:spTgt spid="398339">
                                            <p:txEl>
                                              <p:pRg st="2" end="2"/>
                                            </p:txEl>
                                          </p:spTgt>
                                        </p:tgtEl>
                                        <p:attrNameLst>
                                          <p:attrName>style.visibility</p:attrName>
                                        </p:attrNameLst>
                                      </p:cBhvr>
                                      <p:to>
                                        <p:strVal val="visible"/>
                                      </p:to>
                                    </p:set>
                                    <p:anim calcmode="lin" valueType="num">
                                      <p:cBhvr>
                                        <p:cTn id="27" dur="500" fill="hold"/>
                                        <p:tgtEl>
                                          <p:spTgt spid="398339">
                                            <p:txEl>
                                              <p:pRg st="2" end="2"/>
                                            </p:txEl>
                                          </p:spTgt>
                                        </p:tgtEl>
                                        <p:attrNameLst>
                                          <p:attrName>ppt_w</p:attrName>
                                        </p:attrNameLst>
                                      </p:cBhvr>
                                      <p:tavLst>
                                        <p:tav tm="0">
                                          <p:val>
                                            <p:fltVal val="0"/>
                                          </p:val>
                                        </p:tav>
                                        <p:tav tm="100000">
                                          <p:val>
                                            <p:strVal val="#ppt_w"/>
                                          </p:val>
                                        </p:tav>
                                      </p:tavLst>
                                    </p:anim>
                                    <p:anim calcmode="lin" valueType="num">
                                      <p:cBhvr>
                                        <p:cTn id="28" dur="500" fill="hold"/>
                                        <p:tgtEl>
                                          <p:spTgt spid="398339">
                                            <p:txEl>
                                              <p:pRg st="2" end="2"/>
                                            </p:txEl>
                                          </p:spTgt>
                                        </p:tgtEl>
                                        <p:attrNameLst>
                                          <p:attrName>ppt_h</p:attrName>
                                        </p:attrNameLst>
                                      </p:cBhvr>
                                      <p:tavLst>
                                        <p:tav tm="0">
                                          <p:val>
                                            <p:fltVal val="0"/>
                                          </p:val>
                                        </p:tav>
                                        <p:tav tm="100000">
                                          <p:val>
                                            <p:strVal val="#ppt_h"/>
                                          </p:val>
                                        </p:tav>
                                      </p:tavLst>
                                    </p:anim>
                                    <p:anim calcmode="lin" valueType="num">
                                      <p:cBhvr>
                                        <p:cTn id="29" dur="500" fill="hold"/>
                                        <p:tgtEl>
                                          <p:spTgt spid="398339">
                                            <p:txEl>
                                              <p:pRg st="2" end="2"/>
                                            </p:txEl>
                                          </p:spTgt>
                                        </p:tgtEl>
                                        <p:attrNameLst>
                                          <p:attrName>style.rotation</p:attrName>
                                        </p:attrNameLst>
                                      </p:cBhvr>
                                      <p:tavLst>
                                        <p:tav tm="0">
                                          <p:val>
                                            <p:fltVal val="90"/>
                                          </p:val>
                                        </p:tav>
                                        <p:tav tm="100000">
                                          <p:val>
                                            <p:fltVal val="0"/>
                                          </p:val>
                                        </p:tav>
                                      </p:tavLst>
                                    </p:anim>
                                    <p:animEffect transition="in" filter="fade">
                                      <p:cBhvr>
                                        <p:cTn id="30" dur="500"/>
                                        <p:tgtEl>
                                          <p:spTgt spid="398339">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8338" grpId="0"/>
    </p:bldLst>
  </p:timing>
</p:sld>
</file>

<file path=ppt/slides/slide7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7364" name="Group 4"/>
          <p:cNvGraphicFramePr>
            <a:graphicFrameLocks noGrp="1"/>
          </p:cNvGraphicFramePr>
          <p:nvPr/>
        </p:nvGraphicFramePr>
        <p:xfrm>
          <a:off x="457200" y="381000"/>
          <a:ext cx="8229600" cy="6324600"/>
        </p:xfrm>
        <a:graphic>
          <a:graphicData uri="http://schemas.openxmlformats.org/drawingml/2006/table">
            <a:tbl>
              <a:tblPr rtl="1"/>
              <a:tblGrid>
                <a:gridCol w="4330700">
                  <a:extLst>
                    <a:ext uri="{9D8B030D-6E8A-4147-A177-3AD203B41FA5}">
                      <a16:colId xmlns:a16="http://schemas.microsoft.com/office/drawing/2014/main" val="2680808951"/>
                    </a:ext>
                  </a:extLst>
                </a:gridCol>
                <a:gridCol w="1296987">
                  <a:extLst>
                    <a:ext uri="{9D8B030D-6E8A-4147-A177-3AD203B41FA5}">
                      <a16:colId xmlns:a16="http://schemas.microsoft.com/office/drawing/2014/main" val="1484764319"/>
                    </a:ext>
                  </a:extLst>
                </a:gridCol>
                <a:gridCol w="1295400">
                  <a:extLst>
                    <a:ext uri="{9D8B030D-6E8A-4147-A177-3AD203B41FA5}">
                      <a16:colId xmlns:a16="http://schemas.microsoft.com/office/drawing/2014/main" val="388245454"/>
                    </a:ext>
                  </a:extLst>
                </a:gridCol>
                <a:gridCol w="1306513">
                  <a:extLst>
                    <a:ext uri="{9D8B030D-6E8A-4147-A177-3AD203B41FA5}">
                      <a16:colId xmlns:a16="http://schemas.microsoft.com/office/drawing/2014/main" val="3187770763"/>
                    </a:ext>
                  </a:extLst>
                </a:gridCol>
              </a:tblGrid>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4014046129"/>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1121101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6553604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6037980"/>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می شود : معادل آحاد تکمیل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53163878"/>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2089309"/>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01262714"/>
                  </a:ext>
                </a:extLst>
              </a:tr>
              <a:tr h="393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629771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93145917"/>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49400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49758712"/>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8546236"/>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177800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4519353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6965400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8165400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44031966"/>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8343200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86145949"/>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49400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11604904"/>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165 ریال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38662692"/>
                  </a:ext>
                </a:extLst>
              </a:tr>
            </a:tbl>
          </a:graphicData>
        </a:graphic>
      </p:graphicFrame>
      <p:grpSp>
        <p:nvGrpSpPr>
          <p:cNvPr id="527476" name="Group 116"/>
          <p:cNvGrpSpPr>
            <a:grpSpLocks/>
          </p:cNvGrpSpPr>
          <p:nvPr/>
        </p:nvGrpSpPr>
        <p:grpSpPr bwMode="auto">
          <a:xfrm>
            <a:off x="755650" y="4292600"/>
            <a:ext cx="3095625" cy="2376488"/>
            <a:chOff x="476" y="2704"/>
            <a:chExt cx="1950" cy="1497"/>
          </a:xfrm>
        </p:grpSpPr>
        <p:sp>
          <p:nvSpPr>
            <p:cNvPr id="527469" name="Line 109"/>
            <p:cNvSpPr>
              <a:spLocks noChangeShapeType="1"/>
            </p:cNvSpPr>
            <p:nvPr/>
          </p:nvSpPr>
          <p:spPr bwMode="auto">
            <a:xfrm>
              <a:off x="1292" y="2704"/>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7470" name="Line 110"/>
            <p:cNvSpPr>
              <a:spLocks noChangeShapeType="1"/>
            </p:cNvSpPr>
            <p:nvPr/>
          </p:nvSpPr>
          <p:spPr bwMode="auto">
            <a:xfrm>
              <a:off x="657" y="2704"/>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7471" name="Line 111"/>
            <p:cNvSpPr>
              <a:spLocks noChangeShapeType="1"/>
            </p:cNvSpPr>
            <p:nvPr/>
          </p:nvSpPr>
          <p:spPr bwMode="auto">
            <a:xfrm>
              <a:off x="476" y="3702"/>
              <a:ext cx="45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7472" name="Line 112"/>
            <p:cNvSpPr>
              <a:spLocks noChangeShapeType="1"/>
            </p:cNvSpPr>
            <p:nvPr/>
          </p:nvSpPr>
          <p:spPr bwMode="auto">
            <a:xfrm>
              <a:off x="2290" y="4201"/>
              <a:ext cx="136"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7474" name="Line 114"/>
            <p:cNvSpPr>
              <a:spLocks noChangeShapeType="1"/>
            </p:cNvSpPr>
            <p:nvPr/>
          </p:nvSpPr>
          <p:spPr bwMode="auto">
            <a:xfrm>
              <a:off x="1428" y="4201"/>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7475" name="Line 115"/>
            <p:cNvSpPr>
              <a:spLocks noChangeShapeType="1"/>
            </p:cNvSpPr>
            <p:nvPr/>
          </p:nvSpPr>
          <p:spPr bwMode="auto">
            <a:xfrm>
              <a:off x="748" y="4201"/>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afterEffect">
                                  <p:stCondLst>
                                    <p:cond delay="0"/>
                                  </p:stCondLst>
                                  <p:childTnLst>
                                    <p:set>
                                      <p:cBhvr>
                                        <p:cTn id="6" dur="1" fill="hold">
                                          <p:stCondLst>
                                            <p:cond delay="0"/>
                                          </p:stCondLst>
                                        </p:cTn>
                                        <p:tgtEl>
                                          <p:spTgt spid="527364"/>
                                        </p:tgtEl>
                                        <p:attrNameLst>
                                          <p:attrName>style.visibility</p:attrName>
                                        </p:attrNameLst>
                                      </p:cBhvr>
                                      <p:to>
                                        <p:strVal val="visible"/>
                                      </p:to>
                                    </p:set>
                                    <p:anim calcmode="lin" valueType="num">
                                      <p:cBhvr>
                                        <p:cTn id="7" dur="1000" fill="hold"/>
                                        <p:tgtEl>
                                          <p:spTgt spid="527364"/>
                                        </p:tgtEl>
                                        <p:attrNameLst>
                                          <p:attrName>ppt_w</p:attrName>
                                        </p:attrNameLst>
                                      </p:cBhvr>
                                      <p:tavLst>
                                        <p:tav tm="0">
                                          <p:val>
                                            <p:fltVal val="0"/>
                                          </p:val>
                                        </p:tav>
                                        <p:tav tm="100000">
                                          <p:val>
                                            <p:strVal val="#ppt_w"/>
                                          </p:val>
                                        </p:tav>
                                      </p:tavLst>
                                    </p:anim>
                                    <p:anim calcmode="lin" valueType="num">
                                      <p:cBhvr>
                                        <p:cTn id="8" dur="1000" fill="hold"/>
                                        <p:tgtEl>
                                          <p:spTgt spid="527364"/>
                                        </p:tgtEl>
                                        <p:attrNameLst>
                                          <p:attrName>ppt_h</p:attrName>
                                        </p:attrNameLst>
                                      </p:cBhvr>
                                      <p:tavLst>
                                        <p:tav tm="0">
                                          <p:val>
                                            <p:fltVal val="0"/>
                                          </p:val>
                                        </p:tav>
                                        <p:tav tm="100000">
                                          <p:val>
                                            <p:strVal val="#ppt_h"/>
                                          </p:val>
                                        </p:tav>
                                      </p:tavLst>
                                    </p:anim>
                                    <p:anim calcmode="lin" valueType="num">
                                      <p:cBhvr>
                                        <p:cTn id="9" dur="1000" fill="hold"/>
                                        <p:tgtEl>
                                          <p:spTgt spid="52736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527364"/>
                                        </p:tgtEl>
                                        <p:attrNameLst>
                                          <p:attrName>ppt_y</p:attrName>
                                        </p:attrNameLst>
                                      </p:cBhvr>
                                      <p:tavLst>
                                        <p:tav tm="0" fmla="#ppt_y+(sin(-2*pi*(1-$))*-#ppt_x+cos(-2*pi*(1-$))*(1-#ppt_y))*(1-$)">
                                          <p:val>
                                            <p:fltVal val="0"/>
                                          </p:val>
                                        </p:tav>
                                        <p:tav tm="100000">
                                          <p:val>
                                            <p:fltVal val="1"/>
                                          </p:val>
                                        </p:tav>
                                      </p:tavLst>
                                    </p:anim>
                                  </p:childTnLst>
                                </p:cTn>
                              </p:par>
                              <p:par>
                                <p:cTn id="11" presetID="19" presetClass="entr" presetSubtype="10" fill="hold" nodeType="withEffect">
                                  <p:stCondLst>
                                    <p:cond delay="0"/>
                                  </p:stCondLst>
                                  <p:childTnLst>
                                    <p:set>
                                      <p:cBhvr>
                                        <p:cTn id="12" dur="1" fill="hold">
                                          <p:stCondLst>
                                            <p:cond delay="0"/>
                                          </p:stCondLst>
                                        </p:cTn>
                                        <p:tgtEl>
                                          <p:spTgt spid="527476"/>
                                        </p:tgtEl>
                                        <p:attrNameLst>
                                          <p:attrName>style.visibility</p:attrName>
                                        </p:attrNameLst>
                                      </p:cBhvr>
                                      <p:to>
                                        <p:strVal val="visible"/>
                                      </p:to>
                                    </p:set>
                                    <p:anim calcmode="lin" valueType="num">
                                      <p:cBhvr>
                                        <p:cTn id="13" dur="2000" fill="hold"/>
                                        <p:tgtEl>
                                          <p:spTgt spid="527476"/>
                                        </p:tgtEl>
                                        <p:attrNameLst>
                                          <p:attrName>ppt_w</p:attrName>
                                        </p:attrNameLst>
                                      </p:cBhvr>
                                      <p:tavLst>
                                        <p:tav tm="0" fmla="#ppt_w*sin(2.5*pi*$)">
                                          <p:val>
                                            <p:fltVal val="0"/>
                                          </p:val>
                                        </p:tav>
                                        <p:tav tm="100000">
                                          <p:val>
                                            <p:fltVal val="1"/>
                                          </p:val>
                                        </p:tav>
                                      </p:tavLst>
                                    </p:anim>
                                    <p:anim calcmode="lin" valueType="num">
                                      <p:cBhvr>
                                        <p:cTn id="14" dur="2000" fill="hold"/>
                                        <p:tgtEl>
                                          <p:spTgt spid="52747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8451" name="Group 67"/>
          <p:cNvGraphicFramePr>
            <a:graphicFrameLocks noGrp="1"/>
          </p:cNvGraphicFramePr>
          <p:nvPr/>
        </p:nvGraphicFramePr>
        <p:xfrm>
          <a:off x="323850" y="549275"/>
          <a:ext cx="8507413" cy="5592763"/>
        </p:xfrm>
        <a:graphic>
          <a:graphicData uri="http://schemas.openxmlformats.org/drawingml/2006/table">
            <a:tbl>
              <a:tblPr rtl="1"/>
              <a:tblGrid>
                <a:gridCol w="3970338">
                  <a:extLst>
                    <a:ext uri="{9D8B030D-6E8A-4147-A177-3AD203B41FA5}">
                      <a16:colId xmlns:a16="http://schemas.microsoft.com/office/drawing/2014/main" val="4172346730"/>
                    </a:ext>
                  </a:extLst>
                </a:gridCol>
                <a:gridCol w="1152525">
                  <a:extLst>
                    <a:ext uri="{9D8B030D-6E8A-4147-A177-3AD203B41FA5}">
                      <a16:colId xmlns:a16="http://schemas.microsoft.com/office/drawing/2014/main" val="3395421686"/>
                    </a:ext>
                  </a:extLst>
                </a:gridCol>
                <a:gridCol w="979487">
                  <a:extLst>
                    <a:ext uri="{9D8B030D-6E8A-4147-A177-3AD203B41FA5}">
                      <a16:colId xmlns:a16="http://schemas.microsoft.com/office/drawing/2014/main" val="4245982319"/>
                    </a:ext>
                  </a:extLst>
                </a:gridCol>
                <a:gridCol w="182563">
                  <a:extLst>
                    <a:ext uri="{9D8B030D-6E8A-4147-A177-3AD203B41FA5}">
                      <a16:colId xmlns:a16="http://schemas.microsoft.com/office/drawing/2014/main" val="2235099494"/>
                    </a:ext>
                  </a:extLst>
                </a:gridCol>
                <a:gridCol w="1033462">
                  <a:extLst>
                    <a:ext uri="{9D8B030D-6E8A-4147-A177-3AD203B41FA5}">
                      <a16:colId xmlns:a16="http://schemas.microsoft.com/office/drawing/2014/main" val="975426031"/>
                    </a:ext>
                  </a:extLst>
                </a:gridCol>
                <a:gridCol w="1189038">
                  <a:extLst>
                    <a:ext uri="{9D8B030D-6E8A-4147-A177-3AD203B41FA5}">
                      <a16:colId xmlns:a16="http://schemas.microsoft.com/office/drawing/2014/main" val="2101510555"/>
                    </a:ext>
                  </a:extLst>
                </a:gridCol>
              </a:tblGrid>
              <a:tr h="4333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046874563"/>
                  </a:ext>
                </a:extLst>
              </a:tr>
              <a:tr h="4318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986095"/>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از اول دوره                                    177800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83914617"/>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(6141×1800)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253800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431600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66053251"/>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(165×41000)                                                                        6765000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88553148"/>
                  </a:ext>
                </a:extLst>
              </a:tr>
              <a:tr h="43338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(165×2500)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412500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63750371"/>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ساخته شده و انتقالی به دایره 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7609100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78018726"/>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64487747"/>
                  </a:ext>
                </a:extLst>
              </a:tr>
              <a:tr h="4302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(24×6000)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144000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33395053"/>
                  </a:ext>
                </a:extLst>
              </a:tr>
              <a:tr h="4318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تبدیل (141×3600)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507600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09755226"/>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651600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75330748"/>
                  </a:ext>
                </a:extLst>
              </a:tr>
              <a:tr h="4349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(165×500)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08373968"/>
                  </a:ext>
                </a:extLst>
              </a:tr>
              <a:tr h="3524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8343200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794484429"/>
                  </a:ext>
                </a:extLst>
              </a:tr>
            </a:tbl>
          </a:graphicData>
        </a:graphic>
      </p:graphicFrame>
      <p:sp>
        <p:nvSpPr>
          <p:cNvPr id="528515" name="Line 131"/>
          <p:cNvSpPr>
            <a:spLocks noChangeShapeType="1"/>
          </p:cNvSpPr>
          <p:nvPr/>
        </p:nvSpPr>
        <p:spPr bwMode="auto">
          <a:xfrm>
            <a:off x="539750" y="6092825"/>
            <a:ext cx="64770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9" presetClass="entr" presetSubtype="0" accel="100000" fill="hold" nodeType="afterEffect">
                                  <p:stCondLst>
                                    <p:cond delay="0"/>
                                  </p:stCondLst>
                                  <p:childTnLst>
                                    <p:set>
                                      <p:cBhvr>
                                        <p:cTn id="6" dur="1" fill="hold">
                                          <p:stCondLst>
                                            <p:cond delay="0"/>
                                          </p:stCondLst>
                                        </p:cTn>
                                        <p:tgtEl>
                                          <p:spTgt spid="528451"/>
                                        </p:tgtEl>
                                        <p:attrNameLst>
                                          <p:attrName>style.visibility</p:attrName>
                                        </p:attrNameLst>
                                      </p:cBhvr>
                                      <p:to>
                                        <p:strVal val="visible"/>
                                      </p:to>
                                    </p:set>
                                    <p:anim calcmode="lin" valueType="num">
                                      <p:cBhvr>
                                        <p:cTn id="7" dur="500" fill="hold"/>
                                        <p:tgtEl>
                                          <p:spTgt spid="528451"/>
                                        </p:tgtEl>
                                        <p:attrNameLst>
                                          <p:attrName>ppt_h</p:attrName>
                                        </p:attrNameLst>
                                      </p:cBhvr>
                                      <p:tavLst>
                                        <p:tav tm="0">
                                          <p:val>
                                            <p:strVal val="#ppt_h/20"/>
                                          </p:val>
                                        </p:tav>
                                        <p:tav tm="50000">
                                          <p:val>
                                            <p:strVal val="#ppt_h/20"/>
                                          </p:val>
                                        </p:tav>
                                        <p:tav tm="100000">
                                          <p:val>
                                            <p:strVal val="#ppt_h"/>
                                          </p:val>
                                        </p:tav>
                                      </p:tavLst>
                                    </p:anim>
                                    <p:anim calcmode="lin" valueType="num">
                                      <p:cBhvr>
                                        <p:cTn id="8" dur="500" fill="hold"/>
                                        <p:tgtEl>
                                          <p:spTgt spid="528451"/>
                                        </p:tgtEl>
                                        <p:attrNameLst>
                                          <p:attrName>ppt_w</p:attrName>
                                        </p:attrNameLst>
                                      </p:cBhvr>
                                      <p:tavLst>
                                        <p:tav tm="0">
                                          <p:val>
                                            <p:strVal val="#ppt_w+.3"/>
                                          </p:val>
                                        </p:tav>
                                        <p:tav tm="50000">
                                          <p:val>
                                            <p:strVal val="#ppt_w+.3"/>
                                          </p:val>
                                        </p:tav>
                                        <p:tav tm="100000">
                                          <p:val>
                                            <p:strVal val="#ppt_w"/>
                                          </p:val>
                                        </p:tav>
                                      </p:tavLst>
                                    </p:anim>
                                    <p:anim calcmode="lin" valueType="num">
                                      <p:cBhvr>
                                        <p:cTn id="9" dur="500" fill="hold"/>
                                        <p:tgtEl>
                                          <p:spTgt spid="528451"/>
                                        </p:tgtEl>
                                        <p:attrNameLst>
                                          <p:attrName>ppt_x</p:attrName>
                                        </p:attrNameLst>
                                      </p:cBhvr>
                                      <p:tavLst>
                                        <p:tav tm="0">
                                          <p:val>
                                            <p:strVal val="#ppt_x-.3"/>
                                          </p:val>
                                        </p:tav>
                                        <p:tav tm="50000">
                                          <p:val>
                                            <p:strVal val="#ppt_x"/>
                                          </p:val>
                                        </p:tav>
                                        <p:tav tm="100000">
                                          <p:val>
                                            <p:strVal val="#ppt_x"/>
                                          </p:val>
                                        </p:tav>
                                      </p:tavLst>
                                    </p:anim>
                                    <p:anim calcmode="lin" valueType="num">
                                      <p:cBhvr>
                                        <p:cTn id="10" dur="500" fill="hold"/>
                                        <p:tgtEl>
                                          <p:spTgt spid="528451"/>
                                        </p:tgtEl>
                                        <p:attrNameLst>
                                          <p:attrName>ppt_y</p:attrName>
                                        </p:attrNameLst>
                                      </p:cBhvr>
                                      <p:tavLst>
                                        <p:tav tm="0">
                                          <p:val>
                                            <p:strVal val="#ppt_y"/>
                                          </p:val>
                                        </p:tav>
                                        <p:tav tm="100000">
                                          <p:val>
                                            <p:strVal val="#ppt_y"/>
                                          </p:val>
                                        </p:tav>
                                      </p:tavLst>
                                    </p:anim>
                                  </p:childTnLst>
                                </p:cTn>
                              </p:par>
                              <p:par>
                                <p:cTn id="11" presetID="52" presetClass="entr" presetSubtype="0" fill="hold" nodeType="withEffect">
                                  <p:stCondLst>
                                    <p:cond delay="0"/>
                                  </p:stCondLst>
                                  <p:childTnLst>
                                    <p:set>
                                      <p:cBhvr>
                                        <p:cTn id="12" dur="1" fill="hold">
                                          <p:stCondLst>
                                            <p:cond delay="0"/>
                                          </p:stCondLst>
                                        </p:cTn>
                                        <p:tgtEl>
                                          <p:spTgt spid="528515"/>
                                        </p:tgtEl>
                                        <p:attrNameLst>
                                          <p:attrName>style.visibility</p:attrName>
                                        </p:attrNameLst>
                                      </p:cBhvr>
                                      <p:to>
                                        <p:strVal val="visible"/>
                                      </p:to>
                                    </p:set>
                                    <p:animScale>
                                      <p:cBhvr>
                                        <p:cTn id="13" dur="1000" decel="50000" fill="hold">
                                          <p:stCondLst>
                                            <p:cond delay="0"/>
                                          </p:stCondLst>
                                        </p:cTn>
                                        <p:tgtEl>
                                          <p:spTgt spid="528515"/>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14" dur="1000" decel="50000" fill="hold">
                                          <p:stCondLst>
                                            <p:cond delay="0"/>
                                          </p:stCondLst>
                                        </p:cTn>
                                        <p:tgtEl>
                                          <p:spTgt spid="528515"/>
                                        </p:tgtEl>
                                        <p:attrNameLst>
                                          <p:attrName>ppt_x</p:attrName>
                                          <p:attrName>ppt_y</p:attrName>
                                        </p:attrNameLst>
                                      </p:cBhvr>
                                    </p:animMotion>
                                    <p:animEffect transition="in" filter="fade">
                                      <p:cBhvr>
                                        <p:cTn id="15" dur="1000"/>
                                        <p:tgtEl>
                                          <p:spTgt spid="5285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29471" name="Group 63"/>
          <p:cNvGraphicFramePr>
            <a:graphicFrameLocks noGrp="1"/>
          </p:cNvGraphicFramePr>
          <p:nvPr/>
        </p:nvGraphicFramePr>
        <p:xfrm>
          <a:off x="539750" y="549275"/>
          <a:ext cx="8229600" cy="4967288"/>
        </p:xfrm>
        <a:graphic>
          <a:graphicData uri="http://schemas.openxmlformats.org/drawingml/2006/table">
            <a:tbl>
              <a:tblPr rtl="1"/>
              <a:tblGrid>
                <a:gridCol w="4125912">
                  <a:extLst>
                    <a:ext uri="{9D8B030D-6E8A-4147-A177-3AD203B41FA5}">
                      <a16:colId xmlns:a16="http://schemas.microsoft.com/office/drawing/2014/main" val="4009486259"/>
                    </a:ext>
                  </a:extLst>
                </a:gridCol>
                <a:gridCol w="935038">
                  <a:extLst>
                    <a:ext uri="{9D8B030D-6E8A-4147-A177-3AD203B41FA5}">
                      <a16:colId xmlns:a16="http://schemas.microsoft.com/office/drawing/2014/main" val="385622387"/>
                    </a:ext>
                  </a:extLst>
                </a:gridCol>
                <a:gridCol w="1512887">
                  <a:extLst>
                    <a:ext uri="{9D8B030D-6E8A-4147-A177-3AD203B41FA5}">
                      <a16:colId xmlns:a16="http://schemas.microsoft.com/office/drawing/2014/main" val="2040661475"/>
                    </a:ext>
                  </a:extLst>
                </a:gridCol>
                <a:gridCol w="1655763">
                  <a:extLst>
                    <a:ext uri="{9D8B030D-6E8A-4147-A177-3AD203B41FA5}">
                      <a16:colId xmlns:a16="http://schemas.microsoft.com/office/drawing/2014/main" val="1710297621"/>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ماهشهر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ب – روش </a:t>
                      </a:r>
                      <a:r>
                        <a:rPr kumimoji="0" lang="en-US" altLang="fa-IR" sz="20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rPr>
                        <a:t>FIFO</a:t>
                      </a:r>
                      <a:endParaRPr kumimoji="0" lang="fa-IR" altLang="fa-IR" sz="2000" b="1" i="0" u="none"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اسفند ماه 72</a:t>
                      </a:r>
                      <a:endParaRPr kumimoji="0" lang="en-US" altLang="fa-IR" sz="2000" b="1" i="0" u="sng"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321185620"/>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4376641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24126725"/>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2283697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طی دوره از دایره الف</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1900212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انتقالی به انبار کالای ساخته شده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78714153"/>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95310836"/>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35178117"/>
                  </a:ext>
                </a:extLst>
              </a:tr>
            </a:tbl>
          </a:graphicData>
        </a:graphic>
      </p:graphicFrame>
      <p:grpSp>
        <p:nvGrpSpPr>
          <p:cNvPr id="529474" name="Group 66"/>
          <p:cNvGrpSpPr>
            <a:grpSpLocks/>
          </p:cNvGrpSpPr>
          <p:nvPr/>
        </p:nvGrpSpPr>
        <p:grpSpPr bwMode="auto">
          <a:xfrm>
            <a:off x="1116013" y="4076700"/>
            <a:ext cx="576262" cy="1368425"/>
            <a:chOff x="703" y="2568"/>
            <a:chExt cx="363" cy="862"/>
          </a:xfrm>
        </p:grpSpPr>
        <p:sp>
          <p:nvSpPr>
            <p:cNvPr id="529472" name="Line 64"/>
            <p:cNvSpPr>
              <a:spLocks noChangeShapeType="1"/>
            </p:cNvSpPr>
            <p:nvPr/>
          </p:nvSpPr>
          <p:spPr bwMode="auto">
            <a:xfrm>
              <a:off x="703" y="2568"/>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29473" name="Line 65"/>
            <p:cNvSpPr>
              <a:spLocks noChangeShapeType="1"/>
            </p:cNvSpPr>
            <p:nvPr/>
          </p:nvSpPr>
          <p:spPr bwMode="auto">
            <a:xfrm>
              <a:off x="703" y="3430"/>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2" presetClass="entr" presetSubtype="0" fill="hold" nodeType="afterEffect">
                                  <p:stCondLst>
                                    <p:cond delay="0"/>
                                  </p:stCondLst>
                                  <p:childTnLst>
                                    <p:set>
                                      <p:cBhvr>
                                        <p:cTn id="6" dur="1" fill="hold">
                                          <p:stCondLst>
                                            <p:cond delay="0"/>
                                          </p:stCondLst>
                                        </p:cTn>
                                        <p:tgtEl>
                                          <p:spTgt spid="529471"/>
                                        </p:tgtEl>
                                        <p:attrNameLst>
                                          <p:attrName>style.visibility</p:attrName>
                                        </p:attrNameLst>
                                      </p:cBhvr>
                                      <p:to>
                                        <p:strVal val="visible"/>
                                      </p:to>
                                    </p:set>
                                    <p:animScale>
                                      <p:cBhvr>
                                        <p:cTn id="7" dur="1000" decel="50000" fill="hold">
                                          <p:stCondLst>
                                            <p:cond delay="0"/>
                                          </p:stCondLst>
                                        </p:cTn>
                                        <p:tgtEl>
                                          <p:spTgt spid="52947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529471"/>
                                        </p:tgtEl>
                                        <p:attrNameLst>
                                          <p:attrName>ppt_x</p:attrName>
                                          <p:attrName>ppt_y</p:attrName>
                                        </p:attrNameLst>
                                      </p:cBhvr>
                                    </p:animMotion>
                                    <p:animEffect transition="in" filter="fade">
                                      <p:cBhvr>
                                        <p:cTn id="9" dur="1000"/>
                                        <p:tgtEl>
                                          <p:spTgt spid="529471"/>
                                        </p:tgtEl>
                                      </p:cBhvr>
                                    </p:animEffect>
                                  </p:childTnLst>
                                </p:cTn>
                              </p:par>
                              <p:par>
                                <p:cTn id="10" presetID="25" presetClass="entr" presetSubtype="0" fill="hold" nodeType="withEffect">
                                  <p:stCondLst>
                                    <p:cond delay="0"/>
                                  </p:stCondLst>
                                  <p:childTnLst>
                                    <p:set>
                                      <p:cBhvr>
                                        <p:cTn id="11" dur="1" fill="hold">
                                          <p:stCondLst>
                                            <p:cond delay="0"/>
                                          </p:stCondLst>
                                        </p:cTn>
                                        <p:tgtEl>
                                          <p:spTgt spid="529474"/>
                                        </p:tgtEl>
                                        <p:attrNameLst>
                                          <p:attrName>style.visibility</p:attrName>
                                        </p:attrNameLst>
                                      </p:cBhvr>
                                      <p:to>
                                        <p:strVal val="visible"/>
                                      </p:to>
                                    </p:set>
                                    <p:anim calcmode="lin" valueType="num">
                                      <p:cBhvr>
                                        <p:cTn id="12" dur="1000" decel="50000" fill="hold">
                                          <p:stCondLst>
                                            <p:cond delay="0"/>
                                          </p:stCondLst>
                                        </p:cTn>
                                        <p:tgtEl>
                                          <p:spTgt spid="529474"/>
                                        </p:tgtEl>
                                        <p:attrNameLst>
                                          <p:attrName>style.rotation</p:attrName>
                                        </p:attrNameLst>
                                      </p:cBhvr>
                                      <p:tavLst>
                                        <p:tav tm="0">
                                          <p:val>
                                            <p:fltVal val="-90"/>
                                          </p:val>
                                        </p:tav>
                                        <p:tav tm="100000">
                                          <p:val>
                                            <p:fltVal val="0"/>
                                          </p:val>
                                        </p:tav>
                                      </p:tavLst>
                                    </p:anim>
                                    <p:anim calcmode="lin" valueType="num">
                                      <p:cBhvr>
                                        <p:cTn id="13" dur="1000" decel="50000" fill="hold">
                                          <p:stCondLst>
                                            <p:cond delay="0"/>
                                          </p:stCondLst>
                                        </p:cTn>
                                        <p:tgtEl>
                                          <p:spTgt spid="529474"/>
                                        </p:tgtEl>
                                        <p:attrNameLst>
                                          <p:attrName>ppt_w</p:attrName>
                                        </p:attrNameLst>
                                      </p:cBhvr>
                                      <p:tavLst>
                                        <p:tav tm="0">
                                          <p:val>
                                            <p:strVal val="#ppt_w"/>
                                          </p:val>
                                        </p:tav>
                                        <p:tav tm="100000">
                                          <p:val>
                                            <p:strVal val="#ppt_w*.05"/>
                                          </p:val>
                                        </p:tav>
                                      </p:tavLst>
                                    </p:anim>
                                    <p:anim calcmode="lin" valueType="num">
                                      <p:cBhvr>
                                        <p:cTn id="14" dur="1000" accel="50000" fill="hold">
                                          <p:stCondLst>
                                            <p:cond delay="1000"/>
                                          </p:stCondLst>
                                        </p:cTn>
                                        <p:tgtEl>
                                          <p:spTgt spid="529474"/>
                                        </p:tgtEl>
                                        <p:attrNameLst>
                                          <p:attrName>ppt_w</p:attrName>
                                        </p:attrNameLst>
                                      </p:cBhvr>
                                      <p:tavLst>
                                        <p:tav tm="0">
                                          <p:val>
                                            <p:strVal val="#ppt_w*.05"/>
                                          </p:val>
                                        </p:tav>
                                        <p:tav tm="100000">
                                          <p:val>
                                            <p:strVal val="#ppt_w"/>
                                          </p:val>
                                        </p:tav>
                                      </p:tavLst>
                                    </p:anim>
                                    <p:anim calcmode="lin" valueType="num">
                                      <p:cBhvr>
                                        <p:cTn id="15" dur="2000" fill="hold"/>
                                        <p:tgtEl>
                                          <p:spTgt spid="529474"/>
                                        </p:tgtEl>
                                        <p:attrNameLst>
                                          <p:attrName>ppt_h</p:attrName>
                                        </p:attrNameLst>
                                      </p:cBhvr>
                                      <p:tavLst>
                                        <p:tav tm="0">
                                          <p:val>
                                            <p:strVal val="#ppt_h"/>
                                          </p:val>
                                        </p:tav>
                                        <p:tav tm="100000">
                                          <p:val>
                                            <p:strVal val="#ppt_h"/>
                                          </p:val>
                                        </p:tav>
                                      </p:tavLst>
                                    </p:anim>
                                    <p:anim calcmode="lin" valueType="num">
                                      <p:cBhvr>
                                        <p:cTn id="16" dur="1000" decel="50000" fill="hold">
                                          <p:stCondLst>
                                            <p:cond delay="0"/>
                                          </p:stCondLst>
                                        </p:cTn>
                                        <p:tgtEl>
                                          <p:spTgt spid="529474"/>
                                        </p:tgtEl>
                                        <p:attrNameLst>
                                          <p:attrName>ppt_x</p:attrName>
                                        </p:attrNameLst>
                                      </p:cBhvr>
                                      <p:tavLst>
                                        <p:tav tm="0">
                                          <p:val>
                                            <p:strVal val="#ppt_x+.4"/>
                                          </p:val>
                                        </p:tav>
                                        <p:tav tm="100000">
                                          <p:val>
                                            <p:strVal val="#ppt_x"/>
                                          </p:val>
                                        </p:tav>
                                      </p:tavLst>
                                    </p:anim>
                                    <p:anim calcmode="lin" valueType="num">
                                      <p:cBhvr>
                                        <p:cTn id="17" dur="1000" decel="50000" fill="hold">
                                          <p:stCondLst>
                                            <p:cond delay="0"/>
                                          </p:stCondLst>
                                        </p:cTn>
                                        <p:tgtEl>
                                          <p:spTgt spid="529474"/>
                                        </p:tgtEl>
                                        <p:attrNameLst>
                                          <p:attrName>ppt_y</p:attrName>
                                        </p:attrNameLst>
                                      </p:cBhvr>
                                      <p:tavLst>
                                        <p:tav tm="0">
                                          <p:val>
                                            <p:strVal val="#ppt_y-.2"/>
                                          </p:val>
                                        </p:tav>
                                        <p:tav tm="100000">
                                          <p:val>
                                            <p:strVal val="#ppt_y+.1"/>
                                          </p:val>
                                        </p:tav>
                                      </p:tavLst>
                                    </p:anim>
                                    <p:anim calcmode="lin" valueType="num">
                                      <p:cBhvr>
                                        <p:cTn id="18" dur="1000" accel="50000" fill="hold">
                                          <p:stCondLst>
                                            <p:cond delay="1000"/>
                                          </p:stCondLst>
                                        </p:cTn>
                                        <p:tgtEl>
                                          <p:spTgt spid="529474"/>
                                        </p:tgtEl>
                                        <p:attrNameLst>
                                          <p:attrName>ppt_y</p:attrName>
                                        </p:attrNameLst>
                                      </p:cBhvr>
                                      <p:tavLst>
                                        <p:tav tm="0">
                                          <p:val>
                                            <p:strVal val="#ppt_y+.1"/>
                                          </p:val>
                                        </p:tav>
                                        <p:tav tm="100000">
                                          <p:val>
                                            <p:strVal val="#ppt_y"/>
                                          </p:val>
                                        </p:tav>
                                      </p:tavLst>
                                    </p:anim>
                                    <p:animEffect transition="in" filter="fade">
                                      <p:cBhvr>
                                        <p:cTn id="19" dur="2000" decel="50000">
                                          <p:stCondLst>
                                            <p:cond delay="0"/>
                                          </p:stCondLst>
                                        </p:cTn>
                                        <p:tgtEl>
                                          <p:spTgt spid="5294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0544" name="Group 112"/>
          <p:cNvGraphicFramePr>
            <a:graphicFrameLocks noGrp="1"/>
          </p:cNvGraphicFramePr>
          <p:nvPr/>
        </p:nvGraphicFramePr>
        <p:xfrm>
          <a:off x="323850" y="333375"/>
          <a:ext cx="8362950" cy="6126163"/>
        </p:xfrm>
        <a:graphic>
          <a:graphicData uri="http://schemas.openxmlformats.org/drawingml/2006/table">
            <a:tbl>
              <a:tblPr rtl="1"/>
              <a:tblGrid>
                <a:gridCol w="4114800">
                  <a:extLst>
                    <a:ext uri="{9D8B030D-6E8A-4147-A177-3AD203B41FA5}">
                      <a16:colId xmlns:a16="http://schemas.microsoft.com/office/drawing/2014/main" val="143174978"/>
                    </a:ext>
                  </a:extLst>
                </a:gridCol>
                <a:gridCol w="1079500">
                  <a:extLst>
                    <a:ext uri="{9D8B030D-6E8A-4147-A177-3AD203B41FA5}">
                      <a16:colId xmlns:a16="http://schemas.microsoft.com/office/drawing/2014/main" val="2743739100"/>
                    </a:ext>
                  </a:extLst>
                </a:gridCol>
                <a:gridCol w="936625">
                  <a:extLst>
                    <a:ext uri="{9D8B030D-6E8A-4147-A177-3AD203B41FA5}">
                      <a16:colId xmlns:a16="http://schemas.microsoft.com/office/drawing/2014/main" val="2521675100"/>
                    </a:ext>
                  </a:extLst>
                </a:gridCol>
                <a:gridCol w="1152525">
                  <a:extLst>
                    <a:ext uri="{9D8B030D-6E8A-4147-A177-3AD203B41FA5}">
                      <a16:colId xmlns:a16="http://schemas.microsoft.com/office/drawing/2014/main" val="4132312168"/>
                    </a:ext>
                  </a:extLst>
                </a:gridCol>
                <a:gridCol w="1079500">
                  <a:extLst>
                    <a:ext uri="{9D8B030D-6E8A-4147-A177-3AD203B41FA5}">
                      <a16:colId xmlns:a16="http://schemas.microsoft.com/office/drawing/2014/main" val="4012986313"/>
                    </a:ext>
                  </a:extLst>
                </a:gridCol>
              </a:tblGrid>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97574841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57695818"/>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22112900"/>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03009106"/>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5029459"/>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618294"/>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22890674"/>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69773921"/>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234800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61680036"/>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7697000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1764000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9535000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64715259"/>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9774800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39377600"/>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43000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0221076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223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108693727"/>
                  </a:ext>
                </a:extLst>
              </a:tr>
            </a:tbl>
          </a:graphicData>
        </a:graphic>
      </p:graphicFrame>
      <p:grpSp>
        <p:nvGrpSpPr>
          <p:cNvPr id="530550" name="Group 118"/>
          <p:cNvGrpSpPr>
            <a:grpSpLocks/>
          </p:cNvGrpSpPr>
          <p:nvPr/>
        </p:nvGrpSpPr>
        <p:grpSpPr bwMode="auto">
          <a:xfrm>
            <a:off x="539750" y="5373688"/>
            <a:ext cx="3744913" cy="935037"/>
            <a:chOff x="340" y="3385"/>
            <a:chExt cx="2359" cy="589"/>
          </a:xfrm>
        </p:grpSpPr>
        <p:sp>
          <p:nvSpPr>
            <p:cNvPr id="530545" name="Line 113"/>
            <p:cNvSpPr>
              <a:spLocks noChangeShapeType="1"/>
            </p:cNvSpPr>
            <p:nvPr/>
          </p:nvSpPr>
          <p:spPr bwMode="auto">
            <a:xfrm>
              <a:off x="340" y="3385"/>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0546" name="Line 114"/>
            <p:cNvSpPr>
              <a:spLocks noChangeShapeType="1"/>
            </p:cNvSpPr>
            <p:nvPr/>
          </p:nvSpPr>
          <p:spPr bwMode="auto">
            <a:xfrm flipH="1">
              <a:off x="2472" y="3974"/>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0547" name="Line 115"/>
            <p:cNvSpPr>
              <a:spLocks noChangeShapeType="1"/>
            </p:cNvSpPr>
            <p:nvPr/>
          </p:nvSpPr>
          <p:spPr bwMode="auto">
            <a:xfrm flipH="1">
              <a:off x="1882" y="3974"/>
              <a:ext cx="91"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0548" name="Line 116"/>
            <p:cNvSpPr>
              <a:spLocks noChangeShapeType="1"/>
            </p:cNvSpPr>
            <p:nvPr/>
          </p:nvSpPr>
          <p:spPr bwMode="auto">
            <a:xfrm flipH="1">
              <a:off x="1202" y="3974"/>
              <a:ext cx="9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0549" name="Line 117"/>
            <p:cNvSpPr>
              <a:spLocks noChangeShapeType="1"/>
            </p:cNvSpPr>
            <p:nvPr/>
          </p:nvSpPr>
          <p:spPr bwMode="auto">
            <a:xfrm>
              <a:off x="567" y="3974"/>
              <a:ext cx="226"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2" presetClass="entr" presetSubtype="0" fill="hold" nodeType="afterEffect">
                                  <p:stCondLst>
                                    <p:cond delay="0"/>
                                  </p:stCondLst>
                                  <p:childTnLst>
                                    <p:set>
                                      <p:cBhvr>
                                        <p:cTn id="6" dur="1" fill="hold">
                                          <p:stCondLst>
                                            <p:cond delay="0"/>
                                          </p:stCondLst>
                                        </p:cTn>
                                        <p:tgtEl>
                                          <p:spTgt spid="530544"/>
                                        </p:tgtEl>
                                        <p:attrNameLst>
                                          <p:attrName>style.visibility</p:attrName>
                                        </p:attrNameLst>
                                      </p:cBhvr>
                                      <p:to>
                                        <p:strVal val="visible"/>
                                      </p:to>
                                    </p:set>
                                    <p:animScale>
                                      <p:cBhvr>
                                        <p:cTn id="7" dur="1000" decel="50000" fill="hold">
                                          <p:stCondLst>
                                            <p:cond delay="0"/>
                                          </p:stCondLst>
                                        </p:cTn>
                                        <p:tgtEl>
                                          <p:spTgt spid="53054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530544"/>
                                        </p:tgtEl>
                                        <p:attrNameLst>
                                          <p:attrName>ppt_x</p:attrName>
                                          <p:attrName>ppt_y</p:attrName>
                                        </p:attrNameLst>
                                      </p:cBhvr>
                                    </p:animMotion>
                                    <p:animEffect transition="in" filter="fade">
                                      <p:cBhvr>
                                        <p:cTn id="9" dur="1000"/>
                                        <p:tgtEl>
                                          <p:spTgt spid="530544"/>
                                        </p:tgtEl>
                                      </p:cBhvr>
                                    </p:animEffect>
                                  </p:childTnLst>
                                </p:cTn>
                              </p:par>
                            </p:childTnLst>
                          </p:cTn>
                        </p:par>
                        <p:par>
                          <p:cTn id="10" fill="hold" nodeType="afterGroup">
                            <p:stCondLst>
                              <p:cond delay="1000"/>
                            </p:stCondLst>
                            <p:childTnLst>
                              <p:par>
                                <p:cTn id="11" presetID="15" presetClass="entr" presetSubtype="0" fill="hold" nodeType="afterEffect">
                                  <p:stCondLst>
                                    <p:cond delay="0"/>
                                  </p:stCondLst>
                                  <p:childTnLst>
                                    <p:set>
                                      <p:cBhvr>
                                        <p:cTn id="12" dur="1" fill="hold">
                                          <p:stCondLst>
                                            <p:cond delay="0"/>
                                          </p:stCondLst>
                                        </p:cTn>
                                        <p:tgtEl>
                                          <p:spTgt spid="530550"/>
                                        </p:tgtEl>
                                        <p:attrNameLst>
                                          <p:attrName>style.visibility</p:attrName>
                                        </p:attrNameLst>
                                      </p:cBhvr>
                                      <p:to>
                                        <p:strVal val="visible"/>
                                      </p:to>
                                    </p:set>
                                    <p:anim calcmode="lin" valueType="num">
                                      <p:cBhvr>
                                        <p:cTn id="13" dur="1000" fill="hold"/>
                                        <p:tgtEl>
                                          <p:spTgt spid="530550"/>
                                        </p:tgtEl>
                                        <p:attrNameLst>
                                          <p:attrName>ppt_w</p:attrName>
                                        </p:attrNameLst>
                                      </p:cBhvr>
                                      <p:tavLst>
                                        <p:tav tm="0">
                                          <p:val>
                                            <p:fltVal val="0"/>
                                          </p:val>
                                        </p:tav>
                                        <p:tav tm="100000">
                                          <p:val>
                                            <p:strVal val="#ppt_w"/>
                                          </p:val>
                                        </p:tav>
                                      </p:tavLst>
                                    </p:anim>
                                    <p:anim calcmode="lin" valueType="num">
                                      <p:cBhvr>
                                        <p:cTn id="14" dur="1000" fill="hold"/>
                                        <p:tgtEl>
                                          <p:spTgt spid="530550"/>
                                        </p:tgtEl>
                                        <p:attrNameLst>
                                          <p:attrName>ppt_h</p:attrName>
                                        </p:attrNameLst>
                                      </p:cBhvr>
                                      <p:tavLst>
                                        <p:tav tm="0">
                                          <p:val>
                                            <p:fltVal val="0"/>
                                          </p:val>
                                        </p:tav>
                                        <p:tav tm="100000">
                                          <p:val>
                                            <p:strVal val="#ppt_h"/>
                                          </p:val>
                                        </p:tav>
                                      </p:tavLst>
                                    </p:anim>
                                    <p:anim calcmode="lin" valueType="num">
                                      <p:cBhvr>
                                        <p:cTn id="15" dur="1000" fill="hold"/>
                                        <p:tgtEl>
                                          <p:spTgt spid="530550"/>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530550"/>
                                        </p:tgtEl>
                                        <p:attrNameLst>
                                          <p:attrName>ppt_y</p:attrName>
                                        </p:attrNameLst>
                                      </p:cBhvr>
                                      <p:tavLst>
                                        <p:tav tm="0" fmla="#ppt_y+(sin(-2*pi*(1-$))*-#ppt_x+cos(-2*pi*(1-$))*(1-#ppt_y))*(1-$)">
                                          <p:val>
                                            <p:fltVal val="0"/>
                                          </p:val>
                                        </p:tav>
                                        <p:tav tm="100000">
                                          <p:val>
                                            <p:fltVal val="1"/>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1641" name="Group 185"/>
          <p:cNvGraphicFramePr>
            <a:graphicFrameLocks noGrp="1"/>
          </p:cNvGraphicFramePr>
          <p:nvPr/>
        </p:nvGraphicFramePr>
        <p:xfrm>
          <a:off x="323850" y="115888"/>
          <a:ext cx="8507413" cy="6783387"/>
        </p:xfrm>
        <a:graphic>
          <a:graphicData uri="http://schemas.openxmlformats.org/drawingml/2006/table">
            <a:tbl>
              <a:tblPr rtl="1"/>
              <a:tblGrid>
                <a:gridCol w="3970338">
                  <a:extLst>
                    <a:ext uri="{9D8B030D-6E8A-4147-A177-3AD203B41FA5}">
                      <a16:colId xmlns:a16="http://schemas.microsoft.com/office/drawing/2014/main" val="154769436"/>
                    </a:ext>
                  </a:extLst>
                </a:gridCol>
                <a:gridCol w="1152525">
                  <a:extLst>
                    <a:ext uri="{9D8B030D-6E8A-4147-A177-3AD203B41FA5}">
                      <a16:colId xmlns:a16="http://schemas.microsoft.com/office/drawing/2014/main" val="1920946324"/>
                    </a:ext>
                  </a:extLst>
                </a:gridCol>
                <a:gridCol w="979487">
                  <a:extLst>
                    <a:ext uri="{9D8B030D-6E8A-4147-A177-3AD203B41FA5}">
                      <a16:colId xmlns:a16="http://schemas.microsoft.com/office/drawing/2014/main" val="1658851196"/>
                    </a:ext>
                  </a:extLst>
                </a:gridCol>
                <a:gridCol w="182563">
                  <a:extLst>
                    <a:ext uri="{9D8B030D-6E8A-4147-A177-3AD203B41FA5}">
                      <a16:colId xmlns:a16="http://schemas.microsoft.com/office/drawing/2014/main" val="3046413229"/>
                    </a:ext>
                  </a:extLst>
                </a:gridCol>
                <a:gridCol w="1033462">
                  <a:extLst>
                    <a:ext uri="{9D8B030D-6E8A-4147-A177-3AD203B41FA5}">
                      <a16:colId xmlns:a16="http://schemas.microsoft.com/office/drawing/2014/main" val="1630987407"/>
                    </a:ext>
                  </a:extLst>
                </a:gridCol>
                <a:gridCol w="1189038">
                  <a:extLst>
                    <a:ext uri="{9D8B030D-6E8A-4147-A177-3AD203B41FA5}">
                      <a16:colId xmlns:a16="http://schemas.microsoft.com/office/drawing/2014/main" val="3657245748"/>
                    </a:ext>
                  </a:extLst>
                </a:gridCol>
              </a:tblGrid>
              <a:tr h="3794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617464365"/>
                  </a:ext>
                </a:extLst>
              </a:tr>
              <a:tr h="377825">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انتقالی به انبار از محل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57337224"/>
                  </a:ext>
                </a:extLst>
              </a:tr>
              <a:tr h="3794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                                        234800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95061913"/>
                  </a:ext>
                </a:extLst>
              </a:tr>
              <a:tr h="3778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مواد اضافه شده (2×1000)                                             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13765374"/>
                  </a:ext>
                </a:extLst>
              </a:tr>
              <a:tr h="3778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اضافه شده (42×600)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25200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262000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25681853"/>
                  </a:ext>
                </a:extLst>
              </a:tr>
              <a:tr h="4286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(223×36000)                                                                       8028000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01396796"/>
                  </a:ext>
                </a:extLst>
              </a:tr>
              <a:tr h="3778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عادی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367960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8657960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38903077"/>
                  </a:ext>
                </a:extLst>
              </a:tr>
              <a:tr h="4000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(از جدول تسهیم هزینه 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46614673"/>
                  </a:ext>
                </a:extLst>
              </a:tr>
              <a:tr h="39846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39765258"/>
                  </a:ext>
                </a:extLst>
              </a:tr>
              <a:tr h="3762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(179×5000)                                               895000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45737712"/>
                  </a:ext>
                </a:extLst>
              </a:tr>
              <a:tr h="3778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(42×4000)                                                    168000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0826669"/>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 ضایعات غیرعادی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48840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1111840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7902932"/>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(از جدول تسهیم هزینه 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69966121"/>
                  </a:ext>
                </a:extLst>
              </a:tr>
              <a:tr h="3460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9769800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09120708"/>
                  </a:ext>
                </a:extLst>
              </a:tr>
              <a:tr h="3460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ضایعات عادی :</a:t>
                      </a:r>
                      <a:endParaRPr kumimoji="0" lang="en-US" altLang="fa-IR" sz="21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05605"/>
                  </a:ext>
                </a:extLst>
              </a:tr>
              <a:tr h="3444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انتقالی               358000=179×2000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59673674"/>
                  </a:ext>
                </a:extLst>
              </a:tr>
              <a:tr h="3460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58800=42×1400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70976730"/>
                  </a:ext>
                </a:extLst>
              </a:tr>
              <a:tr h="3460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416800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210244124"/>
                  </a:ext>
                </a:extLst>
              </a:tr>
            </a:tbl>
          </a:graphicData>
        </a:graphic>
      </p:graphicFrame>
      <p:grpSp>
        <p:nvGrpSpPr>
          <p:cNvPr id="531644" name="Group 188"/>
          <p:cNvGrpSpPr>
            <a:grpSpLocks/>
          </p:cNvGrpSpPr>
          <p:nvPr/>
        </p:nvGrpSpPr>
        <p:grpSpPr bwMode="auto">
          <a:xfrm>
            <a:off x="1619250" y="5445125"/>
            <a:ext cx="5329238" cy="1368425"/>
            <a:chOff x="1020" y="3430"/>
            <a:chExt cx="3357" cy="862"/>
          </a:xfrm>
        </p:grpSpPr>
        <p:sp>
          <p:nvSpPr>
            <p:cNvPr id="531642" name="Line 186"/>
            <p:cNvSpPr>
              <a:spLocks noChangeShapeType="1"/>
            </p:cNvSpPr>
            <p:nvPr/>
          </p:nvSpPr>
          <p:spPr bwMode="auto">
            <a:xfrm>
              <a:off x="1020" y="3430"/>
              <a:ext cx="499"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1643" name="Line 187"/>
            <p:cNvSpPr>
              <a:spLocks noChangeShapeType="1"/>
            </p:cNvSpPr>
            <p:nvPr/>
          </p:nvSpPr>
          <p:spPr bwMode="auto">
            <a:xfrm>
              <a:off x="4014" y="4292"/>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52" presetClass="entr" presetSubtype="0" fill="hold" nodeType="afterEffect">
                                  <p:stCondLst>
                                    <p:cond delay="0"/>
                                  </p:stCondLst>
                                  <p:childTnLst>
                                    <p:set>
                                      <p:cBhvr>
                                        <p:cTn id="6" dur="1" fill="hold">
                                          <p:stCondLst>
                                            <p:cond delay="0"/>
                                          </p:stCondLst>
                                        </p:cTn>
                                        <p:tgtEl>
                                          <p:spTgt spid="531641"/>
                                        </p:tgtEl>
                                        <p:attrNameLst>
                                          <p:attrName>style.visibility</p:attrName>
                                        </p:attrNameLst>
                                      </p:cBhvr>
                                      <p:to>
                                        <p:strVal val="visible"/>
                                      </p:to>
                                    </p:set>
                                    <p:animScale>
                                      <p:cBhvr>
                                        <p:cTn id="7" dur="1000" decel="50000" fill="hold">
                                          <p:stCondLst>
                                            <p:cond delay="0"/>
                                          </p:stCondLst>
                                        </p:cTn>
                                        <p:tgtEl>
                                          <p:spTgt spid="531641"/>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1000" decel="50000" fill="hold">
                                          <p:stCondLst>
                                            <p:cond delay="0"/>
                                          </p:stCondLst>
                                        </p:cTn>
                                        <p:tgtEl>
                                          <p:spTgt spid="531641"/>
                                        </p:tgtEl>
                                        <p:attrNameLst>
                                          <p:attrName>ppt_x</p:attrName>
                                          <p:attrName>ppt_y</p:attrName>
                                        </p:attrNameLst>
                                      </p:cBhvr>
                                    </p:animMotion>
                                    <p:animEffect transition="in" filter="fade">
                                      <p:cBhvr>
                                        <p:cTn id="9" dur="1000"/>
                                        <p:tgtEl>
                                          <p:spTgt spid="531641"/>
                                        </p:tgtEl>
                                      </p:cBhvr>
                                    </p:animEffect>
                                  </p:childTnLst>
                                </p:cTn>
                              </p:par>
                              <p:par>
                                <p:cTn id="10" presetID="54" presetClass="entr" presetSubtype="0" accel="100000" fill="hold" nodeType="withEffect">
                                  <p:stCondLst>
                                    <p:cond delay="0"/>
                                  </p:stCondLst>
                                  <p:childTnLst>
                                    <p:set>
                                      <p:cBhvr>
                                        <p:cTn id="11" dur="1" fill="hold">
                                          <p:stCondLst>
                                            <p:cond delay="0"/>
                                          </p:stCondLst>
                                        </p:cTn>
                                        <p:tgtEl>
                                          <p:spTgt spid="531644"/>
                                        </p:tgtEl>
                                        <p:attrNameLst>
                                          <p:attrName>style.visibility</p:attrName>
                                        </p:attrNameLst>
                                      </p:cBhvr>
                                      <p:to>
                                        <p:strVal val="visible"/>
                                      </p:to>
                                    </p:set>
                                    <p:anim calcmode="lin" valueType="num">
                                      <p:cBhvr>
                                        <p:cTn id="12" dur="1000" fill="hold"/>
                                        <p:tgtEl>
                                          <p:spTgt spid="531644"/>
                                        </p:tgtEl>
                                        <p:attrNameLst>
                                          <p:attrName>ppt_w</p:attrName>
                                        </p:attrNameLst>
                                      </p:cBhvr>
                                      <p:tavLst>
                                        <p:tav tm="0">
                                          <p:val>
                                            <p:strVal val="#ppt_w*0.05"/>
                                          </p:val>
                                        </p:tav>
                                        <p:tav tm="100000">
                                          <p:val>
                                            <p:strVal val="#ppt_w"/>
                                          </p:val>
                                        </p:tav>
                                      </p:tavLst>
                                    </p:anim>
                                    <p:anim calcmode="lin" valueType="num">
                                      <p:cBhvr>
                                        <p:cTn id="13" dur="1000" fill="hold"/>
                                        <p:tgtEl>
                                          <p:spTgt spid="531644"/>
                                        </p:tgtEl>
                                        <p:attrNameLst>
                                          <p:attrName>ppt_h</p:attrName>
                                        </p:attrNameLst>
                                      </p:cBhvr>
                                      <p:tavLst>
                                        <p:tav tm="0">
                                          <p:val>
                                            <p:strVal val="#ppt_h"/>
                                          </p:val>
                                        </p:tav>
                                        <p:tav tm="100000">
                                          <p:val>
                                            <p:strVal val="#ppt_h"/>
                                          </p:val>
                                        </p:tav>
                                      </p:tavLst>
                                    </p:anim>
                                    <p:anim calcmode="lin" valueType="num">
                                      <p:cBhvr>
                                        <p:cTn id="14" dur="1000" fill="hold"/>
                                        <p:tgtEl>
                                          <p:spTgt spid="531644"/>
                                        </p:tgtEl>
                                        <p:attrNameLst>
                                          <p:attrName>ppt_x</p:attrName>
                                        </p:attrNameLst>
                                      </p:cBhvr>
                                      <p:tavLst>
                                        <p:tav tm="0">
                                          <p:val>
                                            <p:strVal val="#ppt_x-.2"/>
                                          </p:val>
                                        </p:tav>
                                        <p:tav tm="100000">
                                          <p:val>
                                            <p:strVal val="#ppt_x"/>
                                          </p:val>
                                        </p:tav>
                                      </p:tavLst>
                                    </p:anim>
                                    <p:anim calcmode="lin" valueType="num">
                                      <p:cBhvr>
                                        <p:cTn id="15" dur="1000" fill="hold"/>
                                        <p:tgtEl>
                                          <p:spTgt spid="531644"/>
                                        </p:tgtEl>
                                        <p:attrNameLst>
                                          <p:attrName>ppt_y</p:attrName>
                                        </p:attrNameLst>
                                      </p:cBhvr>
                                      <p:tavLst>
                                        <p:tav tm="0">
                                          <p:val>
                                            <p:strVal val="#ppt_y"/>
                                          </p:val>
                                        </p:tav>
                                        <p:tav tm="100000">
                                          <p:val>
                                            <p:strVal val="#ppt_y"/>
                                          </p:val>
                                        </p:tav>
                                      </p:tavLst>
                                    </p:anim>
                                    <p:animEffect transition="in" filter="fade">
                                      <p:cBhvr>
                                        <p:cTn id="16" dur="1000"/>
                                        <p:tgtEl>
                                          <p:spTgt spid="5316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2715" name="Group 235"/>
          <p:cNvGraphicFramePr>
            <a:graphicFrameLocks noGrp="1"/>
          </p:cNvGraphicFramePr>
          <p:nvPr>
            <p:ph/>
          </p:nvPr>
        </p:nvGraphicFramePr>
        <p:xfrm>
          <a:off x="179388" y="381000"/>
          <a:ext cx="8507412" cy="5711825"/>
        </p:xfrm>
        <a:graphic>
          <a:graphicData uri="http://schemas.openxmlformats.org/drawingml/2006/table">
            <a:tbl>
              <a:tblPr rtl="1"/>
              <a:tblGrid>
                <a:gridCol w="3035300">
                  <a:extLst>
                    <a:ext uri="{9D8B030D-6E8A-4147-A177-3AD203B41FA5}">
                      <a16:colId xmlns:a16="http://schemas.microsoft.com/office/drawing/2014/main" val="2536028419"/>
                    </a:ext>
                  </a:extLst>
                </a:gridCol>
                <a:gridCol w="1223962">
                  <a:extLst>
                    <a:ext uri="{9D8B030D-6E8A-4147-A177-3AD203B41FA5}">
                      <a16:colId xmlns:a16="http://schemas.microsoft.com/office/drawing/2014/main" val="370906165"/>
                    </a:ext>
                  </a:extLst>
                </a:gridCol>
                <a:gridCol w="935038">
                  <a:extLst>
                    <a:ext uri="{9D8B030D-6E8A-4147-A177-3AD203B41FA5}">
                      <a16:colId xmlns:a16="http://schemas.microsoft.com/office/drawing/2014/main" val="1261143896"/>
                    </a:ext>
                  </a:extLst>
                </a:gridCol>
                <a:gridCol w="1389062">
                  <a:extLst>
                    <a:ext uri="{9D8B030D-6E8A-4147-A177-3AD203B41FA5}">
                      <a16:colId xmlns:a16="http://schemas.microsoft.com/office/drawing/2014/main" val="2564789146"/>
                    </a:ext>
                  </a:extLst>
                </a:gridCol>
                <a:gridCol w="484188">
                  <a:extLst>
                    <a:ext uri="{9D8B030D-6E8A-4147-A177-3AD203B41FA5}">
                      <a16:colId xmlns:a16="http://schemas.microsoft.com/office/drawing/2014/main" val="2664840795"/>
                    </a:ext>
                  </a:extLst>
                </a:gridCol>
                <a:gridCol w="1439862">
                  <a:extLst>
                    <a:ext uri="{9D8B030D-6E8A-4147-A177-3AD203B41FA5}">
                      <a16:colId xmlns:a16="http://schemas.microsoft.com/office/drawing/2014/main" val="3925538044"/>
                    </a:ext>
                  </a:extLst>
                </a:gridCol>
              </a:tblGrid>
              <a:tr h="47625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تسهیم هزینه ضایعات عادی</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597219115"/>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از نظر هزینه انتقال</a:t>
                      </a:r>
                      <a:endParaRPr kumimoji="0" lang="en-US"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از نظر هزینه تبدیل</a:t>
                      </a:r>
                      <a:endParaRPr kumimoji="0" lang="en-US"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625773852"/>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تعداد</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درصد</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تعداد</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درصد</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1757616"/>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واحدهای تکمیل شده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36000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88</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36600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90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5707100"/>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در جریان آخر دوره</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5000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12</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4000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81726838"/>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41000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40600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37034093"/>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09983850"/>
                  </a:ext>
                </a:extLst>
              </a:tr>
              <a:tr h="476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جدول ریالی تسهیم هزینه ضایعات عادی</a:t>
                      </a:r>
                      <a:endParaRPr kumimoji="0" lang="en-US"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16408407"/>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واحدهای تکمیل شده</a:t>
                      </a:r>
                      <a:endParaRPr kumimoji="0" lang="en-US"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در جریان ساخت آخر دوره</a:t>
                      </a:r>
                      <a:endParaRPr kumimoji="0" lang="en-US" altLang="fa-IR" sz="24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44391158"/>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هزینه انتقالی</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315040=88%×358000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42960=12%358000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502328313"/>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هزینه تبدیل</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52920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=90%×58800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5880</a:t>
                      </a: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=10%×58800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732412802"/>
                  </a:ext>
                </a:extLst>
              </a:tr>
              <a:tr h="4730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367960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48840</a:t>
                      </a:r>
                      <a:endParaRPr kumimoji="0" lang="en-US" altLang="fa-IR" sz="2000" b="0" i="0" u="sng"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85690704"/>
                  </a:ext>
                </a:extLst>
              </a:tr>
            </a:tbl>
          </a:graphicData>
        </a:graphic>
      </p:graphicFrame>
      <p:grpSp>
        <p:nvGrpSpPr>
          <p:cNvPr id="532723" name="Group 243"/>
          <p:cNvGrpSpPr>
            <a:grpSpLocks/>
          </p:cNvGrpSpPr>
          <p:nvPr/>
        </p:nvGrpSpPr>
        <p:grpSpPr bwMode="auto">
          <a:xfrm>
            <a:off x="755650" y="3141663"/>
            <a:ext cx="4537075" cy="2879725"/>
            <a:chOff x="476" y="1979"/>
            <a:chExt cx="2858" cy="1814"/>
          </a:xfrm>
        </p:grpSpPr>
        <p:sp>
          <p:nvSpPr>
            <p:cNvPr id="532716" name="Line 236"/>
            <p:cNvSpPr>
              <a:spLocks noChangeShapeType="1"/>
            </p:cNvSpPr>
            <p:nvPr/>
          </p:nvSpPr>
          <p:spPr bwMode="auto">
            <a:xfrm>
              <a:off x="3016" y="1979"/>
              <a:ext cx="31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2717" name="Line 237"/>
            <p:cNvSpPr>
              <a:spLocks noChangeShapeType="1"/>
            </p:cNvSpPr>
            <p:nvPr/>
          </p:nvSpPr>
          <p:spPr bwMode="auto">
            <a:xfrm>
              <a:off x="2381" y="1979"/>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2718" name="Line 238"/>
            <p:cNvSpPr>
              <a:spLocks noChangeShapeType="1"/>
            </p:cNvSpPr>
            <p:nvPr/>
          </p:nvSpPr>
          <p:spPr bwMode="auto">
            <a:xfrm>
              <a:off x="1474" y="1979"/>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2719" name="Line 239"/>
            <p:cNvSpPr>
              <a:spLocks noChangeShapeType="1"/>
            </p:cNvSpPr>
            <p:nvPr/>
          </p:nvSpPr>
          <p:spPr bwMode="auto">
            <a:xfrm>
              <a:off x="476" y="1979"/>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2720" name="Line 240"/>
            <p:cNvSpPr>
              <a:spLocks noChangeShapeType="1"/>
            </p:cNvSpPr>
            <p:nvPr/>
          </p:nvSpPr>
          <p:spPr bwMode="auto">
            <a:xfrm>
              <a:off x="2699" y="3793"/>
              <a:ext cx="362"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2721" name="Line 241"/>
            <p:cNvSpPr>
              <a:spLocks noChangeShapeType="1"/>
            </p:cNvSpPr>
            <p:nvPr/>
          </p:nvSpPr>
          <p:spPr bwMode="auto">
            <a:xfrm>
              <a:off x="975" y="3793"/>
              <a:ext cx="363" cy="0"/>
            </a:xfrm>
            <a:prstGeom prst="line">
              <a:avLst/>
            </a:prstGeom>
            <a:noFill/>
            <a:ln w="9525">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0" presetClass="entr" presetSubtype="0" fill="hold" nodeType="afterEffect">
                                  <p:stCondLst>
                                    <p:cond delay="0"/>
                                  </p:stCondLst>
                                  <p:childTnLst>
                                    <p:set>
                                      <p:cBhvr>
                                        <p:cTn id="6" dur="1" fill="hold">
                                          <p:stCondLst>
                                            <p:cond delay="0"/>
                                          </p:stCondLst>
                                        </p:cTn>
                                        <p:tgtEl>
                                          <p:spTgt spid="532715"/>
                                        </p:tgtEl>
                                        <p:attrNameLst>
                                          <p:attrName>style.visibility</p:attrName>
                                        </p:attrNameLst>
                                      </p:cBhvr>
                                      <p:to>
                                        <p:strVal val="visible"/>
                                      </p:to>
                                    </p:set>
                                    <p:animEffect transition="in" filter="fade">
                                      <p:cBhvr>
                                        <p:cTn id="7" dur="800" decel="100000"/>
                                        <p:tgtEl>
                                          <p:spTgt spid="532715"/>
                                        </p:tgtEl>
                                      </p:cBhvr>
                                    </p:animEffect>
                                    <p:anim calcmode="lin" valueType="num">
                                      <p:cBhvr>
                                        <p:cTn id="8" dur="800" decel="100000" fill="hold"/>
                                        <p:tgtEl>
                                          <p:spTgt spid="532715"/>
                                        </p:tgtEl>
                                        <p:attrNameLst>
                                          <p:attrName>style.rotation</p:attrName>
                                        </p:attrNameLst>
                                      </p:cBhvr>
                                      <p:tavLst>
                                        <p:tav tm="0">
                                          <p:val>
                                            <p:fltVal val="-90"/>
                                          </p:val>
                                        </p:tav>
                                        <p:tav tm="100000">
                                          <p:val>
                                            <p:fltVal val="0"/>
                                          </p:val>
                                        </p:tav>
                                      </p:tavLst>
                                    </p:anim>
                                    <p:anim calcmode="lin" valueType="num">
                                      <p:cBhvr>
                                        <p:cTn id="9" dur="800" decel="100000" fill="hold"/>
                                        <p:tgtEl>
                                          <p:spTgt spid="532715"/>
                                        </p:tgtEl>
                                        <p:attrNameLst>
                                          <p:attrName>ppt_x</p:attrName>
                                        </p:attrNameLst>
                                      </p:cBhvr>
                                      <p:tavLst>
                                        <p:tav tm="0">
                                          <p:val>
                                            <p:strVal val="#ppt_x+0.4"/>
                                          </p:val>
                                        </p:tav>
                                        <p:tav tm="100000">
                                          <p:val>
                                            <p:strVal val="#ppt_x-0.05"/>
                                          </p:val>
                                        </p:tav>
                                      </p:tavLst>
                                    </p:anim>
                                    <p:anim calcmode="lin" valueType="num">
                                      <p:cBhvr>
                                        <p:cTn id="10" dur="800" decel="100000" fill="hold"/>
                                        <p:tgtEl>
                                          <p:spTgt spid="532715"/>
                                        </p:tgtEl>
                                        <p:attrNameLst>
                                          <p:attrName>ppt_y</p:attrName>
                                        </p:attrNameLst>
                                      </p:cBhvr>
                                      <p:tavLst>
                                        <p:tav tm="0">
                                          <p:val>
                                            <p:strVal val="#ppt_y-0.4"/>
                                          </p:val>
                                        </p:tav>
                                        <p:tav tm="100000">
                                          <p:val>
                                            <p:strVal val="#ppt_y+0.1"/>
                                          </p:val>
                                        </p:tav>
                                      </p:tavLst>
                                    </p:anim>
                                    <p:anim calcmode="lin" valueType="num">
                                      <p:cBhvr>
                                        <p:cTn id="11" dur="200" accel="100000" fill="hold">
                                          <p:stCondLst>
                                            <p:cond delay="800"/>
                                          </p:stCondLst>
                                        </p:cTn>
                                        <p:tgtEl>
                                          <p:spTgt spid="532715"/>
                                        </p:tgtEl>
                                        <p:attrNameLst>
                                          <p:attrName>ppt_x</p:attrName>
                                        </p:attrNameLst>
                                      </p:cBhvr>
                                      <p:tavLst>
                                        <p:tav tm="0">
                                          <p:val>
                                            <p:strVal val="#ppt_x-0.05"/>
                                          </p:val>
                                        </p:tav>
                                        <p:tav tm="100000">
                                          <p:val>
                                            <p:strVal val="#ppt_x"/>
                                          </p:val>
                                        </p:tav>
                                      </p:tavLst>
                                    </p:anim>
                                    <p:anim calcmode="lin" valueType="num">
                                      <p:cBhvr>
                                        <p:cTn id="12" dur="200" accel="100000" fill="hold">
                                          <p:stCondLst>
                                            <p:cond delay="800"/>
                                          </p:stCondLst>
                                        </p:cTn>
                                        <p:tgtEl>
                                          <p:spTgt spid="532715"/>
                                        </p:tgtEl>
                                        <p:attrNameLst>
                                          <p:attrName>ppt_y</p:attrName>
                                        </p:attrNameLst>
                                      </p:cBhvr>
                                      <p:tavLst>
                                        <p:tav tm="0">
                                          <p:val>
                                            <p:strVal val="#ppt_y+0.1"/>
                                          </p:val>
                                        </p:tav>
                                        <p:tav tm="100000">
                                          <p:val>
                                            <p:strVal val="#ppt_y"/>
                                          </p:val>
                                        </p:tav>
                                      </p:tavLst>
                                    </p:anim>
                                  </p:childTnLst>
                                </p:cTn>
                              </p:par>
                            </p:childTnLst>
                          </p:cTn>
                        </p:par>
                        <p:par>
                          <p:cTn id="13" fill="hold" nodeType="afterGroup">
                            <p:stCondLst>
                              <p:cond delay="1000"/>
                            </p:stCondLst>
                            <p:childTnLst>
                              <p:par>
                                <p:cTn id="14" presetID="54" presetClass="entr" presetSubtype="0" accel="100000" fill="hold" nodeType="afterEffect">
                                  <p:stCondLst>
                                    <p:cond delay="0"/>
                                  </p:stCondLst>
                                  <p:childTnLst>
                                    <p:set>
                                      <p:cBhvr>
                                        <p:cTn id="15" dur="1" fill="hold">
                                          <p:stCondLst>
                                            <p:cond delay="0"/>
                                          </p:stCondLst>
                                        </p:cTn>
                                        <p:tgtEl>
                                          <p:spTgt spid="532723"/>
                                        </p:tgtEl>
                                        <p:attrNameLst>
                                          <p:attrName>style.visibility</p:attrName>
                                        </p:attrNameLst>
                                      </p:cBhvr>
                                      <p:to>
                                        <p:strVal val="visible"/>
                                      </p:to>
                                    </p:set>
                                    <p:anim calcmode="lin" valueType="num">
                                      <p:cBhvr>
                                        <p:cTn id="16" dur="500" fill="hold"/>
                                        <p:tgtEl>
                                          <p:spTgt spid="532723"/>
                                        </p:tgtEl>
                                        <p:attrNameLst>
                                          <p:attrName>ppt_w</p:attrName>
                                        </p:attrNameLst>
                                      </p:cBhvr>
                                      <p:tavLst>
                                        <p:tav tm="0">
                                          <p:val>
                                            <p:strVal val="#ppt_w*0.05"/>
                                          </p:val>
                                        </p:tav>
                                        <p:tav tm="100000">
                                          <p:val>
                                            <p:strVal val="#ppt_w"/>
                                          </p:val>
                                        </p:tav>
                                      </p:tavLst>
                                    </p:anim>
                                    <p:anim calcmode="lin" valueType="num">
                                      <p:cBhvr>
                                        <p:cTn id="17" dur="500" fill="hold"/>
                                        <p:tgtEl>
                                          <p:spTgt spid="532723"/>
                                        </p:tgtEl>
                                        <p:attrNameLst>
                                          <p:attrName>ppt_h</p:attrName>
                                        </p:attrNameLst>
                                      </p:cBhvr>
                                      <p:tavLst>
                                        <p:tav tm="0">
                                          <p:val>
                                            <p:strVal val="#ppt_h"/>
                                          </p:val>
                                        </p:tav>
                                        <p:tav tm="100000">
                                          <p:val>
                                            <p:strVal val="#ppt_h"/>
                                          </p:val>
                                        </p:tav>
                                      </p:tavLst>
                                    </p:anim>
                                    <p:anim calcmode="lin" valueType="num">
                                      <p:cBhvr>
                                        <p:cTn id="18" dur="500" fill="hold"/>
                                        <p:tgtEl>
                                          <p:spTgt spid="532723"/>
                                        </p:tgtEl>
                                        <p:attrNameLst>
                                          <p:attrName>ppt_x</p:attrName>
                                        </p:attrNameLst>
                                      </p:cBhvr>
                                      <p:tavLst>
                                        <p:tav tm="0">
                                          <p:val>
                                            <p:strVal val="#ppt_x-.2"/>
                                          </p:val>
                                        </p:tav>
                                        <p:tav tm="100000">
                                          <p:val>
                                            <p:strVal val="#ppt_x"/>
                                          </p:val>
                                        </p:tav>
                                      </p:tavLst>
                                    </p:anim>
                                    <p:anim calcmode="lin" valueType="num">
                                      <p:cBhvr>
                                        <p:cTn id="19" dur="500" fill="hold"/>
                                        <p:tgtEl>
                                          <p:spTgt spid="532723"/>
                                        </p:tgtEl>
                                        <p:attrNameLst>
                                          <p:attrName>ppt_y</p:attrName>
                                        </p:attrNameLst>
                                      </p:cBhvr>
                                      <p:tavLst>
                                        <p:tav tm="0">
                                          <p:val>
                                            <p:strVal val="#ppt_y"/>
                                          </p:val>
                                        </p:tav>
                                        <p:tav tm="100000">
                                          <p:val>
                                            <p:strVal val="#ppt_y"/>
                                          </p:val>
                                        </p:tav>
                                      </p:tavLst>
                                    </p:anim>
                                    <p:animEffect transition="in" filter="fade">
                                      <p:cBhvr>
                                        <p:cTn id="20" dur="500"/>
                                        <p:tgtEl>
                                          <p:spTgt spid="5327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34532" name="Rectangle 4"/>
          <p:cNvSpPr>
            <a:spLocks noChangeArrowheads="1"/>
          </p:cNvSpPr>
          <p:nvPr/>
        </p:nvSpPr>
        <p:spPr bwMode="auto">
          <a:xfrm>
            <a:off x="457200" y="115888"/>
            <a:ext cx="8229600" cy="671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800">
                <a:cs typeface="B Nasim" panose="00000700000000000000" pitchFamily="2" charset="-78"/>
              </a:rPr>
              <a:t>حل مساله 31-1</a:t>
            </a:r>
            <a:endParaRPr lang="en-US" altLang="fa-IR" sz="1800">
              <a:cs typeface="B Nasim" panose="00000700000000000000" pitchFamily="2" charset="-78"/>
            </a:endParaRPr>
          </a:p>
        </p:txBody>
      </p:sp>
      <p:graphicFrame>
        <p:nvGraphicFramePr>
          <p:cNvPr id="534622" name="Group 94"/>
          <p:cNvGraphicFramePr>
            <a:graphicFrameLocks noGrp="1"/>
          </p:cNvGraphicFramePr>
          <p:nvPr/>
        </p:nvGraphicFramePr>
        <p:xfrm>
          <a:off x="539750" y="477838"/>
          <a:ext cx="8229600" cy="6264275"/>
        </p:xfrm>
        <a:graphic>
          <a:graphicData uri="http://schemas.openxmlformats.org/drawingml/2006/table">
            <a:tbl>
              <a:tblPr rtl="1"/>
              <a:tblGrid>
                <a:gridCol w="3765550">
                  <a:extLst>
                    <a:ext uri="{9D8B030D-6E8A-4147-A177-3AD203B41FA5}">
                      <a16:colId xmlns:a16="http://schemas.microsoft.com/office/drawing/2014/main" val="2661687719"/>
                    </a:ext>
                  </a:extLst>
                </a:gridCol>
                <a:gridCol w="1295400">
                  <a:extLst>
                    <a:ext uri="{9D8B030D-6E8A-4147-A177-3AD203B41FA5}">
                      <a16:colId xmlns:a16="http://schemas.microsoft.com/office/drawing/2014/main" val="2567991288"/>
                    </a:ext>
                  </a:extLst>
                </a:gridCol>
                <a:gridCol w="1512887">
                  <a:extLst>
                    <a:ext uri="{9D8B030D-6E8A-4147-A177-3AD203B41FA5}">
                      <a16:colId xmlns:a16="http://schemas.microsoft.com/office/drawing/2014/main" val="2064308025"/>
                    </a:ext>
                  </a:extLst>
                </a:gridCol>
                <a:gridCol w="1655763">
                  <a:extLst>
                    <a:ext uri="{9D8B030D-6E8A-4147-A177-3AD203B41FA5}">
                      <a16:colId xmlns:a16="http://schemas.microsoft.com/office/drawing/2014/main" val="2509546033"/>
                    </a:ext>
                  </a:extLst>
                </a:gridCol>
              </a:tblGrid>
              <a:tr h="2746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ایران 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(1) – روش </a:t>
                      </a: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FIFO</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برای خرداد ماه 72</a:t>
                      </a: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6344671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37717770"/>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045201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اقدام به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3453707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دایره (2)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3418384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88677170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06569399"/>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3856414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62654742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19072187"/>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واحدهایی که طی دوره شروع و تکمیل شده اند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7475160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9710371"/>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66348095"/>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23800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22470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726814327"/>
                  </a:ext>
                </a:extLst>
              </a:tr>
            </a:tbl>
          </a:graphicData>
        </a:graphic>
      </p:graphicFrame>
      <p:grpSp>
        <p:nvGrpSpPr>
          <p:cNvPr id="534625" name="Group 97"/>
          <p:cNvGrpSpPr>
            <a:grpSpLocks/>
          </p:cNvGrpSpPr>
          <p:nvPr/>
        </p:nvGrpSpPr>
        <p:grpSpPr bwMode="auto">
          <a:xfrm>
            <a:off x="1331913" y="6597650"/>
            <a:ext cx="1871662" cy="0"/>
            <a:chOff x="839" y="4247"/>
            <a:chExt cx="1179" cy="0"/>
          </a:xfrm>
        </p:grpSpPr>
        <p:sp>
          <p:nvSpPr>
            <p:cNvPr id="534623" name="Line 95"/>
            <p:cNvSpPr>
              <a:spLocks noChangeShapeType="1"/>
            </p:cNvSpPr>
            <p:nvPr/>
          </p:nvSpPr>
          <p:spPr bwMode="auto">
            <a:xfrm>
              <a:off x="1701" y="4247"/>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4624" name="Line 96"/>
            <p:cNvSpPr>
              <a:spLocks noChangeShapeType="1"/>
            </p:cNvSpPr>
            <p:nvPr/>
          </p:nvSpPr>
          <p:spPr bwMode="auto">
            <a:xfrm>
              <a:off x="839" y="4247"/>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34532"/>
                                        </p:tgtEl>
                                        <p:attrNameLst>
                                          <p:attrName>style.visibility</p:attrName>
                                        </p:attrNameLst>
                                      </p:cBhvr>
                                      <p:to>
                                        <p:strVal val="visible"/>
                                      </p:to>
                                    </p:set>
                                    <p:animEffect transition="in" filter="fade">
                                      <p:cBhvr>
                                        <p:cTn id="7" dur="1000"/>
                                        <p:tgtEl>
                                          <p:spTgt spid="534532"/>
                                        </p:tgtEl>
                                      </p:cBhvr>
                                    </p:animEffect>
                                    <p:anim calcmode="lin" valueType="num">
                                      <p:cBhvr>
                                        <p:cTn id="8" dur="1000" fill="hold"/>
                                        <p:tgtEl>
                                          <p:spTgt spid="534532"/>
                                        </p:tgtEl>
                                        <p:attrNameLst>
                                          <p:attrName>ppt_x</p:attrName>
                                        </p:attrNameLst>
                                      </p:cBhvr>
                                      <p:tavLst>
                                        <p:tav tm="0">
                                          <p:val>
                                            <p:strVal val="#ppt_x"/>
                                          </p:val>
                                        </p:tav>
                                        <p:tav tm="100000">
                                          <p:val>
                                            <p:strVal val="#ppt_x"/>
                                          </p:val>
                                        </p:tav>
                                      </p:tavLst>
                                    </p:anim>
                                    <p:anim calcmode="lin" valueType="num">
                                      <p:cBhvr>
                                        <p:cTn id="9" dur="900" decel="100000" fill="hold"/>
                                        <p:tgtEl>
                                          <p:spTgt spid="534532"/>
                                        </p:tgtEl>
                                        <p:attrNameLst>
                                          <p:attrName>ppt_y</p:attrName>
                                        </p:attrNameLst>
                                      </p:cBhvr>
                                      <p:tavLst>
                                        <p:tav tm="0">
                                          <p:val>
                                            <p:strVal val="#ppt_y+1"/>
                                          </p:val>
                                        </p:tav>
                                        <p:tav tm="100000">
                                          <p:val>
                                            <p:strVal val="#ppt_y-.03"/>
                                          </p:val>
                                        </p:tav>
                                      </p:tavLst>
                                    </p:anim>
                                    <p:anim calcmode="lin" valueType="num">
                                      <p:cBhvr>
                                        <p:cTn id="10" dur="100" accel="100000" fill="hold">
                                          <p:stCondLst>
                                            <p:cond delay="900"/>
                                          </p:stCondLst>
                                        </p:cTn>
                                        <p:tgtEl>
                                          <p:spTgt spid="534532"/>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4532" grpId="0"/>
    </p:bldLst>
  </p:timing>
</p:sld>
</file>

<file path=ppt/slides/slide7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5659" name="Group 107"/>
          <p:cNvGraphicFramePr>
            <a:graphicFrameLocks noGrp="1"/>
          </p:cNvGraphicFramePr>
          <p:nvPr/>
        </p:nvGraphicFramePr>
        <p:xfrm>
          <a:off x="312738" y="260350"/>
          <a:ext cx="8507412" cy="6269038"/>
        </p:xfrm>
        <a:graphic>
          <a:graphicData uri="http://schemas.openxmlformats.org/drawingml/2006/table">
            <a:tbl>
              <a:tblPr rtl="1"/>
              <a:tblGrid>
                <a:gridCol w="3970337">
                  <a:extLst>
                    <a:ext uri="{9D8B030D-6E8A-4147-A177-3AD203B41FA5}">
                      <a16:colId xmlns:a16="http://schemas.microsoft.com/office/drawing/2014/main" val="2425104871"/>
                    </a:ext>
                  </a:extLst>
                </a:gridCol>
                <a:gridCol w="1152525">
                  <a:extLst>
                    <a:ext uri="{9D8B030D-6E8A-4147-A177-3AD203B41FA5}">
                      <a16:colId xmlns:a16="http://schemas.microsoft.com/office/drawing/2014/main" val="871553062"/>
                    </a:ext>
                  </a:extLst>
                </a:gridCol>
                <a:gridCol w="979488">
                  <a:extLst>
                    <a:ext uri="{9D8B030D-6E8A-4147-A177-3AD203B41FA5}">
                      <a16:colId xmlns:a16="http://schemas.microsoft.com/office/drawing/2014/main" val="3635953096"/>
                    </a:ext>
                  </a:extLst>
                </a:gridCol>
                <a:gridCol w="182562">
                  <a:extLst>
                    <a:ext uri="{9D8B030D-6E8A-4147-A177-3AD203B41FA5}">
                      <a16:colId xmlns:a16="http://schemas.microsoft.com/office/drawing/2014/main" val="3619765573"/>
                    </a:ext>
                  </a:extLst>
                </a:gridCol>
                <a:gridCol w="1033463">
                  <a:extLst>
                    <a:ext uri="{9D8B030D-6E8A-4147-A177-3AD203B41FA5}">
                      <a16:colId xmlns:a16="http://schemas.microsoft.com/office/drawing/2014/main" val="197380057"/>
                    </a:ext>
                  </a:extLst>
                </a:gridCol>
                <a:gridCol w="1189037">
                  <a:extLst>
                    <a:ext uri="{9D8B030D-6E8A-4147-A177-3AD203B41FA5}">
                      <a16:colId xmlns:a16="http://schemas.microsoft.com/office/drawing/2014/main" val="2145324192"/>
                    </a:ext>
                  </a:extLst>
                </a:gridCol>
              </a:tblGrid>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575710552"/>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62688739"/>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3808000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7864500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11672500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6924201"/>
                  </a:ext>
                </a:extLst>
              </a:tr>
              <a:tr h="3651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12057500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88303651"/>
                  </a:ext>
                </a:extLst>
              </a:tr>
              <a:tr h="4238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23800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22470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44907304"/>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89823446"/>
                  </a:ext>
                </a:extLst>
              </a:tr>
              <a:tr h="3667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42224374"/>
                  </a:ext>
                </a:extLst>
              </a:tr>
              <a:tr h="3635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68022611"/>
                  </a:ext>
                </a:extLst>
              </a:tr>
              <a:tr h="3683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                                                                          385000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85206514"/>
                  </a:ext>
                </a:extLst>
              </a:tr>
              <a:tr h="3667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(350×350)                                 </a:t>
                      </a: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89330164"/>
                  </a:ext>
                </a:extLst>
              </a:tr>
              <a:tr h="365125">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تولیدات دوره جاری                                              (510×21000)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10710000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82313819"/>
                  </a:ext>
                </a:extLst>
              </a:tr>
              <a:tr h="368300">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تکمیل شده و انتقال یافته       (22000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11217500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29818529"/>
                  </a:ext>
                </a:extLst>
              </a:tr>
              <a:tr h="3698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99791122"/>
                  </a:ext>
                </a:extLst>
              </a:tr>
              <a:tr h="363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مواد اولیه      (160×2800)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50350407"/>
                  </a:ext>
                </a:extLst>
              </a:tr>
              <a:tr h="363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           (350×1120)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392000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69307728"/>
                  </a:ext>
                </a:extLst>
              </a:tr>
              <a:tr h="3698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840000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48252155"/>
                  </a:ext>
                </a:extLst>
              </a:tr>
              <a:tr h="3159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12057500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313338778"/>
                  </a:ext>
                </a:extLst>
              </a:tr>
            </a:tbl>
          </a:graphicData>
        </a:graphic>
      </p:graphicFrame>
      <p:grpSp>
        <p:nvGrpSpPr>
          <p:cNvPr id="535661" name="Group 109"/>
          <p:cNvGrpSpPr>
            <a:grpSpLocks/>
          </p:cNvGrpSpPr>
          <p:nvPr/>
        </p:nvGrpSpPr>
        <p:grpSpPr bwMode="auto">
          <a:xfrm>
            <a:off x="539750" y="1628775"/>
            <a:ext cx="2808288" cy="4824413"/>
            <a:chOff x="340" y="1026"/>
            <a:chExt cx="1769" cy="3039"/>
          </a:xfrm>
        </p:grpSpPr>
        <p:sp>
          <p:nvSpPr>
            <p:cNvPr id="535638" name="Line 86"/>
            <p:cNvSpPr>
              <a:spLocks noChangeShapeType="1"/>
            </p:cNvSpPr>
            <p:nvPr/>
          </p:nvSpPr>
          <p:spPr bwMode="auto">
            <a:xfrm>
              <a:off x="340" y="1026"/>
              <a:ext cx="45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5640" name="Line 88"/>
            <p:cNvSpPr>
              <a:spLocks noChangeShapeType="1"/>
            </p:cNvSpPr>
            <p:nvPr/>
          </p:nvSpPr>
          <p:spPr bwMode="auto">
            <a:xfrm>
              <a:off x="1927" y="1525"/>
              <a:ext cx="18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5641" name="Line 89"/>
            <p:cNvSpPr>
              <a:spLocks noChangeShapeType="1"/>
            </p:cNvSpPr>
            <p:nvPr/>
          </p:nvSpPr>
          <p:spPr bwMode="auto">
            <a:xfrm>
              <a:off x="1202" y="1525"/>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5642" name="Line 90"/>
            <p:cNvSpPr>
              <a:spLocks noChangeShapeType="1"/>
            </p:cNvSpPr>
            <p:nvPr/>
          </p:nvSpPr>
          <p:spPr bwMode="auto">
            <a:xfrm>
              <a:off x="612" y="1525"/>
              <a:ext cx="181"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5660" name="Line 108"/>
            <p:cNvSpPr>
              <a:spLocks noChangeShapeType="1"/>
            </p:cNvSpPr>
            <p:nvPr/>
          </p:nvSpPr>
          <p:spPr bwMode="auto">
            <a:xfrm>
              <a:off x="340" y="4065"/>
              <a:ext cx="45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17180" name="Group 60"/>
          <p:cNvGraphicFramePr>
            <a:graphicFrameLocks noGrp="1"/>
          </p:cNvGraphicFramePr>
          <p:nvPr/>
        </p:nvGraphicFramePr>
        <p:xfrm>
          <a:off x="539750" y="765175"/>
          <a:ext cx="8229600" cy="5426075"/>
        </p:xfrm>
        <a:graphic>
          <a:graphicData uri="http://schemas.openxmlformats.org/drawingml/2006/table">
            <a:tbl>
              <a:tblPr rtl="1"/>
              <a:tblGrid>
                <a:gridCol w="4341812">
                  <a:extLst>
                    <a:ext uri="{9D8B030D-6E8A-4147-A177-3AD203B41FA5}">
                      <a16:colId xmlns:a16="http://schemas.microsoft.com/office/drawing/2014/main" val="3703473721"/>
                    </a:ext>
                  </a:extLst>
                </a:gridCol>
                <a:gridCol w="719138">
                  <a:extLst>
                    <a:ext uri="{9D8B030D-6E8A-4147-A177-3AD203B41FA5}">
                      <a16:colId xmlns:a16="http://schemas.microsoft.com/office/drawing/2014/main" val="2482456851"/>
                    </a:ext>
                  </a:extLst>
                </a:gridCol>
                <a:gridCol w="1512887">
                  <a:extLst>
                    <a:ext uri="{9D8B030D-6E8A-4147-A177-3AD203B41FA5}">
                      <a16:colId xmlns:a16="http://schemas.microsoft.com/office/drawing/2014/main" val="1225328"/>
                    </a:ext>
                  </a:extLst>
                </a:gridCol>
                <a:gridCol w="1655763">
                  <a:extLst>
                    <a:ext uri="{9D8B030D-6E8A-4147-A177-3AD203B41FA5}">
                      <a16:colId xmlns:a16="http://schemas.microsoft.com/office/drawing/2014/main" val="1680098451"/>
                    </a:ext>
                  </a:extLst>
                </a:gridCol>
              </a:tblGrid>
              <a:tr h="1754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شرکت ایران شهر</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گزارش هزینه تولید دایره (2) – روش میانگین</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در خرداد ماه 72</a:t>
                      </a:r>
                      <a:endParaRPr kumimoji="0" lang="en-US" altLang="fa-IR" sz="2000" b="1" i="0" u="sng" strike="noStrike" cap="none" normalizeH="0" baseline="0" smtClean="0">
                        <a:ln>
                          <a:noFill/>
                        </a:ln>
                        <a:solidFill>
                          <a:schemeClr val="tx1"/>
                        </a:solidFill>
                        <a:effectLst/>
                        <a:latin typeface="Times New Roman" panose="02020603050405020304" pitchFamily="18" charset="0"/>
                        <a:cs typeface="Times New Roman" panose="02020603050405020304" pitchFamily="18" charset="0"/>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10965560"/>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 – </a:t>
                      </a: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مقداری تولید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6503848"/>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واحد</a:t>
                      </a:r>
                      <a:endParaRPr kumimoji="0" lang="en-US" altLang="fa-IR" sz="21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99560996"/>
                  </a:ext>
                </a:extLst>
              </a:tr>
              <a:tr h="4603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اول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64623449"/>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دریافتی از دایره (1)</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22000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6811084"/>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انتقالی به انبار </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74699717"/>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37739176"/>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53783086"/>
                  </a:ext>
                </a:extLst>
              </a:tr>
              <a:tr h="4587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4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785121001"/>
                  </a:ext>
                </a:extLst>
              </a:tr>
            </a:tbl>
          </a:graphicData>
        </a:graphic>
      </p:graphicFrame>
    </p:spTree>
  </p:cSld>
  <p:clrMapOvr>
    <a:masterClrMapping/>
  </p:clrMapOvr>
  <p:transition spd="med">
    <p:wipe dir="d"/>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7698" name="Group 98"/>
          <p:cNvGraphicFramePr>
            <a:graphicFrameLocks noGrp="1"/>
          </p:cNvGraphicFramePr>
          <p:nvPr/>
        </p:nvGraphicFramePr>
        <p:xfrm>
          <a:off x="323850" y="333375"/>
          <a:ext cx="8362950" cy="5654675"/>
        </p:xfrm>
        <a:graphic>
          <a:graphicData uri="http://schemas.openxmlformats.org/drawingml/2006/table">
            <a:tbl>
              <a:tblPr rtl="1"/>
              <a:tblGrid>
                <a:gridCol w="4114800">
                  <a:extLst>
                    <a:ext uri="{9D8B030D-6E8A-4147-A177-3AD203B41FA5}">
                      <a16:colId xmlns:a16="http://schemas.microsoft.com/office/drawing/2014/main" val="428459212"/>
                    </a:ext>
                  </a:extLst>
                </a:gridCol>
                <a:gridCol w="1079500">
                  <a:extLst>
                    <a:ext uri="{9D8B030D-6E8A-4147-A177-3AD203B41FA5}">
                      <a16:colId xmlns:a16="http://schemas.microsoft.com/office/drawing/2014/main" val="1454848249"/>
                    </a:ext>
                  </a:extLst>
                </a:gridCol>
                <a:gridCol w="936625">
                  <a:extLst>
                    <a:ext uri="{9D8B030D-6E8A-4147-A177-3AD203B41FA5}">
                      <a16:colId xmlns:a16="http://schemas.microsoft.com/office/drawing/2014/main" val="3915560847"/>
                    </a:ext>
                  </a:extLst>
                </a:gridCol>
                <a:gridCol w="1152525">
                  <a:extLst>
                    <a:ext uri="{9D8B030D-6E8A-4147-A177-3AD203B41FA5}">
                      <a16:colId xmlns:a16="http://schemas.microsoft.com/office/drawing/2014/main" val="2820148129"/>
                    </a:ext>
                  </a:extLst>
                </a:gridCol>
                <a:gridCol w="1079500">
                  <a:extLst>
                    <a:ext uri="{9D8B030D-6E8A-4147-A177-3AD203B41FA5}">
                      <a16:colId xmlns:a16="http://schemas.microsoft.com/office/drawing/2014/main" val="4086015975"/>
                    </a:ext>
                  </a:extLst>
                </a:gridCol>
              </a:tblGrid>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معادل آحاد تکمیل شده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62362059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واحدهای تکمیل شده و انتقال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133271140"/>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253419018"/>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عادی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880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65373263"/>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غیرعادی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638391912"/>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26100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02470501"/>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 – </a:t>
                      </a: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منظور شده به حساب دایره</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انتقالی</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مواد</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تبدیل</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جمع</a:t>
                      </a:r>
                      <a:endParaRPr kumimoji="0" lang="en-US" altLang="fa-IR" sz="19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666588489"/>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درجریان ساخت اول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4080000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2400000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432000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6912000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25891514"/>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جاری طی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11370000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5377500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1107900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17855400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990819692"/>
                  </a:ext>
                </a:extLst>
              </a:tr>
              <a:tr h="4699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15450000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7777500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1539900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24767400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37731456"/>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تقسیم بر معادل آحاد تکمیل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25500÷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26100÷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80075284"/>
                  </a:ext>
                </a:extLst>
              </a:tr>
              <a:tr h="4714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یک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305</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879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355508945"/>
                  </a:ext>
                </a:extLst>
              </a:tr>
            </a:tbl>
          </a:graphicData>
        </a:graphic>
      </p:graphicFrame>
      <p:grpSp>
        <p:nvGrpSpPr>
          <p:cNvPr id="537706" name="Group 106"/>
          <p:cNvGrpSpPr>
            <a:grpSpLocks/>
          </p:cNvGrpSpPr>
          <p:nvPr/>
        </p:nvGrpSpPr>
        <p:grpSpPr bwMode="auto">
          <a:xfrm>
            <a:off x="900113" y="3068638"/>
            <a:ext cx="3384550" cy="2808287"/>
            <a:chOff x="567" y="1933"/>
            <a:chExt cx="2132" cy="1769"/>
          </a:xfrm>
        </p:grpSpPr>
        <p:sp>
          <p:nvSpPr>
            <p:cNvPr id="537699" name="Line 99"/>
            <p:cNvSpPr>
              <a:spLocks noChangeShapeType="1"/>
            </p:cNvSpPr>
            <p:nvPr/>
          </p:nvSpPr>
          <p:spPr bwMode="auto">
            <a:xfrm>
              <a:off x="2381" y="1933"/>
              <a:ext cx="31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0" name="Line 100"/>
            <p:cNvSpPr>
              <a:spLocks noChangeShapeType="1"/>
            </p:cNvSpPr>
            <p:nvPr/>
          </p:nvSpPr>
          <p:spPr bwMode="auto">
            <a:xfrm>
              <a:off x="1791" y="1933"/>
              <a:ext cx="27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1" name="Line 101"/>
            <p:cNvSpPr>
              <a:spLocks noChangeShapeType="1"/>
            </p:cNvSpPr>
            <p:nvPr/>
          </p:nvSpPr>
          <p:spPr bwMode="auto">
            <a:xfrm>
              <a:off x="1247" y="1933"/>
              <a:ext cx="31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2" name="Line 102"/>
            <p:cNvSpPr>
              <a:spLocks noChangeShapeType="1"/>
            </p:cNvSpPr>
            <p:nvPr/>
          </p:nvSpPr>
          <p:spPr bwMode="auto">
            <a:xfrm>
              <a:off x="2426" y="3702"/>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3" name="Line 103"/>
            <p:cNvSpPr>
              <a:spLocks noChangeShapeType="1"/>
            </p:cNvSpPr>
            <p:nvPr/>
          </p:nvSpPr>
          <p:spPr bwMode="auto">
            <a:xfrm>
              <a:off x="1791" y="3702"/>
              <a:ext cx="31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4" name="Line 104"/>
            <p:cNvSpPr>
              <a:spLocks noChangeShapeType="1"/>
            </p:cNvSpPr>
            <p:nvPr/>
          </p:nvSpPr>
          <p:spPr bwMode="auto">
            <a:xfrm>
              <a:off x="1202" y="3702"/>
              <a:ext cx="181"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37705" name="Line 105"/>
            <p:cNvSpPr>
              <a:spLocks noChangeShapeType="1"/>
            </p:cNvSpPr>
            <p:nvPr/>
          </p:nvSpPr>
          <p:spPr bwMode="auto">
            <a:xfrm>
              <a:off x="567" y="3702"/>
              <a:ext cx="226"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wipe dir="d"/>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399363" name="Rectangle 3"/>
          <p:cNvSpPr>
            <a:spLocks noGrp="1" noChangeArrowheads="1"/>
          </p:cNvSpPr>
          <p:nvPr>
            <p:ph type="body" idx="1"/>
          </p:nvPr>
        </p:nvSpPr>
        <p:spPr>
          <a:xfrm>
            <a:off x="457200" y="692150"/>
            <a:ext cx="8229600" cy="5434013"/>
          </a:xfrm>
        </p:spPr>
        <p:txBody>
          <a:bodyPr/>
          <a:lstStyle/>
          <a:p>
            <a:r>
              <a:rPr lang="fa-IR" altLang="zh-CN" sz="2400">
                <a:cs typeface="B Titr" panose="00000700000000000000" pitchFamily="2" charset="-78"/>
              </a:rPr>
              <a:t>ضایعات :</a:t>
            </a:r>
          </a:p>
          <a:p>
            <a:pPr>
              <a:buFont typeface="Wingdings" panose="05000000000000000000" pitchFamily="2" charset="2"/>
              <a:buNone/>
            </a:pPr>
            <a:r>
              <a:rPr lang="fa-IR" altLang="zh-CN" sz="2800">
                <a:effectLst/>
                <a:cs typeface="B Zar" panose="00000400000000000000" pitchFamily="2" charset="-78"/>
              </a:rPr>
              <a:t>در صورتی که مواد اولیه با گذر از فرآیند تولید تماما به کالای سالم تبدیل نگردد ، ضایعات بوجود خواهد آمد . ضایعات می تواند به روشهای زیر ایجاد شود :</a:t>
            </a:r>
          </a:p>
          <a:p>
            <a:pPr>
              <a:buFont typeface="Wingdings" panose="05000000000000000000" pitchFamily="2" charset="2"/>
              <a:buNone/>
            </a:pPr>
            <a:r>
              <a:rPr lang="fa-IR" altLang="zh-CN" sz="2800">
                <a:effectLst/>
                <a:cs typeface="B Zar" panose="00000400000000000000" pitchFamily="2" charset="-78"/>
              </a:rPr>
              <a:t>	1- </a:t>
            </a:r>
            <a:r>
              <a:rPr lang="fa-IR" altLang="zh-CN" sz="2600" b="1">
                <a:effectLst/>
                <a:cs typeface="B Zar" panose="00000400000000000000" pitchFamily="2" charset="-78"/>
              </a:rPr>
              <a:t>کالای معیوب غیر قابل برگشت به تولید (قراضه)</a:t>
            </a:r>
            <a:r>
              <a:rPr lang="fa-IR" altLang="zh-CN" sz="2800">
                <a:effectLst/>
                <a:cs typeface="B Zar" panose="00000400000000000000" pitchFamily="2" charset="-78"/>
              </a:rPr>
              <a:t> : کالاهایی هستند که از فرآیند تولید سالم بیرون نیامده و فاقد مشخصات استاندارد هستند . اینگونه کالاها قابل بازسازی و تعمیر نیستند ، و ممکن است به ارزش بسیار ناچیز به فروش برسند .</a:t>
            </a:r>
          </a:p>
          <a:p>
            <a:pPr>
              <a:buFont typeface="Wingdings" panose="05000000000000000000" pitchFamily="2" charset="2"/>
              <a:buNone/>
            </a:pPr>
            <a:r>
              <a:rPr lang="fa-IR" altLang="zh-CN" sz="2800">
                <a:effectLst/>
                <a:cs typeface="B Zar" panose="00000400000000000000" pitchFamily="2" charset="-78"/>
              </a:rPr>
              <a:t>	2- </a:t>
            </a:r>
            <a:r>
              <a:rPr lang="fa-IR" altLang="zh-CN" sz="2600" b="1">
                <a:effectLst/>
                <a:cs typeface="B Zar" panose="00000400000000000000" pitchFamily="2" charset="-78"/>
              </a:rPr>
              <a:t>کالای معیوب قابل برگشت به تولید :</a:t>
            </a:r>
            <a:r>
              <a:rPr lang="fa-IR" altLang="zh-CN" sz="2800">
                <a:effectLst/>
                <a:cs typeface="B Zar" panose="00000400000000000000" pitchFamily="2" charset="-78"/>
              </a:rPr>
              <a:t> کالاهایی هستند که فاقد مشخصات استاندارد بوده و از فرآیند تولید سالم بیرون نیامده اند . اما قابل تعمیر و بازسازی هستند و یا بعنوان مواد اولیه مجددا به خط تولید برگشت داده می شوند ، مانند ضایعات صنایع پلاستیکی . </a:t>
            </a:r>
            <a:endParaRPr lang="en-US" altLang="fa-IR" sz="2800">
              <a:effectLst/>
              <a:cs typeface="B Zar" panose="00000400000000000000" pitchFamily="2" charset="-78"/>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399363">
                                            <p:txEl>
                                              <p:pRg st="0" end="0"/>
                                            </p:txEl>
                                          </p:spTgt>
                                        </p:tgtEl>
                                        <p:attrNameLst>
                                          <p:attrName>style.visibility</p:attrName>
                                        </p:attrNameLst>
                                      </p:cBhvr>
                                      <p:to>
                                        <p:strVal val="visible"/>
                                      </p:to>
                                    </p:set>
                                    <p:animEffect transition="in" filter="fade">
                                      <p:cBhvr>
                                        <p:cTn id="7" dur="1000"/>
                                        <p:tgtEl>
                                          <p:spTgt spid="399363">
                                            <p:txEl>
                                              <p:pRg st="0" end="0"/>
                                            </p:txEl>
                                          </p:spTgt>
                                        </p:tgtEl>
                                      </p:cBhvr>
                                    </p:animEffect>
                                    <p:anim calcmode="lin" valueType="num">
                                      <p:cBhvr>
                                        <p:cTn id="8" dur="1000" fill="hold"/>
                                        <p:tgtEl>
                                          <p:spTgt spid="399363">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399363">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399363">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399363">
                                            <p:txEl>
                                              <p:pRg st="1" end="1"/>
                                            </p:txEl>
                                          </p:spTgt>
                                        </p:tgtEl>
                                        <p:attrNameLst>
                                          <p:attrName>style.visibility</p:attrName>
                                        </p:attrNameLst>
                                      </p:cBhvr>
                                      <p:to>
                                        <p:strVal val="visible"/>
                                      </p:to>
                                    </p:set>
                                    <p:animEffect transition="in" filter="fade">
                                      <p:cBhvr>
                                        <p:cTn id="14" dur="1000"/>
                                        <p:tgtEl>
                                          <p:spTgt spid="399363">
                                            <p:txEl>
                                              <p:pRg st="1" end="1"/>
                                            </p:txEl>
                                          </p:spTgt>
                                        </p:tgtEl>
                                      </p:cBhvr>
                                    </p:animEffect>
                                    <p:anim calcmode="lin" valueType="num">
                                      <p:cBhvr>
                                        <p:cTn id="15" dur="1000" fill="hold"/>
                                        <p:tgtEl>
                                          <p:spTgt spid="399363">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399363">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399363">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399363">
                                            <p:txEl>
                                              <p:pRg st="2" end="2"/>
                                            </p:txEl>
                                          </p:spTgt>
                                        </p:tgtEl>
                                        <p:attrNameLst>
                                          <p:attrName>style.visibility</p:attrName>
                                        </p:attrNameLst>
                                      </p:cBhvr>
                                      <p:to>
                                        <p:strVal val="visible"/>
                                      </p:to>
                                    </p:set>
                                    <p:animEffect transition="in" filter="fade">
                                      <p:cBhvr>
                                        <p:cTn id="21" dur="1000"/>
                                        <p:tgtEl>
                                          <p:spTgt spid="399363">
                                            <p:txEl>
                                              <p:pRg st="2" end="2"/>
                                            </p:txEl>
                                          </p:spTgt>
                                        </p:tgtEl>
                                      </p:cBhvr>
                                    </p:animEffect>
                                    <p:anim calcmode="lin" valueType="num">
                                      <p:cBhvr>
                                        <p:cTn id="22" dur="1000" fill="hold"/>
                                        <p:tgtEl>
                                          <p:spTgt spid="399363">
                                            <p:txEl>
                                              <p:pRg st="2" end="2"/>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399363">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399363">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399363">
                                            <p:txEl>
                                              <p:pRg st="3" end="3"/>
                                            </p:txEl>
                                          </p:spTgt>
                                        </p:tgtEl>
                                        <p:attrNameLst>
                                          <p:attrName>style.visibility</p:attrName>
                                        </p:attrNameLst>
                                      </p:cBhvr>
                                      <p:to>
                                        <p:strVal val="visible"/>
                                      </p:to>
                                    </p:set>
                                    <p:animEffect transition="in" filter="fade">
                                      <p:cBhvr>
                                        <p:cTn id="28" dur="1000"/>
                                        <p:tgtEl>
                                          <p:spTgt spid="399363">
                                            <p:txEl>
                                              <p:pRg st="3" end="3"/>
                                            </p:txEl>
                                          </p:spTgt>
                                        </p:tgtEl>
                                      </p:cBhvr>
                                    </p:animEffect>
                                    <p:anim calcmode="lin" valueType="num">
                                      <p:cBhvr>
                                        <p:cTn id="29" dur="1000" fill="hold"/>
                                        <p:tgtEl>
                                          <p:spTgt spid="399363">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399363">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399363">
                                            <p:txEl>
                                              <p:pRg st="3" end="3"/>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63" grpId="0" build="p"/>
    </p:bldLst>
  </p:timing>
</p:sld>
</file>

<file path=ppt/slides/slide8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36659" name="Group 83"/>
          <p:cNvGraphicFramePr>
            <a:graphicFrameLocks noGrp="1"/>
          </p:cNvGraphicFramePr>
          <p:nvPr/>
        </p:nvGraphicFramePr>
        <p:xfrm>
          <a:off x="323850" y="485775"/>
          <a:ext cx="8507413" cy="5751513"/>
        </p:xfrm>
        <a:graphic>
          <a:graphicData uri="http://schemas.openxmlformats.org/drawingml/2006/table">
            <a:tbl>
              <a:tblPr rtl="1"/>
              <a:tblGrid>
                <a:gridCol w="3970338">
                  <a:extLst>
                    <a:ext uri="{9D8B030D-6E8A-4147-A177-3AD203B41FA5}">
                      <a16:colId xmlns:a16="http://schemas.microsoft.com/office/drawing/2014/main" val="1630445121"/>
                    </a:ext>
                  </a:extLst>
                </a:gridCol>
                <a:gridCol w="1152525">
                  <a:extLst>
                    <a:ext uri="{9D8B030D-6E8A-4147-A177-3AD203B41FA5}">
                      <a16:colId xmlns:a16="http://schemas.microsoft.com/office/drawing/2014/main" val="2683021986"/>
                    </a:ext>
                  </a:extLst>
                </a:gridCol>
                <a:gridCol w="979487">
                  <a:extLst>
                    <a:ext uri="{9D8B030D-6E8A-4147-A177-3AD203B41FA5}">
                      <a16:colId xmlns:a16="http://schemas.microsoft.com/office/drawing/2014/main" val="2760079620"/>
                    </a:ext>
                  </a:extLst>
                </a:gridCol>
                <a:gridCol w="182563">
                  <a:extLst>
                    <a:ext uri="{9D8B030D-6E8A-4147-A177-3AD203B41FA5}">
                      <a16:colId xmlns:a16="http://schemas.microsoft.com/office/drawing/2014/main" val="1270344755"/>
                    </a:ext>
                  </a:extLst>
                </a:gridCol>
                <a:gridCol w="1033462">
                  <a:extLst>
                    <a:ext uri="{9D8B030D-6E8A-4147-A177-3AD203B41FA5}">
                      <a16:colId xmlns:a16="http://schemas.microsoft.com/office/drawing/2014/main" val="3045261029"/>
                    </a:ext>
                  </a:extLst>
                </a:gridCol>
                <a:gridCol w="1189038">
                  <a:extLst>
                    <a:ext uri="{9D8B030D-6E8A-4147-A177-3AD203B41FA5}">
                      <a16:colId xmlns:a16="http://schemas.microsoft.com/office/drawing/2014/main" val="4276006265"/>
                    </a:ext>
                  </a:extLst>
                </a:gridCol>
              </a:tblGrid>
              <a:tr h="393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 – </a:t>
                      </a:r>
                      <a:r>
                        <a:rPr kumimoji="0" lang="fa-IR"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نحوه تخصیص هزینه ها :</a:t>
                      </a:r>
                      <a:endParaRPr kumimoji="0" lang="en-US" altLang="fa-IR" sz="2000" b="1"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84289763"/>
                  </a:ext>
                </a:extLst>
              </a:tr>
              <a:tr h="3937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تکمیل شده و انتقال یافته از محل :           (879×24000)  21096000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16226499"/>
                  </a:ext>
                </a:extLst>
              </a:tr>
              <a:tr h="392113">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اضافه  ضایعات عادی                                           [(59×880) + (820×1100)]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953920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13531424"/>
                  </a:ext>
                </a:extLst>
              </a:tr>
              <a:tr h="74295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تکمیل شده و انتقال یافته                                   22049920</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19712767"/>
                  </a:ext>
                </a:extLst>
              </a:tr>
              <a:tr h="4143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کالای در جریان ساخت آخر دوره:</a:t>
                      </a:r>
                      <a:endParaRPr kumimoji="0" lang="en-US" altLang="fa-IR" sz="24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407454198"/>
                  </a:ext>
                </a:extLst>
              </a:tr>
              <a:tr h="3921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انتقالی از دایره (1)                                               (515×24000)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2317500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34228014"/>
                  </a:ext>
                </a:extLst>
              </a:tr>
              <a:tr h="3921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تبدیل                                                                       (59×900)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53100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72486708"/>
                  </a:ext>
                </a:extLst>
              </a:tr>
              <a:tr h="3952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تمام شده کالای در جریان ساخت آخر دوره</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2370600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14342798"/>
                  </a:ext>
                </a:extLst>
              </a:tr>
              <a:tr h="39687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ضایعات غیر عادی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376724924"/>
                  </a:ext>
                </a:extLst>
              </a:tr>
              <a:tr h="363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انتقالی از دایره (1)                                                      (515×400)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206000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1269229"/>
                  </a:ext>
                </a:extLst>
              </a:tr>
              <a:tr h="381000">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مواد                                                                        (305×400)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122000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0378129"/>
                  </a:ext>
                </a:extLst>
              </a:tr>
              <a:tr h="3651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تبدیل                                                                         (59×320)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18880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1406700"/>
                  </a:ext>
                </a:extLst>
              </a:tr>
              <a:tr h="36353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زیان ضایعات غیر عادی</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346880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324436604"/>
                  </a:ext>
                </a:extLst>
              </a:tr>
              <a:tr h="365125">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جمع هزینه های تخصیص یافته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24767400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229641297"/>
                  </a:ext>
                </a:extLst>
              </a:tr>
            </a:tbl>
          </a:graphicData>
        </a:graphic>
      </p:graphicFrame>
    </p:spTree>
  </p:cSld>
  <p:clrMapOvr>
    <a:masterClrMapping/>
  </p:clrMapOvr>
  <p:transition spd="med">
    <p:wipe dir="d"/>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8628" name="Rectangle 4"/>
          <p:cNvSpPr>
            <a:spLocks noChangeArrowheads="1"/>
          </p:cNvSpPr>
          <p:nvPr/>
        </p:nvSpPr>
        <p:spPr bwMode="auto">
          <a:xfrm>
            <a:off x="250825" y="917575"/>
            <a:ext cx="82296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lnSpc>
                <a:spcPct val="140000"/>
              </a:lnSpc>
            </a:pPr>
            <a:r>
              <a:rPr lang="fa-IR" altLang="zh-CN" sz="3200" b="1">
                <a:effectLst/>
                <a:cs typeface="B Titr" panose="00000700000000000000" pitchFamily="2" charset="-78"/>
              </a:rPr>
              <a:t>فصل دوم</a:t>
            </a:r>
            <a:br>
              <a:rPr lang="fa-IR" altLang="zh-CN" sz="3200" b="1">
                <a:effectLst/>
                <a:cs typeface="B Titr" panose="00000700000000000000" pitchFamily="2" charset="-78"/>
              </a:rPr>
            </a:br>
            <a:r>
              <a:rPr lang="fa-IR" altLang="zh-CN" sz="3200" b="1">
                <a:effectLst/>
                <a:cs typeface="B Titr" panose="00000700000000000000" pitchFamily="2" charset="-78"/>
              </a:rPr>
              <a:t>           </a:t>
            </a:r>
            <a:r>
              <a:rPr lang="fa-IR" altLang="zh-CN" sz="3200" b="1">
                <a:effectLst/>
                <a:cs typeface="B Zar" panose="00000400000000000000" pitchFamily="2" charset="-78"/>
              </a:rPr>
              <a:t>  </a:t>
            </a:r>
            <a:r>
              <a:rPr lang="fa-IR" altLang="zh-CN" sz="3200">
                <a:effectLst/>
                <a:latin typeface="Arial" panose="020B0604020202020204" pitchFamily="34" charset="0"/>
                <a:cs typeface="B Esfehan" panose="00000700000000000000" pitchFamily="2" charset="-78"/>
              </a:rPr>
              <a:t>« هزینه یابی محصولات فرعی و مشترک »</a:t>
            </a:r>
            <a:r>
              <a:rPr lang="fa-IR" altLang="zh-CN" sz="3200" b="1">
                <a:effectLst/>
                <a:cs typeface="B Zar" panose="00000400000000000000" pitchFamily="2" charset="-78"/>
              </a:rPr>
              <a:t/>
            </a:r>
            <a:br>
              <a:rPr lang="fa-IR" altLang="zh-CN" sz="3200" b="1">
                <a:effectLst/>
                <a:cs typeface="B Zar" panose="00000400000000000000" pitchFamily="2" charset="-78"/>
              </a:rPr>
            </a:br>
            <a:endParaRPr lang="en-US" altLang="fa-IR" sz="3200" b="1">
              <a:effectLst/>
              <a:cs typeface="B Zar" panose="00000400000000000000" pitchFamily="2" charset="-78"/>
            </a:endParaRPr>
          </a:p>
        </p:txBody>
      </p:sp>
      <p:sp>
        <p:nvSpPr>
          <p:cNvPr id="538629" name="Rectangle 5"/>
          <p:cNvSpPr>
            <a:spLocks noChangeArrowheads="1"/>
          </p:cNvSpPr>
          <p:nvPr/>
        </p:nvSpPr>
        <p:spPr bwMode="auto">
          <a:xfrm>
            <a:off x="107950" y="2576513"/>
            <a:ext cx="8291513" cy="4165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lvl1pPr marL="609600" indent="-609600" algn="r">
              <a:spcBef>
                <a:spcPct val="20000"/>
              </a:spcBef>
              <a:buClr>
                <a:schemeClr val="hlink"/>
              </a:buClr>
              <a:buSzPct val="65000"/>
              <a:buFont typeface="Wingdings" panose="05000000000000000000" pitchFamily="2" charset="2"/>
              <a:buChar char="n"/>
              <a:defRPr sz="32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marL="990600" indent="-533400" algn="r">
              <a:spcBef>
                <a:spcPct val="20000"/>
              </a:spcBef>
              <a:buClr>
                <a:schemeClr val="folHlink"/>
              </a:buClr>
              <a:buSzPct val="65000"/>
              <a:buFont typeface="Wingdings" panose="05000000000000000000" pitchFamily="2" charset="2"/>
              <a:buChar char="n"/>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marL="1371600" indent="-457200" algn="r">
              <a:spcBef>
                <a:spcPct val="20000"/>
              </a:spcBef>
              <a:buClr>
                <a:schemeClr val="hlink"/>
              </a:buClr>
              <a:buSzPct val="65000"/>
              <a:buFont typeface="Wingdings" panose="05000000000000000000" pitchFamily="2" charset="2"/>
              <a:buChar char="n"/>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marL="1752600" indent="-381000" algn="r">
              <a:spcBef>
                <a:spcPct val="20000"/>
              </a:spcBef>
              <a:buClr>
                <a:schemeClr val="fo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marL="2209800" indent="-381000" algn="r">
              <a:spcBef>
                <a:spcPct val="20000"/>
              </a:spcBef>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26670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31242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35814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4038600" indent="-381000" algn="r" rtl="1" fontAlgn="base">
              <a:spcBef>
                <a:spcPct val="20000"/>
              </a:spcBef>
              <a:spcAft>
                <a:spcPct val="0"/>
              </a:spcAft>
              <a:buClr>
                <a:schemeClr val="hlink"/>
              </a:buClr>
              <a:buSzPct val="65000"/>
              <a:buFont typeface="Wingdings" panose="05000000000000000000" pitchFamily="2" charset="2"/>
              <a:buChar char="n"/>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buFont typeface="Wingdings" panose="05000000000000000000" pitchFamily="2" charset="2"/>
              <a:buNone/>
            </a:pPr>
            <a:r>
              <a:rPr lang="fa-IR" altLang="zh-CN" b="1">
                <a:effectLst/>
                <a:cs typeface="B Zar" panose="00000400000000000000" pitchFamily="2" charset="-78"/>
              </a:rPr>
              <a:t>هدف های فراگیری آشنایی با :</a:t>
            </a:r>
          </a:p>
          <a:p>
            <a:pPr>
              <a:buFont typeface="Wingdings" panose="05000000000000000000" pitchFamily="2" charset="2"/>
              <a:buNone/>
            </a:pPr>
            <a:endParaRPr lang="fa-IR" altLang="zh-CN">
              <a:effectLst/>
              <a:cs typeface="B Zar" panose="00000400000000000000" pitchFamily="2" charset="-78"/>
            </a:endParaRPr>
          </a:p>
          <a:p>
            <a:pPr>
              <a:buFont typeface="Wingdings" panose="05000000000000000000" pitchFamily="2" charset="2"/>
              <a:buAutoNum type="arabicPeriod"/>
            </a:pPr>
            <a:r>
              <a:rPr lang="fa-IR" altLang="zh-CN">
                <a:effectLst/>
                <a:cs typeface="B Zar" panose="00000400000000000000" pitchFamily="2" charset="-78"/>
              </a:rPr>
              <a:t>روشهای مختلف هزینه یابی محصولات مشترک </a:t>
            </a:r>
          </a:p>
          <a:p>
            <a:pPr>
              <a:buFont typeface="Wingdings" panose="05000000000000000000" pitchFamily="2" charset="2"/>
              <a:buAutoNum type="arabicPeriod"/>
            </a:pPr>
            <a:endParaRPr lang="fa-IR" altLang="zh-CN">
              <a:effectLst/>
              <a:cs typeface="B Zar" panose="00000400000000000000" pitchFamily="2" charset="-78"/>
            </a:endParaRPr>
          </a:p>
          <a:p>
            <a:pPr>
              <a:buFont typeface="Wingdings" panose="05000000000000000000" pitchFamily="2" charset="2"/>
              <a:buAutoNum type="arabicPeriod"/>
            </a:pPr>
            <a:r>
              <a:rPr lang="fa-IR" altLang="zh-CN">
                <a:effectLst/>
                <a:cs typeface="B Zar" panose="00000400000000000000" pitchFamily="2" charset="-78"/>
              </a:rPr>
              <a:t>روش های مختلف هزینه یابی محصولات فرعی</a:t>
            </a:r>
            <a:endParaRPr lang="en-US" altLang="fa-IR">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0" presetClass="entr" presetSubtype="0" fill="hold" grpId="0" nodeType="afterEffect">
                                  <p:stCondLst>
                                    <p:cond delay="0"/>
                                  </p:stCondLst>
                                  <p:iterate type="lt">
                                    <p:tmPct val="10000"/>
                                  </p:iterate>
                                  <p:childTnLst>
                                    <p:set>
                                      <p:cBhvr>
                                        <p:cTn id="6" dur="1" fill="hold">
                                          <p:stCondLst>
                                            <p:cond delay="0"/>
                                          </p:stCondLst>
                                        </p:cTn>
                                        <p:tgtEl>
                                          <p:spTgt spid="538628"/>
                                        </p:tgtEl>
                                        <p:attrNameLst>
                                          <p:attrName>style.visibility</p:attrName>
                                        </p:attrNameLst>
                                      </p:cBhvr>
                                      <p:to>
                                        <p:strVal val="visible"/>
                                      </p:to>
                                    </p:set>
                                    <p:animEffect transition="in" filter="fade">
                                      <p:cBhvr>
                                        <p:cTn id="7" dur="1000"/>
                                        <p:tgtEl>
                                          <p:spTgt spid="538628"/>
                                        </p:tgtEl>
                                      </p:cBhvr>
                                    </p:animEffect>
                                    <p:anim calcmode="lin" valueType="num">
                                      <p:cBhvr>
                                        <p:cTn id="8" dur="1000" fill="hold"/>
                                        <p:tgtEl>
                                          <p:spTgt spid="538628"/>
                                        </p:tgtEl>
                                        <p:attrNameLst>
                                          <p:attrName>ppt_x</p:attrName>
                                        </p:attrNameLst>
                                      </p:cBhvr>
                                      <p:tavLst>
                                        <p:tav tm="0">
                                          <p:val>
                                            <p:strVal val="#ppt_x-.1"/>
                                          </p:val>
                                        </p:tav>
                                        <p:tav tm="100000">
                                          <p:val>
                                            <p:strVal val="#ppt_x"/>
                                          </p:val>
                                        </p:tav>
                                      </p:tavLst>
                                    </p:anim>
                                    <p:anim calcmode="lin" valueType="num">
                                      <p:cBhvr>
                                        <p:cTn id="9" dur="1000" fill="hold"/>
                                        <p:tgtEl>
                                          <p:spTgt spid="538628"/>
                                        </p:tgtEl>
                                        <p:attrNameLst>
                                          <p:attrName>ppt_y</p:attrName>
                                        </p:attrNameLst>
                                      </p:cBhvr>
                                      <p:tavLst>
                                        <p:tav tm="0">
                                          <p:val>
                                            <p:strVal val="#ppt_y"/>
                                          </p:val>
                                        </p:tav>
                                        <p:tav tm="100000">
                                          <p:val>
                                            <p:strVal val="#ppt_y"/>
                                          </p:val>
                                        </p:tav>
                                      </p:tavLst>
                                    </p:anim>
                                  </p:childTnLst>
                                </p:cTn>
                              </p:par>
                            </p:childTnLst>
                          </p:cTn>
                        </p:par>
                        <p:par>
                          <p:cTn id="10" fill="hold" nodeType="afterGroup">
                            <p:stCondLst>
                              <p:cond delay="4500"/>
                            </p:stCondLst>
                            <p:childTnLst>
                              <p:par>
                                <p:cTn id="11" presetID="37" presetClass="entr" presetSubtype="0" fill="hold" nodeType="afterEffect">
                                  <p:stCondLst>
                                    <p:cond delay="0"/>
                                  </p:stCondLst>
                                  <p:childTnLst>
                                    <p:set>
                                      <p:cBhvr>
                                        <p:cTn id="12" dur="1" fill="hold">
                                          <p:stCondLst>
                                            <p:cond delay="0"/>
                                          </p:stCondLst>
                                        </p:cTn>
                                        <p:tgtEl>
                                          <p:spTgt spid="538629">
                                            <p:txEl>
                                              <p:pRg st="0" end="0"/>
                                            </p:txEl>
                                          </p:spTgt>
                                        </p:tgtEl>
                                        <p:attrNameLst>
                                          <p:attrName>style.visibility</p:attrName>
                                        </p:attrNameLst>
                                      </p:cBhvr>
                                      <p:to>
                                        <p:strVal val="visible"/>
                                      </p:to>
                                    </p:set>
                                    <p:animEffect transition="in" filter="fade">
                                      <p:cBhvr>
                                        <p:cTn id="13" dur="1000"/>
                                        <p:tgtEl>
                                          <p:spTgt spid="538629">
                                            <p:txEl>
                                              <p:pRg st="0" end="0"/>
                                            </p:txEl>
                                          </p:spTgt>
                                        </p:tgtEl>
                                      </p:cBhvr>
                                    </p:animEffect>
                                    <p:anim calcmode="lin" valueType="num">
                                      <p:cBhvr>
                                        <p:cTn id="14" dur="1000" fill="hold"/>
                                        <p:tgtEl>
                                          <p:spTgt spid="538629">
                                            <p:txEl>
                                              <p:pRg st="0" end="0"/>
                                            </p:txEl>
                                          </p:spTgt>
                                        </p:tgtEl>
                                        <p:attrNameLst>
                                          <p:attrName>ppt_x</p:attrName>
                                        </p:attrNameLst>
                                      </p:cBhvr>
                                      <p:tavLst>
                                        <p:tav tm="0">
                                          <p:val>
                                            <p:strVal val="#ppt_x"/>
                                          </p:val>
                                        </p:tav>
                                        <p:tav tm="100000">
                                          <p:val>
                                            <p:strVal val="#ppt_x"/>
                                          </p:val>
                                        </p:tav>
                                      </p:tavLst>
                                    </p:anim>
                                    <p:anim calcmode="lin" valueType="num">
                                      <p:cBhvr>
                                        <p:cTn id="15" dur="900" decel="100000" fill="hold"/>
                                        <p:tgtEl>
                                          <p:spTgt spid="538629">
                                            <p:txEl>
                                              <p:pRg st="0" end="0"/>
                                            </p:txEl>
                                          </p:spTgt>
                                        </p:tgtEl>
                                        <p:attrNameLst>
                                          <p:attrName>ppt_y</p:attrName>
                                        </p:attrNameLst>
                                      </p:cBhvr>
                                      <p:tavLst>
                                        <p:tav tm="0">
                                          <p:val>
                                            <p:strVal val="#ppt_y+1"/>
                                          </p:val>
                                        </p:tav>
                                        <p:tav tm="100000">
                                          <p:val>
                                            <p:strVal val="#ppt_y-.03"/>
                                          </p:val>
                                        </p:tav>
                                      </p:tavLst>
                                    </p:anim>
                                    <p:anim calcmode="lin" valueType="num">
                                      <p:cBhvr>
                                        <p:cTn id="16" dur="100" accel="100000" fill="hold">
                                          <p:stCondLst>
                                            <p:cond delay="900"/>
                                          </p:stCondLst>
                                        </p:cTn>
                                        <p:tgtEl>
                                          <p:spTgt spid="538629">
                                            <p:txEl>
                                              <p:pRg st="0" end="0"/>
                                            </p:txEl>
                                          </p:spTgt>
                                        </p:tgtEl>
                                        <p:attrNameLst>
                                          <p:attrName>ppt_y</p:attrName>
                                        </p:attrNameLst>
                                      </p:cBhvr>
                                      <p:tavLst>
                                        <p:tav tm="0">
                                          <p:val>
                                            <p:strVal val="#ppt_y-.03"/>
                                          </p:val>
                                        </p:tav>
                                        <p:tav tm="100000">
                                          <p:val>
                                            <p:strVal val="#ppt_y"/>
                                          </p:val>
                                        </p:tav>
                                      </p:tavLst>
                                    </p:anim>
                                  </p:childTnLst>
                                </p:cTn>
                              </p:par>
                            </p:childTnLst>
                          </p:cTn>
                        </p:par>
                        <p:par>
                          <p:cTn id="17" fill="hold" nodeType="afterGroup">
                            <p:stCondLst>
                              <p:cond delay="5500"/>
                            </p:stCondLst>
                            <p:childTnLst>
                              <p:par>
                                <p:cTn id="18" presetID="31" presetClass="entr" presetSubtype="0" fill="hold" nodeType="afterEffect">
                                  <p:stCondLst>
                                    <p:cond delay="0"/>
                                  </p:stCondLst>
                                  <p:iterate type="lt">
                                    <p:tmPct val="5000"/>
                                  </p:iterate>
                                  <p:childTnLst>
                                    <p:set>
                                      <p:cBhvr>
                                        <p:cTn id="19" dur="1" fill="hold">
                                          <p:stCondLst>
                                            <p:cond delay="0"/>
                                          </p:stCondLst>
                                        </p:cTn>
                                        <p:tgtEl>
                                          <p:spTgt spid="538629">
                                            <p:txEl>
                                              <p:pRg st="2" end="2"/>
                                            </p:txEl>
                                          </p:spTgt>
                                        </p:tgtEl>
                                        <p:attrNameLst>
                                          <p:attrName>style.visibility</p:attrName>
                                        </p:attrNameLst>
                                      </p:cBhvr>
                                      <p:to>
                                        <p:strVal val="visible"/>
                                      </p:to>
                                    </p:set>
                                    <p:anim calcmode="lin" valueType="num">
                                      <p:cBhvr>
                                        <p:cTn id="20" dur="1000" fill="hold"/>
                                        <p:tgtEl>
                                          <p:spTgt spid="538629">
                                            <p:txEl>
                                              <p:pRg st="2" end="2"/>
                                            </p:txEl>
                                          </p:spTgt>
                                        </p:tgtEl>
                                        <p:attrNameLst>
                                          <p:attrName>ppt_w</p:attrName>
                                        </p:attrNameLst>
                                      </p:cBhvr>
                                      <p:tavLst>
                                        <p:tav tm="0">
                                          <p:val>
                                            <p:fltVal val="0"/>
                                          </p:val>
                                        </p:tav>
                                        <p:tav tm="100000">
                                          <p:val>
                                            <p:strVal val="#ppt_w"/>
                                          </p:val>
                                        </p:tav>
                                      </p:tavLst>
                                    </p:anim>
                                    <p:anim calcmode="lin" valueType="num">
                                      <p:cBhvr>
                                        <p:cTn id="21" dur="1000" fill="hold"/>
                                        <p:tgtEl>
                                          <p:spTgt spid="538629">
                                            <p:txEl>
                                              <p:pRg st="2" end="2"/>
                                            </p:txEl>
                                          </p:spTgt>
                                        </p:tgtEl>
                                        <p:attrNameLst>
                                          <p:attrName>ppt_h</p:attrName>
                                        </p:attrNameLst>
                                      </p:cBhvr>
                                      <p:tavLst>
                                        <p:tav tm="0">
                                          <p:val>
                                            <p:fltVal val="0"/>
                                          </p:val>
                                        </p:tav>
                                        <p:tav tm="100000">
                                          <p:val>
                                            <p:strVal val="#ppt_h"/>
                                          </p:val>
                                        </p:tav>
                                      </p:tavLst>
                                    </p:anim>
                                    <p:anim calcmode="lin" valueType="num">
                                      <p:cBhvr>
                                        <p:cTn id="22" dur="1000" fill="hold"/>
                                        <p:tgtEl>
                                          <p:spTgt spid="538629">
                                            <p:txEl>
                                              <p:pRg st="2" end="2"/>
                                            </p:txEl>
                                          </p:spTgt>
                                        </p:tgtEl>
                                        <p:attrNameLst>
                                          <p:attrName>style.rotation</p:attrName>
                                        </p:attrNameLst>
                                      </p:cBhvr>
                                      <p:tavLst>
                                        <p:tav tm="0">
                                          <p:val>
                                            <p:fltVal val="90"/>
                                          </p:val>
                                        </p:tav>
                                        <p:tav tm="100000">
                                          <p:val>
                                            <p:fltVal val="0"/>
                                          </p:val>
                                        </p:tav>
                                      </p:tavLst>
                                    </p:anim>
                                    <p:animEffect transition="in" filter="fade">
                                      <p:cBhvr>
                                        <p:cTn id="23" dur="1000"/>
                                        <p:tgtEl>
                                          <p:spTgt spid="538629">
                                            <p:txEl>
                                              <p:pRg st="2" end="2"/>
                                            </p:txEl>
                                          </p:spTgt>
                                        </p:tgtEl>
                                      </p:cBhvr>
                                    </p:animEffect>
                                  </p:childTnLst>
                                </p:cTn>
                              </p:par>
                            </p:childTnLst>
                          </p:cTn>
                        </p:par>
                        <p:par>
                          <p:cTn id="24" fill="hold" nodeType="afterGroup">
                            <p:stCondLst>
                              <p:cond delay="8050"/>
                            </p:stCondLst>
                            <p:childTnLst>
                              <p:par>
                                <p:cTn id="25" presetID="31" presetClass="entr" presetSubtype="0" fill="hold" nodeType="afterEffect">
                                  <p:stCondLst>
                                    <p:cond delay="0"/>
                                  </p:stCondLst>
                                  <p:iterate type="lt">
                                    <p:tmPct val="5000"/>
                                  </p:iterate>
                                  <p:childTnLst>
                                    <p:set>
                                      <p:cBhvr>
                                        <p:cTn id="26" dur="1" fill="hold">
                                          <p:stCondLst>
                                            <p:cond delay="0"/>
                                          </p:stCondLst>
                                        </p:cTn>
                                        <p:tgtEl>
                                          <p:spTgt spid="538629">
                                            <p:txEl>
                                              <p:pRg st="4" end="4"/>
                                            </p:txEl>
                                          </p:spTgt>
                                        </p:tgtEl>
                                        <p:attrNameLst>
                                          <p:attrName>style.visibility</p:attrName>
                                        </p:attrNameLst>
                                      </p:cBhvr>
                                      <p:to>
                                        <p:strVal val="visible"/>
                                      </p:to>
                                    </p:set>
                                    <p:anim calcmode="lin" valueType="num">
                                      <p:cBhvr>
                                        <p:cTn id="27" dur="1000" fill="hold"/>
                                        <p:tgtEl>
                                          <p:spTgt spid="538629">
                                            <p:txEl>
                                              <p:pRg st="4" end="4"/>
                                            </p:txEl>
                                          </p:spTgt>
                                        </p:tgtEl>
                                        <p:attrNameLst>
                                          <p:attrName>ppt_w</p:attrName>
                                        </p:attrNameLst>
                                      </p:cBhvr>
                                      <p:tavLst>
                                        <p:tav tm="0">
                                          <p:val>
                                            <p:fltVal val="0"/>
                                          </p:val>
                                        </p:tav>
                                        <p:tav tm="100000">
                                          <p:val>
                                            <p:strVal val="#ppt_w"/>
                                          </p:val>
                                        </p:tav>
                                      </p:tavLst>
                                    </p:anim>
                                    <p:anim calcmode="lin" valueType="num">
                                      <p:cBhvr>
                                        <p:cTn id="28" dur="1000" fill="hold"/>
                                        <p:tgtEl>
                                          <p:spTgt spid="538629">
                                            <p:txEl>
                                              <p:pRg st="4" end="4"/>
                                            </p:txEl>
                                          </p:spTgt>
                                        </p:tgtEl>
                                        <p:attrNameLst>
                                          <p:attrName>ppt_h</p:attrName>
                                        </p:attrNameLst>
                                      </p:cBhvr>
                                      <p:tavLst>
                                        <p:tav tm="0">
                                          <p:val>
                                            <p:fltVal val="0"/>
                                          </p:val>
                                        </p:tav>
                                        <p:tav tm="100000">
                                          <p:val>
                                            <p:strVal val="#ppt_h"/>
                                          </p:val>
                                        </p:tav>
                                      </p:tavLst>
                                    </p:anim>
                                    <p:anim calcmode="lin" valueType="num">
                                      <p:cBhvr>
                                        <p:cTn id="29" dur="1000" fill="hold"/>
                                        <p:tgtEl>
                                          <p:spTgt spid="538629">
                                            <p:txEl>
                                              <p:pRg st="4" end="4"/>
                                            </p:txEl>
                                          </p:spTgt>
                                        </p:tgtEl>
                                        <p:attrNameLst>
                                          <p:attrName>style.rotation</p:attrName>
                                        </p:attrNameLst>
                                      </p:cBhvr>
                                      <p:tavLst>
                                        <p:tav tm="0">
                                          <p:val>
                                            <p:fltVal val="90"/>
                                          </p:val>
                                        </p:tav>
                                        <p:tav tm="100000">
                                          <p:val>
                                            <p:fltVal val="0"/>
                                          </p:val>
                                        </p:tav>
                                      </p:tavLst>
                                    </p:anim>
                                    <p:animEffect transition="in" filter="fade">
                                      <p:cBhvr>
                                        <p:cTn id="30" dur="1000"/>
                                        <p:tgtEl>
                                          <p:spTgt spid="538629">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8628" grpId="0"/>
    </p:bldLst>
  </p:timing>
</p:sld>
</file>

<file path=ppt/slides/slide8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0674" name="Rectangle 2"/>
          <p:cNvSpPr>
            <a:spLocks noGrp="1" noChangeArrowheads="1"/>
          </p:cNvSpPr>
          <p:nvPr>
            <p:ph type="title"/>
          </p:nvPr>
        </p:nvSpPr>
        <p:spPr>
          <a:xfrm>
            <a:off x="457200" y="473075"/>
            <a:ext cx="8229600" cy="1371600"/>
          </a:xfrm>
        </p:spPr>
        <p:txBody>
          <a:bodyPr/>
          <a:lstStyle/>
          <a:p>
            <a:pPr algn="r"/>
            <a:r>
              <a:rPr lang="fa-IR" altLang="zh-CN" sz="2500" u="sng">
                <a:effectLst/>
                <a:cs typeface="B Titr" panose="00000700000000000000" pitchFamily="2" charset="-78"/>
              </a:rPr>
              <a:t>هزینه یابی محصولات مشترک :</a:t>
            </a:r>
            <a:r>
              <a:rPr lang="fa-IR" altLang="zh-CN" sz="2500">
                <a:effectLst/>
                <a:cs typeface="B Titr" panose="00000700000000000000" pitchFamily="2" charset="-78"/>
              </a:rPr>
              <a:t/>
            </a:r>
            <a:br>
              <a:rPr lang="fa-IR" altLang="zh-CN" sz="2500">
                <a:effectLst/>
                <a:cs typeface="B Titr" panose="00000700000000000000" pitchFamily="2" charset="-78"/>
              </a:rPr>
            </a:br>
            <a:endParaRPr lang="en-US" altLang="fa-IR" sz="2500">
              <a:effectLst/>
              <a:cs typeface="B Titr" panose="00000700000000000000" pitchFamily="2" charset="-78"/>
            </a:endParaRPr>
          </a:p>
        </p:txBody>
      </p:sp>
      <p:sp>
        <p:nvSpPr>
          <p:cNvPr id="540675" name="Rectangle 3"/>
          <p:cNvSpPr>
            <a:spLocks noGrp="1" noChangeArrowheads="1"/>
          </p:cNvSpPr>
          <p:nvPr>
            <p:ph type="body" idx="1"/>
          </p:nvPr>
        </p:nvSpPr>
        <p:spPr>
          <a:xfrm>
            <a:off x="250825" y="1981200"/>
            <a:ext cx="8229600" cy="4543425"/>
          </a:xfrm>
        </p:spPr>
        <p:txBody>
          <a:bodyPr/>
          <a:lstStyle/>
          <a:p>
            <a:pPr>
              <a:lnSpc>
                <a:spcPct val="120000"/>
              </a:lnSpc>
              <a:buFont typeface="Wingdings" panose="05000000000000000000" pitchFamily="2" charset="2"/>
              <a:buNone/>
            </a:pPr>
            <a:r>
              <a:rPr lang="fa-IR" altLang="zh-CN">
                <a:effectLst/>
                <a:cs typeface="B Zar" panose="00000400000000000000" pitchFamily="2" charset="-78"/>
              </a:rPr>
              <a:t>محصولات مشترک محصولاتی هستند که در پایان یک یا چند مرحله تولیدی مشترک (نقطه تفکیک ) بطور همزمان تولید می شوند . در صورتی که محصولی از ارزش نسبی بازار بسیار پایین تری نسبت به بقیه محصولات برخوردار باشد ، محصول فرعی نامیده شده و بقیه محصولات اصلی می شوند . هزینه های تولید مرحله و یا مراحل تولیدی مشترک ، هزینه های مشترک نامیده می شود و باید بین محصولات مشترک تسهیم گردد . </a:t>
            </a:r>
            <a:endParaRPr lang="en-US" altLang="fa-IR">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40674"/>
                                        </p:tgtEl>
                                        <p:attrNameLst>
                                          <p:attrName>style.visibility</p:attrName>
                                        </p:attrNameLst>
                                      </p:cBhvr>
                                      <p:to>
                                        <p:strVal val="visible"/>
                                      </p:to>
                                    </p:set>
                                    <p:anim calcmode="lin" valueType="num">
                                      <p:cBhvr>
                                        <p:cTn id="7" dur="1000" fill="hold"/>
                                        <p:tgtEl>
                                          <p:spTgt spid="540674"/>
                                        </p:tgtEl>
                                        <p:attrNameLst>
                                          <p:attrName>ppt_w</p:attrName>
                                        </p:attrNameLst>
                                      </p:cBhvr>
                                      <p:tavLst>
                                        <p:tav tm="0">
                                          <p:val>
                                            <p:fltVal val="0"/>
                                          </p:val>
                                        </p:tav>
                                        <p:tav tm="100000">
                                          <p:val>
                                            <p:strVal val="#ppt_w"/>
                                          </p:val>
                                        </p:tav>
                                      </p:tavLst>
                                    </p:anim>
                                    <p:anim calcmode="lin" valueType="num">
                                      <p:cBhvr>
                                        <p:cTn id="8" dur="1000" fill="hold"/>
                                        <p:tgtEl>
                                          <p:spTgt spid="540674"/>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0675">
                                            <p:txEl>
                                              <p:pRg st="0" end="0"/>
                                            </p:txEl>
                                          </p:spTgt>
                                        </p:tgtEl>
                                        <p:attrNameLst>
                                          <p:attrName>style.visibility</p:attrName>
                                        </p:attrNameLst>
                                      </p:cBhvr>
                                      <p:to>
                                        <p:strVal val="visible"/>
                                      </p:to>
                                    </p:set>
                                    <p:anim calcmode="lin" valueType="num">
                                      <p:cBhvr>
                                        <p:cTn id="12" dur="1000" fill="hold"/>
                                        <p:tgtEl>
                                          <p:spTgt spid="540675">
                                            <p:txEl>
                                              <p:pRg st="0" end="0"/>
                                            </p:txEl>
                                          </p:spTgt>
                                        </p:tgtEl>
                                        <p:attrNameLst>
                                          <p:attrName>ppt_w</p:attrName>
                                        </p:attrNameLst>
                                      </p:cBhvr>
                                      <p:tavLst>
                                        <p:tav tm="0">
                                          <p:val>
                                            <p:fltVal val="0"/>
                                          </p:val>
                                        </p:tav>
                                        <p:tav tm="100000">
                                          <p:val>
                                            <p:strVal val="#ppt_w"/>
                                          </p:val>
                                        </p:tav>
                                      </p:tavLst>
                                    </p:anim>
                                    <p:anim calcmode="lin" valueType="num">
                                      <p:cBhvr>
                                        <p:cTn id="13" dur="1000" fill="hold"/>
                                        <p:tgtEl>
                                          <p:spTgt spid="540675">
                                            <p:txEl>
                                              <p:pRg st="0" end="0"/>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0674" grpId="0"/>
      <p:bldP spid="540675" grpId="0" build="p"/>
    </p:bldLst>
  </p:timing>
</p:sld>
</file>

<file path=ppt/slides/slide8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1699" name="Rectangle 3"/>
          <p:cNvSpPr>
            <a:spLocks noGrp="1" noChangeArrowheads="1"/>
          </p:cNvSpPr>
          <p:nvPr>
            <p:ph type="body" sz="half" idx="1"/>
          </p:nvPr>
        </p:nvSpPr>
        <p:spPr>
          <a:xfrm>
            <a:off x="395288" y="476250"/>
            <a:ext cx="8229600" cy="3486150"/>
          </a:xfrm>
        </p:spPr>
        <p:txBody>
          <a:bodyPr/>
          <a:lstStyle/>
          <a:p>
            <a:pPr marL="381000" indent="-381000">
              <a:lnSpc>
                <a:spcPct val="90000"/>
              </a:lnSpc>
              <a:buFont typeface="Wingdings" panose="05000000000000000000" pitchFamily="2" charset="2"/>
              <a:buNone/>
            </a:pPr>
            <a:r>
              <a:rPr lang="fa-IR" altLang="zh-CN" sz="2000">
                <a:effectLst/>
                <a:cs typeface="B Zar" panose="00000400000000000000" pitchFamily="2" charset="-78"/>
              </a:rPr>
              <a:t>برای تسهیم هزینه های مشترک بین محصولات مشترک (اصلی) سه روش اساسی وجود دارد که عبارتند از :</a:t>
            </a:r>
          </a:p>
          <a:p>
            <a:pPr marL="381000" indent="-381000">
              <a:lnSpc>
                <a:spcPct val="90000"/>
              </a:lnSpc>
              <a:buFont typeface="Wingdings" panose="05000000000000000000" pitchFamily="2" charset="2"/>
              <a:buNone/>
            </a:pPr>
            <a:r>
              <a:rPr lang="fa-IR" altLang="zh-CN" sz="2000">
                <a:effectLst/>
                <a:cs typeface="B Zar" panose="00000400000000000000" pitchFamily="2" charset="-78"/>
              </a:rPr>
              <a:t>الف – تسهیم هزینه های مشترک با استفاده از قیمت فروش محصولات ، که به سه روش فرعی تقسیم می شود :</a:t>
            </a:r>
          </a:p>
          <a:p>
            <a:pPr marL="381000" indent="-381000">
              <a:lnSpc>
                <a:spcPct val="90000"/>
              </a:lnSpc>
              <a:buFont typeface="Wingdings" panose="05000000000000000000" pitchFamily="2" charset="2"/>
              <a:buNone/>
            </a:pPr>
            <a:r>
              <a:rPr lang="fa-IR" altLang="zh-CN" sz="2000">
                <a:effectLst/>
                <a:cs typeface="B Zar" panose="00000400000000000000" pitchFamily="2" charset="-78"/>
              </a:rPr>
              <a:t>1- روش ارزش نسبی فروش در نقطه تفکیک : بر اساس این روش هزینه های مشترک به نسبت مبلغ فروش برآوردی محصولات در نقطه تفکیک تسهیم می شود .</a:t>
            </a:r>
          </a:p>
          <a:p>
            <a:pPr marL="381000" indent="-381000">
              <a:lnSpc>
                <a:spcPct val="90000"/>
              </a:lnSpc>
              <a:buFont typeface="Wingdings" panose="05000000000000000000" pitchFamily="2" charset="2"/>
              <a:buNone/>
            </a:pPr>
            <a:r>
              <a:rPr lang="fa-IR" altLang="zh-CN" sz="2000">
                <a:effectLst/>
                <a:cs typeface="B Zar" panose="00000400000000000000" pitchFamily="2" charset="-78"/>
              </a:rPr>
              <a:t>برای مثال فرض می شود اطلاعات زیر از شرکت تولیدی خزر در دست است :</a:t>
            </a:r>
          </a:p>
          <a:p>
            <a:pPr marL="381000" indent="-381000">
              <a:lnSpc>
                <a:spcPct val="90000"/>
              </a:lnSpc>
              <a:buFont typeface="Wingdings" panose="05000000000000000000" pitchFamily="2" charset="2"/>
              <a:buNone/>
            </a:pPr>
            <a:r>
              <a:rPr lang="fa-IR" altLang="zh-CN" sz="2000">
                <a:effectLst/>
                <a:cs typeface="B Zar" panose="00000400000000000000" pitchFamily="2" charset="-78"/>
              </a:rPr>
              <a:t>میزان تولید محصولات مشترک الف و ب : به ترتیب 1000 واحد و 2000 واحد است . </a:t>
            </a:r>
          </a:p>
          <a:p>
            <a:pPr marL="381000" indent="-381000">
              <a:lnSpc>
                <a:spcPct val="90000"/>
              </a:lnSpc>
              <a:buFont typeface="Wingdings" panose="05000000000000000000" pitchFamily="2" charset="2"/>
              <a:buNone/>
            </a:pPr>
            <a:r>
              <a:rPr lang="fa-IR" altLang="zh-CN" sz="2000">
                <a:effectLst/>
                <a:cs typeface="B Zar" panose="00000400000000000000" pitchFamily="2" charset="-78"/>
              </a:rPr>
              <a:t>قیمت فروش محصولات در نقطه تفکیک ، الف واحدی 1000 ریال و ب واحدی 500 ریال است . کل هزینه های مشترک 1000000 ریال است مطلوبست تسهیم هزینه های مشترک بر اساس روش ارزش مبنی فروش در نقطه تفکیک . </a:t>
            </a:r>
            <a:endParaRPr lang="en-US" altLang="fa-IR" sz="2000">
              <a:effectLst/>
              <a:cs typeface="B Zar" panose="00000400000000000000" pitchFamily="2" charset="-78"/>
            </a:endParaRPr>
          </a:p>
        </p:txBody>
      </p:sp>
      <p:graphicFrame>
        <p:nvGraphicFramePr>
          <p:cNvPr id="541837" name="Group 141"/>
          <p:cNvGraphicFramePr>
            <a:graphicFrameLocks noGrp="1"/>
          </p:cNvGraphicFramePr>
          <p:nvPr>
            <p:ph sz="half" idx="2"/>
          </p:nvPr>
        </p:nvGraphicFramePr>
        <p:xfrm>
          <a:off x="250825" y="3789363"/>
          <a:ext cx="8445500" cy="2749550"/>
        </p:xfrm>
        <a:graphic>
          <a:graphicData uri="http://schemas.openxmlformats.org/drawingml/2006/table">
            <a:tbl>
              <a:tblPr rtl="1"/>
              <a:tblGrid>
                <a:gridCol w="812800">
                  <a:extLst>
                    <a:ext uri="{9D8B030D-6E8A-4147-A177-3AD203B41FA5}">
                      <a16:colId xmlns:a16="http://schemas.microsoft.com/office/drawing/2014/main" val="2155102086"/>
                    </a:ext>
                  </a:extLst>
                </a:gridCol>
                <a:gridCol w="595312">
                  <a:extLst>
                    <a:ext uri="{9D8B030D-6E8A-4147-A177-3AD203B41FA5}">
                      <a16:colId xmlns:a16="http://schemas.microsoft.com/office/drawing/2014/main" val="2480146737"/>
                    </a:ext>
                  </a:extLst>
                </a:gridCol>
                <a:gridCol w="989013">
                  <a:extLst>
                    <a:ext uri="{9D8B030D-6E8A-4147-A177-3AD203B41FA5}">
                      <a16:colId xmlns:a16="http://schemas.microsoft.com/office/drawing/2014/main" val="1124868697"/>
                    </a:ext>
                  </a:extLst>
                </a:gridCol>
                <a:gridCol w="417512">
                  <a:extLst>
                    <a:ext uri="{9D8B030D-6E8A-4147-A177-3AD203B41FA5}">
                      <a16:colId xmlns:a16="http://schemas.microsoft.com/office/drawing/2014/main" val="3686489420"/>
                    </a:ext>
                  </a:extLst>
                </a:gridCol>
                <a:gridCol w="1408113">
                  <a:extLst>
                    <a:ext uri="{9D8B030D-6E8A-4147-A177-3AD203B41FA5}">
                      <a16:colId xmlns:a16="http://schemas.microsoft.com/office/drawing/2014/main" val="3511514009"/>
                    </a:ext>
                  </a:extLst>
                </a:gridCol>
                <a:gridCol w="1304925">
                  <a:extLst>
                    <a:ext uri="{9D8B030D-6E8A-4147-A177-3AD203B41FA5}">
                      <a16:colId xmlns:a16="http://schemas.microsoft.com/office/drawing/2014/main" val="2691932834"/>
                    </a:ext>
                  </a:extLst>
                </a:gridCol>
                <a:gridCol w="182562">
                  <a:extLst>
                    <a:ext uri="{9D8B030D-6E8A-4147-A177-3AD203B41FA5}">
                      <a16:colId xmlns:a16="http://schemas.microsoft.com/office/drawing/2014/main" val="4053636958"/>
                    </a:ext>
                  </a:extLst>
                </a:gridCol>
                <a:gridCol w="1327150">
                  <a:extLst>
                    <a:ext uri="{9D8B030D-6E8A-4147-A177-3AD203B41FA5}">
                      <a16:colId xmlns:a16="http://schemas.microsoft.com/office/drawing/2014/main" val="3359377709"/>
                    </a:ext>
                  </a:extLst>
                </a:gridCol>
                <a:gridCol w="1408113">
                  <a:extLst>
                    <a:ext uri="{9D8B030D-6E8A-4147-A177-3AD203B41FA5}">
                      <a16:colId xmlns:a16="http://schemas.microsoft.com/office/drawing/2014/main" val="1623195574"/>
                    </a:ext>
                  </a:extLst>
                </a:gridCol>
              </a:tblGrid>
              <a:tr h="3302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حل مثال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985988388"/>
                  </a:ext>
                </a:extLst>
              </a:tr>
              <a:tr h="468313">
                <a:tc gridSpan="9">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تسهیم هزینه های مشترک بر اساس روش ارزش نسبی فروش در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57441615"/>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میزان تولید –واحد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در نقطه تفکیک – ریال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کل قیمت فروش</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نسبت/درصد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900802967"/>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39976260"/>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18134049"/>
                  </a:ext>
                </a:extLst>
              </a:tr>
              <a:tr h="330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 ریال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028602957"/>
                  </a:ext>
                </a:extLst>
              </a:tr>
            </a:tbl>
          </a:graphicData>
        </a:graphic>
      </p:graphicFrame>
      <p:grpSp>
        <p:nvGrpSpPr>
          <p:cNvPr id="541836" name="Group 140"/>
          <p:cNvGrpSpPr>
            <a:grpSpLocks/>
          </p:cNvGrpSpPr>
          <p:nvPr/>
        </p:nvGrpSpPr>
        <p:grpSpPr bwMode="auto">
          <a:xfrm>
            <a:off x="827088" y="6381750"/>
            <a:ext cx="3457575" cy="0"/>
            <a:chOff x="521" y="4020"/>
            <a:chExt cx="2178" cy="0"/>
          </a:xfrm>
        </p:grpSpPr>
        <p:sp>
          <p:nvSpPr>
            <p:cNvPr id="541833" name="Line 137"/>
            <p:cNvSpPr>
              <a:spLocks noChangeShapeType="1"/>
            </p:cNvSpPr>
            <p:nvPr/>
          </p:nvSpPr>
          <p:spPr bwMode="auto">
            <a:xfrm>
              <a:off x="2245" y="4020"/>
              <a:ext cx="45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1834" name="Line 138"/>
            <p:cNvSpPr>
              <a:spLocks noChangeShapeType="1"/>
            </p:cNvSpPr>
            <p:nvPr/>
          </p:nvSpPr>
          <p:spPr bwMode="auto">
            <a:xfrm>
              <a:off x="1429" y="4020"/>
              <a:ext cx="90"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1835" name="Line 139"/>
            <p:cNvSpPr>
              <a:spLocks noChangeShapeType="1"/>
            </p:cNvSpPr>
            <p:nvPr/>
          </p:nvSpPr>
          <p:spPr bwMode="auto">
            <a:xfrm>
              <a:off x="521" y="4020"/>
              <a:ext cx="45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1699">
                                            <p:txEl>
                                              <p:pRg st="0" end="0"/>
                                            </p:txEl>
                                          </p:spTgt>
                                        </p:tgtEl>
                                        <p:attrNameLst>
                                          <p:attrName>style.visibility</p:attrName>
                                        </p:attrNameLst>
                                      </p:cBhvr>
                                      <p:to>
                                        <p:strVal val="visible"/>
                                      </p:to>
                                    </p:set>
                                    <p:anim calcmode="lin" valueType="num">
                                      <p:cBhvr>
                                        <p:cTn id="7" dur="1000" fill="hold"/>
                                        <p:tgtEl>
                                          <p:spTgt spid="541699">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41699">
                                            <p:txEl>
                                              <p:pRg st="0" end="0"/>
                                            </p:txEl>
                                          </p:spTgt>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1699">
                                            <p:txEl>
                                              <p:pRg st="1" end="1"/>
                                            </p:txEl>
                                          </p:spTgt>
                                        </p:tgtEl>
                                        <p:attrNameLst>
                                          <p:attrName>style.visibility</p:attrName>
                                        </p:attrNameLst>
                                      </p:cBhvr>
                                      <p:to>
                                        <p:strVal val="visible"/>
                                      </p:to>
                                    </p:set>
                                    <p:anim calcmode="lin" valueType="num">
                                      <p:cBhvr>
                                        <p:cTn id="12" dur="1000" fill="hold"/>
                                        <p:tgtEl>
                                          <p:spTgt spid="541699">
                                            <p:txEl>
                                              <p:pRg st="1" end="1"/>
                                            </p:txEl>
                                          </p:spTgt>
                                        </p:tgtEl>
                                        <p:attrNameLst>
                                          <p:attrName>ppt_w</p:attrName>
                                        </p:attrNameLst>
                                      </p:cBhvr>
                                      <p:tavLst>
                                        <p:tav tm="0">
                                          <p:val>
                                            <p:fltVal val="0"/>
                                          </p:val>
                                        </p:tav>
                                        <p:tav tm="100000">
                                          <p:val>
                                            <p:strVal val="#ppt_w"/>
                                          </p:val>
                                        </p:tav>
                                      </p:tavLst>
                                    </p:anim>
                                    <p:anim calcmode="lin" valueType="num">
                                      <p:cBhvr>
                                        <p:cTn id="13" dur="1000" fill="hold"/>
                                        <p:tgtEl>
                                          <p:spTgt spid="541699">
                                            <p:txEl>
                                              <p:pRg st="1" end="1"/>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grpId="0" nodeType="afterEffect">
                                  <p:stCondLst>
                                    <p:cond delay="0"/>
                                  </p:stCondLst>
                                  <p:childTnLst>
                                    <p:set>
                                      <p:cBhvr>
                                        <p:cTn id="16" dur="1" fill="hold">
                                          <p:stCondLst>
                                            <p:cond delay="0"/>
                                          </p:stCondLst>
                                        </p:cTn>
                                        <p:tgtEl>
                                          <p:spTgt spid="541699">
                                            <p:txEl>
                                              <p:pRg st="2" end="2"/>
                                            </p:txEl>
                                          </p:spTgt>
                                        </p:tgtEl>
                                        <p:attrNameLst>
                                          <p:attrName>style.visibility</p:attrName>
                                        </p:attrNameLst>
                                      </p:cBhvr>
                                      <p:to>
                                        <p:strVal val="visible"/>
                                      </p:to>
                                    </p:set>
                                    <p:anim calcmode="lin" valueType="num">
                                      <p:cBhvr>
                                        <p:cTn id="17" dur="1000" fill="hold"/>
                                        <p:tgtEl>
                                          <p:spTgt spid="541699">
                                            <p:txEl>
                                              <p:pRg st="2" end="2"/>
                                            </p:txEl>
                                          </p:spTgt>
                                        </p:tgtEl>
                                        <p:attrNameLst>
                                          <p:attrName>ppt_w</p:attrName>
                                        </p:attrNameLst>
                                      </p:cBhvr>
                                      <p:tavLst>
                                        <p:tav tm="0">
                                          <p:val>
                                            <p:fltVal val="0"/>
                                          </p:val>
                                        </p:tav>
                                        <p:tav tm="100000">
                                          <p:val>
                                            <p:strVal val="#ppt_w"/>
                                          </p:val>
                                        </p:tav>
                                      </p:tavLst>
                                    </p:anim>
                                    <p:anim calcmode="lin" valueType="num">
                                      <p:cBhvr>
                                        <p:cTn id="18" dur="1000" fill="hold"/>
                                        <p:tgtEl>
                                          <p:spTgt spid="541699">
                                            <p:txEl>
                                              <p:pRg st="2" end="2"/>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3000"/>
                            </p:stCondLst>
                            <p:childTnLst>
                              <p:par>
                                <p:cTn id="20" presetID="23" presetClass="entr" presetSubtype="16" fill="hold" grpId="0" nodeType="afterEffect">
                                  <p:stCondLst>
                                    <p:cond delay="0"/>
                                  </p:stCondLst>
                                  <p:childTnLst>
                                    <p:set>
                                      <p:cBhvr>
                                        <p:cTn id="21" dur="1" fill="hold">
                                          <p:stCondLst>
                                            <p:cond delay="0"/>
                                          </p:stCondLst>
                                        </p:cTn>
                                        <p:tgtEl>
                                          <p:spTgt spid="541699">
                                            <p:txEl>
                                              <p:pRg st="3" end="3"/>
                                            </p:txEl>
                                          </p:spTgt>
                                        </p:tgtEl>
                                        <p:attrNameLst>
                                          <p:attrName>style.visibility</p:attrName>
                                        </p:attrNameLst>
                                      </p:cBhvr>
                                      <p:to>
                                        <p:strVal val="visible"/>
                                      </p:to>
                                    </p:set>
                                    <p:anim calcmode="lin" valueType="num">
                                      <p:cBhvr>
                                        <p:cTn id="22" dur="1000" fill="hold"/>
                                        <p:tgtEl>
                                          <p:spTgt spid="541699">
                                            <p:txEl>
                                              <p:pRg st="3" end="3"/>
                                            </p:txEl>
                                          </p:spTgt>
                                        </p:tgtEl>
                                        <p:attrNameLst>
                                          <p:attrName>ppt_w</p:attrName>
                                        </p:attrNameLst>
                                      </p:cBhvr>
                                      <p:tavLst>
                                        <p:tav tm="0">
                                          <p:val>
                                            <p:fltVal val="0"/>
                                          </p:val>
                                        </p:tav>
                                        <p:tav tm="100000">
                                          <p:val>
                                            <p:strVal val="#ppt_w"/>
                                          </p:val>
                                        </p:tav>
                                      </p:tavLst>
                                    </p:anim>
                                    <p:anim calcmode="lin" valueType="num">
                                      <p:cBhvr>
                                        <p:cTn id="23" dur="1000" fill="hold"/>
                                        <p:tgtEl>
                                          <p:spTgt spid="541699">
                                            <p:txEl>
                                              <p:pRg st="3" end="3"/>
                                            </p:txEl>
                                          </p:spTgt>
                                        </p:tgtEl>
                                        <p:attrNameLst>
                                          <p:attrName>ppt_h</p:attrName>
                                        </p:attrNameLst>
                                      </p:cBhvr>
                                      <p:tavLst>
                                        <p:tav tm="0">
                                          <p:val>
                                            <p:fltVal val="0"/>
                                          </p:val>
                                        </p:tav>
                                        <p:tav tm="100000">
                                          <p:val>
                                            <p:strVal val="#ppt_h"/>
                                          </p:val>
                                        </p:tav>
                                      </p:tavLst>
                                    </p:anim>
                                  </p:childTnLst>
                                </p:cTn>
                              </p:par>
                            </p:childTnLst>
                          </p:cTn>
                        </p:par>
                        <p:par>
                          <p:cTn id="24" fill="hold" nodeType="afterGroup">
                            <p:stCondLst>
                              <p:cond delay="4000"/>
                            </p:stCondLst>
                            <p:childTnLst>
                              <p:par>
                                <p:cTn id="25" presetID="23" presetClass="entr" presetSubtype="16" fill="hold" grpId="0" nodeType="afterEffect">
                                  <p:stCondLst>
                                    <p:cond delay="0"/>
                                  </p:stCondLst>
                                  <p:childTnLst>
                                    <p:set>
                                      <p:cBhvr>
                                        <p:cTn id="26" dur="1" fill="hold">
                                          <p:stCondLst>
                                            <p:cond delay="0"/>
                                          </p:stCondLst>
                                        </p:cTn>
                                        <p:tgtEl>
                                          <p:spTgt spid="541699">
                                            <p:txEl>
                                              <p:pRg st="4" end="4"/>
                                            </p:txEl>
                                          </p:spTgt>
                                        </p:tgtEl>
                                        <p:attrNameLst>
                                          <p:attrName>style.visibility</p:attrName>
                                        </p:attrNameLst>
                                      </p:cBhvr>
                                      <p:to>
                                        <p:strVal val="visible"/>
                                      </p:to>
                                    </p:set>
                                    <p:anim calcmode="lin" valueType="num">
                                      <p:cBhvr>
                                        <p:cTn id="27" dur="1000" fill="hold"/>
                                        <p:tgtEl>
                                          <p:spTgt spid="541699">
                                            <p:txEl>
                                              <p:pRg st="4" end="4"/>
                                            </p:txEl>
                                          </p:spTgt>
                                        </p:tgtEl>
                                        <p:attrNameLst>
                                          <p:attrName>ppt_w</p:attrName>
                                        </p:attrNameLst>
                                      </p:cBhvr>
                                      <p:tavLst>
                                        <p:tav tm="0">
                                          <p:val>
                                            <p:fltVal val="0"/>
                                          </p:val>
                                        </p:tav>
                                        <p:tav tm="100000">
                                          <p:val>
                                            <p:strVal val="#ppt_w"/>
                                          </p:val>
                                        </p:tav>
                                      </p:tavLst>
                                    </p:anim>
                                    <p:anim calcmode="lin" valueType="num">
                                      <p:cBhvr>
                                        <p:cTn id="28" dur="1000" fill="hold"/>
                                        <p:tgtEl>
                                          <p:spTgt spid="541699">
                                            <p:txEl>
                                              <p:pRg st="4" end="4"/>
                                            </p:txEl>
                                          </p:spTgt>
                                        </p:tgtEl>
                                        <p:attrNameLst>
                                          <p:attrName>ppt_h</p:attrName>
                                        </p:attrNameLst>
                                      </p:cBhvr>
                                      <p:tavLst>
                                        <p:tav tm="0">
                                          <p:val>
                                            <p:fltVal val="0"/>
                                          </p:val>
                                        </p:tav>
                                        <p:tav tm="100000">
                                          <p:val>
                                            <p:strVal val="#ppt_h"/>
                                          </p:val>
                                        </p:tav>
                                      </p:tavLst>
                                    </p:anim>
                                  </p:childTnLst>
                                </p:cTn>
                              </p:par>
                            </p:childTnLst>
                          </p:cTn>
                        </p:par>
                        <p:par>
                          <p:cTn id="29" fill="hold" nodeType="afterGroup">
                            <p:stCondLst>
                              <p:cond delay="5000"/>
                            </p:stCondLst>
                            <p:childTnLst>
                              <p:par>
                                <p:cTn id="30" presetID="23" presetClass="entr" presetSubtype="16" fill="hold" grpId="0" nodeType="afterEffect">
                                  <p:stCondLst>
                                    <p:cond delay="0"/>
                                  </p:stCondLst>
                                  <p:childTnLst>
                                    <p:set>
                                      <p:cBhvr>
                                        <p:cTn id="31" dur="1" fill="hold">
                                          <p:stCondLst>
                                            <p:cond delay="0"/>
                                          </p:stCondLst>
                                        </p:cTn>
                                        <p:tgtEl>
                                          <p:spTgt spid="541699">
                                            <p:txEl>
                                              <p:pRg st="5" end="5"/>
                                            </p:txEl>
                                          </p:spTgt>
                                        </p:tgtEl>
                                        <p:attrNameLst>
                                          <p:attrName>style.visibility</p:attrName>
                                        </p:attrNameLst>
                                      </p:cBhvr>
                                      <p:to>
                                        <p:strVal val="visible"/>
                                      </p:to>
                                    </p:set>
                                    <p:anim calcmode="lin" valueType="num">
                                      <p:cBhvr>
                                        <p:cTn id="32" dur="1000" fill="hold"/>
                                        <p:tgtEl>
                                          <p:spTgt spid="541699">
                                            <p:txEl>
                                              <p:pRg st="5" end="5"/>
                                            </p:txEl>
                                          </p:spTgt>
                                        </p:tgtEl>
                                        <p:attrNameLst>
                                          <p:attrName>ppt_w</p:attrName>
                                        </p:attrNameLst>
                                      </p:cBhvr>
                                      <p:tavLst>
                                        <p:tav tm="0">
                                          <p:val>
                                            <p:fltVal val="0"/>
                                          </p:val>
                                        </p:tav>
                                        <p:tav tm="100000">
                                          <p:val>
                                            <p:strVal val="#ppt_w"/>
                                          </p:val>
                                        </p:tav>
                                      </p:tavLst>
                                    </p:anim>
                                    <p:anim calcmode="lin" valueType="num">
                                      <p:cBhvr>
                                        <p:cTn id="33" dur="1000" fill="hold"/>
                                        <p:tgtEl>
                                          <p:spTgt spid="541699">
                                            <p:txEl>
                                              <p:pRg st="5" end="5"/>
                                            </p:txEl>
                                          </p:spTgt>
                                        </p:tgtEl>
                                        <p:attrNameLst>
                                          <p:attrName>ppt_h</p:attrName>
                                        </p:attrNameLst>
                                      </p:cBhvr>
                                      <p:tavLst>
                                        <p:tav tm="0">
                                          <p:val>
                                            <p:fltVal val="0"/>
                                          </p:val>
                                        </p:tav>
                                        <p:tav tm="100000">
                                          <p:val>
                                            <p:strVal val="#ppt_h"/>
                                          </p:val>
                                        </p:tav>
                                      </p:tavLst>
                                    </p:anim>
                                  </p:childTnLst>
                                </p:cTn>
                              </p:par>
                            </p:childTnLst>
                          </p:cTn>
                        </p:par>
                        <p:par>
                          <p:cTn id="34" fill="hold" nodeType="afterGroup">
                            <p:stCondLst>
                              <p:cond delay="6000"/>
                            </p:stCondLst>
                            <p:childTnLst>
                              <p:par>
                                <p:cTn id="35" presetID="23" presetClass="entr" presetSubtype="16" fill="hold" nodeType="afterEffect">
                                  <p:stCondLst>
                                    <p:cond delay="0"/>
                                  </p:stCondLst>
                                  <p:childTnLst>
                                    <p:set>
                                      <p:cBhvr>
                                        <p:cTn id="36" dur="1" fill="hold">
                                          <p:stCondLst>
                                            <p:cond delay="0"/>
                                          </p:stCondLst>
                                        </p:cTn>
                                        <p:tgtEl>
                                          <p:spTgt spid="541837"/>
                                        </p:tgtEl>
                                        <p:attrNameLst>
                                          <p:attrName>style.visibility</p:attrName>
                                        </p:attrNameLst>
                                      </p:cBhvr>
                                      <p:to>
                                        <p:strVal val="visible"/>
                                      </p:to>
                                    </p:set>
                                    <p:anim calcmode="lin" valueType="num">
                                      <p:cBhvr>
                                        <p:cTn id="37" dur="1000" fill="hold"/>
                                        <p:tgtEl>
                                          <p:spTgt spid="541837"/>
                                        </p:tgtEl>
                                        <p:attrNameLst>
                                          <p:attrName>ppt_w</p:attrName>
                                        </p:attrNameLst>
                                      </p:cBhvr>
                                      <p:tavLst>
                                        <p:tav tm="0">
                                          <p:val>
                                            <p:fltVal val="0"/>
                                          </p:val>
                                        </p:tav>
                                        <p:tav tm="100000">
                                          <p:val>
                                            <p:strVal val="#ppt_w"/>
                                          </p:val>
                                        </p:tav>
                                      </p:tavLst>
                                    </p:anim>
                                    <p:anim calcmode="lin" valueType="num">
                                      <p:cBhvr>
                                        <p:cTn id="38" dur="1000" fill="hold"/>
                                        <p:tgtEl>
                                          <p:spTgt spid="541837"/>
                                        </p:tgtEl>
                                        <p:attrNameLst>
                                          <p:attrName>ppt_h</p:attrName>
                                        </p:attrNameLst>
                                      </p:cBhvr>
                                      <p:tavLst>
                                        <p:tav tm="0">
                                          <p:val>
                                            <p:fltVal val="0"/>
                                          </p:val>
                                        </p:tav>
                                        <p:tav tm="100000">
                                          <p:val>
                                            <p:strVal val="#ppt_h"/>
                                          </p:val>
                                        </p:tav>
                                      </p:tavLst>
                                    </p:anim>
                                  </p:childTnLst>
                                </p:cTn>
                              </p:par>
                              <p:par>
                                <p:cTn id="39" presetID="34" presetClass="entr" presetSubtype="0" fill="hold" nodeType="withEffect">
                                  <p:stCondLst>
                                    <p:cond delay="0"/>
                                  </p:stCondLst>
                                  <p:childTnLst>
                                    <p:set>
                                      <p:cBhvr>
                                        <p:cTn id="40" dur="1" fill="hold">
                                          <p:stCondLst>
                                            <p:cond delay="0"/>
                                          </p:stCondLst>
                                        </p:cTn>
                                        <p:tgtEl>
                                          <p:spTgt spid="541836"/>
                                        </p:tgtEl>
                                        <p:attrNameLst>
                                          <p:attrName>style.visibility</p:attrName>
                                        </p:attrNameLst>
                                      </p:cBhvr>
                                      <p:to>
                                        <p:strVal val="visible"/>
                                      </p:to>
                                    </p:set>
                                    <p:anim from="(-#ppt_w/2)" to="(#ppt_x)" calcmode="lin" valueType="num">
                                      <p:cBhvr>
                                        <p:cTn id="41" dur="600" fill="hold">
                                          <p:stCondLst>
                                            <p:cond delay="0"/>
                                          </p:stCondLst>
                                        </p:cTn>
                                        <p:tgtEl>
                                          <p:spTgt spid="541836"/>
                                        </p:tgtEl>
                                        <p:attrNameLst>
                                          <p:attrName>ppt_x</p:attrName>
                                        </p:attrNameLst>
                                      </p:cBhvr>
                                    </p:anim>
                                    <p:anim from="0" to="-1.0" calcmode="lin" valueType="num">
                                      <p:cBhvr>
                                        <p:cTn id="42" dur="200" decel="50000" autoRev="1" fill="hold">
                                          <p:stCondLst>
                                            <p:cond delay="600"/>
                                          </p:stCondLst>
                                        </p:cTn>
                                        <p:tgtEl>
                                          <p:spTgt spid="541836"/>
                                        </p:tgtEl>
                                        <p:attrNameLst>
                                          <p:attrName>xshear</p:attrName>
                                        </p:attrNameLst>
                                      </p:cBhvr>
                                    </p:anim>
                                    <p:animScale>
                                      <p:cBhvr>
                                        <p:cTn id="43" dur="200" decel="100000" autoRev="1" fill="hold">
                                          <p:stCondLst>
                                            <p:cond delay="600"/>
                                          </p:stCondLst>
                                        </p:cTn>
                                        <p:tgtEl>
                                          <p:spTgt spid="541836"/>
                                        </p:tgtEl>
                                      </p:cBhvr>
                                      <p:from x="100000" y="100000"/>
                                      <p:to x="80000" y="100000"/>
                                    </p:animScale>
                                    <p:anim by="(#ppt_h/3+#ppt_w*0.1)" calcmode="lin" valueType="num">
                                      <p:cBhvr additive="sum">
                                        <p:cTn id="44" dur="200" decel="100000" autoRev="1" fill="hold">
                                          <p:stCondLst>
                                            <p:cond delay="600"/>
                                          </p:stCondLst>
                                        </p:cTn>
                                        <p:tgtEl>
                                          <p:spTgt spid="541836"/>
                                        </p:tgtEl>
                                        <p:attrNameLst>
                                          <p:attrName>ppt_x</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1699" grpId="0" build="p"/>
    </p:bldLst>
  </p:timing>
</p:sld>
</file>

<file path=ppt/slides/slide8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3747" name="Rectangle 3"/>
          <p:cNvSpPr>
            <a:spLocks noGrp="1" noChangeArrowheads="1"/>
          </p:cNvSpPr>
          <p:nvPr>
            <p:ph type="body" sz="half" idx="1"/>
          </p:nvPr>
        </p:nvSpPr>
        <p:spPr>
          <a:xfrm>
            <a:off x="468313" y="188913"/>
            <a:ext cx="8229600" cy="1223962"/>
          </a:xfrm>
        </p:spPr>
        <p:txBody>
          <a:bodyPr/>
          <a:lstStyle/>
          <a:p>
            <a:pPr>
              <a:buFontTx/>
              <a:buNone/>
            </a:pPr>
            <a:r>
              <a:rPr lang="fa-IR" altLang="zh-CN" sz="2000">
                <a:effectLst/>
                <a:cs typeface="B Zar" panose="00000400000000000000" pitchFamily="2" charset="-78"/>
              </a:rPr>
              <a:t>روش ارزش خالص بازیافتنی (روش قیمت فرضی بازار ) : بر اساس این روش هزینه های مشترک به نسبت ارزش خالص بازیافتنی (مبلغ فروش نهایی پس از کسر هزینه های انفرادی ) محصولات تسهیم می شود . </a:t>
            </a:r>
          </a:p>
          <a:p>
            <a:pPr>
              <a:buFontTx/>
              <a:buNone/>
            </a:pPr>
            <a:r>
              <a:rPr lang="fa-IR" altLang="zh-CN" sz="2000">
                <a:effectLst/>
                <a:cs typeface="B Zar" panose="00000400000000000000" pitchFamily="2" charset="-78"/>
              </a:rPr>
              <a:t>برای مثال فرض می شود اطلاعات زیر از شرکت تولیدی مازند در دست است :</a:t>
            </a:r>
          </a:p>
          <a:p>
            <a:pPr>
              <a:buFontTx/>
              <a:buNone/>
            </a:pPr>
            <a:endParaRPr lang="en-US" altLang="fa-IR" sz="2000">
              <a:effectLst/>
              <a:cs typeface="B Zar" panose="00000400000000000000" pitchFamily="2" charset="-78"/>
            </a:endParaRPr>
          </a:p>
        </p:txBody>
      </p:sp>
      <p:graphicFrame>
        <p:nvGraphicFramePr>
          <p:cNvPr id="544178" name="Group 434"/>
          <p:cNvGraphicFramePr>
            <a:graphicFrameLocks noGrp="1"/>
          </p:cNvGraphicFramePr>
          <p:nvPr>
            <p:ph sz="half" idx="2"/>
          </p:nvPr>
        </p:nvGraphicFramePr>
        <p:xfrm>
          <a:off x="250825" y="1341438"/>
          <a:ext cx="8661400" cy="4999037"/>
        </p:xfrm>
        <a:graphic>
          <a:graphicData uri="http://schemas.openxmlformats.org/drawingml/2006/table">
            <a:tbl>
              <a:tblPr rtl="1"/>
              <a:tblGrid>
                <a:gridCol w="739775">
                  <a:extLst>
                    <a:ext uri="{9D8B030D-6E8A-4147-A177-3AD203B41FA5}">
                      <a16:colId xmlns:a16="http://schemas.microsoft.com/office/drawing/2014/main" val="1989350597"/>
                    </a:ext>
                  </a:extLst>
                </a:gridCol>
                <a:gridCol w="631825">
                  <a:extLst>
                    <a:ext uri="{9D8B030D-6E8A-4147-A177-3AD203B41FA5}">
                      <a16:colId xmlns:a16="http://schemas.microsoft.com/office/drawing/2014/main" val="613745480"/>
                    </a:ext>
                  </a:extLst>
                </a:gridCol>
                <a:gridCol w="304800">
                  <a:extLst>
                    <a:ext uri="{9D8B030D-6E8A-4147-A177-3AD203B41FA5}">
                      <a16:colId xmlns:a16="http://schemas.microsoft.com/office/drawing/2014/main" val="3994745639"/>
                    </a:ext>
                  </a:extLst>
                </a:gridCol>
                <a:gridCol w="1066800">
                  <a:extLst>
                    <a:ext uri="{9D8B030D-6E8A-4147-A177-3AD203B41FA5}">
                      <a16:colId xmlns:a16="http://schemas.microsoft.com/office/drawing/2014/main" val="457359943"/>
                    </a:ext>
                  </a:extLst>
                </a:gridCol>
                <a:gridCol w="228600">
                  <a:extLst>
                    <a:ext uri="{9D8B030D-6E8A-4147-A177-3AD203B41FA5}">
                      <a16:colId xmlns:a16="http://schemas.microsoft.com/office/drawing/2014/main" val="2033563415"/>
                    </a:ext>
                  </a:extLst>
                </a:gridCol>
                <a:gridCol w="936625">
                  <a:extLst>
                    <a:ext uri="{9D8B030D-6E8A-4147-A177-3AD203B41FA5}">
                      <a16:colId xmlns:a16="http://schemas.microsoft.com/office/drawing/2014/main" val="1201260473"/>
                    </a:ext>
                  </a:extLst>
                </a:gridCol>
                <a:gridCol w="1079500">
                  <a:extLst>
                    <a:ext uri="{9D8B030D-6E8A-4147-A177-3AD203B41FA5}">
                      <a16:colId xmlns:a16="http://schemas.microsoft.com/office/drawing/2014/main" val="129256750"/>
                    </a:ext>
                  </a:extLst>
                </a:gridCol>
                <a:gridCol w="720725">
                  <a:extLst>
                    <a:ext uri="{9D8B030D-6E8A-4147-A177-3AD203B41FA5}">
                      <a16:colId xmlns:a16="http://schemas.microsoft.com/office/drawing/2014/main" val="622445454"/>
                    </a:ext>
                  </a:extLst>
                </a:gridCol>
                <a:gridCol w="892175">
                  <a:extLst>
                    <a:ext uri="{9D8B030D-6E8A-4147-A177-3AD203B41FA5}">
                      <a16:colId xmlns:a16="http://schemas.microsoft.com/office/drawing/2014/main" val="2486226804"/>
                    </a:ext>
                  </a:extLst>
                </a:gridCol>
                <a:gridCol w="182562">
                  <a:extLst>
                    <a:ext uri="{9D8B030D-6E8A-4147-A177-3AD203B41FA5}">
                      <a16:colId xmlns:a16="http://schemas.microsoft.com/office/drawing/2014/main" val="83311644"/>
                    </a:ext>
                  </a:extLst>
                </a:gridCol>
                <a:gridCol w="182563">
                  <a:extLst>
                    <a:ext uri="{9D8B030D-6E8A-4147-A177-3AD203B41FA5}">
                      <a16:colId xmlns:a16="http://schemas.microsoft.com/office/drawing/2014/main" val="1414077911"/>
                    </a:ext>
                  </a:extLst>
                </a:gridCol>
                <a:gridCol w="577850">
                  <a:extLst>
                    <a:ext uri="{9D8B030D-6E8A-4147-A177-3AD203B41FA5}">
                      <a16:colId xmlns:a16="http://schemas.microsoft.com/office/drawing/2014/main" val="3128249905"/>
                    </a:ext>
                  </a:extLst>
                </a:gridCol>
                <a:gridCol w="182562">
                  <a:extLst>
                    <a:ext uri="{9D8B030D-6E8A-4147-A177-3AD203B41FA5}">
                      <a16:colId xmlns:a16="http://schemas.microsoft.com/office/drawing/2014/main" val="183740093"/>
                    </a:ext>
                  </a:extLst>
                </a:gridCol>
                <a:gridCol w="935038">
                  <a:extLst>
                    <a:ext uri="{9D8B030D-6E8A-4147-A177-3AD203B41FA5}">
                      <a16:colId xmlns:a16="http://schemas.microsoft.com/office/drawing/2014/main" val="233227929"/>
                    </a:ext>
                  </a:extLst>
                </a:gridCol>
              </a:tblGrid>
              <a:tr h="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محصولات</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میزان تولید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نهایی محصول (قیمت فروش پس از تکمیل محصول)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انفرادی یا اختصاصی محصول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99380402"/>
                  </a:ext>
                </a:extLst>
              </a:tr>
              <a:tr h="1174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28103815"/>
                  </a:ext>
                </a:extLst>
              </a:tr>
              <a:tr h="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4129127663"/>
                  </a:ext>
                </a:extLst>
              </a:tr>
              <a:tr h="117475">
                <a:tc gridSpan="8">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کل هزینه های مشترک تولید 1000000 ریال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20178085"/>
                  </a:ext>
                </a:extLst>
              </a:tr>
              <a:tr h="0">
                <a:tc gridSpan="1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5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مطلوبست تسهیم هزینه های مشترک تولید به روش ارزش خالص بازیافتنی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241486694"/>
                  </a:ext>
                </a:extLst>
              </a:tr>
              <a:tr h="0">
                <a:tc gridSpan="1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تسهیم هزینه های مشترک بین محصولات مشرتک روش ارزش خالص غیر یافتنی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326856419"/>
                  </a:ext>
                </a:extLst>
              </a:tr>
              <a:tr h="1174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میزان تولید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نهایی محصول</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کل قیمت فروش</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انفرادی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بازیافتنی</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نسبت/درصد</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143209205"/>
                  </a:ext>
                </a:extLst>
              </a:tr>
              <a:tr h="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4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800000 = 200000 – 1000000</a:t>
                      </a:r>
                      <a:endParaRPr kumimoji="0" lang="en-US" altLang="fa-IR" sz="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8</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533333</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3506014511"/>
                  </a:ext>
                </a:extLst>
              </a:tr>
              <a:tr h="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 </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 واحد</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 ریال</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6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700000</a:t>
                      </a:r>
                      <a:r>
                        <a:rPr kumimoji="0" lang="fa-IR"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=300000-1000000</a:t>
                      </a:r>
                      <a:endParaRPr kumimoji="0" lang="en-US" altLang="fa-IR" sz="1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0" marR="0" marT="46800" marB="46800"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466667</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2773706329"/>
                  </a:ext>
                </a:extLst>
              </a:tr>
              <a:tr h="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18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50337297"/>
                  </a:ext>
                </a:extLst>
              </a:tr>
            </a:tbl>
          </a:graphicData>
        </a:graphic>
      </p:graphicFrame>
      <p:grpSp>
        <p:nvGrpSpPr>
          <p:cNvPr id="544183" name="Group 439"/>
          <p:cNvGrpSpPr>
            <a:grpSpLocks/>
          </p:cNvGrpSpPr>
          <p:nvPr/>
        </p:nvGrpSpPr>
        <p:grpSpPr bwMode="auto">
          <a:xfrm>
            <a:off x="468313" y="6308725"/>
            <a:ext cx="5399087" cy="0"/>
            <a:chOff x="295" y="3974"/>
            <a:chExt cx="3401" cy="0"/>
          </a:xfrm>
        </p:grpSpPr>
        <p:sp>
          <p:nvSpPr>
            <p:cNvPr id="544179" name="Line 435"/>
            <p:cNvSpPr>
              <a:spLocks noChangeShapeType="1"/>
            </p:cNvSpPr>
            <p:nvPr/>
          </p:nvSpPr>
          <p:spPr bwMode="auto">
            <a:xfrm>
              <a:off x="3288" y="3974"/>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4180" name="Line 436"/>
            <p:cNvSpPr>
              <a:spLocks noChangeShapeType="1"/>
            </p:cNvSpPr>
            <p:nvPr/>
          </p:nvSpPr>
          <p:spPr bwMode="auto">
            <a:xfrm>
              <a:off x="1746" y="3974"/>
              <a:ext cx="36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4181" name="Line 437"/>
            <p:cNvSpPr>
              <a:spLocks noChangeShapeType="1"/>
            </p:cNvSpPr>
            <p:nvPr/>
          </p:nvSpPr>
          <p:spPr bwMode="auto">
            <a:xfrm>
              <a:off x="1111" y="3974"/>
              <a:ext cx="91"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4182" name="Line 438"/>
            <p:cNvSpPr>
              <a:spLocks noChangeShapeType="1"/>
            </p:cNvSpPr>
            <p:nvPr/>
          </p:nvSpPr>
          <p:spPr bwMode="auto">
            <a:xfrm>
              <a:off x="295" y="3974"/>
              <a:ext cx="453"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43747">
                                            <p:txEl>
                                              <p:pRg st="0" end="0"/>
                                            </p:txEl>
                                          </p:spTgt>
                                        </p:tgtEl>
                                        <p:attrNameLst>
                                          <p:attrName>style.visibility</p:attrName>
                                        </p:attrNameLst>
                                      </p:cBhvr>
                                      <p:to>
                                        <p:strVal val="visible"/>
                                      </p:to>
                                    </p:set>
                                    <p:anim calcmode="lin" valueType="num">
                                      <p:cBhvr>
                                        <p:cTn id="7" dur="500" fill="hold"/>
                                        <p:tgtEl>
                                          <p:spTgt spid="543747">
                                            <p:txEl>
                                              <p:pRg st="0" end="0"/>
                                            </p:txEl>
                                          </p:spTgt>
                                        </p:tgtEl>
                                        <p:attrNameLst>
                                          <p:attrName>ppt_w</p:attrName>
                                        </p:attrNameLst>
                                      </p:cBhvr>
                                      <p:tavLst>
                                        <p:tav tm="0">
                                          <p:val>
                                            <p:fltVal val="0"/>
                                          </p:val>
                                        </p:tav>
                                        <p:tav tm="100000">
                                          <p:val>
                                            <p:strVal val="#ppt_w"/>
                                          </p:val>
                                        </p:tav>
                                      </p:tavLst>
                                    </p:anim>
                                    <p:anim calcmode="lin" valueType="num">
                                      <p:cBhvr>
                                        <p:cTn id="8" dur="500" fill="hold"/>
                                        <p:tgtEl>
                                          <p:spTgt spid="543747">
                                            <p:txEl>
                                              <p:pRg st="0" end="0"/>
                                            </p:txEl>
                                          </p:spTgt>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543747">
                                            <p:txEl>
                                              <p:pRg st="1" end="1"/>
                                            </p:txEl>
                                          </p:spTgt>
                                        </p:tgtEl>
                                        <p:attrNameLst>
                                          <p:attrName>style.visibility</p:attrName>
                                        </p:attrNameLst>
                                      </p:cBhvr>
                                      <p:to>
                                        <p:strVal val="visible"/>
                                      </p:to>
                                    </p:set>
                                    <p:anim calcmode="lin" valueType="num">
                                      <p:cBhvr>
                                        <p:cTn id="11" dur="500" fill="hold"/>
                                        <p:tgtEl>
                                          <p:spTgt spid="543747">
                                            <p:txEl>
                                              <p:pRg st="1" end="1"/>
                                            </p:txEl>
                                          </p:spTgt>
                                        </p:tgtEl>
                                        <p:attrNameLst>
                                          <p:attrName>ppt_w</p:attrName>
                                        </p:attrNameLst>
                                      </p:cBhvr>
                                      <p:tavLst>
                                        <p:tav tm="0">
                                          <p:val>
                                            <p:fltVal val="0"/>
                                          </p:val>
                                        </p:tav>
                                        <p:tav tm="100000">
                                          <p:val>
                                            <p:strVal val="#ppt_w"/>
                                          </p:val>
                                        </p:tav>
                                      </p:tavLst>
                                    </p:anim>
                                    <p:anim calcmode="lin" valueType="num">
                                      <p:cBhvr>
                                        <p:cTn id="12" dur="500" fill="hold"/>
                                        <p:tgtEl>
                                          <p:spTgt spid="543747">
                                            <p:txEl>
                                              <p:pRg st="1" end="1"/>
                                            </p:txEl>
                                          </p:spTgt>
                                        </p:tgtEl>
                                        <p:attrNameLst>
                                          <p:attrName>ppt_h</p:attrName>
                                        </p:attrNameLst>
                                      </p:cBhvr>
                                      <p:tavLst>
                                        <p:tav tm="0">
                                          <p:val>
                                            <p:fltVal val="0"/>
                                          </p:val>
                                        </p:tav>
                                        <p:tav tm="100000">
                                          <p:val>
                                            <p:strVal val="#ppt_h"/>
                                          </p:val>
                                        </p:tav>
                                      </p:tavLst>
                                    </p:anim>
                                  </p:childTnLst>
                                </p:cTn>
                              </p:par>
                            </p:childTnLst>
                          </p:cTn>
                        </p:par>
                        <p:par>
                          <p:cTn id="13" fill="hold" nodeType="afterGroup">
                            <p:stCondLst>
                              <p:cond delay="500"/>
                            </p:stCondLst>
                            <p:childTnLst>
                              <p:par>
                                <p:cTn id="14" presetID="23" presetClass="entr" presetSubtype="16" fill="hold" nodeType="afterEffect">
                                  <p:stCondLst>
                                    <p:cond delay="0"/>
                                  </p:stCondLst>
                                  <p:childTnLst>
                                    <p:set>
                                      <p:cBhvr>
                                        <p:cTn id="15" dur="1" fill="hold">
                                          <p:stCondLst>
                                            <p:cond delay="0"/>
                                          </p:stCondLst>
                                        </p:cTn>
                                        <p:tgtEl>
                                          <p:spTgt spid="544178"/>
                                        </p:tgtEl>
                                        <p:attrNameLst>
                                          <p:attrName>style.visibility</p:attrName>
                                        </p:attrNameLst>
                                      </p:cBhvr>
                                      <p:to>
                                        <p:strVal val="visible"/>
                                      </p:to>
                                    </p:set>
                                    <p:anim calcmode="lin" valueType="num">
                                      <p:cBhvr>
                                        <p:cTn id="16" dur="1000" fill="hold"/>
                                        <p:tgtEl>
                                          <p:spTgt spid="544178"/>
                                        </p:tgtEl>
                                        <p:attrNameLst>
                                          <p:attrName>ppt_w</p:attrName>
                                        </p:attrNameLst>
                                      </p:cBhvr>
                                      <p:tavLst>
                                        <p:tav tm="0">
                                          <p:val>
                                            <p:fltVal val="0"/>
                                          </p:val>
                                        </p:tav>
                                        <p:tav tm="100000">
                                          <p:val>
                                            <p:strVal val="#ppt_w"/>
                                          </p:val>
                                        </p:tav>
                                      </p:tavLst>
                                    </p:anim>
                                    <p:anim calcmode="lin" valueType="num">
                                      <p:cBhvr>
                                        <p:cTn id="17" dur="1000" fill="hold"/>
                                        <p:tgtEl>
                                          <p:spTgt spid="544178"/>
                                        </p:tgtEl>
                                        <p:attrNameLst>
                                          <p:attrName>ppt_h</p:attrName>
                                        </p:attrNameLst>
                                      </p:cBhvr>
                                      <p:tavLst>
                                        <p:tav tm="0">
                                          <p:val>
                                            <p:fltVal val="0"/>
                                          </p:val>
                                        </p:tav>
                                        <p:tav tm="100000">
                                          <p:val>
                                            <p:strVal val="#ppt_h"/>
                                          </p:val>
                                        </p:tav>
                                      </p:tavLst>
                                    </p:anim>
                                  </p:childTnLst>
                                </p:cTn>
                              </p:par>
                              <p:par>
                                <p:cTn id="18" presetID="52" presetClass="entr" presetSubtype="0" fill="hold" nodeType="withEffect">
                                  <p:stCondLst>
                                    <p:cond delay="0"/>
                                  </p:stCondLst>
                                  <p:childTnLst>
                                    <p:set>
                                      <p:cBhvr>
                                        <p:cTn id="19" dur="1" fill="hold">
                                          <p:stCondLst>
                                            <p:cond delay="0"/>
                                          </p:stCondLst>
                                        </p:cTn>
                                        <p:tgtEl>
                                          <p:spTgt spid="544183"/>
                                        </p:tgtEl>
                                        <p:attrNameLst>
                                          <p:attrName>style.visibility</p:attrName>
                                        </p:attrNameLst>
                                      </p:cBhvr>
                                      <p:to>
                                        <p:strVal val="visible"/>
                                      </p:to>
                                    </p:set>
                                    <p:animScale>
                                      <p:cBhvr>
                                        <p:cTn id="20" dur="1000" decel="50000" fill="hold">
                                          <p:stCondLst>
                                            <p:cond delay="0"/>
                                          </p:stCondLst>
                                        </p:cTn>
                                        <p:tgtEl>
                                          <p:spTgt spid="544183"/>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1" dur="1000" decel="50000" fill="hold">
                                          <p:stCondLst>
                                            <p:cond delay="0"/>
                                          </p:stCondLst>
                                        </p:cTn>
                                        <p:tgtEl>
                                          <p:spTgt spid="544183"/>
                                        </p:tgtEl>
                                        <p:attrNameLst>
                                          <p:attrName>ppt_x</p:attrName>
                                          <p:attrName>ppt_y</p:attrName>
                                        </p:attrNameLst>
                                      </p:cBhvr>
                                    </p:animMotion>
                                    <p:animEffect transition="in" filter="fade">
                                      <p:cBhvr>
                                        <p:cTn id="22" dur="1000"/>
                                        <p:tgtEl>
                                          <p:spTgt spid="544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3747" grpId="0" build="p"/>
    </p:bldLst>
  </p:timing>
</p:sld>
</file>

<file path=ppt/slides/slide8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5795" name="Rectangle 3"/>
          <p:cNvSpPr>
            <a:spLocks noGrp="1" noChangeArrowheads="1"/>
          </p:cNvSpPr>
          <p:nvPr>
            <p:ph type="body" idx="1"/>
          </p:nvPr>
        </p:nvSpPr>
        <p:spPr>
          <a:xfrm>
            <a:off x="468313" y="188913"/>
            <a:ext cx="8229600" cy="6524625"/>
          </a:xfrm>
        </p:spPr>
        <p:txBody>
          <a:bodyPr/>
          <a:lstStyle/>
          <a:p>
            <a:pPr>
              <a:lnSpc>
                <a:spcPct val="80000"/>
              </a:lnSpc>
              <a:buFont typeface="Wingdings" panose="05000000000000000000" pitchFamily="2" charset="2"/>
              <a:buNone/>
            </a:pPr>
            <a:r>
              <a:rPr lang="fa-IR" altLang="zh-CN" sz="2000">
                <a:effectLst/>
                <a:cs typeface="B Zar" panose="00000400000000000000" pitchFamily="2" charset="-78"/>
              </a:rPr>
              <a:t>3- روش درصد کلی حاشیه فروش ناخالص : در این روش ، هزینه های مشترک به نسبت درصد کلی حاشیه فروش ناخالص (فروش نهایی پس از کسر هزینه های مشترک و هزینه های انفرادی ) بین محصولات مشترک تسهیم می گردد. </a:t>
            </a:r>
          </a:p>
          <a:p>
            <a:pPr>
              <a:lnSpc>
                <a:spcPct val="80000"/>
              </a:lnSpc>
              <a:buFont typeface="Wingdings" panose="05000000000000000000" pitchFamily="2" charset="2"/>
              <a:buNone/>
            </a:pPr>
            <a:r>
              <a:rPr lang="fa-IR" altLang="zh-CN" sz="2000">
                <a:effectLst/>
                <a:cs typeface="B Zar" panose="00000400000000000000" pitchFamily="2" charset="-78"/>
              </a:rPr>
              <a:t>برای مثال فرض می شود اطلاعات شرکت تولیدی مازند (مثال قبلی ) در دست است . با استفاده از این اطلاعات ، تسهیم هزینه های مشترک به روش درصد کلی حاشیه فروش ناخالص به ترتیب زیر خواهد بود : </a:t>
            </a:r>
          </a:p>
          <a:p>
            <a:pPr>
              <a:lnSpc>
                <a:spcPct val="80000"/>
              </a:lnSpc>
              <a:buFont typeface="Wingdings" panose="05000000000000000000" pitchFamily="2" charset="2"/>
              <a:buNone/>
            </a:pPr>
            <a:r>
              <a:rPr lang="fa-IR" altLang="zh-CN" sz="2000">
                <a:effectLst/>
                <a:cs typeface="B Zar" panose="00000400000000000000" pitchFamily="2" charset="-78"/>
              </a:rPr>
              <a:t>ابتدا درصد کلی حاشیه فروش ناخالص (درصد کلی سود ناویژه ) محاسبه می شود سپس هزینه های مشترک تسهیم می شود . </a:t>
            </a:r>
            <a:endParaRPr lang="fa-IR" altLang="zh-CN" sz="2000" u="sng">
              <a:effectLst/>
              <a:cs typeface="B Zar" panose="00000400000000000000" pitchFamily="2" charset="-78"/>
            </a:endParaRPr>
          </a:p>
          <a:p>
            <a:pPr>
              <a:lnSpc>
                <a:spcPct val="80000"/>
              </a:lnSpc>
              <a:buFont typeface="Wingdings" panose="05000000000000000000" pitchFamily="2" charset="2"/>
              <a:buNone/>
            </a:pPr>
            <a:r>
              <a:rPr lang="fa-IR" altLang="zh-CN" sz="2000" u="sng">
                <a:effectLst/>
                <a:cs typeface="B Zar" panose="00000400000000000000" pitchFamily="2" charset="-78"/>
              </a:rPr>
              <a:t>جدول محاسبه درصد کلی سود ناویژه </a:t>
            </a:r>
            <a:endParaRPr lang="fa-IR" altLang="zh-CN" sz="2000">
              <a:effectLst/>
              <a:cs typeface="B Zar" panose="00000400000000000000" pitchFamily="2" charset="-78"/>
            </a:endParaRPr>
          </a:p>
          <a:p>
            <a:pPr>
              <a:lnSpc>
                <a:spcPct val="80000"/>
              </a:lnSpc>
              <a:buFont typeface="Wingdings" panose="05000000000000000000" pitchFamily="2" charset="2"/>
              <a:buNone/>
            </a:pPr>
            <a:r>
              <a:rPr lang="fa-IR" altLang="zh-CN" sz="2000">
                <a:effectLst/>
                <a:cs typeface="B Zar" panose="00000400000000000000" pitchFamily="2" charset="-78"/>
              </a:rPr>
              <a:t>فروش کل                      2000000</a:t>
            </a:r>
          </a:p>
          <a:p>
            <a:pPr>
              <a:lnSpc>
                <a:spcPct val="80000"/>
              </a:lnSpc>
              <a:buFont typeface="Wingdings" panose="05000000000000000000" pitchFamily="2" charset="2"/>
              <a:buNone/>
            </a:pPr>
            <a:r>
              <a:rPr lang="fa-IR" altLang="zh-CN" sz="2000">
                <a:effectLst/>
                <a:cs typeface="B Zar" panose="00000400000000000000" pitchFamily="2" charset="-78"/>
              </a:rPr>
              <a:t>کسر می شود کل بهای تمام شده کالای فروش رفته :</a:t>
            </a:r>
          </a:p>
          <a:p>
            <a:pPr>
              <a:lnSpc>
                <a:spcPct val="80000"/>
              </a:lnSpc>
              <a:buFont typeface="Wingdings" panose="05000000000000000000" pitchFamily="2" charset="2"/>
              <a:buNone/>
            </a:pPr>
            <a:r>
              <a:rPr lang="fa-IR" altLang="zh-CN" sz="2000">
                <a:effectLst/>
                <a:cs typeface="B Zar" panose="00000400000000000000" pitchFamily="2" charset="-78"/>
              </a:rPr>
              <a:t>هزینه های مشترک       1000000</a:t>
            </a:r>
          </a:p>
          <a:p>
            <a:pPr>
              <a:lnSpc>
                <a:spcPct val="80000"/>
              </a:lnSpc>
              <a:buFont typeface="Wingdings" panose="05000000000000000000" pitchFamily="2" charset="2"/>
              <a:buNone/>
            </a:pPr>
            <a:r>
              <a:rPr lang="fa-IR" altLang="zh-CN" sz="2000">
                <a:effectLst/>
                <a:cs typeface="B Zar" panose="00000400000000000000" pitchFamily="2" charset="-78"/>
              </a:rPr>
              <a:t>هزینه های انفرادی          </a:t>
            </a:r>
            <a:r>
              <a:rPr lang="fa-IR" altLang="zh-CN" sz="2000" u="sng">
                <a:effectLst/>
                <a:cs typeface="B Zar" panose="00000400000000000000" pitchFamily="2" charset="-78"/>
              </a:rPr>
              <a:t>500000 </a:t>
            </a:r>
            <a:r>
              <a:rPr lang="fa-IR" altLang="zh-CN" sz="2000">
                <a:effectLst/>
                <a:cs typeface="B Zar" panose="00000400000000000000" pitchFamily="2" charset="-78"/>
              </a:rPr>
              <a:t>               </a:t>
            </a:r>
            <a:r>
              <a:rPr lang="fa-IR" altLang="zh-CN" sz="2000" u="sng">
                <a:effectLst/>
                <a:cs typeface="B Zar" panose="00000400000000000000" pitchFamily="2" charset="-78"/>
              </a:rPr>
              <a:t>1500000</a:t>
            </a:r>
          </a:p>
          <a:p>
            <a:pPr>
              <a:lnSpc>
                <a:spcPct val="80000"/>
              </a:lnSpc>
              <a:buFont typeface="Wingdings" panose="05000000000000000000" pitchFamily="2" charset="2"/>
              <a:buNone/>
            </a:pPr>
            <a:r>
              <a:rPr lang="fa-IR" altLang="zh-CN" sz="2000">
                <a:effectLst/>
                <a:cs typeface="B Zar" panose="00000400000000000000" pitchFamily="2" charset="-78"/>
              </a:rPr>
              <a:t>سود ناویژه                                                    500000</a:t>
            </a:r>
          </a:p>
          <a:p>
            <a:pPr algn="l">
              <a:lnSpc>
                <a:spcPct val="80000"/>
              </a:lnSpc>
              <a:buFont typeface="Wingdings" panose="05000000000000000000" pitchFamily="2" charset="2"/>
              <a:buNone/>
            </a:pPr>
            <a:r>
              <a:rPr lang="fa-IR" altLang="zh-CN" sz="2000">
                <a:effectLst/>
                <a:cs typeface="B Zar" panose="00000400000000000000" pitchFamily="2" charset="-78"/>
              </a:rPr>
              <a:t>1 =  500000  = سود ناویژه = درصد کل سود ناویژه</a:t>
            </a:r>
          </a:p>
          <a:p>
            <a:pPr algn="ctr">
              <a:lnSpc>
                <a:spcPct val="50000"/>
              </a:lnSpc>
              <a:buFont typeface="Wingdings" panose="05000000000000000000" pitchFamily="2" charset="2"/>
              <a:buNone/>
            </a:pPr>
            <a:r>
              <a:rPr lang="fa-IR" altLang="zh-CN" sz="2000">
                <a:effectLst/>
                <a:cs typeface="B Zar" panose="00000400000000000000" pitchFamily="2" charset="-78"/>
              </a:rPr>
              <a:t>                                            4     2000000       فروش       </a:t>
            </a:r>
          </a:p>
          <a:p>
            <a:pPr>
              <a:lnSpc>
                <a:spcPct val="80000"/>
              </a:lnSpc>
              <a:buFont typeface="Wingdings" panose="05000000000000000000" pitchFamily="2" charset="2"/>
              <a:buNone/>
            </a:pPr>
            <a:r>
              <a:rPr lang="fa-IR" altLang="zh-CN" sz="2000" u="sng">
                <a:effectLst/>
                <a:cs typeface="B Zar" panose="00000400000000000000" pitchFamily="2" charset="-78"/>
              </a:rPr>
              <a:t>جدول تسهیم هزینه های مشترک به روش درصد کلی سود ناویژه</a:t>
            </a:r>
            <a:r>
              <a:rPr lang="fa-IR" altLang="zh-CN" sz="2000">
                <a:effectLst/>
                <a:cs typeface="B Zar" panose="00000400000000000000" pitchFamily="2" charset="-78"/>
              </a:rPr>
              <a:t> </a:t>
            </a:r>
          </a:p>
          <a:p>
            <a:pPr>
              <a:lnSpc>
                <a:spcPct val="80000"/>
              </a:lnSpc>
              <a:buFont typeface="Wingdings" panose="05000000000000000000" pitchFamily="2" charset="2"/>
              <a:buNone/>
            </a:pPr>
            <a:r>
              <a:rPr lang="fa-IR" altLang="zh-CN" sz="2000" u="sng">
                <a:effectLst/>
                <a:cs typeface="B Zar" panose="00000400000000000000" pitchFamily="2" charset="-78"/>
              </a:rPr>
              <a:t>شرح</a:t>
            </a:r>
            <a:r>
              <a:rPr lang="fa-IR" altLang="zh-CN" sz="2000">
                <a:effectLst/>
                <a:cs typeface="B Zar" panose="00000400000000000000" pitchFamily="2" charset="-78"/>
              </a:rPr>
              <a:t>                                               </a:t>
            </a:r>
            <a:r>
              <a:rPr lang="fa-IR" altLang="zh-CN" sz="2000" u="sng">
                <a:effectLst/>
                <a:cs typeface="B Zar" panose="00000400000000000000" pitchFamily="2" charset="-78"/>
              </a:rPr>
              <a:t>محصول الف</a:t>
            </a:r>
            <a:r>
              <a:rPr lang="fa-IR" altLang="zh-CN" sz="2000">
                <a:effectLst/>
                <a:cs typeface="B Zar" panose="00000400000000000000" pitchFamily="2" charset="-78"/>
              </a:rPr>
              <a:t>         </a:t>
            </a:r>
            <a:r>
              <a:rPr lang="fa-IR" altLang="zh-CN" sz="2000" u="sng">
                <a:effectLst/>
                <a:cs typeface="B Zar" panose="00000400000000000000" pitchFamily="2" charset="-78"/>
              </a:rPr>
              <a:t>محصول ب</a:t>
            </a:r>
            <a:r>
              <a:rPr lang="fa-IR" altLang="zh-CN" sz="2000">
                <a:effectLst/>
                <a:cs typeface="B Zar" panose="00000400000000000000" pitchFamily="2" charset="-78"/>
              </a:rPr>
              <a:t>                   </a:t>
            </a:r>
            <a:r>
              <a:rPr lang="fa-IR" altLang="zh-CN" sz="2000" u="sng">
                <a:effectLst/>
                <a:cs typeface="B Zar" panose="00000400000000000000" pitchFamily="2" charset="-78"/>
              </a:rPr>
              <a:t>کل</a:t>
            </a:r>
            <a:r>
              <a:rPr lang="fa-IR" altLang="zh-CN" sz="2000">
                <a:effectLst/>
                <a:cs typeface="B Zar" panose="00000400000000000000" pitchFamily="2" charset="-78"/>
              </a:rPr>
              <a:t>	</a:t>
            </a:r>
          </a:p>
          <a:p>
            <a:pPr>
              <a:lnSpc>
                <a:spcPct val="80000"/>
              </a:lnSpc>
              <a:buFont typeface="Wingdings" panose="05000000000000000000" pitchFamily="2" charset="2"/>
              <a:buNone/>
            </a:pPr>
            <a:r>
              <a:rPr lang="fa-IR" altLang="zh-CN" sz="2000">
                <a:effectLst/>
                <a:cs typeface="B Zar" panose="00000400000000000000" pitchFamily="2" charset="-78"/>
              </a:rPr>
              <a:t>فروش                                               1000000	           1000000	    2000000	</a:t>
            </a:r>
          </a:p>
          <a:p>
            <a:pPr>
              <a:lnSpc>
                <a:spcPct val="80000"/>
              </a:lnSpc>
              <a:buFont typeface="Wingdings" panose="05000000000000000000" pitchFamily="2" charset="2"/>
              <a:buNone/>
            </a:pPr>
            <a:r>
              <a:rPr lang="fa-IR" altLang="zh-CN" sz="2000">
                <a:effectLst/>
                <a:cs typeface="B Zar" panose="00000400000000000000" pitchFamily="2" charset="-78"/>
              </a:rPr>
              <a:t>سود ناویژه به میزان 25%                     (</a:t>
            </a:r>
            <a:r>
              <a:rPr lang="fa-IR" altLang="zh-CN" sz="2000" u="sng">
                <a:effectLst/>
                <a:cs typeface="B Zar" panose="00000400000000000000" pitchFamily="2" charset="-78"/>
              </a:rPr>
              <a:t>250000</a:t>
            </a:r>
            <a:r>
              <a:rPr lang="fa-IR" altLang="zh-CN" sz="2000">
                <a:effectLst/>
                <a:cs typeface="B Zar" panose="00000400000000000000" pitchFamily="2" charset="-78"/>
              </a:rPr>
              <a:t>)             (</a:t>
            </a:r>
            <a:r>
              <a:rPr lang="fa-IR" altLang="zh-CN" sz="2000" u="sng">
                <a:effectLst/>
                <a:cs typeface="B Zar" panose="00000400000000000000" pitchFamily="2" charset="-78"/>
              </a:rPr>
              <a:t>250000</a:t>
            </a:r>
            <a:r>
              <a:rPr lang="fa-IR" altLang="zh-CN" sz="2000">
                <a:effectLst/>
                <a:cs typeface="B Zar" panose="00000400000000000000" pitchFamily="2" charset="-78"/>
              </a:rPr>
              <a:t>)              (</a:t>
            </a:r>
            <a:r>
              <a:rPr lang="fa-IR" altLang="zh-CN" sz="2000" u="sng">
                <a:effectLst/>
                <a:cs typeface="B Zar" panose="00000400000000000000" pitchFamily="2" charset="-78"/>
              </a:rPr>
              <a:t>500000</a:t>
            </a:r>
            <a:r>
              <a:rPr lang="fa-IR" altLang="zh-CN" sz="2000">
                <a:effectLst/>
                <a:cs typeface="B Zar" panose="00000400000000000000" pitchFamily="2" charset="-78"/>
              </a:rPr>
              <a:t>)</a:t>
            </a:r>
          </a:p>
          <a:p>
            <a:pPr>
              <a:lnSpc>
                <a:spcPct val="80000"/>
              </a:lnSpc>
              <a:buFont typeface="Wingdings" panose="05000000000000000000" pitchFamily="2" charset="2"/>
              <a:buNone/>
            </a:pPr>
            <a:r>
              <a:rPr lang="fa-IR" altLang="zh-CN" sz="2000">
                <a:effectLst/>
                <a:cs typeface="B Zar" panose="00000400000000000000" pitchFamily="2" charset="-78"/>
              </a:rPr>
              <a:t>قیمت تمام شده کالای فروش رفته       750000                750000                1500000</a:t>
            </a:r>
          </a:p>
          <a:p>
            <a:pPr>
              <a:lnSpc>
                <a:spcPct val="80000"/>
              </a:lnSpc>
              <a:buFont typeface="Wingdings" panose="05000000000000000000" pitchFamily="2" charset="2"/>
              <a:buNone/>
            </a:pPr>
            <a:r>
              <a:rPr lang="fa-IR" altLang="zh-CN" sz="2000">
                <a:effectLst/>
                <a:cs typeface="B Zar" panose="00000400000000000000" pitchFamily="2" charset="-78"/>
              </a:rPr>
              <a:t>کسر می شود هزینه های انفرادی        (</a:t>
            </a:r>
            <a:r>
              <a:rPr lang="fa-IR" altLang="zh-CN" sz="2000" u="sng">
                <a:effectLst/>
                <a:cs typeface="B Zar" panose="00000400000000000000" pitchFamily="2" charset="-78"/>
              </a:rPr>
              <a:t>200000</a:t>
            </a:r>
            <a:r>
              <a:rPr lang="fa-IR" altLang="zh-CN" sz="2000">
                <a:effectLst/>
                <a:cs typeface="B Zar" panose="00000400000000000000" pitchFamily="2" charset="-78"/>
              </a:rPr>
              <a:t>)             (</a:t>
            </a:r>
            <a:r>
              <a:rPr lang="fa-IR" altLang="zh-CN" sz="2000" u="sng">
                <a:effectLst/>
                <a:cs typeface="B Zar" panose="00000400000000000000" pitchFamily="2" charset="-78"/>
              </a:rPr>
              <a:t>300000</a:t>
            </a:r>
            <a:r>
              <a:rPr lang="fa-IR" altLang="zh-CN" sz="2000">
                <a:effectLst/>
                <a:cs typeface="B Zar" panose="00000400000000000000" pitchFamily="2" charset="-78"/>
              </a:rPr>
              <a:t>)               (</a:t>
            </a:r>
            <a:r>
              <a:rPr lang="fa-IR" altLang="zh-CN" sz="2000" u="sng">
                <a:effectLst/>
                <a:cs typeface="B Zar" panose="00000400000000000000" pitchFamily="2" charset="-78"/>
              </a:rPr>
              <a:t>500000</a:t>
            </a:r>
            <a:r>
              <a:rPr lang="fa-IR" altLang="zh-CN" sz="2000">
                <a:effectLst/>
                <a:cs typeface="B Zar" panose="00000400000000000000" pitchFamily="2" charset="-78"/>
              </a:rPr>
              <a:t>)</a:t>
            </a:r>
          </a:p>
          <a:p>
            <a:pPr>
              <a:lnSpc>
                <a:spcPct val="80000"/>
              </a:lnSpc>
              <a:buFont typeface="Wingdings" panose="05000000000000000000" pitchFamily="2" charset="2"/>
              <a:buNone/>
            </a:pPr>
            <a:r>
              <a:rPr lang="fa-IR" altLang="zh-CN" sz="2000">
                <a:effectLst/>
                <a:cs typeface="B Zar" panose="00000400000000000000" pitchFamily="2" charset="-78"/>
              </a:rPr>
              <a:t>سهم از هزینه های مشترک                  550000                450000                 1000000</a:t>
            </a:r>
            <a:endParaRPr lang="en-US" altLang="fa-IR" sz="2000">
              <a:effectLst/>
              <a:cs typeface="B Zar" panose="00000400000000000000" pitchFamily="2" charset="-78"/>
            </a:endParaRPr>
          </a:p>
        </p:txBody>
      </p:sp>
      <p:grpSp>
        <p:nvGrpSpPr>
          <p:cNvPr id="545802" name="Group 10"/>
          <p:cNvGrpSpPr>
            <a:grpSpLocks/>
          </p:cNvGrpSpPr>
          <p:nvPr/>
        </p:nvGrpSpPr>
        <p:grpSpPr bwMode="auto">
          <a:xfrm>
            <a:off x="2124075" y="4437063"/>
            <a:ext cx="3527425" cy="2305050"/>
            <a:chOff x="1338" y="2795"/>
            <a:chExt cx="2222" cy="1452"/>
          </a:xfrm>
        </p:grpSpPr>
        <p:sp>
          <p:nvSpPr>
            <p:cNvPr id="545796" name="Line 4"/>
            <p:cNvSpPr>
              <a:spLocks noChangeShapeType="1"/>
            </p:cNvSpPr>
            <p:nvPr/>
          </p:nvSpPr>
          <p:spPr bwMode="auto">
            <a:xfrm>
              <a:off x="2744" y="2795"/>
              <a:ext cx="45"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5797" name="Line 5"/>
            <p:cNvSpPr>
              <a:spLocks noChangeShapeType="1"/>
            </p:cNvSpPr>
            <p:nvPr/>
          </p:nvSpPr>
          <p:spPr bwMode="auto">
            <a:xfrm>
              <a:off x="2154" y="2795"/>
              <a:ext cx="40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5798" name="Line 6"/>
            <p:cNvSpPr>
              <a:spLocks noChangeShapeType="1"/>
            </p:cNvSpPr>
            <p:nvPr/>
          </p:nvSpPr>
          <p:spPr bwMode="auto">
            <a:xfrm>
              <a:off x="1519" y="2795"/>
              <a:ext cx="454"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5799" name="Line 7"/>
            <p:cNvSpPr>
              <a:spLocks noChangeShapeType="1"/>
            </p:cNvSpPr>
            <p:nvPr/>
          </p:nvSpPr>
          <p:spPr bwMode="auto">
            <a:xfrm>
              <a:off x="3243" y="4247"/>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5800" name="Line 8"/>
            <p:cNvSpPr>
              <a:spLocks noChangeShapeType="1"/>
            </p:cNvSpPr>
            <p:nvPr/>
          </p:nvSpPr>
          <p:spPr bwMode="auto">
            <a:xfrm>
              <a:off x="2381" y="4247"/>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5801" name="Line 9"/>
            <p:cNvSpPr>
              <a:spLocks noChangeShapeType="1"/>
            </p:cNvSpPr>
            <p:nvPr/>
          </p:nvSpPr>
          <p:spPr bwMode="auto">
            <a:xfrm>
              <a:off x="1338" y="4247"/>
              <a:ext cx="408"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5795">
                                            <p:txEl>
                                              <p:pRg st="0" end="0"/>
                                            </p:txEl>
                                          </p:spTgt>
                                        </p:tgtEl>
                                        <p:attrNameLst>
                                          <p:attrName>style.visibility</p:attrName>
                                        </p:attrNameLst>
                                      </p:cBhvr>
                                      <p:to>
                                        <p:strVal val="visible"/>
                                      </p:to>
                                    </p:set>
                                    <p:anim calcmode="lin" valueType="num">
                                      <p:cBhvr>
                                        <p:cTn id="7" dur="1000" fill="hold"/>
                                        <p:tgtEl>
                                          <p:spTgt spid="545795">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45795">
                                            <p:txEl>
                                              <p:pRg st="0" end="0"/>
                                            </p:txEl>
                                          </p:spTgt>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5795">
                                            <p:txEl>
                                              <p:pRg st="1" end="1"/>
                                            </p:txEl>
                                          </p:spTgt>
                                        </p:tgtEl>
                                        <p:attrNameLst>
                                          <p:attrName>style.visibility</p:attrName>
                                        </p:attrNameLst>
                                      </p:cBhvr>
                                      <p:to>
                                        <p:strVal val="visible"/>
                                      </p:to>
                                    </p:set>
                                    <p:anim calcmode="lin" valueType="num">
                                      <p:cBhvr>
                                        <p:cTn id="12" dur="1000" fill="hold"/>
                                        <p:tgtEl>
                                          <p:spTgt spid="545795">
                                            <p:txEl>
                                              <p:pRg st="1" end="1"/>
                                            </p:txEl>
                                          </p:spTgt>
                                        </p:tgtEl>
                                        <p:attrNameLst>
                                          <p:attrName>ppt_w</p:attrName>
                                        </p:attrNameLst>
                                      </p:cBhvr>
                                      <p:tavLst>
                                        <p:tav tm="0">
                                          <p:val>
                                            <p:fltVal val="0"/>
                                          </p:val>
                                        </p:tav>
                                        <p:tav tm="100000">
                                          <p:val>
                                            <p:strVal val="#ppt_w"/>
                                          </p:val>
                                        </p:tav>
                                      </p:tavLst>
                                    </p:anim>
                                    <p:anim calcmode="lin" valueType="num">
                                      <p:cBhvr>
                                        <p:cTn id="13" dur="1000" fill="hold"/>
                                        <p:tgtEl>
                                          <p:spTgt spid="545795">
                                            <p:txEl>
                                              <p:pRg st="1" end="1"/>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grpId="0" nodeType="afterEffect">
                                  <p:stCondLst>
                                    <p:cond delay="0"/>
                                  </p:stCondLst>
                                  <p:childTnLst>
                                    <p:set>
                                      <p:cBhvr>
                                        <p:cTn id="16" dur="1" fill="hold">
                                          <p:stCondLst>
                                            <p:cond delay="0"/>
                                          </p:stCondLst>
                                        </p:cTn>
                                        <p:tgtEl>
                                          <p:spTgt spid="545795">
                                            <p:txEl>
                                              <p:pRg st="2" end="2"/>
                                            </p:txEl>
                                          </p:spTgt>
                                        </p:tgtEl>
                                        <p:attrNameLst>
                                          <p:attrName>style.visibility</p:attrName>
                                        </p:attrNameLst>
                                      </p:cBhvr>
                                      <p:to>
                                        <p:strVal val="visible"/>
                                      </p:to>
                                    </p:set>
                                    <p:anim calcmode="lin" valueType="num">
                                      <p:cBhvr>
                                        <p:cTn id="17" dur="1000" fill="hold"/>
                                        <p:tgtEl>
                                          <p:spTgt spid="545795">
                                            <p:txEl>
                                              <p:pRg st="2" end="2"/>
                                            </p:txEl>
                                          </p:spTgt>
                                        </p:tgtEl>
                                        <p:attrNameLst>
                                          <p:attrName>ppt_w</p:attrName>
                                        </p:attrNameLst>
                                      </p:cBhvr>
                                      <p:tavLst>
                                        <p:tav tm="0">
                                          <p:val>
                                            <p:fltVal val="0"/>
                                          </p:val>
                                        </p:tav>
                                        <p:tav tm="100000">
                                          <p:val>
                                            <p:strVal val="#ppt_w"/>
                                          </p:val>
                                        </p:tav>
                                      </p:tavLst>
                                    </p:anim>
                                    <p:anim calcmode="lin" valueType="num">
                                      <p:cBhvr>
                                        <p:cTn id="18" dur="1000" fill="hold"/>
                                        <p:tgtEl>
                                          <p:spTgt spid="545795">
                                            <p:txEl>
                                              <p:pRg st="2" end="2"/>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3000"/>
                            </p:stCondLst>
                            <p:childTnLst>
                              <p:par>
                                <p:cTn id="20" presetID="23" presetClass="entr" presetSubtype="16" fill="hold" grpId="0" nodeType="afterEffect">
                                  <p:stCondLst>
                                    <p:cond delay="0"/>
                                  </p:stCondLst>
                                  <p:childTnLst>
                                    <p:set>
                                      <p:cBhvr>
                                        <p:cTn id="21" dur="1" fill="hold">
                                          <p:stCondLst>
                                            <p:cond delay="0"/>
                                          </p:stCondLst>
                                        </p:cTn>
                                        <p:tgtEl>
                                          <p:spTgt spid="545795">
                                            <p:txEl>
                                              <p:pRg st="3" end="3"/>
                                            </p:txEl>
                                          </p:spTgt>
                                        </p:tgtEl>
                                        <p:attrNameLst>
                                          <p:attrName>style.visibility</p:attrName>
                                        </p:attrNameLst>
                                      </p:cBhvr>
                                      <p:to>
                                        <p:strVal val="visible"/>
                                      </p:to>
                                    </p:set>
                                    <p:anim calcmode="lin" valueType="num">
                                      <p:cBhvr>
                                        <p:cTn id="22" dur="1000" fill="hold"/>
                                        <p:tgtEl>
                                          <p:spTgt spid="545795">
                                            <p:txEl>
                                              <p:pRg st="3" end="3"/>
                                            </p:txEl>
                                          </p:spTgt>
                                        </p:tgtEl>
                                        <p:attrNameLst>
                                          <p:attrName>ppt_w</p:attrName>
                                        </p:attrNameLst>
                                      </p:cBhvr>
                                      <p:tavLst>
                                        <p:tav tm="0">
                                          <p:val>
                                            <p:fltVal val="0"/>
                                          </p:val>
                                        </p:tav>
                                        <p:tav tm="100000">
                                          <p:val>
                                            <p:strVal val="#ppt_w"/>
                                          </p:val>
                                        </p:tav>
                                      </p:tavLst>
                                    </p:anim>
                                    <p:anim calcmode="lin" valueType="num">
                                      <p:cBhvr>
                                        <p:cTn id="23" dur="1000" fill="hold"/>
                                        <p:tgtEl>
                                          <p:spTgt spid="545795">
                                            <p:txEl>
                                              <p:pRg st="3" end="3"/>
                                            </p:txEl>
                                          </p:spTgt>
                                        </p:tgtEl>
                                        <p:attrNameLst>
                                          <p:attrName>ppt_h</p:attrName>
                                        </p:attrNameLst>
                                      </p:cBhvr>
                                      <p:tavLst>
                                        <p:tav tm="0">
                                          <p:val>
                                            <p:fltVal val="0"/>
                                          </p:val>
                                        </p:tav>
                                        <p:tav tm="100000">
                                          <p:val>
                                            <p:strVal val="#ppt_h"/>
                                          </p:val>
                                        </p:tav>
                                      </p:tavLst>
                                    </p:anim>
                                  </p:childTnLst>
                                </p:cTn>
                              </p:par>
                            </p:childTnLst>
                          </p:cTn>
                        </p:par>
                        <p:par>
                          <p:cTn id="24" fill="hold" nodeType="afterGroup">
                            <p:stCondLst>
                              <p:cond delay="4000"/>
                            </p:stCondLst>
                            <p:childTnLst>
                              <p:par>
                                <p:cTn id="25" presetID="23" presetClass="entr" presetSubtype="16" fill="hold" grpId="0" nodeType="afterEffect">
                                  <p:stCondLst>
                                    <p:cond delay="0"/>
                                  </p:stCondLst>
                                  <p:childTnLst>
                                    <p:set>
                                      <p:cBhvr>
                                        <p:cTn id="26" dur="1" fill="hold">
                                          <p:stCondLst>
                                            <p:cond delay="0"/>
                                          </p:stCondLst>
                                        </p:cTn>
                                        <p:tgtEl>
                                          <p:spTgt spid="545795">
                                            <p:txEl>
                                              <p:pRg st="4" end="4"/>
                                            </p:txEl>
                                          </p:spTgt>
                                        </p:tgtEl>
                                        <p:attrNameLst>
                                          <p:attrName>style.visibility</p:attrName>
                                        </p:attrNameLst>
                                      </p:cBhvr>
                                      <p:to>
                                        <p:strVal val="visible"/>
                                      </p:to>
                                    </p:set>
                                    <p:anim calcmode="lin" valueType="num">
                                      <p:cBhvr>
                                        <p:cTn id="27" dur="1000" fill="hold"/>
                                        <p:tgtEl>
                                          <p:spTgt spid="545795">
                                            <p:txEl>
                                              <p:pRg st="4" end="4"/>
                                            </p:txEl>
                                          </p:spTgt>
                                        </p:tgtEl>
                                        <p:attrNameLst>
                                          <p:attrName>ppt_w</p:attrName>
                                        </p:attrNameLst>
                                      </p:cBhvr>
                                      <p:tavLst>
                                        <p:tav tm="0">
                                          <p:val>
                                            <p:fltVal val="0"/>
                                          </p:val>
                                        </p:tav>
                                        <p:tav tm="100000">
                                          <p:val>
                                            <p:strVal val="#ppt_w"/>
                                          </p:val>
                                        </p:tav>
                                      </p:tavLst>
                                    </p:anim>
                                    <p:anim calcmode="lin" valueType="num">
                                      <p:cBhvr>
                                        <p:cTn id="28" dur="1000" fill="hold"/>
                                        <p:tgtEl>
                                          <p:spTgt spid="545795">
                                            <p:txEl>
                                              <p:pRg st="4" end="4"/>
                                            </p:txEl>
                                          </p:spTgt>
                                        </p:tgtEl>
                                        <p:attrNameLst>
                                          <p:attrName>ppt_h</p:attrName>
                                        </p:attrNameLst>
                                      </p:cBhvr>
                                      <p:tavLst>
                                        <p:tav tm="0">
                                          <p:val>
                                            <p:fltVal val="0"/>
                                          </p:val>
                                        </p:tav>
                                        <p:tav tm="100000">
                                          <p:val>
                                            <p:strVal val="#ppt_h"/>
                                          </p:val>
                                        </p:tav>
                                      </p:tavLst>
                                    </p:anim>
                                  </p:childTnLst>
                                </p:cTn>
                              </p:par>
                            </p:childTnLst>
                          </p:cTn>
                        </p:par>
                        <p:par>
                          <p:cTn id="29" fill="hold" nodeType="afterGroup">
                            <p:stCondLst>
                              <p:cond delay="5000"/>
                            </p:stCondLst>
                            <p:childTnLst>
                              <p:par>
                                <p:cTn id="30" presetID="23" presetClass="entr" presetSubtype="16" fill="hold" grpId="0" nodeType="afterEffect">
                                  <p:stCondLst>
                                    <p:cond delay="0"/>
                                  </p:stCondLst>
                                  <p:childTnLst>
                                    <p:set>
                                      <p:cBhvr>
                                        <p:cTn id="31" dur="1" fill="hold">
                                          <p:stCondLst>
                                            <p:cond delay="0"/>
                                          </p:stCondLst>
                                        </p:cTn>
                                        <p:tgtEl>
                                          <p:spTgt spid="545795">
                                            <p:txEl>
                                              <p:pRg st="5" end="5"/>
                                            </p:txEl>
                                          </p:spTgt>
                                        </p:tgtEl>
                                        <p:attrNameLst>
                                          <p:attrName>style.visibility</p:attrName>
                                        </p:attrNameLst>
                                      </p:cBhvr>
                                      <p:to>
                                        <p:strVal val="visible"/>
                                      </p:to>
                                    </p:set>
                                    <p:anim calcmode="lin" valueType="num">
                                      <p:cBhvr>
                                        <p:cTn id="32" dur="1000" fill="hold"/>
                                        <p:tgtEl>
                                          <p:spTgt spid="545795">
                                            <p:txEl>
                                              <p:pRg st="5" end="5"/>
                                            </p:txEl>
                                          </p:spTgt>
                                        </p:tgtEl>
                                        <p:attrNameLst>
                                          <p:attrName>ppt_w</p:attrName>
                                        </p:attrNameLst>
                                      </p:cBhvr>
                                      <p:tavLst>
                                        <p:tav tm="0">
                                          <p:val>
                                            <p:fltVal val="0"/>
                                          </p:val>
                                        </p:tav>
                                        <p:tav tm="100000">
                                          <p:val>
                                            <p:strVal val="#ppt_w"/>
                                          </p:val>
                                        </p:tav>
                                      </p:tavLst>
                                    </p:anim>
                                    <p:anim calcmode="lin" valueType="num">
                                      <p:cBhvr>
                                        <p:cTn id="33" dur="1000" fill="hold"/>
                                        <p:tgtEl>
                                          <p:spTgt spid="545795">
                                            <p:txEl>
                                              <p:pRg st="5" end="5"/>
                                            </p:txEl>
                                          </p:spTgt>
                                        </p:tgtEl>
                                        <p:attrNameLst>
                                          <p:attrName>ppt_h</p:attrName>
                                        </p:attrNameLst>
                                      </p:cBhvr>
                                      <p:tavLst>
                                        <p:tav tm="0">
                                          <p:val>
                                            <p:fltVal val="0"/>
                                          </p:val>
                                        </p:tav>
                                        <p:tav tm="100000">
                                          <p:val>
                                            <p:strVal val="#ppt_h"/>
                                          </p:val>
                                        </p:tav>
                                      </p:tavLst>
                                    </p:anim>
                                  </p:childTnLst>
                                </p:cTn>
                              </p:par>
                            </p:childTnLst>
                          </p:cTn>
                        </p:par>
                        <p:par>
                          <p:cTn id="34" fill="hold" nodeType="afterGroup">
                            <p:stCondLst>
                              <p:cond delay="6000"/>
                            </p:stCondLst>
                            <p:childTnLst>
                              <p:par>
                                <p:cTn id="35" presetID="23" presetClass="entr" presetSubtype="16" fill="hold" grpId="0" nodeType="afterEffect">
                                  <p:stCondLst>
                                    <p:cond delay="0"/>
                                  </p:stCondLst>
                                  <p:childTnLst>
                                    <p:set>
                                      <p:cBhvr>
                                        <p:cTn id="36" dur="1" fill="hold">
                                          <p:stCondLst>
                                            <p:cond delay="0"/>
                                          </p:stCondLst>
                                        </p:cTn>
                                        <p:tgtEl>
                                          <p:spTgt spid="545795">
                                            <p:txEl>
                                              <p:pRg st="6" end="6"/>
                                            </p:txEl>
                                          </p:spTgt>
                                        </p:tgtEl>
                                        <p:attrNameLst>
                                          <p:attrName>style.visibility</p:attrName>
                                        </p:attrNameLst>
                                      </p:cBhvr>
                                      <p:to>
                                        <p:strVal val="visible"/>
                                      </p:to>
                                    </p:set>
                                    <p:anim calcmode="lin" valueType="num">
                                      <p:cBhvr>
                                        <p:cTn id="37" dur="1000" fill="hold"/>
                                        <p:tgtEl>
                                          <p:spTgt spid="545795">
                                            <p:txEl>
                                              <p:pRg st="6" end="6"/>
                                            </p:txEl>
                                          </p:spTgt>
                                        </p:tgtEl>
                                        <p:attrNameLst>
                                          <p:attrName>ppt_w</p:attrName>
                                        </p:attrNameLst>
                                      </p:cBhvr>
                                      <p:tavLst>
                                        <p:tav tm="0">
                                          <p:val>
                                            <p:fltVal val="0"/>
                                          </p:val>
                                        </p:tav>
                                        <p:tav tm="100000">
                                          <p:val>
                                            <p:strVal val="#ppt_w"/>
                                          </p:val>
                                        </p:tav>
                                      </p:tavLst>
                                    </p:anim>
                                    <p:anim calcmode="lin" valueType="num">
                                      <p:cBhvr>
                                        <p:cTn id="38" dur="1000" fill="hold"/>
                                        <p:tgtEl>
                                          <p:spTgt spid="545795">
                                            <p:txEl>
                                              <p:pRg st="6" end="6"/>
                                            </p:txEl>
                                          </p:spTgt>
                                        </p:tgtEl>
                                        <p:attrNameLst>
                                          <p:attrName>ppt_h</p:attrName>
                                        </p:attrNameLst>
                                      </p:cBhvr>
                                      <p:tavLst>
                                        <p:tav tm="0">
                                          <p:val>
                                            <p:fltVal val="0"/>
                                          </p:val>
                                        </p:tav>
                                        <p:tav tm="100000">
                                          <p:val>
                                            <p:strVal val="#ppt_h"/>
                                          </p:val>
                                        </p:tav>
                                      </p:tavLst>
                                    </p:anim>
                                  </p:childTnLst>
                                </p:cTn>
                              </p:par>
                            </p:childTnLst>
                          </p:cTn>
                        </p:par>
                        <p:par>
                          <p:cTn id="39" fill="hold" nodeType="afterGroup">
                            <p:stCondLst>
                              <p:cond delay="7000"/>
                            </p:stCondLst>
                            <p:childTnLst>
                              <p:par>
                                <p:cTn id="40" presetID="23" presetClass="entr" presetSubtype="16" fill="hold" grpId="0" nodeType="afterEffect">
                                  <p:stCondLst>
                                    <p:cond delay="0"/>
                                  </p:stCondLst>
                                  <p:childTnLst>
                                    <p:set>
                                      <p:cBhvr>
                                        <p:cTn id="41" dur="1" fill="hold">
                                          <p:stCondLst>
                                            <p:cond delay="0"/>
                                          </p:stCondLst>
                                        </p:cTn>
                                        <p:tgtEl>
                                          <p:spTgt spid="545795">
                                            <p:txEl>
                                              <p:pRg st="7" end="7"/>
                                            </p:txEl>
                                          </p:spTgt>
                                        </p:tgtEl>
                                        <p:attrNameLst>
                                          <p:attrName>style.visibility</p:attrName>
                                        </p:attrNameLst>
                                      </p:cBhvr>
                                      <p:to>
                                        <p:strVal val="visible"/>
                                      </p:to>
                                    </p:set>
                                    <p:anim calcmode="lin" valueType="num">
                                      <p:cBhvr>
                                        <p:cTn id="42" dur="1000" fill="hold"/>
                                        <p:tgtEl>
                                          <p:spTgt spid="545795">
                                            <p:txEl>
                                              <p:pRg st="7" end="7"/>
                                            </p:txEl>
                                          </p:spTgt>
                                        </p:tgtEl>
                                        <p:attrNameLst>
                                          <p:attrName>ppt_w</p:attrName>
                                        </p:attrNameLst>
                                      </p:cBhvr>
                                      <p:tavLst>
                                        <p:tav tm="0">
                                          <p:val>
                                            <p:fltVal val="0"/>
                                          </p:val>
                                        </p:tav>
                                        <p:tav tm="100000">
                                          <p:val>
                                            <p:strVal val="#ppt_w"/>
                                          </p:val>
                                        </p:tav>
                                      </p:tavLst>
                                    </p:anim>
                                    <p:anim calcmode="lin" valueType="num">
                                      <p:cBhvr>
                                        <p:cTn id="43" dur="1000" fill="hold"/>
                                        <p:tgtEl>
                                          <p:spTgt spid="545795">
                                            <p:txEl>
                                              <p:pRg st="7" end="7"/>
                                            </p:txEl>
                                          </p:spTgt>
                                        </p:tgtEl>
                                        <p:attrNameLst>
                                          <p:attrName>ppt_h</p:attrName>
                                        </p:attrNameLst>
                                      </p:cBhvr>
                                      <p:tavLst>
                                        <p:tav tm="0">
                                          <p:val>
                                            <p:fltVal val="0"/>
                                          </p:val>
                                        </p:tav>
                                        <p:tav tm="100000">
                                          <p:val>
                                            <p:strVal val="#ppt_h"/>
                                          </p:val>
                                        </p:tav>
                                      </p:tavLst>
                                    </p:anim>
                                  </p:childTnLst>
                                </p:cTn>
                              </p:par>
                            </p:childTnLst>
                          </p:cTn>
                        </p:par>
                        <p:par>
                          <p:cTn id="44" fill="hold" nodeType="afterGroup">
                            <p:stCondLst>
                              <p:cond delay="8000"/>
                            </p:stCondLst>
                            <p:childTnLst>
                              <p:par>
                                <p:cTn id="45" presetID="23" presetClass="entr" presetSubtype="16" fill="hold" grpId="0" nodeType="afterEffect">
                                  <p:stCondLst>
                                    <p:cond delay="0"/>
                                  </p:stCondLst>
                                  <p:childTnLst>
                                    <p:set>
                                      <p:cBhvr>
                                        <p:cTn id="46" dur="1" fill="hold">
                                          <p:stCondLst>
                                            <p:cond delay="0"/>
                                          </p:stCondLst>
                                        </p:cTn>
                                        <p:tgtEl>
                                          <p:spTgt spid="545795">
                                            <p:txEl>
                                              <p:pRg st="8" end="8"/>
                                            </p:txEl>
                                          </p:spTgt>
                                        </p:tgtEl>
                                        <p:attrNameLst>
                                          <p:attrName>style.visibility</p:attrName>
                                        </p:attrNameLst>
                                      </p:cBhvr>
                                      <p:to>
                                        <p:strVal val="visible"/>
                                      </p:to>
                                    </p:set>
                                    <p:anim calcmode="lin" valueType="num">
                                      <p:cBhvr>
                                        <p:cTn id="47" dur="1000" fill="hold"/>
                                        <p:tgtEl>
                                          <p:spTgt spid="545795">
                                            <p:txEl>
                                              <p:pRg st="8" end="8"/>
                                            </p:txEl>
                                          </p:spTgt>
                                        </p:tgtEl>
                                        <p:attrNameLst>
                                          <p:attrName>ppt_w</p:attrName>
                                        </p:attrNameLst>
                                      </p:cBhvr>
                                      <p:tavLst>
                                        <p:tav tm="0">
                                          <p:val>
                                            <p:fltVal val="0"/>
                                          </p:val>
                                        </p:tav>
                                        <p:tav tm="100000">
                                          <p:val>
                                            <p:strVal val="#ppt_w"/>
                                          </p:val>
                                        </p:tav>
                                      </p:tavLst>
                                    </p:anim>
                                    <p:anim calcmode="lin" valueType="num">
                                      <p:cBhvr>
                                        <p:cTn id="48" dur="1000" fill="hold"/>
                                        <p:tgtEl>
                                          <p:spTgt spid="545795">
                                            <p:txEl>
                                              <p:pRg st="8" end="8"/>
                                            </p:txEl>
                                          </p:spTgt>
                                        </p:tgtEl>
                                        <p:attrNameLst>
                                          <p:attrName>ppt_h</p:attrName>
                                        </p:attrNameLst>
                                      </p:cBhvr>
                                      <p:tavLst>
                                        <p:tav tm="0">
                                          <p:val>
                                            <p:fltVal val="0"/>
                                          </p:val>
                                        </p:tav>
                                        <p:tav tm="100000">
                                          <p:val>
                                            <p:strVal val="#ppt_h"/>
                                          </p:val>
                                        </p:tav>
                                      </p:tavLst>
                                    </p:anim>
                                  </p:childTnLst>
                                </p:cTn>
                              </p:par>
                            </p:childTnLst>
                          </p:cTn>
                        </p:par>
                        <p:par>
                          <p:cTn id="49" fill="hold" nodeType="afterGroup">
                            <p:stCondLst>
                              <p:cond delay="9000"/>
                            </p:stCondLst>
                            <p:childTnLst>
                              <p:par>
                                <p:cTn id="50" presetID="23" presetClass="entr" presetSubtype="16" fill="hold" grpId="0" nodeType="afterEffect">
                                  <p:stCondLst>
                                    <p:cond delay="0"/>
                                  </p:stCondLst>
                                  <p:childTnLst>
                                    <p:set>
                                      <p:cBhvr>
                                        <p:cTn id="51" dur="1" fill="hold">
                                          <p:stCondLst>
                                            <p:cond delay="0"/>
                                          </p:stCondLst>
                                        </p:cTn>
                                        <p:tgtEl>
                                          <p:spTgt spid="545795">
                                            <p:txEl>
                                              <p:pRg st="9" end="9"/>
                                            </p:txEl>
                                          </p:spTgt>
                                        </p:tgtEl>
                                        <p:attrNameLst>
                                          <p:attrName>style.visibility</p:attrName>
                                        </p:attrNameLst>
                                      </p:cBhvr>
                                      <p:to>
                                        <p:strVal val="visible"/>
                                      </p:to>
                                    </p:set>
                                    <p:anim calcmode="lin" valueType="num">
                                      <p:cBhvr>
                                        <p:cTn id="52" dur="1000" fill="hold"/>
                                        <p:tgtEl>
                                          <p:spTgt spid="545795">
                                            <p:txEl>
                                              <p:pRg st="9" end="9"/>
                                            </p:txEl>
                                          </p:spTgt>
                                        </p:tgtEl>
                                        <p:attrNameLst>
                                          <p:attrName>ppt_w</p:attrName>
                                        </p:attrNameLst>
                                      </p:cBhvr>
                                      <p:tavLst>
                                        <p:tav tm="0">
                                          <p:val>
                                            <p:fltVal val="0"/>
                                          </p:val>
                                        </p:tav>
                                        <p:tav tm="100000">
                                          <p:val>
                                            <p:strVal val="#ppt_w"/>
                                          </p:val>
                                        </p:tav>
                                      </p:tavLst>
                                    </p:anim>
                                    <p:anim calcmode="lin" valueType="num">
                                      <p:cBhvr>
                                        <p:cTn id="53" dur="1000" fill="hold"/>
                                        <p:tgtEl>
                                          <p:spTgt spid="545795">
                                            <p:txEl>
                                              <p:pRg st="9" end="9"/>
                                            </p:txEl>
                                          </p:spTgt>
                                        </p:tgtEl>
                                        <p:attrNameLst>
                                          <p:attrName>ppt_h</p:attrName>
                                        </p:attrNameLst>
                                      </p:cBhvr>
                                      <p:tavLst>
                                        <p:tav tm="0">
                                          <p:val>
                                            <p:fltVal val="0"/>
                                          </p:val>
                                        </p:tav>
                                        <p:tav tm="100000">
                                          <p:val>
                                            <p:strVal val="#ppt_h"/>
                                          </p:val>
                                        </p:tav>
                                      </p:tavLst>
                                    </p:anim>
                                  </p:childTnLst>
                                </p:cTn>
                              </p:par>
                            </p:childTnLst>
                          </p:cTn>
                        </p:par>
                        <p:par>
                          <p:cTn id="54" fill="hold" nodeType="afterGroup">
                            <p:stCondLst>
                              <p:cond delay="10000"/>
                            </p:stCondLst>
                            <p:childTnLst>
                              <p:par>
                                <p:cTn id="55" presetID="23" presetClass="entr" presetSubtype="16" fill="hold" grpId="0" nodeType="afterEffect">
                                  <p:stCondLst>
                                    <p:cond delay="0"/>
                                  </p:stCondLst>
                                  <p:childTnLst>
                                    <p:set>
                                      <p:cBhvr>
                                        <p:cTn id="56" dur="1" fill="hold">
                                          <p:stCondLst>
                                            <p:cond delay="0"/>
                                          </p:stCondLst>
                                        </p:cTn>
                                        <p:tgtEl>
                                          <p:spTgt spid="545795">
                                            <p:txEl>
                                              <p:pRg st="10" end="10"/>
                                            </p:txEl>
                                          </p:spTgt>
                                        </p:tgtEl>
                                        <p:attrNameLst>
                                          <p:attrName>style.visibility</p:attrName>
                                        </p:attrNameLst>
                                      </p:cBhvr>
                                      <p:to>
                                        <p:strVal val="visible"/>
                                      </p:to>
                                    </p:set>
                                    <p:anim calcmode="lin" valueType="num">
                                      <p:cBhvr>
                                        <p:cTn id="57" dur="1000" fill="hold"/>
                                        <p:tgtEl>
                                          <p:spTgt spid="545795">
                                            <p:txEl>
                                              <p:pRg st="10" end="10"/>
                                            </p:txEl>
                                          </p:spTgt>
                                        </p:tgtEl>
                                        <p:attrNameLst>
                                          <p:attrName>ppt_w</p:attrName>
                                        </p:attrNameLst>
                                      </p:cBhvr>
                                      <p:tavLst>
                                        <p:tav tm="0">
                                          <p:val>
                                            <p:fltVal val="0"/>
                                          </p:val>
                                        </p:tav>
                                        <p:tav tm="100000">
                                          <p:val>
                                            <p:strVal val="#ppt_w"/>
                                          </p:val>
                                        </p:tav>
                                      </p:tavLst>
                                    </p:anim>
                                    <p:anim calcmode="lin" valueType="num">
                                      <p:cBhvr>
                                        <p:cTn id="58" dur="1000" fill="hold"/>
                                        <p:tgtEl>
                                          <p:spTgt spid="545795">
                                            <p:txEl>
                                              <p:pRg st="10" end="10"/>
                                            </p:txEl>
                                          </p:spTgt>
                                        </p:tgtEl>
                                        <p:attrNameLst>
                                          <p:attrName>ppt_h</p:attrName>
                                        </p:attrNameLst>
                                      </p:cBhvr>
                                      <p:tavLst>
                                        <p:tav tm="0">
                                          <p:val>
                                            <p:fltVal val="0"/>
                                          </p:val>
                                        </p:tav>
                                        <p:tav tm="100000">
                                          <p:val>
                                            <p:strVal val="#ppt_h"/>
                                          </p:val>
                                        </p:tav>
                                      </p:tavLst>
                                    </p:anim>
                                  </p:childTnLst>
                                </p:cTn>
                              </p:par>
                            </p:childTnLst>
                          </p:cTn>
                        </p:par>
                        <p:par>
                          <p:cTn id="59" fill="hold" nodeType="afterGroup">
                            <p:stCondLst>
                              <p:cond delay="11000"/>
                            </p:stCondLst>
                            <p:childTnLst>
                              <p:par>
                                <p:cTn id="60" presetID="23" presetClass="entr" presetSubtype="16" fill="hold" grpId="0" nodeType="afterEffect">
                                  <p:stCondLst>
                                    <p:cond delay="0"/>
                                  </p:stCondLst>
                                  <p:childTnLst>
                                    <p:set>
                                      <p:cBhvr>
                                        <p:cTn id="61" dur="1" fill="hold">
                                          <p:stCondLst>
                                            <p:cond delay="0"/>
                                          </p:stCondLst>
                                        </p:cTn>
                                        <p:tgtEl>
                                          <p:spTgt spid="545795">
                                            <p:txEl>
                                              <p:pRg st="11" end="11"/>
                                            </p:txEl>
                                          </p:spTgt>
                                        </p:tgtEl>
                                        <p:attrNameLst>
                                          <p:attrName>style.visibility</p:attrName>
                                        </p:attrNameLst>
                                      </p:cBhvr>
                                      <p:to>
                                        <p:strVal val="visible"/>
                                      </p:to>
                                    </p:set>
                                    <p:anim calcmode="lin" valueType="num">
                                      <p:cBhvr>
                                        <p:cTn id="62" dur="1000" fill="hold"/>
                                        <p:tgtEl>
                                          <p:spTgt spid="545795">
                                            <p:txEl>
                                              <p:pRg st="11" end="11"/>
                                            </p:txEl>
                                          </p:spTgt>
                                        </p:tgtEl>
                                        <p:attrNameLst>
                                          <p:attrName>ppt_w</p:attrName>
                                        </p:attrNameLst>
                                      </p:cBhvr>
                                      <p:tavLst>
                                        <p:tav tm="0">
                                          <p:val>
                                            <p:fltVal val="0"/>
                                          </p:val>
                                        </p:tav>
                                        <p:tav tm="100000">
                                          <p:val>
                                            <p:strVal val="#ppt_w"/>
                                          </p:val>
                                        </p:tav>
                                      </p:tavLst>
                                    </p:anim>
                                    <p:anim calcmode="lin" valueType="num">
                                      <p:cBhvr>
                                        <p:cTn id="63" dur="1000" fill="hold"/>
                                        <p:tgtEl>
                                          <p:spTgt spid="545795">
                                            <p:txEl>
                                              <p:pRg st="11" end="11"/>
                                            </p:txEl>
                                          </p:spTgt>
                                        </p:tgtEl>
                                        <p:attrNameLst>
                                          <p:attrName>ppt_h</p:attrName>
                                        </p:attrNameLst>
                                      </p:cBhvr>
                                      <p:tavLst>
                                        <p:tav tm="0">
                                          <p:val>
                                            <p:fltVal val="0"/>
                                          </p:val>
                                        </p:tav>
                                        <p:tav tm="100000">
                                          <p:val>
                                            <p:strVal val="#ppt_h"/>
                                          </p:val>
                                        </p:tav>
                                      </p:tavLst>
                                    </p:anim>
                                  </p:childTnLst>
                                </p:cTn>
                              </p:par>
                            </p:childTnLst>
                          </p:cTn>
                        </p:par>
                        <p:par>
                          <p:cTn id="64" fill="hold" nodeType="afterGroup">
                            <p:stCondLst>
                              <p:cond delay="12000"/>
                            </p:stCondLst>
                            <p:childTnLst>
                              <p:par>
                                <p:cTn id="65" presetID="23" presetClass="entr" presetSubtype="16" fill="hold" grpId="0" nodeType="afterEffect">
                                  <p:stCondLst>
                                    <p:cond delay="0"/>
                                  </p:stCondLst>
                                  <p:childTnLst>
                                    <p:set>
                                      <p:cBhvr>
                                        <p:cTn id="66" dur="1" fill="hold">
                                          <p:stCondLst>
                                            <p:cond delay="0"/>
                                          </p:stCondLst>
                                        </p:cTn>
                                        <p:tgtEl>
                                          <p:spTgt spid="545795">
                                            <p:txEl>
                                              <p:pRg st="12" end="12"/>
                                            </p:txEl>
                                          </p:spTgt>
                                        </p:tgtEl>
                                        <p:attrNameLst>
                                          <p:attrName>style.visibility</p:attrName>
                                        </p:attrNameLst>
                                      </p:cBhvr>
                                      <p:to>
                                        <p:strVal val="visible"/>
                                      </p:to>
                                    </p:set>
                                    <p:anim calcmode="lin" valueType="num">
                                      <p:cBhvr>
                                        <p:cTn id="67" dur="1000" fill="hold"/>
                                        <p:tgtEl>
                                          <p:spTgt spid="545795">
                                            <p:txEl>
                                              <p:pRg st="12" end="12"/>
                                            </p:txEl>
                                          </p:spTgt>
                                        </p:tgtEl>
                                        <p:attrNameLst>
                                          <p:attrName>ppt_w</p:attrName>
                                        </p:attrNameLst>
                                      </p:cBhvr>
                                      <p:tavLst>
                                        <p:tav tm="0">
                                          <p:val>
                                            <p:fltVal val="0"/>
                                          </p:val>
                                        </p:tav>
                                        <p:tav tm="100000">
                                          <p:val>
                                            <p:strVal val="#ppt_w"/>
                                          </p:val>
                                        </p:tav>
                                      </p:tavLst>
                                    </p:anim>
                                    <p:anim calcmode="lin" valueType="num">
                                      <p:cBhvr>
                                        <p:cTn id="68" dur="1000" fill="hold"/>
                                        <p:tgtEl>
                                          <p:spTgt spid="545795">
                                            <p:txEl>
                                              <p:pRg st="12" end="12"/>
                                            </p:txEl>
                                          </p:spTgt>
                                        </p:tgtEl>
                                        <p:attrNameLst>
                                          <p:attrName>ppt_h</p:attrName>
                                        </p:attrNameLst>
                                      </p:cBhvr>
                                      <p:tavLst>
                                        <p:tav tm="0">
                                          <p:val>
                                            <p:fltVal val="0"/>
                                          </p:val>
                                        </p:tav>
                                        <p:tav tm="100000">
                                          <p:val>
                                            <p:strVal val="#ppt_h"/>
                                          </p:val>
                                        </p:tav>
                                      </p:tavLst>
                                    </p:anim>
                                  </p:childTnLst>
                                </p:cTn>
                              </p:par>
                            </p:childTnLst>
                          </p:cTn>
                        </p:par>
                        <p:par>
                          <p:cTn id="69" fill="hold" nodeType="afterGroup">
                            <p:stCondLst>
                              <p:cond delay="13000"/>
                            </p:stCondLst>
                            <p:childTnLst>
                              <p:par>
                                <p:cTn id="70" presetID="23" presetClass="entr" presetSubtype="16" fill="hold" grpId="0" nodeType="afterEffect">
                                  <p:stCondLst>
                                    <p:cond delay="0"/>
                                  </p:stCondLst>
                                  <p:childTnLst>
                                    <p:set>
                                      <p:cBhvr>
                                        <p:cTn id="71" dur="1" fill="hold">
                                          <p:stCondLst>
                                            <p:cond delay="0"/>
                                          </p:stCondLst>
                                        </p:cTn>
                                        <p:tgtEl>
                                          <p:spTgt spid="545795">
                                            <p:txEl>
                                              <p:pRg st="13" end="13"/>
                                            </p:txEl>
                                          </p:spTgt>
                                        </p:tgtEl>
                                        <p:attrNameLst>
                                          <p:attrName>style.visibility</p:attrName>
                                        </p:attrNameLst>
                                      </p:cBhvr>
                                      <p:to>
                                        <p:strVal val="visible"/>
                                      </p:to>
                                    </p:set>
                                    <p:anim calcmode="lin" valueType="num">
                                      <p:cBhvr>
                                        <p:cTn id="72" dur="1000" fill="hold"/>
                                        <p:tgtEl>
                                          <p:spTgt spid="545795">
                                            <p:txEl>
                                              <p:pRg st="13" end="13"/>
                                            </p:txEl>
                                          </p:spTgt>
                                        </p:tgtEl>
                                        <p:attrNameLst>
                                          <p:attrName>ppt_w</p:attrName>
                                        </p:attrNameLst>
                                      </p:cBhvr>
                                      <p:tavLst>
                                        <p:tav tm="0">
                                          <p:val>
                                            <p:fltVal val="0"/>
                                          </p:val>
                                        </p:tav>
                                        <p:tav tm="100000">
                                          <p:val>
                                            <p:strVal val="#ppt_w"/>
                                          </p:val>
                                        </p:tav>
                                      </p:tavLst>
                                    </p:anim>
                                    <p:anim calcmode="lin" valueType="num">
                                      <p:cBhvr>
                                        <p:cTn id="73" dur="1000" fill="hold"/>
                                        <p:tgtEl>
                                          <p:spTgt spid="545795">
                                            <p:txEl>
                                              <p:pRg st="13" end="13"/>
                                            </p:txEl>
                                          </p:spTgt>
                                        </p:tgtEl>
                                        <p:attrNameLst>
                                          <p:attrName>ppt_h</p:attrName>
                                        </p:attrNameLst>
                                      </p:cBhvr>
                                      <p:tavLst>
                                        <p:tav tm="0">
                                          <p:val>
                                            <p:fltVal val="0"/>
                                          </p:val>
                                        </p:tav>
                                        <p:tav tm="100000">
                                          <p:val>
                                            <p:strVal val="#ppt_h"/>
                                          </p:val>
                                        </p:tav>
                                      </p:tavLst>
                                    </p:anim>
                                  </p:childTnLst>
                                </p:cTn>
                              </p:par>
                            </p:childTnLst>
                          </p:cTn>
                        </p:par>
                        <p:par>
                          <p:cTn id="74" fill="hold" nodeType="afterGroup">
                            <p:stCondLst>
                              <p:cond delay="14000"/>
                            </p:stCondLst>
                            <p:childTnLst>
                              <p:par>
                                <p:cTn id="75" presetID="23" presetClass="entr" presetSubtype="16" fill="hold" grpId="0" nodeType="afterEffect">
                                  <p:stCondLst>
                                    <p:cond delay="0"/>
                                  </p:stCondLst>
                                  <p:childTnLst>
                                    <p:set>
                                      <p:cBhvr>
                                        <p:cTn id="76" dur="1" fill="hold">
                                          <p:stCondLst>
                                            <p:cond delay="0"/>
                                          </p:stCondLst>
                                        </p:cTn>
                                        <p:tgtEl>
                                          <p:spTgt spid="545795">
                                            <p:txEl>
                                              <p:pRg st="14" end="14"/>
                                            </p:txEl>
                                          </p:spTgt>
                                        </p:tgtEl>
                                        <p:attrNameLst>
                                          <p:attrName>style.visibility</p:attrName>
                                        </p:attrNameLst>
                                      </p:cBhvr>
                                      <p:to>
                                        <p:strVal val="visible"/>
                                      </p:to>
                                    </p:set>
                                    <p:anim calcmode="lin" valueType="num">
                                      <p:cBhvr>
                                        <p:cTn id="77" dur="1000" fill="hold"/>
                                        <p:tgtEl>
                                          <p:spTgt spid="545795">
                                            <p:txEl>
                                              <p:pRg st="14" end="14"/>
                                            </p:txEl>
                                          </p:spTgt>
                                        </p:tgtEl>
                                        <p:attrNameLst>
                                          <p:attrName>ppt_w</p:attrName>
                                        </p:attrNameLst>
                                      </p:cBhvr>
                                      <p:tavLst>
                                        <p:tav tm="0">
                                          <p:val>
                                            <p:fltVal val="0"/>
                                          </p:val>
                                        </p:tav>
                                        <p:tav tm="100000">
                                          <p:val>
                                            <p:strVal val="#ppt_w"/>
                                          </p:val>
                                        </p:tav>
                                      </p:tavLst>
                                    </p:anim>
                                    <p:anim calcmode="lin" valueType="num">
                                      <p:cBhvr>
                                        <p:cTn id="78" dur="1000" fill="hold"/>
                                        <p:tgtEl>
                                          <p:spTgt spid="545795">
                                            <p:txEl>
                                              <p:pRg st="14" end="14"/>
                                            </p:txEl>
                                          </p:spTgt>
                                        </p:tgtEl>
                                        <p:attrNameLst>
                                          <p:attrName>ppt_h</p:attrName>
                                        </p:attrNameLst>
                                      </p:cBhvr>
                                      <p:tavLst>
                                        <p:tav tm="0">
                                          <p:val>
                                            <p:fltVal val="0"/>
                                          </p:val>
                                        </p:tav>
                                        <p:tav tm="100000">
                                          <p:val>
                                            <p:strVal val="#ppt_h"/>
                                          </p:val>
                                        </p:tav>
                                      </p:tavLst>
                                    </p:anim>
                                  </p:childTnLst>
                                </p:cTn>
                              </p:par>
                            </p:childTnLst>
                          </p:cTn>
                        </p:par>
                        <p:par>
                          <p:cTn id="79" fill="hold" nodeType="afterGroup">
                            <p:stCondLst>
                              <p:cond delay="15000"/>
                            </p:stCondLst>
                            <p:childTnLst>
                              <p:par>
                                <p:cTn id="80" presetID="23" presetClass="entr" presetSubtype="16" fill="hold" grpId="0" nodeType="afterEffect">
                                  <p:stCondLst>
                                    <p:cond delay="0"/>
                                  </p:stCondLst>
                                  <p:childTnLst>
                                    <p:set>
                                      <p:cBhvr>
                                        <p:cTn id="81" dur="1" fill="hold">
                                          <p:stCondLst>
                                            <p:cond delay="0"/>
                                          </p:stCondLst>
                                        </p:cTn>
                                        <p:tgtEl>
                                          <p:spTgt spid="545795">
                                            <p:txEl>
                                              <p:pRg st="15" end="15"/>
                                            </p:txEl>
                                          </p:spTgt>
                                        </p:tgtEl>
                                        <p:attrNameLst>
                                          <p:attrName>style.visibility</p:attrName>
                                        </p:attrNameLst>
                                      </p:cBhvr>
                                      <p:to>
                                        <p:strVal val="visible"/>
                                      </p:to>
                                    </p:set>
                                    <p:anim calcmode="lin" valueType="num">
                                      <p:cBhvr>
                                        <p:cTn id="82" dur="1000" fill="hold"/>
                                        <p:tgtEl>
                                          <p:spTgt spid="545795">
                                            <p:txEl>
                                              <p:pRg st="15" end="15"/>
                                            </p:txEl>
                                          </p:spTgt>
                                        </p:tgtEl>
                                        <p:attrNameLst>
                                          <p:attrName>ppt_w</p:attrName>
                                        </p:attrNameLst>
                                      </p:cBhvr>
                                      <p:tavLst>
                                        <p:tav tm="0">
                                          <p:val>
                                            <p:fltVal val="0"/>
                                          </p:val>
                                        </p:tav>
                                        <p:tav tm="100000">
                                          <p:val>
                                            <p:strVal val="#ppt_w"/>
                                          </p:val>
                                        </p:tav>
                                      </p:tavLst>
                                    </p:anim>
                                    <p:anim calcmode="lin" valueType="num">
                                      <p:cBhvr>
                                        <p:cTn id="83" dur="1000" fill="hold"/>
                                        <p:tgtEl>
                                          <p:spTgt spid="545795">
                                            <p:txEl>
                                              <p:pRg st="15" end="15"/>
                                            </p:txEl>
                                          </p:spTgt>
                                        </p:tgtEl>
                                        <p:attrNameLst>
                                          <p:attrName>ppt_h</p:attrName>
                                        </p:attrNameLst>
                                      </p:cBhvr>
                                      <p:tavLst>
                                        <p:tav tm="0">
                                          <p:val>
                                            <p:fltVal val="0"/>
                                          </p:val>
                                        </p:tav>
                                        <p:tav tm="100000">
                                          <p:val>
                                            <p:strVal val="#ppt_h"/>
                                          </p:val>
                                        </p:tav>
                                      </p:tavLst>
                                    </p:anim>
                                  </p:childTnLst>
                                </p:cTn>
                              </p:par>
                            </p:childTnLst>
                          </p:cTn>
                        </p:par>
                        <p:par>
                          <p:cTn id="84" fill="hold" nodeType="afterGroup">
                            <p:stCondLst>
                              <p:cond delay="16000"/>
                            </p:stCondLst>
                            <p:childTnLst>
                              <p:par>
                                <p:cTn id="85" presetID="23" presetClass="entr" presetSubtype="16" fill="hold" grpId="0" nodeType="afterEffect">
                                  <p:stCondLst>
                                    <p:cond delay="0"/>
                                  </p:stCondLst>
                                  <p:childTnLst>
                                    <p:set>
                                      <p:cBhvr>
                                        <p:cTn id="86" dur="1" fill="hold">
                                          <p:stCondLst>
                                            <p:cond delay="0"/>
                                          </p:stCondLst>
                                        </p:cTn>
                                        <p:tgtEl>
                                          <p:spTgt spid="545795">
                                            <p:txEl>
                                              <p:pRg st="16" end="16"/>
                                            </p:txEl>
                                          </p:spTgt>
                                        </p:tgtEl>
                                        <p:attrNameLst>
                                          <p:attrName>style.visibility</p:attrName>
                                        </p:attrNameLst>
                                      </p:cBhvr>
                                      <p:to>
                                        <p:strVal val="visible"/>
                                      </p:to>
                                    </p:set>
                                    <p:anim calcmode="lin" valueType="num">
                                      <p:cBhvr>
                                        <p:cTn id="87" dur="1000" fill="hold"/>
                                        <p:tgtEl>
                                          <p:spTgt spid="545795">
                                            <p:txEl>
                                              <p:pRg st="16" end="16"/>
                                            </p:txEl>
                                          </p:spTgt>
                                        </p:tgtEl>
                                        <p:attrNameLst>
                                          <p:attrName>ppt_w</p:attrName>
                                        </p:attrNameLst>
                                      </p:cBhvr>
                                      <p:tavLst>
                                        <p:tav tm="0">
                                          <p:val>
                                            <p:fltVal val="0"/>
                                          </p:val>
                                        </p:tav>
                                        <p:tav tm="100000">
                                          <p:val>
                                            <p:strVal val="#ppt_w"/>
                                          </p:val>
                                        </p:tav>
                                      </p:tavLst>
                                    </p:anim>
                                    <p:anim calcmode="lin" valueType="num">
                                      <p:cBhvr>
                                        <p:cTn id="88" dur="1000" fill="hold"/>
                                        <p:tgtEl>
                                          <p:spTgt spid="545795">
                                            <p:txEl>
                                              <p:pRg st="16" end="16"/>
                                            </p:txEl>
                                          </p:spTgt>
                                        </p:tgtEl>
                                        <p:attrNameLst>
                                          <p:attrName>ppt_h</p:attrName>
                                        </p:attrNameLst>
                                      </p:cBhvr>
                                      <p:tavLst>
                                        <p:tav tm="0">
                                          <p:val>
                                            <p:fltVal val="0"/>
                                          </p:val>
                                        </p:tav>
                                        <p:tav tm="100000">
                                          <p:val>
                                            <p:strVal val="#ppt_h"/>
                                          </p:val>
                                        </p:tav>
                                      </p:tavLst>
                                    </p:anim>
                                  </p:childTnLst>
                                </p:cTn>
                              </p:par>
                            </p:childTnLst>
                          </p:cTn>
                        </p:par>
                        <p:par>
                          <p:cTn id="89" fill="hold" nodeType="afterGroup">
                            <p:stCondLst>
                              <p:cond delay="17000"/>
                            </p:stCondLst>
                            <p:childTnLst>
                              <p:par>
                                <p:cTn id="90" presetID="23" presetClass="entr" presetSubtype="16" fill="hold" grpId="0" nodeType="afterEffect">
                                  <p:stCondLst>
                                    <p:cond delay="0"/>
                                  </p:stCondLst>
                                  <p:childTnLst>
                                    <p:set>
                                      <p:cBhvr>
                                        <p:cTn id="91" dur="1" fill="hold">
                                          <p:stCondLst>
                                            <p:cond delay="0"/>
                                          </p:stCondLst>
                                        </p:cTn>
                                        <p:tgtEl>
                                          <p:spTgt spid="545795">
                                            <p:txEl>
                                              <p:pRg st="17" end="17"/>
                                            </p:txEl>
                                          </p:spTgt>
                                        </p:tgtEl>
                                        <p:attrNameLst>
                                          <p:attrName>style.visibility</p:attrName>
                                        </p:attrNameLst>
                                      </p:cBhvr>
                                      <p:to>
                                        <p:strVal val="visible"/>
                                      </p:to>
                                    </p:set>
                                    <p:anim calcmode="lin" valueType="num">
                                      <p:cBhvr>
                                        <p:cTn id="92" dur="1000" fill="hold"/>
                                        <p:tgtEl>
                                          <p:spTgt spid="545795">
                                            <p:txEl>
                                              <p:pRg st="17" end="17"/>
                                            </p:txEl>
                                          </p:spTgt>
                                        </p:tgtEl>
                                        <p:attrNameLst>
                                          <p:attrName>ppt_w</p:attrName>
                                        </p:attrNameLst>
                                      </p:cBhvr>
                                      <p:tavLst>
                                        <p:tav tm="0">
                                          <p:val>
                                            <p:fltVal val="0"/>
                                          </p:val>
                                        </p:tav>
                                        <p:tav tm="100000">
                                          <p:val>
                                            <p:strVal val="#ppt_w"/>
                                          </p:val>
                                        </p:tav>
                                      </p:tavLst>
                                    </p:anim>
                                    <p:anim calcmode="lin" valueType="num">
                                      <p:cBhvr>
                                        <p:cTn id="93" dur="1000" fill="hold"/>
                                        <p:tgtEl>
                                          <p:spTgt spid="545795">
                                            <p:txEl>
                                              <p:pRg st="17" end="17"/>
                                            </p:txEl>
                                          </p:spTgt>
                                        </p:tgtEl>
                                        <p:attrNameLst>
                                          <p:attrName>ppt_h</p:attrName>
                                        </p:attrNameLst>
                                      </p:cBhvr>
                                      <p:tavLst>
                                        <p:tav tm="0">
                                          <p:val>
                                            <p:fltVal val="0"/>
                                          </p:val>
                                        </p:tav>
                                        <p:tav tm="100000">
                                          <p:val>
                                            <p:strVal val="#ppt_h"/>
                                          </p:val>
                                        </p:tav>
                                      </p:tavLst>
                                    </p:anim>
                                  </p:childTnLst>
                                </p:cTn>
                              </p:par>
                              <p:par>
                                <p:cTn id="94" presetID="30" presetClass="entr" presetSubtype="0" fill="hold" nodeType="withEffect">
                                  <p:stCondLst>
                                    <p:cond delay="0"/>
                                  </p:stCondLst>
                                  <p:childTnLst>
                                    <p:set>
                                      <p:cBhvr>
                                        <p:cTn id="95" dur="1" fill="hold">
                                          <p:stCondLst>
                                            <p:cond delay="0"/>
                                          </p:stCondLst>
                                        </p:cTn>
                                        <p:tgtEl>
                                          <p:spTgt spid="545802"/>
                                        </p:tgtEl>
                                        <p:attrNameLst>
                                          <p:attrName>style.visibility</p:attrName>
                                        </p:attrNameLst>
                                      </p:cBhvr>
                                      <p:to>
                                        <p:strVal val="visible"/>
                                      </p:to>
                                    </p:set>
                                    <p:animEffect transition="in" filter="fade">
                                      <p:cBhvr>
                                        <p:cTn id="96" dur="800" decel="100000"/>
                                        <p:tgtEl>
                                          <p:spTgt spid="545802"/>
                                        </p:tgtEl>
                                      </p:cBhvr>
                                    </p:animEffect>
                                    <p:anim calcmode="lin" valueType="num">
                                      <p:cBhvr>
                                        <p:cTn id="97" dur="800" decel="100000" fill="hold"/>
                                        <p:tgtEl>
                                          <p:spTgt spid="545802"/>
                                        </p:tgtEl>
                                        <p:attrNameLst>
                                          <p:attrName>style.rotation</p:attrName>
                                        </p:attrNameLst>
                                      </p:cBhvr>
                                      <p:tavLst>
                                        <p:tav tm="0">
                                          <p:val>
                                            <p:fltVal val="-90"/>
                                          </p:val>
                                        </p:tav>
                                        <p:tav tm="100000">
                                          <p:val>
                                            <p:fltVal val="0"/>
                                          </p:val>
                                        </p:tav>
                                      </p:tavLst>
                                    </p:anim>
                                    <p:anim calcmode="lin" valueType="num">
                                      <p:cBhvr>
                                        <p:cTn id="98" dur="800" decel="100000" fill="hold"/>
                                        <p:tgtEl>
                                          <p:spTgt spid="545802"/>
                                        </p:tgtEl>
                                        <p:attrNameLst>
                                          <p:attrName>ppt_x</p:attrName>
                                        </p:attrNameLst>
                                      </p:cBhvr>
                                      <p:tavLst>
                                        <p:tav tm="0">
                                          <p:val>
                                            <p:strVal val="#ppt_x+0.4"/>
                                          </p:val>
                                        </p:tav>
                                        <p:tav tm="100000">
                                          <p:val>
                                            <p:strVal val="#ppt_x-0.05"/>
                                          </p:val>
                                        </p:tav>
                                      </p:tavLst>
                                    </p:anim>
                                    <p:anim calcmode="lin" valueType="num">
                                      <p:cBhvr>
                                        <p:cTn id="99" dur="800" decel="100000" fill="hold"/>
                                        <p:tgtEl>
                                          <p:spTgt spid="545802"/>
                                        </p:tgtEl>
                                        <p:attrNameLst>
                                          <p:attrName>ppt_y</p:attrName>
                                        </p:attrNameLst>
                                      </p:cBhvr>
                                      <p:tavLst>
                                        <p:tav tm="0">
                                          <p:val>
                                            <p:strVal val="#ppt_y-0.4"/>
                                          </p:val>
                                        </p:tav>
                                        <p:tav tm="100000">
                                          <p:val>
                                            <p:strVal val="#ppt_y+0.1"/>
                                          </p:val>
                                        </p:tav>
                                      </p:tavLst>
                                    </p:anim>
                                    <p:anim calcmode="lin" valueType="num">
                                      <p:cBhvr>
                                        <p:cTn id="100" dur="200" accel="100000" fill="hold">
                                          <p:stCondLst>
                                            <p:cond delay="800"/>
                                          </p:stCondLst>
                                        </p:cTn>
                                        <p:tgtEl>
                                          <p:spTgt spid="545802"/>
                                        </p:tgtEl>
                                        <p:attrNameLst>
                                          <p:attrName>ppt_x</p:attrName>
                                        </p:attrNameLst>
                                      </p:cBhvr>
                                      <p:tavLst>
                                        <p:tav tm="0">
                                          <p:val>
                                            <p:strVal val="#ppt_x-0.05"/>
                                          </p:val>
                                        </p:tav>
                                        <p:tav tm="100000">
                                          <p:val>
                                            <p:strVal val="#ppt_x"/>
                                          </p:val>
                                        </p:tav>
                                      </p:tavLst>
                                    </p:anim>
                                    <p:anim calcmode="lin" valueType="num">
                                      <p:cBhvr>
                                        <p:cTn id="101" dur="200" accel="100000" fill="hold">
                                          <p:stCondLst>
                                            <p:cond delay="800"/>
                                          </p:stCondLst>
                                        </p:cTn>
                                        <p:tgtEl>
                                          <p:spTgt spid="545802"/>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5795" grpId="0" uiExpand="1" build="p"/>
    </p:bldLst>
  </p:timing>
</p:sld>
</file>

<file path=ppt/slides/slide8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6819" name="Rectangle 3"/>
          <p:cNvSpPr>
            <a:spLocks noGrp="1" noChangeArrowheads="1"/>
          </p:cNvSpPr>
          <p:nvPr>
            <p:ph type="body" sz="half" idx="1"/>
          </p:nvPr>
        </p:nvSpPr>
        <p:spPr>
          <a:xfrm>
            <a:off x="539750" y="549275"/>
            <a:ext cx="8229600" cy="2447925"/>
          </a:xfrm>
        </p:spPr>
        <p:txBody>
          <a:bodyPr/>
          <a:lstStyle/>
          <a:p>
            <a:pPr>
              <a:lnSpc>
                <a:spcPct val="90000"/>
              </a:lnSpc>
              <a:buFont typeface="Wingdings" panose="05000000000000000000" pitchFamily="2" charset="2"/>
              <a:buNone/>
            </a:pPr>
            <a:r>
              <a:rPr lang="fa-IR" altLang="zh-CN" sz="2000">
                <a:effectLst/>
                <a:cs typeface="B Zar" panose="00000400000000000000" pitchFamily="2" charset="-78"/>
              </a:rPr>
              <a:t>ب ) تسهیم هزینه های مشترک بر اساس مقادیر فیزیکی ، که به روش فرعی تقسیم می شود .</a:t>
            </a:r>
          </a:p>
          <a:p>
            <a:pPr>
              <a:lnSpc>
                <a:spcPct val="90000"/>
              </a:lnSpc>
              <a:buFont typeface="Wingdings" panose="05000000000000000000" pitchFamily="2" charset="2"/>
              <a:buNone/>
            </a:pPr>
            <a:r>
              <a:rPr lang="fa-IR" altLang="zh-CN" sz="2000">
                <a:effectLst/>
                <a:cs typeface="B Zar" panose="00000400000000000000" pitchFamily="2" charset="-78"/>
              </a:rPr>
              <a:t>1- روش مقداری : در این روش ، هزینه های مشترک به نسبت مقادیر محصولات تولید شده بین آنها تسهیم می شود . </a:t>
            </a:r>
          </a:p>
          <a:p>
            <a:pPr>
              <a:lnSpc>
                <a:spcPct val="90000"/>
              </a:lnSpc>
              <a:buFont typeface="Wingdings" panose="05000000000000000000" pitchFamily="2" charset="2"/>
              <a:buNone/>
            </a:pPr>
            <a:r>
              <a:rPr lang="fa-IR" altLang="zh-CN" sz="2000">
                <a:effectLst/>
                <a:cs typeface="B Zar" panose="00000400000000000000" pitchFamily="2" charset="-78"/>
              </a:rPr>
              <a:t>برای مثال فرض می شود اطلاعات شرکت تولیدی خزر (مثال قبلی) در دست است . با استفاده از این اطلاعات ، تسهیم هزینه های مشترک به روش مقداری (فیزیکی) به صورت زیر است : </a:t>
            </a:r>
          </a:p>
          <a:p>
            <a:pPr>
              <a:lnSpc>
                <a:spcPct val="90000"/>
              </a:lnSpc>
              <a:buFont typeface="Wingdings" panose="05000000000000000000" pitchFamily="2" charset="2"/>
              <a:buNone/>
            </a:pPr>
            <a:endParaRPr lang="fa-IR" altLang="zh-CN" sz="2000">
              <a:effectLst/>
              <a:cs typeface="B Zar" panose="00000400000000000000" pitchFamily="2" charset="-78"/>
            </a:endParaRPr>
          </a:p>
          <a:p>
            <a:pPr>
              <a:lnSpc>
                <a:spcPct val="90000"/>
              </a:lnSpc>
              <a:buFont typeface="Wingdings" panose="05000000000000000000" pitchFamily="2" charset="2"/>
              <a:buNone/>
            </a:pPr>
            <a:r>
              <a:rPr lang="fa-IR" altLang="zh-CN" sz="2000">
                <a:effectLst/>
                <a:cs typeface="B Zar" panose="00000400000000000000" pitchFamily="2" charset="-78"/>
              </a:rPr>
              <a:t>جدول تسهیم هزینه های مشترک  به روش مقداری </a:t>
            </a:r>
            <a:endParaRPr lang="en-US" altLang="fa-IR" sz="2000">
              <a:effectLst/>
              <a:cs typeface="B Zar" panose="00000400000000000000" pitchFamily="2" charset="-78"/>
            </a:endParaRPr>
          </a:p>
        </p:txBody>
      </p:sp>
      <p:graphicFrame>
        <p:nvGraphicFramePr>
          <p:cNvPr id="546900" name="Group 84"/>
          <p:cNvGraphicFramePr>
            <a:graphicFrameLocks noGrp="1"/>
          </p:cNvGraphicFramePr>
          <p:nvPr>
            <p:ph sz="half" idx="2"/>
          </p:nvPr>
        </p:nvGraphicFramePr>
        <p:xfrm>
          <a:off x="2124075" y="2852738"/>
          <a:ext cx="6645275" cy="2744787"/>
        </p:xfrm>
        <a:graphic>
          <a:graphicData uri="http://schemas.openxmlformats.org/drawingml/2006/table">
            <a:tbl>
              <a:tblPr rtl="1"/>
              <a:tblGrid>
                <a:gridCol w="1317625">
                  <a:extLst>
                    <a:ext uri="{9D8B030D-6E8A-4147-A177-3AD203B41FA5}">
                      <a16:colId xmlns:a16="http://schemas.microsoft.com/office/drawing/2014/main" val="3016599667"/>
                    </a:ext>
                  </a:extLst>
                </a:gridCol>
                <a:gridCol w="1584325">
                  <a:extLst>
                    <a:ext uri="{9D8B030D-6E8A-4147-A177-3AD203B41FA5}">
                      <a16:colId xmlns:a16="http://schemas.microsoft.com/office/drawing/2014/main" val="2890628349"/>
                    </a:ext>
                  </a:extLst>
                </a:gridCol>
                <a:gridCol w="1582737">
                  <a:extLst>
                    <a:ext uri="{9D8B030D-6E8A-4147-A177-3AD203B41FA5}">
                      <a16:colId xmlns:a16="http://schemas.microsoft.com/office/drawing/2014/main" val="1433057078"/>
                    </a:ext>
                  </a:extLst>
                </a:gridCol>
                <a:gridCol w="2160588">
                  <a:extLst>
                    <a:ext uri="{9D8B030D-6E8A-4147-A177-3AD203B41FA5}">
                      <a16:colId xmlns:a16="http://schemas.microsoft.com/office/drawing/2014/main" val="3316216025"/>
                    </a:ext>
                  </a:extLst>
                </a:gridCol>
              </a:tblGrid>
              <a:tr h="3968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میزان تولید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 / درصد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135722244"/>
                  </a:ext>
                </a:extLst>
              </a:tr>
              <a:tr h="8270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333333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744867266"/>
                  </a:ext>
                </a:extLst>
              </a:tr>
              <a:tr h="72072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666667</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199874599"/>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263575661"/>
                  </a:ext>
                </a:extLst>
              </a:tr>
            </a:tbl>
          </a:graphicData>
        </a:graphic>
      </p:graphicFrame>
      <p:grpSp>
        <p:nvGrpSpPr>
          <p:cNvPr id="546904" name="Group 88"/>
          <p:cNvGrpSpPr>
            <a:grpSpLocks/>
          </p:cNvGrpSpPr>
          <p:nvPr/>
        </p:nvGrpSpPr>
        <p:grpSpPr bwMode="auto">
          <a:xfrm>
            <a:off x="2843213" y="5589588"/>
            <a:ext cx="4321175" cy="0"/>
            <a:chOff x="1791" y="3521"/>
            <a:chExt cx="2722" cy="0"/>
          </a:xfrm>
        </p:grpSpPr>
        <p:sp>
          <p:nvSpPr>
            <p:cNvPr id="546901" name="Line 85"/>
            <p:cNvSpPr>
              <a:spLocks noChangeShapeType="1"/>
            </p:cNvSpPr>
            <p:nvPr/>
          </p:nvSpPr>
          <p:spPr bwMode="auto">
            <a:xfrm>
              <a:off x="4241" y="3521"/>
              <a:ext cx="272"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6902" name="Line 86"/>
            <p:cNvSpPr>
              <a:spLocks noChangeShapeType="1"/>
            </p:cNvSpPr>
            <p:nvPr/>
          </p:nvSpPr>
          <p:spPr bwMode="auto">
            <a:xfrm>
              <a:off x="3152" y="3521"/>
              <a:ext cx="136"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46903" name="Line 87"/>
            <p:cNvSpPr>
              <a:spLocks noChangeShapeType="1"/>
            </p:cNvSpPr>
            <p:nvPr/>
          </p:nvSpPr>
          <p:spPr bwMode="auto">
            <a:xfrm>
              <a:off x="1791" y="3521"/>
              <a:ext cx="45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6819">
                                            <p:txEl>
                                              <p:pRg st="0" end="0"/>
                                            </p:txEl>
                                          </p:spTgt>
                                        </p:tgtEl>
                                        <p:attrNameLst>
                                          <p:attrName>style.visibility</p:attrName>
                                        </p:attrNameLst>
                                      </p:cBhvr>
                                      <p:to>
                                        <p:strVal val="visible"/>
                                      </p:to>
                                    </p:set>
                                    <p:anim calcmode="lin" valueType="num">
                                      <p:cBhvr>
                                        <p:cTn id="7" dur="1000" fill="hold"/>
                                        <p:tgtEl>
                                          <p:spTgt spid="546819">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46819">
                                            <p:txEl>
                                              <p:pRg st="0" end="0"/>
                                            </p:txEl>
                                          </p:spTgt>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6819">
                                            <p:txEl>
                                              <p:pRg st="1" end="1"/>
                                            </p:txEl>
                                          </p:spTgt>
                                        </p:tgtEl>
                                        <p:attrNameLst>
                                          <p:attrName>style.visibility</p:attrName>
                                        </p:attrNameLst>
                                      </p:cBhvr>
                                      <p:to>
                                        <p:strVal val="visible"/>
                                      </p:to>
                                    </p:set>
                                    <p:anim calcmode="lin" valueType="num">
                                      <p:cBhvr>
                                        <p:cTn id="12" dur="1000" fill="hold"/>
                                        <p:tgtEl>
                                          <p:spTgt spid="546819">
                                            <p:txEl>
                                              <p:pRg st="1" end="1"/>
                                            </p:txEl>
                                          </p:spTgt>
                                        </p:tgtEl>
                                        <p:attrNameLst>
                                          <p:attrName>ppt_w</p:attrName>
                                        </p:attrNameLst>
                                      </p:cBhvr>
                                      <p:tavLst>
                                        <p:tav tm="0">
                                          <p:val>
                                            <p:fltVal val="0"/>
                                          </p:val>
                                        </p:tav>
                                        <p:tav tm="100000">
                                          <p:val>
                                            <p:strVal val="#ppt_w"/>
                                          </p:val>
                                        </p:tav>
                                      </p:tavLst>
                                    </p:anim>
                                    <p:anim calcmode="lin" valueType="num">
                                      <p:cBhvr>
                                        <p:cTn id="13" dur="1000" fill="hold"/>
                                        <p:tgtEl>
                                          <p:spTgt spid="546819">
                                            <p:txEl>
                                              <p:pRg st="1" end="1"/>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grpId="0" nodeType="afterEffect">
                                  <p:stCondLst>
                                    <p:cond delay="0"/>
                                  </p:stCondLst>
                                  <p:childTnLst>
                                    <p:set>
                                      <p:cBhvr>
                                        <p:cTn id="16" dur="1" fill="hold">
                                          <p:stCondLst>
                                            <p:cond delay="0"/>
                                          </p:stCondLst>
                                        </p:cTn>
                                        <p:tgtEl>
                                          <p:spTgt spid="546819">
                                            <p:txEl>
                                              <p:pRg st="2" end="2"/>
                                            </p:txEl>
                                          </p:spTgt>
                                        </p:tgtEl>
                                        <p:attrNameLst>
                                          <p:attrName>style.visibility</p:attrName>
                                        </p:attrNameLst>
                                      </p:cBhvr>
                                      <p:to>
                                        <p:strVal val="visible"/>
                                      </p:to>
                                    </p:set>
                                    <p:anim calcmode="lin" valueType="num">
                                      <p:cBhvr>
                                        <p:cTn id="17" dur="1000" fill="hold"/>
                                        <p:tgtEl>
                                          <p:spTgt spid="546819">
                                            <p:txEl>
                                              <p:pRg st="2" end="2"/>
                                            </p:txEl>
                                          </p:spTgt>
                                        </p:tgtEl>
                                        <p:attrNameLst>
                                          <p:attrName>ppt_w</p:attrName>
                                        </p:attrNameLst>
                                      </p:cBhvr>
                                      <p:tavLst>
                                        <p:tav tm="0">
                                          <p:val>
                                            <p:fltVal val="0"/>
                                          </p:val>
                                        </p:tav>
                                        <p:tav tm="100000">
                                          <p:val>
                                            <p:strVal val="#ppt_w"/>
                                          </p:val>
                                        </p:tav>
                                      </p:tavLst>
                                    </p:anim>
                                    <p:anim calcmode="lin" valueType="num">
                                      <p:cBhvr>
                                        <p:cTn id="18" dur="1000" fill="hold"/>
                                        <p:tgtEl>
                                          <p:spTgt spid="546819">
                                            <p:txEl>
                                              <p:pRg st="2" end="2"/>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3000"/>
                            </p:stCondLst>
                            <p:childTnLst>
                              <p:par>
                                <p:cTn id="20" presetID="23" presetClass="entr" presetSubtype="16" fill="hold" grpId="0" nodeType="afterEffect">
                                  <p:stCondLst>
                                    <p:cond delay="0"/>
                                  </p:stCondLst>
                                  <p:childTnLst>
                                    <p:set>
                                      <p:cBhvr>
                                        <p:cTn id="21" dur="1" fill="hold">
                                          <p:stCondLst>
                                            <p:cond delay="0"/>
                                          </p:stCondLst>
                                        </p:cTn>
                                        <p:tgtEl>
                                          <p:spTgt spid="546819">
                                            <p:txEl>
                                              <p:pRg st="4" end="4"/>
                                            </p:txEl>
                                          </p:spTgt>
                                        </p:tgtEl>
                                        <p:attrNameLst>
                                          <p:attrName>style.visibility</p:attrName>
                                        </p:attrNameLst>
                                      </p:cBhvr>
                                      <p:to>
                                        <p:strVal val="visible"/>
                                      </p:to>
                                    </p:set>
                                    <p:anim calcmode="lin" valueType="num">
                                      <p:cBhvr>
                                        <p:cTn id="22" dur="1000" fill="hold"/>
                                        <p:tgtEl>
                                          <p:spTgt spid="546819">
                                            <p:txEl>
                                              <p:pRg st="4" end="4"/>
                                            </p:txEl>
                                          </p:spTgt>
                                        </p:tgtEl>
                                        <p:attrNameLst>
                                          <p:attrName>ppt_w</p:attrName>
                                        </p:attrNameLst>
                                      </p:cBhvr>
                                      <p:tavLst>
                                        <p:tav tm="0">
                                          <p:val>
                                            <p:fltVal val="0"/>
                                          </p:val>
                                        </p:tav>
                                        <p:tav tm="100000">
                                          <p:val>
                                            <p:strVal val="#ppt_w"/>
                                          </p:val>
                                        </p:tav>
                                      </p:tavLst>
                                    </p:anim>
                                    <p:anim calcmode="lin" valueType="num">
                                      <p:cBhvr>
                                        <p:cTn id="23" dur="1000" fill="hold"/>
                                        <p:tgtEl>
                                          <p:spTgt spid="546819">
                                            <p:txEl>
                                              <p:pRg st="4" end="4"/>
                                            </p:txEl>
                                          </p:spTgt>
                                        </p:tgtEl>
                                        <p:attrNameLst>
                                          <p:attrName>ppt_h</p:attrName>
                                        </p:attrNameLst>
                                      </p:cBhvr>
                                      <p:tavLst>
                                        <p:tav tm="0">
                                          <p:val>
                                            <p:fltVal val="0"/>
                                          </p:val>
                                        </p:tav>
                                        <p:tav tm="100000">
                                          <p:val>
                                            <p:strVal val="#ppt_h"/>
                                          </p:val>
                                        </p:tav>
                                      </p:tavLst>
                                    </p:anim>
                                  </p:childTnLst>
                                </p:cTn>
                              </p:par>
                              <p:par>
                                <p:cTn id="24" presetID="23" presetClass="entr" presetSubtype="16" fill="hold" nodeType="withEffect">
                                  <p:stCondLst>
                                    <p:cond delay="0"/>
                                  </p:stCondLst>
                                  <p:childTnLst>
                                    <p:set>
                                      <p:cBhvr>
                                        <p:cTn id="25" dur="1" fill="hold">
                                          <p:stCondLst>
                                            <p:cond delay="0"/>
                                          </p:stCondLst>
                                        </p:cTn>
                                        <p:tgtEl>
                                          <p:spTgt spid="546900"/>
                                        </p:tgtEl>
                                        <p:attrNameLst>
                                          <p:attrName>style.visibility</p:attrName>
                                        </p:attrNameLst>
                                      </p:cBhvr>
                                      <p:to>
                                        <p:strVal val="visible"/>
                                      </p:to>
                                    </p:set>
                                    <p:anim calcmode="lin" valueType="num">
                                      <p:cBhvr>
                                        <p:cTn id="26" dur="1000" fill="hold"/>
                                        <p:tgtEl>
                                          <p:spTgt spid="546900"/>
                                        </p:tgtEl>
                                        <p:attrNameLst>
                                          <p:attrName>ppt_w</p:attrName>
                                        </p:attrNameLst>
                                      </p:cBhvr>
                                      <p:tavLst>
                                        <p:tav tm="0">
                                          <p:val>
                                            <p:fltVal val="0"/>
                                          </p:val>
                                        </p:tav>
                                        <p:tav tm="100000">
                                          <p:val>
                                            <p:strVal val="#ppt_w"/>
                                          </p:val>
                                        </p:tav>
                                      </p:tavLst>
                                    </p:anim>
                                    <p:anim calcmode="lin" valueType="num">
                                      <p:cBhvr>
                                        <p:cTn id="27" dur="1000" fill="hold"/>
                                        <p:tgtEl>
                                          <p:spTgt spid="546900"/>
                                        </p:tgtEl>
                                        <p:attrNameLst>
                                          <p:attrName>ppt_h</p:attrName>
                                        </p:attrNameLst>
                                      </p:cBhvr>
                                      <p:tavLst>
                                        <p:tav tm="0">
                                          <p:val>
                                            <p:fltVal val="0"/>
                                          </p:val>
                                        </p:tav>
                                        <p:tav tm="100000">
                                          <p:val>
                                            <p:strVal val="#ppt_h"/>
                                          </p:val>
                                        </p:tav>
                                      </p:tavLst>
                                    </p:anim>
                                  </p:childTnLst>
                                </p:cTn>
                              </p:par>
                              <p:par>
                                <p:cTn id="28" presetID="39" presetClass="entr" presetSubtype="0" accel="100000" fill="hold" nodeType="withEffect">
                                  <p:stCondLst>
                                    <p:cond delay="0"/>
                                  </p:stCondLst>
                                  <p:childTnLst>
                                    <p:set>
                                      <p:cBhvr>
                                        <p:cTn id="29" dur="1" fill="hold">
                                          <p:stCondLst>
                                            <p:cond delay="0"/>
                                          </p:stCondLst>
                                        </p:cTn>
                                        <p:tgtEl>
                                          <p:spTgt spid="546904"/>
                                        </p:tgtEl>
                                        <p:attrNameLst>
                                          <p:attrName>style.visibility</p:attrName>
                                        </p:attrNameLst>
                                      </p:cBhvr>
                                      <p:to>
                                        <p:strVal val="visible"/>
                                      </p:to>
                                    </p:set>
                                    <p:anim calcmode="lin" valueType="num">
                                      <p:cBhvr>
                                        <p:cTn id="30" dur="500" fill="hold"/>
                                        <p:tgtEl>
                                          <p:spTgt spid="546904"/>
                                        </p:tgtEl>
                                        <p:attrNameLst>
                                          <p:attrName>ppt_h</p:attrName>
                                        </p:attrNameLst>
                                      </p:cBhvr>
                                      <p:tavLst>
                                        <p:tav tm="0">
                                          <p:val>
                                            <p:strVal val="#ppt_h/20"/>
                                          </p:val>
                                        </p:tav>
                                        <p:tav tm="50000">
                                          <p:val>
                                            <p:strVal val="#ppt_h/20"/>
                                          </p:val>
                                        </p:tav>
                                        <p:tav tm="100000">
                                          <p:val>
                                            <p:strVal val="#ppt_h"/>
                                          </p:val>
                                        </p:tav>
                                      </p:tavLst>
                                    </p:anim>
                                    <p:anim calcmode="lin" valueType="num">
                                      <p:cBhvr>
                                        <p:cTn id="31" dur="500" fill="hold"/>
                                        <p:tgtEl>
                                          <p:spTgt spid="546904"/>
                                        </p:tgtEl>
                                        <p:attrNameLst>
                                          <p:attrName>ppt_w</p:attrName>
                                        </p:attrNameLst>
                                      </p:cBhvr>
                                      <p:tavLst>
                                        <p:tav tm="0">
                                          <p:val>
                                            <p:strVal val="#ppt_w+.3"/>
                                          </p:val>
                                        </p:tav>
                                        <p:tav tm="50000">
                                          <p:val>
                                            <p:strVal val="#ppt_w+.3"/>
                                          </p:val>
                                        </p:tav>
                                        <p:tav tm="100000">
                                          <p:val>
                                            <p:strVal val="#ppt_w"/>
                                          </p:val>
                                        </p:tav>
                                      </p:tavLst>
                                    </p:anim>
                                    <p:anim calcmode="lin" valueType="num">
                                      <p:cBhvr>
                                        <p:cTn id="32" dur="500" fill="hold"/>
                                        <p:tgtEl>
                                          <p:spTgt spid="546904"/>
                                        </p:tgtEl>
                                        <p:attrNameLst>
                                          <p:attrName>ppt_x</p:attrName>
                                        </p:attrNameLst>
                                      </p:cBhvr>
                                      <p:tavLst>
                                        <p:tav tm="0">
                                          <p:val>
                                            <p:strVal val="#ppt_x-.3"/>
                                          </p:val>
                                        </p:tav>
                                        <p:tav tm="50000">
                                          <p:val>
                                            <p:strVal val="#ppt_x"/>
                                          </p:val>
                                        </p:tav>
                                        <p:tav tm="100000">
                                          <p:val>
                                            <p:strVal val="#ppt_x"/>
                                          </p:val>
                                        </p:tav>
                                      </p:tavLst>
                                    </p:anim>
                                    <p:anim calcmode="lin" valueType="num">
                                      <p:cBhvr>
                                        <p:cTn id="33" dur="500" fill="hold"/>
                                        <p:tgtEl>
                                          <p:spTgt spid="54690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6819" grpId="0" build="p"/>
    </p:bldLst>
  </p:timing>
</p:sld>
</file>

<file path=ppt/slides/slide8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8867" name="Rectangle 3"/>
          <p:cNvSpPr>
            <a:spLocks noGrp="1" noChangeArrowheads="1"/>
          </p:cNvSpPr>
          <p:nvPr>
            <p:ph type="body" idx="1"/>
          </p:nvPr>
        </p:nvSpPr>
        <p:spPr>
          <a:xfrm>
            <a:off x="457200" y="404813"/>
            <a:ext cx="8229600" cy="6453187"/>
          </a:xfrm>
        </p:spPr>
        <p:txBody>
          <a:bodyPr/>
          <a:lstStyle/>
          <a:p>
            <a:pPr>
              <a:lnSpc>
                <a:spcPct val="110000"/>
              </a:lnSpc>
              <a:buFont typeface="Wingdings" panose="05000000000000000000" pitchFamily="2" charset="2"/>
              <a:buNone/>
            </a:pPr>
            <a:r>
              <a:rPr lang="fa-IR" altLang="zh-CN" sz="2400">
                <a:effectLst/>
                <a:cs typeface="B Zar" panose="00000400000000000000" pitchFamily="2" charset="-78"/>
              </a:rPr>
              <a:t>2- روش میانگین بهای تمام شده یک واحد : در این روش ، از تقسیم هزینه های مشترک به کل مقادیر محصولات تولید شده ، میانگین بهای تمام شده هر واحد محصول تولید شده بدست می آید ، سپس سهم هر محصول از هزینه های مشترک ، از طریق حاصل ضرب تعداد محصول مورد نظر تولید شده در میانگین بهای تمام شده هر واحد بدست می آید . </a:t>
            </a:r>
          </a:p>
          <a:p>
            <a:pPr>
              <a:lnSpc>
                <a:spcPct val="110000"/>
              </a:lnSpc>
              <a:buFont typeface="Wingdings" panose="05000000000000000000" pitchFamily="2" charset="2"/>
              <a:buNone/>
            </a:pPr>
            <a:r>
              <a:rPr lang="fa-IR" altLang="zh-CN" sz="2400">
                <a:effectLst/>
                <a:cs typeface="B Zar" panose="00000400000000000000" pitchFamily="2" charset="-78"/>
              </a:rPr>
              <a:t>برای مثال فرض می شود اطلاعات شرکت تولیدی خزر (مثال قبلی ) در دست است . با استفاده از این اطلاعات ، تسهیم هزینه های مشترک به روش میانگین بهای تمام شده یک واحد به صورت زیر است :</a:t>
            </a:r>
          </a:p>
          <a:p>
            <a:pPr algn="l">
              <a:lnSpc>
                <a:spcPct val="110000"/>
              </a:lnSpc>
              <a:buFont typeface="Wingdings" panose="05000000000000000000" pitchFamily="2" charset="2"/>
              <a:buNone/>
            </a:pPr>
            <a:r>
              <a:rPr lang="fa-IR" altLang="zh-CN" sz="2400">
                <a:effectLst/>
                <a:cs typeface="B Zar" panose="00000400000000000000" pitchFamily="2" charset="-78"/>
              </a:rPr>
              <a:t>3000 واحد  = 2000 واحد محصول + 1000     واحد محصول الف</a:t>
            </a:r>
          </a:p>
          <a:p>
            <a:pPr algn="l">
              <a:lnSpc>
                <a:spcPct val="110000"/>
              </a:lnSpc>
              <a:buFont typeface="Wingdings" panose="05000000000000000000" pitchFamily="2" charset="2"/>
              <a:buNone/>
            </a:pPr>
            <a:r>
              <a:rPr lang="fa-IR" altLang="zh-CN" sz="2400">
                <a:effectLst/>
                <a:cs typeface="B Zar" panose="00000400000000000000" pitchFamily="2" charset="-78"/>
              </a:rPr>
              <a:t>میانگین بهای تمام شده یک واحد                       3/333 = 3000 واحد ÷ 1000000 ریال </a:t>
            </a:r>
          </a:p>
          <a:p>
            <a:pPr algn="l">
              <a:lnSpc>
                <a:spcPct val="110000"/>
              </a:lnSpc>
              <a:buFont typeface="Wingdings" panose="05000000000000000000" pitchFamily="2" charset="2"/>
              <a:buNone/>
            </a:pPr>
            <a:r>
              <a:rPr lang="fa-IR" altLang="zh-CN" sz="2400">
                <a:effectLst/>
                <a:cs typeface="B Zar" panose="00000400000000000000" pitchFamily="2" charset="-78"/>
              </a:rPr>
              <a:t>بهای تمام شده محصول الف از نظر هزینه های مشترک    333333 = 3/333 × 1000 واحد</a:t>
            </a:r>
          </a:p>
          <a:p>
            <a:pPr algn="l">
              <a:lnSpc>
                <a:spcPct val="110000"/>
              </a:lnSpc>
              <a:buFont typeface="Wingdings" panose="05000000000000000000" pitchFamily="2" charset="2"/>
              <a:buNone/>
            </a:pPr>
            <a:r>
              <a:rPr lang="fa-IR" altLang="zh-CN" sz="2400">
                <a:effectLst/>
                <a:cs typeface="B Zar" panose="00000400000000000000" pitchFamily="2" charset="-78"/>
              </a:rPr>
              <a:t>بهای تمام شده محصول ب از نظر هزینه های مشترک    666667 = 3/333 × 2000 واحد</a:t>
            </a:r>
          </a:p>
          <a:p>
            <a:pPr>
              <a:lnSpc>
                <a:spcPct val="110000"/>
              </a:lnSpc>
              <a:buFont typeface="Wingdings" panose="05000000000000000000" pitchFamily="2" charset="2"/>
              <a:buNone/>
            </a:pPr>
            <a:r>
              <a:rPr lang="fa-IR" altLang="zh-CN" sz="2400">
                <a:effectLst/>
                <a:cs typeface="B Zar" panose="00000400000000000000" pitchFamily="2" charset="-78"/>
              </a:rPr>
              <a:t>بنابراین تسهیم هزینه های متشرک در روش های مقداری و میانگین ساده بهای تمام شده یک واحد به نتیجه واحدی منتج می شود . </a:t>
            </a:r>
            <a:endParaRPr lang="en-US" altLang="fa-IR" sz="24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8867">
                                            <p:txEl>
                                              <p:pRg st="0" end="0"/>
                                            </p:txEl>
                                          </p:spTgt>
                                        </p:tgtEl>
                                        <p:attrNameLst>
                                          <p:attrName>style.visibility</p:attrName>
                                        </p:attrNameLst>
                                      </p:cBhvr>
                                      <p:to>
                                        <p:strVal val="visible"/>
                                      </p:to>
                                    </p:set>
                                    <p:anim calcmode="lin" valueType="num">
                                      <p:cBhvr>
                                        <p:cTn id="7" dur="1000" fill="hold"/>
                                        <p:tgtEl>
                                          <p:spTgt spid="548867">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48867">
                                            <p:txEl>
                                              <p:pRg st="0" end="0"/>
                                            </p:txEl>
                                          </p:spTgt>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8867">
                                            <p:txEl>
                                              <p:pRg st="1" end="1"/>
                                            </p:txEl>
                                          </p:spTgt>
                                        </p:tgtEl>
                                        <p:attrNameLst>
                                          <p:attrName>style.visibility</p:attrName>
                                        </p:attrNameLst>
                                      </p:cBhvr>
                                      <p:to>
                                        <p:strVal val="visible"/>
                                      </p:to>
                                    </p:set>
                                    <p:anim calcmode="lin" valueType="num">
                                      <p:cBhvr>
                                        <p:cTn id="12" dur="1000" fill="hold"/>
                                        <p:tgtEl>
                                          <p:spTgt spid="548867">
                                            <p:txEl>
                                              <p:pRg st="1" end="1"/>
                                            </p:txEl>
                                          </p:spTgt>
                                        </p:tgtEl>
                                        <p:attrNameLst>
                                          <p:attrName>ppt_w</p:attrName>
                                        </p:attrNameLst>
                                      </p:cBhvr>
                                      <p:tavLst>
                                        <p:tav tm="0">
                                          <p:val>
                                            <p:fltVal val="0"/>
                                          </p:val>
                                        </p:tav>
                                        <p:tav tm="100000">
                                          <p:val>
                                            <p:strVal val="#ppt_w"/>
                                          </p:val>
                                        </p:tav>
                                      </p:tavLst>
                                    </p:anim>
                                    <p:anim calcmode="lin" valueType="num">
                                      <p:cBhvr>
                                        <p:cTn id="13" dur="1000" fill="hold"/>
                                        <p:tgtEl>
                                          <p:spTgt spid="548867">
                                            <p:txEl>
                                              <p:pRg st="1" end="1"/>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grpId="0" nodeType="afterEffect">
                                  <p:stCondLst>
                                    <p:cond delay="0"/>
                                  </p:stCondLst>
                                  <p:childTnLst>
                                    <p:set>
                                      <p:cBhvr>
                                        <p:cTn id="16" dur="1" fill="hold">
                                          <p:stCondLst>
                                            <p:cond delay="0"/>
                                          </p:stCondLst>
                                        </p:cTn>
                                        <p:tgtEl>
                                          <p:spTgt spid="548867">
                                            <p:txEl>
                                              <p:pRg st="2" end="2"/>
                                            </p:txEl>
                                          </p:spTgt>
                                        </p:tgtEl>
                                        <p:attrNameLst>
                                          <p:attrName>style.visibility</p:attrName>
                                        </p:attrNameLst>
                                      </p:cBhvr>
                                      <p:to>
                                        <p:strVal val="visible"/>
                                      </p:to>
                                    </p:set>
                                    <p:anim calcmode="lin" valueType="num">
                                      <p:cBhvr>
                                        <p:cTn id="17" dur="1000" fill="hold"/>
                                        <p:tgtEl>
                                          <p:spTgt spid="548867">
                                            <p:txEl>
                                              <p:pRg st="2" end="2"/>
                                            </p:txEl>
                                          </p:spTgt>
                                        </p:tgtEl>
                                        <p:attrNameLst>
                                          <p:attrName>ppt_w</p:attrName>
                                        </p:attrNameLst>
                                      </p:cBhvr>
                                      <p:tavLst>
                                        <p:tav tm="0">
                                          <p:val>
                                            <p:fltVal val="0"/>
                                          </p:val>
                                        </p:tav>
                                        <p:tav tm="100000">
                                          <p:val>
                                            <p:strVal val="#ppt_w"/>
                                          </p:val>
                                        </p:tav>
                                      </p:tavLst>
                                    </p:anim>
                                    <p:anim calcmode="lin" valueType="num">
                                      <p:cBhvr>
                                        <p:cTn id="18" dur="1000" fill="hold"/>
                                        <p:tgtEl>
                                          <p:spTgt spid="548867">
                                            <p:txEl>
                                              <p:pRg st="2" end="2"/>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3000"/>
                            </p:stCondLst>
                            <p:childTnLst>
                              <p:par>
                                <p:cTn id="20" presetID="23" presetClass="entr" presetSubtype="16" fill="hold" grpId="0" nodeType="afterEffect">
                                  <p:stCondLst>
                                    <p:cond delay="0"/>
                                  </p:stCondLst>
                                  <p:childTnLst>
                                    <p:set>
                                      <p:cBhvr>
                                        <p:cTn id="21" dur="1" fill="hold">
                                          <p:stCondLst>
                                            <p:cond delay="0"/>
                                          </p:stCondLst>
                                        </p:cTn>
                                        <p:tgtEl>
                                          <p:spTgt spid="548867">
                                            <p:txEl>
                                              <p:pRg st="3" end="3"/>
                                            </p:txEl>
                                          </p:spTgt>
                                        </p:tgtEl>
                                        <p:attrNameLst>
                                          <p:attrName>style.visibility</p:attrName>
                                        </p:attrNameLst>
                                      </p:cBhvr>
                                      <p:to>
                                        <p:strVal val="visible"/>
                                      </p:to>
                                    </p:set>
                                    <p:anim calcmode="lin" valueType="num">
                                      <p:cBhvr>
                                        <p:cTn id="22" dur="1000" fill="hold"/>
                                        <p:tgtEl>
                                          <p:spTgt spid="548867">
                                            <p:txEl>
                                              <p:pRg st="3" end="3"/>
                                            </p:txEl>
                                          </p:spTgt>
                                        </p:tgtEl>
                                        <p:attrNameLst>
                                          <p:attrName>ppt_w</p:attrName>
                                        </p:attrNameLst>
                                      </p:cBhvr>
                                      <p:tavLst>
                                        <p:tav tm="0">
                                          <p:val>
                                            <p:fltVal val="0"/>
                                          </p:val>
                                        </p:tav>
                                        <p:tav tm="100000">
                                          <p:val>
                                            <p:strVal val="#ppt_w"/>
                                          </p:val>
                                        </p:tav>
                                      </p:tavLst>
                                    </p:anim>
                                    <p:anim calcmode="lin" valueType="num">
                                      <p:cBhvr>
                                        <p:cTn id="23" dur="1000" fill="hold"/>
                                        <p:tgtEl>
                                          <p:spTgt spid="548867">
                                            <p:txEl>
                                              <p:pRg st="3" end="3"/>
                                            </p:txEl>
                                          </p:spTgt>
                                        </p:tgtEl>
                                        <p:attrNameLst>
                                          <p:attrName>ppt_h</p:attrName>
                                        </p:attrNameLst>
                                      </p:cBhvr>
                                      <p:tavLst>
                                        <p:tav tm="0">
                                          <p:val>
                                            <p:fltVal val="0"/>
                                          </p:val>
                                        </p:tav>
                                        <p:tav tm="100000">
                                          <p:val>
                                            <p:strVal val="#ppt_h"/>
                                          </p:val>
                                        </p:tav>
                                      </p:tavLst>
                                    </p:anim>
                                  </p:childTnLst>
                                </p:cTn>
                              </p:par>
                            </p:childTnLst>
                          </p:cTn>
                        </p:par>
                        <p:par>
                          <p:cTn id="24" fill="hold" nodeType="afterGroup">
                            <p:stCondLst>
                              <p:cond delay="4000"/>
                            </p:stCondLst>
                            <p:childTnLst>
                              <p:par>
                                <p:cTn id="25" presetID="23" presetClass="entr" presetSubtype="16" fill="hold" grpId="0" nodeType="afterEffect">
                                  <p:stCondLst>
                                    <p:cond delay="0"/>
                                  </p:stCondLst>
                                  <p:childTnLst>
                                    <p:set>
                                      <p:cBhvr>
                                        <p:cTn id="26" dur="1" fill="hold">
                                          <p:stCondLst>
                                            <p:cond delay="0"/>
                                          </p:stCondLst>
                                        </p:cTn>
                                        <p:tgtEl>
                                          <p:spTgt spid="548867">
                                            <p:txEl>
                                              <p:pRg st="4" end="4"/>
                                            </p:txEl>
                                          </p:spTgt>
                                        </p:tgtEl>
                                        <p:attrNameLst>
                                          <p:attrName>style.visibility</p:attrName>
                                        </p:attrNameLst>
                                      </p:cBhvr>
                                      <p:to>
                                        <p:strVal val="visible"/>
                                      </p:to>
                                    </p:set>
                                    <p:anim calcmode="lin" valueType="num">
                                      <p:cBhvr>
                                        <p:cTn id="27" dur="1000" fill="hold"/>
                                        <p:tgtEl>
                                          <p:spTgt spid="548867">
                                            <p:txEl>
                                              <p:pRg st="4" end="4"/>
                                            </p:txEl>
                                          </p:spTgt>
                                        </p:tgtEl>
                                        <p:attrNameLst>
                                          <p:attrName>ppt_w</p:attrName>
                                        </p:attrNameLst>
                                      </p:cBhvr>
                                      <p:tavLst>
                                        <p:tav tm="0">
                                          <p:val>
                                            <p:fltVal val="0"/>
                                          </p:val>
                                        </p:tav>
                                        <p:tav tm="100000">
                                          <p:val>
                                            <p:strVal val="#ppt_w"/>
                                          </p:val>
                                        </p:tav>
                                      </p:tavLst>
                                    </p:anim>
                                    <p:anim calcmode="lin" valueType="num">
                                      <p:cBhvr>
                                        <p:cTn id="28" dur="1000" fill="hold"/>
                                        <p:tgtEl>
                                          <p:spTgt spid="548867">
                                            <p:txEl>
                                              <p:pRg st="4" end="4"/>
                                            </p:txEl>
                                          </p:spTgt>
                                        </p:tgtEl>
                                        <p:attrNameLst>
                                          <p:attrName>ppt_h</p:attrName>
                                        </p:attrNameLst>
                                      </p:cBhvr>
                                      <p:tavLst>
                                        <p:tav tm="0">
                                          <p:val>
                                            <p:fltVal val="0"/>
                                          </p:val>
                                        </p:tav>
                                        <p:tav tm="100000">
                                          <p:val>
                                            <p:strVal val="#ppt_h"/>
                                          </p:val>
                                        </p:tav>
                                      </p:tavLst>
                                    </p:anim>
                                  </p:childTnLst>
                                </p:cTn>
                              </p:par>
                            </p:childTnLst>
                          </p:cTn>
                        </p:par>
                        <p:par>
                          <p:cTn id="29" fill="hold" nodeType="afterGroup">
                            <p:stCondLst>
                              <p:cond delay="5000"/>
                            </p:stCondLst>
                            <p:childTnLst>
                              <p:par>
                                <p:cTn id="30" presetID="23" presetClass="entr" presetSubtype="16" fill="hold" grpId="0" nodeType="afterEffect">
                                  <p:stCondLst>
                                    <p:cond delay="0"/>
                                  </p:stCondLst>
                                  <p:childTnLst>
                                    <p:set>
                                      <p:cBhvr>
                                        <p:cTn id="31" dur="1" fill="hold">
                                          <p:stCondLst>
                                            <p:cond delay="0"/>
                                          </p:stCondLst>
                                        </p:cTn>
                                        <p:tgtEl>
                                          <p:spTgt spid="548867">
                                            <p:txEl>
                                              <p:pRg st="5" end="5"/>
                                            </p:txEl>
                                          </p:spTgt>
                                        </p:tgtEl>
                                        <p:attrNameLst>
                                          <p:attrName>style.visibility</p:attrName>
                                        </p:attrNameLst>
                                      </p:cBhvr>
                                      <p:to>
                                        <p:strVal val="visible"/>
                                      </p:to>
                                    </p:set>
                                    <p:anim calcmode="lin" valueType="num">
                                      <p:cBhvr>
                                        <p:cTn id="32" dur="1000" fill="hold"/>
                                        <p:tgtEl>
                                          <p:spTgt spid="548867">
                                            <p:txEl>
                                              <p:pRg st="5" end="5"/>
                                            </p:txEl>
                                          </p:spTgt>
                                        </p:tgtEl>
                                        <p:attrNameLst>
                                          <p:attrName>ppt_w</p:attrName>
                                        </p:attrNameLst>
                                      </p:cBhvr>
                                      <p:tavLst>
                                        <p:tav tm="0">
                                          <p:val>
                                            <p:fltVal val="0"/>
                                          </p:val>
                                        </p:tav>
                                        <p:tav tm="100000">
                                          <p:val>
                                            <p:strVal val="#ppt_w"/>
                                          </p:val>
                                        </p:tav>
                                      </p:tavLst>
                                    </p:anim>
                                    <p:anim calcmode="lin" valueType="num">
                                      <p:cBhvr>
                                        <p:cTn id="33" dur="1000" fill="hold"/>
                                        <p:tgtEl>
                                          <p:spTgt spid="548867">
                                            <p:txEl>
                                              <p:pRg st="5" end="5"/>
                                            </p:txEl>
                                          </p:spTgt>
                                        </p:tgtEl>
                                        <p:attrNameLst>
                                          <p:attrName>ppt_h</p:attrName>
                                        </p:attrNameLst>
                                      </p:cBhvr>
                                      <p:tavLst>
                                        <p:tav tm="0">
                                          <p:val>
                                            <p:fltVal val="0"/>
                                          </p:val>
                                        </p:tav>
                                        <p:tav tm="100000">
                                          <p:val>
                                            <p:strVal val="#ppt_h"/>
                                          </p:val>
                                        </p:tav>
                                      </p:tavLst>
                                    </p:anim>
                                  </p:childTnLst>
                                </p:cTn>
                              </p:par>
                            </p:childTnLst>
                          </p:cTn>
                        </p:par>
                        <p:par>
                          <p:cTn id="34" fill="hold" nodeType="afterGroup">
                            <p:stCondLst>
                              <p:cond delay="6000"/>
                            </p:stCondLst>
                            <p:childTnLst>
                              <p:par>
                                <p:cTn id="35" presetID="23" presetClass="entr" presetSubtype="16" fill="hold" grpId="0" nodeType="afterEffect">
                                  <p:stCondLst>
                                    <p:cond delay="0"/>
                                  </p:stCondLst>
                                  <p:childTnLst>
                                    <p:set>
                                      <p:cBhvr>
                                        <p:cTn id="36" dur="1" fill="hold">
                                          <p:stCondLst>
                                            <p:cond delay="0"/>
                                          </p:stCondLst>
                                        </p:cTn>
                                        <p:tgtEl>
                                          <p:spTgt spid="548867">
                                            <p:txEl>
                                              <p:pRg st="6" end="6"/>
                                            </p:txEl>
                                          </p:spTgt>
                                        </p:tgtEl>
                                        <p:attrNameLst>
                                          <p:attrName>style.visibility</p:attrName>
                                        </p:attrNameLst>
                                      </p:cBhvr>
                                      <p:to>
                                        <p:strVal val="visible"/>
                                      </p:to>
                                    </p:set>
                                    <p:anim calcmode="lin" valueType="num">
                                      <p:cBhvr>
                                        <p:cTn id="37" dur="1000" fill="hold"/>
                                        <p:tgtEl>
                                          <p:spTgt spid="548867">
                                            <p:txEl>
                                              <p:pRg st="6" end="6"/>
                                            </p:txEl>
                                          </p:spTgt>
                                        </p:tgtEl>
                                        <p:attrNameLst>
                                          <p:attrName>ppt_w</p:attrName>
                                        </p:attrNameLst>
                                      </p:cBhvr>
                                      <p:tavLst>
                                        <p:tav tm="0">
                                          <p:val>
                                            <p:fltVal val="0"/>
                                          </p:val>
                                        </p:tav>
                                        <p:tav tm="100000">
                                          <p:val>
                                            <p:strVal val="#ppt_w"/>
                                          </p:val>
                                        </p:tav>
                                      </p:tavLst>
                                    </p:anim>
                                    <p:anim calcmode="lin" valueType="num">
                                      <p:cBhvr>
                                        <p:cTn id="38" dur="1000" fill="hold"/>
                                        <p:tgtEl>
                                          <p:spTgt spid="548867">
                                            <p:txEl>
                                              <p:pRg st="6" end="6"/>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867" grpId="0" build="p"/>
    </p:bldLst>
  </p:timing>
</p:sld>
</file>

<file path=ppt/slides/slide8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49891" name="Rectangle 3"/>
          <p:cNvSpPr>
            <a:spLocks noGrp="1" noChangeArrowheads="1"/>
          </p:cNvSpPr>
          <p:nvPr>
            <p:ph type="body" sz="half" idx="1"/>
          </p:nvPr>
        </p:nvSpPr>
        <p:spPr>
          <a:xfrm>
            <a:off x="468313" y="549275"/>
            <a:ext cx="8229600" cy="3024188"/>
          </a:xfrm>
        </p:spPr>
        <p:txBody>
          <a:bodyPr/>
          <a:lstStyle/>
          <a:p>
            <a:pPr>
              <a:lnSpc>
                <a:spcPct val="140000"/>
              </a:lnSpc>
              <a:buFont typeface="Wingdings" panose="05000000000000000000" pitchFamily="2" charset="2"/>
              <a:buNone/>
            </a:pPr>
            <a:r>
              <a:rPr lang="fa-IR" altLang="zh-CN" sz="2000">
                <a:effectLst/>
                <a:cs typeface="B Zar" panose="00000400000000000000" pitchFamily="2" charset="-78"/>
              </a:rPr>
              <a:t>3- روش میانگین </a:t>
            </a:r>
            <a:r>
              <a:rPr lang="fa-IR" altLang="zh-CN" sz="2200">
                <a:effectLst/>
                <a:cs typeface="B Zar" panose="00000400000000000000" pitchFamily="2" charset="-78"/>
              </a:rPr>
              <a:t>موزون : در این روش برای هزینه های تولید هر یک از محصولات ضرایبی در نظر گرفته می شود سپس هزینه های مشترک بین محصولات تسهیم می گردد . </a:t>
            </a:r>
          </a:p>
          <a:p>
            <a:pPr>
              <a:lnSpc>
                <a:spcPct val="140000"/>
              </a:lnSpc>
              <a:buFont typeface="Wingdings" panose="05000000000000000000" pitchFamily="2" charset="2"/>
              <a:buNone/>
            </a:pPr>
            <a:r>
              <a:rPr lang="fa-IR" altLang="zh-CN" sz="2200">
                <a:effectLst/>
                <a:cs typeface="B Zar" panose="00000400000000000000" pitchFamily="2" charset="-78"/>
              </a:rPr>
              <a:t>برای مثال فرض می شود اطلاعات زیر از شرکت تولیدی گیل در دست است . میزان تولید محصولات الف و ب به ترتیب 1000 واحد و 2000 واحد است . هزینه های مشترک جمعا 1000000 ریال است . میزان مصرف مواد خام برای محصول الف 3 واحد و برای محصول ب 2 واحد است . نحوه تسهیم هزینه های مشترک به روش میانگین موزون به ترتیب زیر است . </a:t>
            </a:r>
            <a:endParaRPr lang="en-US" altLang="fa-IR" sz="2200">
              <a:effectLst/>
              <a:cs typeface="B Zar" panose="00000400000000000000" pitchFamily="2" charset="-78"/>
            </a:endParaRPr>
          </a:p>
        </p:txBody>
      </p:sp>
      <p:graphicFrame>
        <p:nvGraphicFramePr>
          <p:cNvPr id="550027" name="Group 139"/>
          <p:cNvGraphicFramePr>
            <a:graphicFrameLocks noGrp="1"/>
          </p:cNvGraphicFramePr>
          <p:nvPr>
            <p:ph sz="half" idx="2"/>
          </p:nvPr>
        </p:nvGraphicFramePr>
        <p:xfrm>
          <a:off x="250825" y="3752850"/>
          <a:ext cx="8589963" cy="2555875"/>
        </p:xfrm>
        <a:graphic>
          <a:graphicData uri="http://schemas.openxmlformats.org/drawingml/2006/table">
            <a:tbl>
              <a:tblPr rtl="1"/>
              <a:tblGrid>
                <a:gridCol w="884238">
                  <a:extLst>
                    <a:ext uri="{9D8B030D-6E8A-4147-A177-3AD203B41FA5}">
                      <a16:colId xmlns:a16="http://schemas.microsoft.com/office/drawing/2014/main" val="3657328206"/>
                    </a:ext>
                  </a:extLst>
                </a:gridCol>
                <a:gridCol w="1079500">
                  <a:extLst>
                    <a:ext uri="{9D8B030D-6E8A-4147-A177-3AD203B41FA5}">
                      <a16:colId xmlns:a16="http://schemas.microsoft.com/office/drawing/2014/main" val="596379940"/>
                    </a:ext>
                  </a:extLst>
                </a:gridCol>
                <a:gridCol w="1873250">
                  <a:extLst>
                    <a:ext uri="{9D8B030D-6E8A-4147-A177-3AD203B41FA5}">
                      <a16:colId xmlns:a16="http://schemas.microsoft.com/office/drawing/2014/main" val="2823668631"/>
                    </a:ext>
                  </a:extLst>
                </a:gridCol>
                <a:gridCol w="1223962">
                  <a:extLst>
                    <a:ext uri="{9D8B030D-6E8A-4147-A177-3AD203B41FA5}">
                      <a16:colId xmlns:a16="http://schemas.microsoft.com/office/drawing/2014/main" val="418532563"/>
                    </a:ext>
                  </a:extLst>
                </a:gridCol>
                <a:gridCol w="1295400">
                  <a:extLst>
                    <a:ext uri="{9D8B030D-6E8A-4147-A177-3AD203B41FA5}">
                      <a16:colId xmlns:a16="http://schemas.microsoft.com/office/drawing/2014/main" val="2438363945"/>
                    </a:ext>
                  </a:extLst>
                </a:gridCol>
                <a:gridCol w="2233613">
                  <a:extLst>
                    <a:ext uri="{9D8B030D-6E8A-4147-A177-3AD203B41FA5}">
                      <a16:colId xmlns:a16="http://schemas.microsoft.com/office/drawing/2014/main" val="1353532168"/>
                    </a:ext>
                  </a:extLst>
                </a:gridCol>
              </a:tblGrid>
              <a:tr h="360363">
                <a:tc gridSpan="6">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جدول تسهیم هزینه های مشترک به روش میانگین موزون</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72653956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میزان تولید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ضریب (مصرف مواد)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حاصل ضرب</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نسبت / درصد</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858466681"/>
                  </a:ext>
                </a:extLst>
              </a:tr>
              <a:tr h="3968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الف</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a:t>
                      </a:r>
                    </a:p>
                    <a:p>
                      <a:pPr marL="0" marR="0" lvl="0" indent="0" algn="ctr" defTabSz="914400" rtl="1" eaLnBrk="1" fontAlgn="base" latinLnBrk="0" hangingPunct="1">
                        <a:lnSpc>
                          <a:spcPct val="8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428571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287278983"/>
                  </a:ext>
                </a:extLst>
              </a:tr>
              <a:tr h="3952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a:t>
                      </a:r>
                    </a:p>
                    <a:p>
                      <a:pPr marL="0" marR="0" lvl="0" indent="0" algn="ctr" defTabSz="914400" rtl="1" eaLnBrk="1" fontAlgn="base" latinLnBrk="0" hangingPunct="1">
                        <a:lnSpc>
                          <a:spcPct val="7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571429</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66638346"/>
                  </a:ext>
                </a:extLst>
              </a:tr>
              <a:tr h="396875">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1545450823"/>
                  </a:ext>
                </a:extLst>
              </a:tr>
            </a:tbl>
          </a:graphicData>
        </a:graphic>
      </p:graphicFrame>
      <p:grpSp>
        <p:nvGrpSpPr>
          <p:cNvPr id="550031" name="Group 143"/>
          <p:cNvGrpSpPr>
            <a:grpSpLocks/>
          </p:cNvGrpSpPr>
          <p:nvPr/>
        </p:nvGrpSpPr>
        <p:grpSpPr bwMode="auto">
          <a:xfrm>
            <a:off x="971550" y="6308725"/>
            <a:ext cx="3671888" cy="0"/>
            <a:chOff x="612" y="3475"/>
            <a:chExt cx="2313" cy="0"/>
          </a:xfrm>
        </p:grpSpPr>
        <p:sp>
          <p:nvSpPr>
            <p:cNvPr id="550028" name="Line 140"/>
            <p:cNvSpPr>
              <a:spLocks noChangeShapeType="1"/>
            </p:cNvSpPr>
            <p:nvPr/>
          </p:nvSpPr>
          <p:spPr bwMode="auto">
            <a:xfrm>
              <a:off x="2608" y="3475"/>
              <a:ext cx="31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50029" name="Line 141"/>
            <p:cNvSpPr>
              <a:spLocks noChangeShapeType="1"/>
            </p:cNvSpPr>
            <p:nvPr/>
          </p:nvSpPr>
          <p:spPr bwMode="auto">
            <a:xfrm flipV="1">
              <a:off x="1882" y="3475"/>
              <a:ext cx="227"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50030" name="Line 142"/>
            <p:cNvSpPr>
              <a:spLocks noChangeShapeType="1"/>
            </p:cNvSpPr>
            <p:nvPr/>
          </p:nvSpPr>
          <p:spPr bwMode="auto">
            <a:xfrm>
              <a:off x="612" y="3475"/>
              <a:ext cx="544" cy="0"/>
            </a:xfrm>
            <a:prstGeom prst="line">
              <a:avLst/>
            </a:prstGeom>
            <a:noFill/>
            <a:ln w="38100" cmpd="dbl">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549891">
                                            <p:txEl>
                                              <p:pRg st="0" end="0"/>
                                            </p:txEl>
                                          </p:spTgt>
                                        </p:tgtEl>
                                        <p:attrNameLst>
                                          <p:attrName>style.visibility</p:attrName>
                                        </p:attrNameLst>
                                      </p:cBhvr>
                                      <p:to>
                                        <p:strVal val="visible"/>
                                      </p:to>
                                    </p:set>
                                    <p:anim calcmode="lin" valueType="num">
                                      <p:cBhvr>
                                        <p:cTn id="7" dur="1000" fill="hold"/>
                                        <p:tgtEl>
                                          <p:spTgt spid="549891">
                                            <p:txEl>
                                              <p:pRg st="0" end="0"/>
                                            </p:txEl>
                                          </p:spTgt>
                                        </p:tgtEl>
                                        <p:attrNameLst>
                                          <p:attrName>ppt_w</p:attrName>
                                        </p:attrNameLst>
                                      </p:cBhvr>
                                      <p:tavLst>
                                        <p:tav tm="0">
                                          <p:val>
                                            <p:fltVal val="0"/>
                                          </p:val>
                                        </p:tav>
                                        <p:tav tm="100000">
                                          <p:val>
                                            <p:strVal val="#ppt_w"/>
                                          </p:val>
                                        </p:tav>
                                      </p:tavLst>
                                    </p:anim>
                                    <p:anim calcmode="lin" valueType="num">
                                      <p:cBhvr>
                                        <p:cTn id="8" dur="1000" fill="hold"/>
                                        <p:tgtEl>
                                          <p:spTgt spid="549891">
                                            <p:txEl>
                                              <p:pRg st="0" end="0"/>
                                            </p:txEl>
                                          </p:spTgt>
                                        </p:tgtEl>
                                        <p:attrNameLst>
                                          <p:attrName>ppt_h</p:attrName>
                                        </p:attrNameLst>
                                      </p:cBhvr>
                                      <p:tavLst>
                                        <p:tav tm="0">
                                          <p:val>
                                            <p:fltVal val="0"/>
                                          </p:val>
                                        </p:tav>
                                        <p:tav tm="100000">
                                          <p:val>
                                            <p:strVal val="#ppt_h"/>
                                          </p:val>
                                        </p:tav>
                                      </p:tavLst>
                                    </p:anim>
                                  </p:childTnLst>
                                </p:cTn>
                              </p:par>
                            </p:childTnLst>
                          </p:cTn>
                        </p:par>
                        <p:par>
                          <p:cTn id="9" fill="hold" nodeType="afterGroup">
                            <p:stCondLst>
                              <p:cond delay="1000"/>
                            </p:stCondLst>
                            <p:childTnLst>
                              <p:par>
                                <p:cTn id="10" presetID="23" presetClass="entr" presetSubtype="16" fill="hold" grpId="0" nodeType="afterEffect">
                                  <p:stCondLst>
                                    <p:cond delay="0"/>
                                  </p:stCondLst>
                                  <p:childTnLst>
                                    <p:set>
                                      <p:cBhvr>
                                        <p:cTn id="11" dur="1" fill="hold">
                                          <p:stCondLst>
                                            <p:cond delay="0"/>
                                          </p:stCondLst>
                                        </p:cTn>
                                        <p:tgtEl>
                                          <p:spTgt spid="549891">
                                            <p:txEl>
                                              <p:pRg st="1" end="1"/>
                                            </p:txEl>
                                          </p:spTgt>
                                        </p:tgtEl>
                                        <p:attrNameLst>
                                          <p:attrName>style.visibility</p:attrName>
                                        </p:attrNameLst>
                                      </p:cBhvr>
                                      <p:to>
                                        <p:strVal val="visible"/>
                                      </p:to>
                                    </p:set>
                                    <p:anim calcmode="lin" valueType="num">
                                      <p:cBhvr>
                                        <p:cTn id="12" dur="1000" fill="hold"/>
                                        <p:tgtEl>
                                          <p:spTgt spid="549891">
                                            <p:txEl>
                                              <p:pRg st="1" end="1"/>
                                            </p:txEl>
                                          </p:spTgt>
                                        </p:tgtEl>
                                        <p:attrNameLst>
                                          <p:attrName>ppt_w</p:attrName>
                                        </p:attrNameLst>
                                      </p:cBhvr>
                                      <p:tavLst>
                                        <p:tav tm="0">
                                          <p:val>
                                            <p:fltVal val="0"/>
                                          </p:val>
                                        </p:tav>
                                        <p:tav tm="100000">
                                          <p:val>
                                            <p:strVal val="#ppt_w"/>
                                          </p:val>
                                        </p:tav>
                                      </p:tavLst>
                                    </p:anim>
                                    <p:anim calcmode="lin" valueType="num">
                                      <p:cBhvr>
                                        <p:cTn id="13" dur="1000" fill="hold"/>
                                        <p:tgtEl>
                                          <p:spTgt spid="549891">
                                            <p:txEl>
                                              <p:pRg st="1" end="1"/>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2000"/>
                            </p:stCondLst>
                            <p:childTnLst>
                              <p:par>
                                <p:cTn id="15" presetID="23" presetClass="entr" presetSubtype="16" fill="hold" nodeType="afterEffect">
                                  <p:stCondLst>
                                    <p:cond delay="0"/>
                                  </p:stCondLst>
                                  <p:childTnLst>
                                    <p:set>
                                      <p:cBhvr>
                                        <p:cTn id="16" dur="1" fill="hold">
                                          <p:stCondLst>
                                            <p:cond delay="0"/>
                                          </p:stCondLst>
                                        </p:cTn>
                                        <p:tgtEl>
                                          <p:spTgt spid="550027"/>
                                        </p:tgtEl>
                                        <p:attrNameLst>
                                          <p:attrName>style.visibility</p:attrName>
                                        </p:attrNameLst>
                                      </p:cBhvr>
                                      <p:to>
                                        <p:strVal val="visible"/>
                                      </p:to>
                                    </p:set>
                                    <p:anim calcmode="lin" valueType="num">
                                      <p:cBhvr>
                                        <p:cTn id="17" dur="1000" fill="hold"/>
                                        <p:tgtEl>
                                          <p:spTgt spid="550027"/>
                                        </p:tgtEl>
                                        <p:attrNameLst>
                                          <p:attrName>ppt_w</p:attrName>
                                        </p:attrNameLst>
                                      </p:cBhvr>
                                      <p:tavLst>
                                        <p:tav tm="0">
                                          <p:val>
                                            <p:fltVal val="0"/>
                                          </p:val>
                                        </p:tav>
                                        <p:tav tm="100000">
                                          <p:val>
                                            <p:strVal val="#ppt_w"/>
                                          </p:val>
                                        </p:tav>
                                      </p:tavLst>
                                    </p:anim>
                                    <p:anim calcmode="lin" valueType="num">
                                      <p:cBhvr>
                                        <p:cTn id="18" dur="1000" fill="hold"/>
                                        <p:tgtEl>
                                          <p:spTgt spid="550027"/>
                                        </p:tgtEl>
                                        <p:attrNameLst>
                                          <p:attrName>ppt_h</p:attrName>
                                        </p:attrNameLst>
                                      </p:cBhvr>
                                      <p:tavLst>
                                        <p:tav tm="0">
                                          <p:val>
                                            <p:fltVal val="0"/>
                                          </p:val>
                                        </p:tav>
                                        <p:tav tm="100000">
                                          <p:val>
                                            <p:strVal val="#ppt_h"/>
                                          </p:val>
                                        </p:tav>
                                      </p:tavLst>
                                    </p:anim>
                                  </p:childTnLst>
                                </p:cTn>
                              </p:par>
                            </p:childTnLst>
                          </p:cTn>
                        </p:par>
                        <p:par>
                          <p:cTn id="19" fill="hold" nodeType="afterGroup">
                            <p:stCondLst>
                              <p:cond delay="3000"/>
                            </p:stCondLst>
                            <p:childTnLst>
                              <p:par>
                                <p:cTn id="20" presetID="30" presetClass="entr" presetSubtype="0" fill="hold" nodeType="afterEffect">
                                  <p:stCondLst>
                                    <p:cond delay="0"/>
                                  </p:stCondLst>
                                  <p:childTnLst>
                                    <p:set>
                                      <p:cBhvr>
                                        <p:cTn id="21" dur="1" fill="hold">
                                          <p:stCondLst>
                                            <p:cond delay="0"/>
                                          </p:stCondLst>
                                        </p:cTn>
                                        <p:tgtEl>
                                          <p:spTgt spid="550031"/>
                                        </p:tgtEl>
                                        <p:attrNameLst>
                                          <p:attrName>style.visibility</p:attrName>
                                        </p:attrNameLst>
                                      </p:cBhvr>
                                      <p:to>
                                        <p:strVal val="visible"/>
                                      </p:to>
                                    </p:set>
                                    <p:animEffect transition="in" filter="fade">
                                      <p:cBhvr>
                                        <p:cTn id="22" dur="800" decel="100000"/>
                                        <p:tgtEl>
                                          <p:spTgt spid="550031"/>
                                        </p:tgtEl>
                                      </p:cBhvr>
                                    </p:animEffect>
                                    <p:anim calcmode="lin" valueType="num">
                                      <p:cBhvr>
                                        <p:cTn id="23" dur="800" decel="100000" fill="hold"/>
                                        <p:tgtEl>
                                          <p:spTgt spid="550031"/>
                                        </p:tgtEl>
                                        <p:attrNameLst>
                                          <p:attrName>style.rotation</p:attrName>
                                        </p:attrNameLst>
                                      </p:cBhvr>
                                      <p:tavLst>
                                        <p:tav tm="0">
                                          <p:val>
                                            <p:fltVal val="-90"/>
                                          </p:val>
                                        </p:tav>
                                        <p:tav tm="100000">
                                          <p:val>
                                            <p:fltVal val="0"/>
                                          </p:val>
                                        </p:tav>
                                      </p:tavLst>
                                    </p:anim>
                                    <p:anim calcmode="lin" valueType="num">
                                      <p:cBhvr>
                                        <p:cTn id="24" dur="800" decel="100000" fill="hold"/>
                                        <p:tgtEl>
                                          <p:spTgt spid="550031"/>
                                        </p:tgtEl>
                                        <p:attrNameLst>
                                          <p:attrName>ppt_x</p:attrName>
                                        </p:attrNameLst>
                                      </p:cBhvr>
                                      <p:tavLst>
                                        <p:tav tm="0">
                                          <p:val>
                                            <p:strVal val="#ppt_x+0.4"/>
                                          </p:val>
                                        </p:tav>
                                        <p:tav tm="100000">
                                          <p:val>
                                            <p:strVal val="#ppt_x-0.05"/>
                                          </p:val>
                                        </p:tav>
                                      </p:tavLst>
                                    </p:anim>
                                    <p:anim calcmode="lin" valueType="num">
                                      <p:cBhvr>
                                        <p:cTn id="25" dur="800" decel="100000" fill="hold"/>
                                        <p:tgtEl>
                                          <p:spTgt spid="550031"/>
                                        </p:tgtEl>
                                        <p:attrNameLst>
                                          <p:attrName>ppt_y</p:attrName>
                                        </p:attrNameLst>
                                      </p:cBhvr>
                                      <p:tavLst>
                                        <p:tav tm="0">
                                          <p:val>
                                            <p:strVal val="#ppt_y-0.4"/>
                                          </p:val>
                                        </p:tav>
                                        <p:tav tm="100000">
                                          <p:val>
                                            <p:strVal val="#ppt_y+0.1"/>
                                          </p:val>
                                        </p:tav>
                                      </p:tavLst>
                                    </p:anim>
                                    <p:anim calcmode="lin" valueType="num">
                                      <p:cBhvr>
                                        <p:cTn id="26" dur="200" accel="100000" fill="hold">
                                          <p:stCondLst>
                                            <p:cond delay="800"/>
                                          </p:stCondLst>
                                        </p:cTn>
                                        <p:tgtEl>
                                          <p:spTgt spid="550031"/>
                                        </p:tgtEl>
                                        <p:attrNameLst>
                                          <p:attrName>ppt_x</p:attrName>
                                        </p:attrNameLst>
                                      </p:cBhvr>
                                      <p:tavLst>
                                        <p:tav tm="0">
                                          <p:val>
                                            <p:strVal val="#ppt_x-0.05"/>
                                          </p:val>
                                        </p:tav>
                                        <p:tav tm="100000">
                                          <p:val>
                                            <p:strVal val="#ppt_x"/>
                                          </p:val>
                                        </p:tav>
                                      </p:tavLst>
                                    </p:anim>
                                    <p:anim calcmode="lin" valueType="num">
                                      <p:cBhvr>
                                        <p:cTn id="27" dur="200" accel="100000" fill="hold">
                                          <p:stCondLst>
                                            <p:cond delay="800"/>
                                          </p:stCondLst>
                                        </p:cTn>
                                        <p:tgtEl>
                                          <p:spTgt spid="550031"/>
                                        </p:tgtEl>
                                        <p:attrNameLst>
                                          <p:attrName>ppt_y</p:attrName>
                                        </p:attrNameLst>
                                      </p:cBhvr>
                                      <p:tavLst>
                                        <p:tav tm="0">
                                          <p:val>
                                            <p:strVal val="#ppt_y+0.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9891" grpId="0" build="p"/>
    </p:bldLst>
  </p:timing>
</p:sld>
</file>

<file path=ppt/slides/slide8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51938" name="Rectangle 2"/>
          <p:cNvSpPr>
            <a:spLocks noGrp="1" noChangeArrowheads="1"/>
          </p:cNvSpPr>
          <p:nvPr>
            <p:ph type="title"/>
          </p:nvPr>
        </p:nvSpPr>
        <p:spPr/>
        <p:txBody>
          <a:bodyPr/>
          <a:lstStyle/>
          <a:p>
            <a:endParaRPr lang="en-US" altLang="fa-IR"/>
          </a:p>
        </p:txBody>
      </p:sp>
      <p:sp>
        <p:nvSpPr>
          <p:cNvPr id="551939" name="Rectangle 3"/>
          <p:cNvSpPr>
            <a:spLocks noGrp="1" noChangeArrowheads="1"/>
          </p:cNvSpPr>
          <p:nvPr>
            <p:ph type="body" idx="1"/>
          </p:nvPr>
        </p:nvSpPr>
        <p:spPr>
          <a:xfrm>
            <a:off x="457200" y="1412875"/>
            <a:ext cx="8229600" cy="4114800"/>
          </a:xfrm>
        </p:spPr>
        <p:txBody>
          <a:bodyPr/>
          <a:lstStyle/>
          <a:p>
            <a:pPr>
              <a:lnSpc>
                <a:spcPct val="160000"/>
              </a:lnSpc>
              <a:buFont typeface="Wingdings" panose="05000000000000000000" pitchFamily="2" charset="2"/>
              <a:buNone/>
            </a:pPr>
            <a:r>
              <a:rPr lang="fa-IR" altLang="zh-CN" sz="2400">
                <a:effectLst/>
                <a:cs typeface="B Zar" panose="00000400000000000000" pitchFamily="2" charset="-78"/>
              </a:rPr>
              <a:t>ج) روش نگهداری حساب موجودی ها به ارزش خالص بازیافتنی و عدم تسهیم هزینه های مشترک : در این روش هزینه های مشترک بین محصولات مشترک تسهیم نمی شود و حساب موجودی ها به ارزش خالص بازیافتنی (ارزش فروش نهایی محصولات پس از کسر هزینه های انفرادی ) در دفاتر نگهداری می شود .  این روش از نظر استانداردهای حسابداری مالی مردود است . </a:t>
            </a:r>
            <a:endParaRPr lang="en-US" altLang="fa-IR" sz="24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nodePh="1">
                                  <p:stCondLst>
                                    <p:cond delay="0"/>
                                  </p:stCondLst>
                                  <p:endCondLst>
                                    <p:cond evt="begin" delay="0">
                                      <p:tn val="5"/>
                                    </p:cond>
                                  </p:endCondLst>
                                  <p:childTnLst>
                                    <p:set>
                                      <p:cBhvr>
                                        <p:cTn id="6" dur="1" fill="hold">
                                          <p:stCondLst>
                                            <p:cond delay="0"/>
                                          </p:stCondLst>
                                        </p:cTn>
                                        <p:tgtEl>
                                          <p:spTgt spid="551938"/>
                                        </p:tgtEl>
                                        <p:attrNameLst>
                                          <p:attrName>style.visibility</p:attrName>
                                        </p:attrNameLst>
                                      </p:cBhvr>
                                      <p:to>
                                        <p:strVal val="visible"/>
                                      </p:to>
                                    </p:set>
                                    <p:anim calcmode="lin" valueType="num">
                                      <p:cBhvr>
                                        <p:cTn id="7" dur="500" fill="hold"/>
                                        <p:tgtEl>
                                          <p:spTgt spid="551938"/>
                                        </p:tgtEl>
                                        <p:attrNameLst>
                                          <p:attrName>ppt_w</p:attrName>
                                        </p:attrNameLst>
                                      </p:cBhvr>
                                      <p:tavLst>
                                        <p:tav tm="0">
                                          <p:val>
                                            <p:fltVal val="0"/>
                                          </p:val>
                                        </p:tav>
                                        <p:tav tm="100000">
                                          <p:val>
                                            <p:strVal val="#ppt_w"/>
                                          </p:val>
                                        </p:tav>
                                      </p:tavLst>
                                    </p:anim>
                                    <p:anim calcmode="lin" valueType="num">
                                      <p:cBhvr>
                                        <p:cTn id="8" dur="500" fill="hold"/>
                                        <p:tgtEl>
                                          <p:spTgt spid="551938"/>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51939">
                                            <p:txEl>
                                              <p:pRg st="0" end="0"/>
                                            </p:txEl>
                                          </p:spTgt>
                                        </p:tgtEl>
                                        <p:attrNameLst>
                                          <p:attrName>style.visibility</p:attrName>
                                        </p:attrNameLst>
                                      </p:cBhvr>
                                      <p:to>
                                        <p:strVal val="visible"/>
                                      </p:to>
                                    </p:set>
                                    <p:anim calcmode="lin" valueType="num">
                                      <p:cBhvr>
                                        <p:cTn id="12" dur="1000" fill="hold"/>
                                        <p:tgtEl>
                                          <p:spTgt spid="551939">
                                            <p:txEl>
                                              <p:pRg st="0" end="0"/>
                                            </p:txEl>
                                          </p:spTgt>
                                        </p:tgtEl>
                                        <p:attrNameLst>
                                          <p:attrName>ppt_w</p:attrName>
                                        </p:attrNameLst>
                                      </p:cBhvr>
                                      <p:tavLst>
                                        <p:tav tm="0">
                                          <p:val>
                                            <p:fltVal val="0"/>
                                          </p:val>
                                        </p:tav>
                                        <p:tav tm="100000">
                                          <p:val>
                                            <p:strVal val="#ppt_w"/>
                                          </p:val>
                                        </p:tav>
                                      </p:tavLst>
                                    </p:anim>
                                    <p:anim calcmode="lin" valueType="num">
                                      <p:cBhvr>
                                        <p:cTn id="13" dur="1000" fill="hold"/>
                                        <p:tgtEl>
                                          <p:spTgt spid="551939">
                                            <p:txEl>
                                              <p:pRg st="0" end="0"/>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1938" grpId="0"/>
      <p:bldP spid="551939" grpId="0" build="p"/>
    </p:bldLst>
  </p:timing>
</p:sld>
</file>

<file path=ppt/slides/slide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400387" name="Rectangle 3"/>
          <p:cNvSpPr>
            <a:spLocks noGrp="1" noChangeArrowheads="1"/>
          </p:cNvSpPr>
          <p:nvPr>
            <p:ph type="body" idx="1"/>
          </p:nvPr>
        </p:nvSpPr>
        <p:spPr>
          <a:xfrm>
            <a:off x="250825" y="404813"/>
            <a:ext cx="8229600" cy="6453187"/>
          </a:xfrm>
        </p:spPr>
        <p:txBody>
          <a:bodyPr/>
          <a:lstStyle/>
          <a:p>
            <a:pPr>
              <a:lnSpc>
                <a:spcPct val="130000"/>
              </a:lnSpc>
              <a:buFont typeface="Wingdings" panose="05000000000000000000" pitchFamily="2" charset="2"/>
              <a:buNone/>
            </a:pPr>
            <a:r>
              <a:rPr lang="fa-IR" altLang="zh-CN" sz="2600">
                <a:effectLst/>
                <a:cs typeface="B Zar" panose="00000400000000000000" pitchFamily="2" charset="-78"/>
              </a:rPr>
              <a:t>3- </a:t>
            </a:r>
            <a:r>
              <a:rPr lang="fa-IR" altLang="zh-CN" sz="2600" b="1">
                <a:effectLst/>
                <a:cs typeface="B Zar" panose="00000400000000000000" pitchFamily="2" charset="-78"/>
              </a:rPr>
              <a:t>پس مانده ها :</a:t>
            </a:r>
            <a:r>
              <a:rPr lang="fa-IR" altLang="zh-CN" sz="2600">
                <a:effectLst/>
                <a:cs typeface="B Zar" panose="00000400000000000000" pitchFamily="2" charset="-78"/>
              </a:rPr>
              <a:t> در برخی از صنایع ، بخشی از مواد اولیه وارده به تولید بصورت زاید به دور ریخته می شود ، مانند پوسته برنج در کارخانه شالی کوبی و یا مواد زاید به جا مانده از سنگ معدن به هنگام جداسازی فلز از سنگ . در برخی از صنایع پس مانده ها دارای ارزش فروش هستند . </a:t>
            </a:r>
          </a:p>
          <a:p>
            <a:pPr>
              <a:lnSpc>
                <a:spcPct val="130000"/>
              </a:lnSpc>
              <a:buFont typeface="Wingdings" panose="05000000000000000000" pitchFamily="2" charset="2"/>
              <a:buNone/>
            </a:pPr>
            <a:r>
              <a:rPr lang="fa-IR" altLang="zh-CN" sz="2600">
                <a:effectLst/>
                <a:cs typeface="B Zar" panose="00000400000000000000" pitchFamily="2" charset="-78"/>
              </a:rPr>
              <a:t>4- </a:t>
            </a:r>
            <a:r>
              <a:rPr lang="fa-IR" altLang="zh-CN" sz="2600" b="1">
                <a:effectLst/>
                <a:cs typeface="B Zar" panose="00000400000000000000" pitchFamily="2" charset="-78"/>
              </a:rPr>
              <a:t>افت :</a:t>
            </a:r>
            <a:r>
              <a:rPr lang="fa-IR" altLang="zh-CN" sz="2600">
                <a:effectLst/>
                <a:cs typeface="B Zar" panose="00000400000000000000" pitchFamily="2" charset="-78"/>
              </a:rPr>
              <a:t> کاهشی است که در نتیجه تکمیل کالا در فرآیند تولید ایجاد می شود ، مانند تبخیر در کارخانه تولید شیر و یا آبرفتگی در صنایع نساجی و یا نشتی . </a:t>
            </a:r>
          </a:p>
          <a:p>
            <a:pPr>
              <a:lnSpc>
                <a:spcPct val="130000"/>
              </a:lnSpc>
              <a:buFont typeface="Wingdings" panose="05000000000000000000" pitchFamily="2" charset="2"/>
              <a:buNone/>
            </a:pPr>
            <a:r>
              <a:rPr lang="fa-IR" altLang="zh-CN" sz="2600">
                <a:effectLst/>
                <a:cs typeface="B Zar" panose="00000400000000000000" pitchFamily="2" charset="-78"/>
              </a:rPr>
              <a:t>5- </a:t>
            </a:r>
            <a:r>
              <a:rPr lang="fa-IR" altLang="zh-CN" sz="2600" b="1">
                <a:effectLst/>
                <a:cs typeface="B Zar" panose="00000400000000000000" pitchFamily="2" charset="-78"/>
              </a:rPr>
              <a:t>خرده ریز (آشغال یا دورریز) :</a:t>
            </a:r>
            <a:r>
              <a:rPr lang="fa-IR" altLang="zh-CN" sz="2600">
                <a:effectLst/>
                <a:cs typeface="B Zar" panose="00000400000000000000" pitchFamily="2" charset="-78"/>
              </a:rPr>
              <a:t> بخشی از مواد اولیه است که در نتیجه تولید محصول به صورت خرده ریز ظاهر می شود . مثل خاک اره در کارخانه چوب بری و یا چوبهای بریده شده در کارخانه مبل سازی . </a:t>
            </a:r>
          </a:p>
          <a:p>
            <a:pPr>
              <a:lnSpc>
                <a:spcPct val="130000"/>
              </a:lnSpc>
              <a:buFont typeface="Wingdings" panose="05000000000000000000" pitchFamily="2" charset="2"/>
              <a:buNone/>
            </a:pPr>
            <a:r>
              <a:rPr lang="fa-IR" altLang="zh-CN" sz="2600">
                <a:effectLst/>
                <a:cs typeface="B Zar" panose="00000400000000000000" pitchFamily="2" charset="-78"/>
              </a:rPr>
              <a:t>خرده ریز یا آشغال ممکن است دارای ارزش فروش باشد .</a:t>
            </a:r>
            <a:r>
              <a:rPr lang="fa-IR" altLang="zh-CN" sz="2800">
                <a:effectLst/>
                <a:cs typeface="B Zar" panose="00000400000000000000" pitchFamily="2" charset="-78"/>
              </a:rPr>
              <a:t> </a:t>
            </a:r>
            <a:endParaRPr lang="en-US" altLang="fa-IR" sz="2800">
              <a:effectLst/>
              <a:cs typeface="B Zar" panose="00000400000000000000" pitchFamily="2" charset="-78"/>
            </a:endParaRPr>
          </a:p>
        </p:txBody>
      </p:sp>
    </p:spTree>
  </p:cSld>
  <p:clrMapOvr>
    <a:masterClrMapping/>
  </p:clrMapOvr>
  <p:transition>
    <p:wipe dir="d"/>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400387">
                                            <p:txEl>
                                              <p:pRg st="0" end="0"/>
                                            </p:txEl>
                                          </p:spTgt>
                                        </p:tgtEl>
                                        <p:attrNameLst>
                                          <p:attrName>style.visibility</p:attrName>
                                        </p:attrNameLst>
                                      </p:cBhvr>
                                      <p:to>
                                        <p:strVal val="visible"/>
                                      </p:to>
                                    </p:set>
                                    <p:animEffect transition="in" filter="fade">
                                      <p:cBhvr>
                                        <p:cTn id="7" dur="1000"/>
                                        <p:tgtEl>
                                          <p:spTgt spid="400387">
                                            <p:txEl>
                                              <p:pRg st="0" end="0"/>
                                            </p:txEl>
                                          </p:spTgt>
                                        </p:tgtEl>
                                      </p:cBhvr>
                                    </p:animEffect>
                                    <p:anim calcmode="lin" valueType="num">
                                      <p:cBhvr>
                                        <p:cTn id="8" dur="1000" fill="hold"/>
                                        <p:tgtEl>
                                          <p:spTgt spid="400387">
                                            <p:txEl>
                                              <p:pRg st="0" end="0"/>
                                            </p:txEl>
                                          </p:spTgt>
                                        </p:tgtEl>
                                        <p:attrNameLst>
                                          <p:attrName>ppt_x</p:attrName>
                                        </p:attrNameLst>
                                      </p:cBhvr>
                                      <p:tavLst>
                                        <p:tav tm="0">
                                          <p:val>
                                            <p:strVal val="#ppt_x"/>
                                          </p:val>
                                        </p:tav>
                                        <p:tav tm="100000">
                                          <p:val>
                                            <p:strVal val="#ppt_x"/>
                                          </p:val>
                                        </p:tav>
                                      </p:tavLst>
                                    </p:anim>
                                    <p:anim calcmode="lin" valueType="num">
                                      <p:cBhvr>
                                        <p:cTn id="9" dur="898" decel="100000" fill="hold"/>
                                        <p:tgtEl>
                                          <p:spTgt spid="400387">
                                            <p:txEl>
                                              <p:pRg st="0" end="0"/>
                                            </p:txEl>
                                          </p:spTgt>
                                        </p:tgtEl>
                                        <p:attrNameLst>
                                          <p:attrName>ppt_y</p:attrName>
                                        </p:attrNameLst>
                                      </p:cBhvr>
                                      <p:tavLst>
                                        <p:tav tm="0">
                                          <p:val>
                                            <p:strVal val="#ppt_y+1"/>
                                          </p:val>
                                        </p:tav>
                                        <p:tav tm="100000">
                                          <p:val>
                                            <p:strVal val="#ppt_y-.03"/>
                                          </p:val>
                                        </p:tav>
                                      </p:tavLst>
                                    </p:anim>
                                    <p:anim calcmode="lin" valueType="num">
                                      <p:cBhvr>
                                        <p:cTn id="10" dur="100" accel="100000" fill="hold">
                                          <p:stCondLst>
                                            <p:cond delay="898"/>
                                          </p:stCondLst>
                                        </p:cTn>
                                        <p:tgtEl>
                                          <p:spTgt spid="400387">
                                            <p:txEl>
                                              <p:pRg st="0" end="0"/>
                                            </p:txEl>
                                          </p:spTgt>
                                        </p:tgtEl>
                                        <p:attrNameLst>
                                          <p:attrName>ppt_y</p:attrName>
                                        </p:attrNameLst>
                                      </p:cBhvr>
                                      <p:tavLst>
                                        <p:tav tm="0">
                                          <p:val>
                                            <p:strVal val="#ppt_y-.03"/>
                                          </p:val>
                                        </p:tav>
                                        <p:tav tm="100000">
                                          <p:val>
                                            <p:strVal val="#ppt_y"/>
                                          </p:val>
                                        </p:tav>
                                      </p:tavLst>
                                    </p:anim>
                                  </p:childTnLst>
                                </p:cTn>
                              </p:par>
                            </p:childTnLst>
                          </p:cTn>
                        </p:par>
                        <p:par>
                          <p:cTn id="11" fill="hold" nodeType="afterGroup">
                            <p:stCondLst>
                              <p:cond delay="1000"/>
                            </p:stCondLst>
                            <p:childTnLst>
                              <p:par>
                                <p:cTn id="12" presetID="37" presetClass="entr" presetSubtype="0" fill="hold" grpId="0" nodeType="afterEffect">
                                  <p:stCondLst>
                                    <p:cond delay="0"/>
                                  </p:stCondLst>
                                  <p:childTnLst>
                                    <p:set>
                                      <p:cBhvr>
                                        <p:cTn id="13" dur="1" fill="hold">
                                          <p:stCondLst>
                                            <p:cond delay="0"/>
                                          </p:stCondLst>
                                        </p:cTn>
                                        <p:tgtEl>
                                          <p:spTgt spid="400387">
                                            <p:txEl>
                                              <p:pRg st="1" end="1"/>
                                            </p:txEl>
                                          </p:spTgt>
                                        </p:tgtEl>
                                        <p:attrNameLst>
                                          <p:attrName>style.visibility</p:attrName>
                                        </p:attrNameLst>
                                      </p:cBhvr>
                                      <p:to>
                                        <p:strVal val="visible"/>
                                      </p:to>
                                    </p:set>
                                    <p:animEffect transition="in" filter="fade">
                                      <p:cBhvr>
                                        <p:cTn id="14" dur="1000"/>
                                        <p:tgtEl>
                                          <p:spTgt spid="400387">
                                            <p:txEl>
                                              <p:pRg st="1" end="1"/>
                                            </p:txEl>
                                          </p:spTgt>
                                        </p:tgtEl>
                                      </p:cBhvr>
                                    </p:animEffect>
                                    <p:anim calcmode="lin" valueType="num">
                                      <p:cBhvr>
                                        <p:cTn id="15" dur="1000" fill="hold"/>
                                        <p:tgtEl>
                                          <p:spTgt spid="400387">
                                            <p:txEl>
                                              <p:pRg st="1" end="1"/>
                                            </p:txEl>
                                          </p:spTgt>
                                        </p:tgtEl>
                                        <p:attrNameLst>
                                          <p:attrName>ppt_x</p:attrName>
                                        </p:attrNameLst>
                                      </p:cBhvr>
                                      <p:tavLst>
                                        <p:tav tm="0">
                                          <p:val>
                                            <p:strVal val="#ppt_x"/>
                                          </p:val>
                                        </p:tav>
                                        <p:tav tm="100000">
                                          <p:val>
                                            <p:strVal val="#ppt_x"/>
                                          </p:val>
                                        </p:tav>
                                      </p:tavLst>
                                    </p:anim>
                                    <p:anim calcmode="lin" valueType="num">
                                      <p:cBhvr>
                                        <p:cTn id="16" dur="898" decel="100000" fill="hold"/>
                                        <p:tgtEl>
                                          <p:spTgt spid="400387">
                                            <p:txEl>
                                              <p:pRg st="1" end="1"/>
                                            </p:txEl>
                                          </p:spTgt>
                                        </p:tgtEl>
                                        <p:attrNameLst>
                                          <p:attrName>ppt_y</p:attrName>
                                        </p:attrNameLst>
                                      </p:cBhvr>
                                      <p:tavLst>
                                        <p:tav tm="0">
                                          <p:val>
                                            <p:strVal val="#ppt_y+1"/>
                                          </p:val>
                                        </p:tav>
                                        <p:tav tm="100000">
                                          <p:val>
                                            <p:strVal val="#ppt_y-.03"/>
                                          </p:val>
                                        </p:tav>
                                      </p:tavLst>
                                    </p:anim>
                                    <p:anim calcmode="lin" valueType="num">
                                      <p:cBhvr>
                                        <p:cTn id="17" dur="100" accel="100000" fill="hold">
                                          <p:stCondLst>
                                            <p:cond delay="898"/>
                                          </p:stCondLst>
                                        </p:cTn>
                                        <p:tgtEl>
                                          <p:spTgt spid="400387">
                                            <p:txEl>
                                              <p:pRg st="1" end="1"/>
                                            </p:txEl>
                                          </p:spTgt>
                                        </p:tgtEl>
                                        <p:attrNameLst>
                                          <p:attrName>ppt_y</p:attrName>
                                        </p:attrNameLst>
                                      </p:cBhvr>
                                      <p:tavLst>
                                        <p:tav tm="0">
                                          <p:val>
                                            <p:strVal val="#ppt_y-.03"/>
                                          </p:val>
                                        </p:tav>
                                        <p:tav tm="100000">
                                          <p:val>
                                            <p:strVal val="#ppt_y"/>
                                          </p:val>
                                        </p:tav>
                                      </p:tavLst>
                                    </p:anim>
                                  </p:childTnLst>
                                </p:cTn>
                              </p:par>
                            </p:childTnLst>
                          </p:cTn>
                        </p:par>
                        <p:par>
                          <p:cTn id="18" fill="hold" nodeType="afterGroup">
                            <p:stCondLst>
                              <p:cond delay="2000"/>
                            </p:stCondLst>
                            <p:childTnLst>
                              <p:par>
                                <p:cTn id="19" presetID="37" presetClass="entr" presetSubtype="0" fill="hold" grpId="0" nodeType="afterEffect">
                                  <p:stCondLst>
                                    <p:cond delay="0"/>
                                  </p:stCondLst>
                                  <p:childTnLst>
                                    <p:set>
                                      <p:cBhvr>
                                        <p:cTn id="20" dur="1" fill="hold">
                                          <p:stCondLst>
                                            <p:cond delay="0"/>
                                          </p:stCondLst>
                                        </p:cTn>
                                        <p:tgtEl>
                                          <p:spTgt spid="400387">
                                            <p:txEl>
                                              <p:pRg st="2" end="2"/>
                                            </p:txEl>
                                          </p:spTgt>
                                        </p:tgtEl>
                                        <p:attrNameLst>
                                          <p:attrName>style.visibility</p:attrName>
                                        </p:attrNameLst>
                                      </p:cBhvr>
                                      <p:to>
                                        <p:strVal val="visible"/>
                                      </p:to>
                                    </p:set>
                                    <p:animEffect transition="in" filter="fade">
                                      <p:cBhvr>
                                        <p:cTn id="21" dur="1000"/>
                                        <p:tgtEl>
                                          <p:spTgt spid="400387">
                                            <p:txEl>
                                              <p:pRg st="2" end="2"/>
                                            </p:txEl>
                                          </p:spTgt>
                                        </p:tgtEl>
                                      </p:cBhvr>
                                    </p:animEffect>
                                    <p:anim calcmode="lin" valueType="num">
                                      <p:cBhvr>
                                        <p:cTn id="22" dur="1000" fill="hold"/>
                                        <p:tgtEl>
                                          <p:spTgt spid="400387">
                                            <p:txEl>
                                              <p:pRg st="2" end="2"/>
                                            </p:txEl>
                                          </p:spTgt>
                                        </p:tgtEl>
                                        <p:attrNameLst>
                                          <p:attrName>ppt_x</p:attrName>
                                        </p:attrNameLst>
                                      </p:cBhvr>
                                      <p:tavLst>
                                        <p:tav tm="0">
                                          <p:val>
                                            <p:strVal val="#ppt_x"/>
                                          </p:val>
                                        </p:tav>
                                        <p:tav tm="100000">
                                          <p:val>
                                            <p:strVal val="#ppt_x"/>
                                          </p:val>
                                        </p:tav>
                                      </p:tavLst>
                                    </p:anim>
                                    <p:anim calcmode="lin" valueType="num">
                                      <p:cBhvr>
                                        <p:cTn id="23" dur="898" decel="100000" fill="hold"/>
                                        <p:tgtEl>
                                          <p:spTgt spid="400387">
                                            <p:txEl>
                                              <p:pRg st="2" end="2"/>
                                            </p:txEl>
                                          </p:spTgt>
                                        </p:tgtEl>
                                        <p:attrNameLst>
                                          <p:attrName>ppt_y</p:attrName>
                                        </p:attrNameLst>
                                      </p:cBhvr>
                                      <p:tavLst>
                                        <p:tav tm="0">
                                          <p:val>
                                            <p:strVal val="#ppt_y+1"/>
                                          </p:val>
                                        </p:tav>
                                        <p:tav tm="100000">
                                          <p:val>
                                            <p:strVal val="#ppt_y-.03"/>
                                          </p:val>
                                        </p:tav>
                                      </p:tavLst>
                                    </p:anim>
                                    <p:anim calcmode="lin" valueType="num">
                                      <p:cBhvr>
                                        <p:cTn id="24" dur="100" accel="100000" fill="hold">
                                          <p:stCondLst>
                                            <p:cond delay="898"/>
                                          </p:stCondLst>
                                        </p:cTn>
                                        <p:tgtEl>
                                          <p:spTgt spid="400387">
                                            <p:txEl>
                                              <p:pRg st="2" end="2"/>
                                            </p:txEl>
                                          </p:spTgt>
                                        </p:tgtEl>
                                        <p:attrNameLst>
                                          <p:attrName>ppt_y</p:attrName>
                                        </p:attrNameLst>
                                      </p:cBhvr>
                                      <p:tavLst>
                                        <p:tav tm="0">
                                          <p:val>
                                            <p:strVal val="#ppt_y-.03"/>
                                          </p:val>
                                        </p:tav>
                                        <p:tav tm="100000">
                                          <p:val>
                                            <p:strVal val="#ppt_y"/>
                                          </p:val>
                                        </p:tav>
                                      </p:tavLst>
                                    </p:anim>
                                  </p:childTnLst>
                                </p:cTn>
                              </p:par>
                            </p:childTnLst>
                          </p:cTn>
                        </p:par>
                        <p:par>
                          <p:cTn id="25" fill="hold" nodeType="afterGroup">
                            <p:stCondLst>
                              <p:cond delay="3000"/>
                            </p:stCondLst>
                            <p:childTnLst>
                              <p:par>
                                <p:cTn id="26" presetID="37" presetClass="entr" presetSubtype="0" fill="hold" grpId="0" nodeType="afterEffect">
                                  <p:stCondLst>
                                    <p:cond delay="0"/>
                                  </p:stCondLst>
                                  <p:childTnLst>
                                    <p:set>
                                      <p:cBhvr>
                                        <p:cTn id="27" dur="1" fill="hold">
                                          <p:stCondLst>
                                            <p:cond delay="0"/>
                                          </p:stCondLst>
                                        </p:cTn>
                                        <p:tgtEl>
                                          <p:spTgt spid="400387">
                                            <p:txEl>
                                              <p:pRg st="3" end="3"/>
                                            </p:txEl>
                                          </p:spTgt>
                                        </p:tgtEl>
                                        <p:attrNameLst>
                                          <p:attrName>style.visibility</p:attrName>
                                        </p:attrNameLst>
                                      </p:cBhvr>
                                      <p:to>
                                        <p:strVal val="visible"/>
                                      </p:to>
                                    </p:set>
                                    <p:animEffect transition="in" filter="fade">
                                      <p:cBhvr>
                                        <p:cTn id="28" dur="1000"/>
                                        <p:tgtEl>
                                          <p:spTgt spid="400387">
                                            <p:txEl>
                                              <p:pRg st="3" end="3"/>
                                            </p:txEl>
                                          </p:spTgt>
                                        </p:tgtEl>
                                      </p:cBhvr>
                                    </p:animEffect>
                                    <p:anim calcmode="lin" valueType="num">
                                      <p:cBhvr>
                                        <p:cTn id="29" dur="1000" fill="hold"/>
                                        <p:tgtEl>
                                          <p:spTgt spid="400387">
                                            <p:txEl>
                                              <p:pRg st="3" end="3"/>
                                            </p:txEl>
                                          </p:spTgt>
                                        </p:tgtEl>
                                        <p:attrNameLst>
                                          <p:attrName>ppt_x</p:attrName>
                                        </p:attrNameLst>
                                      </p:cBhvr>
                                      <p:tavLst>
                                        <p:tav tm="0">
                                          <p:val>
                                            <p:strVal val="#ppt_x"/>
                                          </p:val>
                                        </p:tav>
                                        <p:tav tm="100000">
                                          <p:val>
                                            <p:strVal val="#ppt_x"/>
                                          </p:val>
                                        </p:tav>
                                      </p:tavLst>
                                    </p:anim>
                                    <p:anim calcmode="lin" valueType="num">
                                      <p:cBhvr>
                                        <p:cTn id="30" dur="898" decel="100000" fill="hold"/>
                                        <p:tgtEl>
                                          <p:spTgt spid="400387">
                                            <p:txEl>
                                              <p:pRg st="3" end="3"/>
                                            </p:txEl>
                                          </p:spTgt>
                                        </p:tgtEl>
                                        <p:attrNameLst>
                                          <p:attrName>ppt_y</p:attrName>
                                        </p:attrNameLst>
                                      </p:cBhvr>
                                      <p:tavLst>
                                        <p:tav tm="0">
                                          <p:val>
                                            <p:strVal val="#ppt_y+1"/>
                                          </p:val>
                                        </p:tav>
                                        <p:tav tm="100000">
                                          <p:val>
                                            <p:strVal val="#ppt_y-.03"/>
                                          </p:val>
                                        </p:tav>
                                      </p:tavLst>
                                    </p:anim>
                                    <p:anim calcmode="lin" valueType="num">
                                      <p:cBhvr>
                                        <p:cTn id="31" dur="100" accel="100000" fill="hold">
                                          <p:stCondLst>
                                            <p:cond delay="898"/>
                                          </p:stCondLst>
                                        </p:cTn>
                                        <p:tgtEl>
                                          <p:spTgt spid="400387">
                                            <p:txEl>
                                              <p:pRg st="3" end="3"/>
                                            </p:txEl>
                                          </p:spTgt>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0387" grpId="0" build="p"/>
    </p:bldLst>
  </p:timing>
</p:sld>
</file>

<file path=ppt/slides/slide90.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52962" name="Rectangle 2"/>
          <p:cNvSpPr>
            <a:spLocks noGrp="1" noChangeArrowheads="1"/>
          </p:cNvSpPr>
          <p:nvPr>
            <p:ph type="title"/>
          </p:nvPr>
        </p:nvSpPr>
        <p:spPr/>
        <p:txBody>
          <a:bodyPr/>
          <a:lstStyle/>
          <a:p>
            <a:endParaRPr lang="en-US" altLang="fa-IR"/>
          </a:p>
        </p:txBody>
      </p:sp>
      <p:sp>
        <p:nvSpPr>
          <p:cNvPr id="552963" name="Rectangle 3"/>
          <p:cNvSpPr>
            <a:spLocks noGrp="1" noChangeArrowheads="1"/>
          </p:cNvSpPr>
          <p:nvPr>
            <p:ph type="body" idx="1"/>
          </p:nvPr>
        </p:nvSpPr>
        <p:spPr>
          <a:xfrm>
            <a:off x="457200" y="620713"/>
            <a:ext cx="8229600" cy="5475287"/>
          </a:xfrm>
        </p:spPr>
        <p:txBody>
          <a:bodyPr/>
          <a:lstStyle/>
          <a:p>
            <a:pPr marL="609600" indent="-609600">
              <a:lnSpc>
                <a:spcPct val="110000"/>
              </a:lnSpc>
              <a:buFont typeface="Wingdings" panose="05000000000000000000" pitchFamily="2" charset="2"/>
              <a:buNone/>
            </a:pPr>
            <a:r>
              <a:rPr lang="fa-IR" altLang="zh-CN" sz="2600" u="sng">
                <a:effectLst/>
                <a:cs typeface="B Zar" panose="00000400000000000000" pitchFamily="2" charset="-78"/>
              </a:rPr>
              <a:t>هزینه یابی محصولات فرعی </a:t>
            </a:r>
            <a:endParaRPr lang="fa-IR" altLang="zh-CN" sz="2600">
              <a:effectLst/>
              <a:cs typeface="B Zar" panose="00000400000000000000" pitchFamily="2" charset="-78"/>
            </a:endParaRPr>
          </a:p>
          <a:p>
            <a:pPr marL="609600" indent="-609600">
              <a:lnSpc>
                <a:spcPct val="110000"/>
              </a:lnSpc>
              <a:buFont typeface="Wingdings" panose="05000000000000000000" pitchFamily="2" charset="2"/>
              <a:buNone/>
            </a:pPr>
            <a:r>
              <a:rPr lang="fa-IR" altLang="zh-CN" sz="2200">
                <a:effectLst/>
                <a:cs typeface="B Zar" panose="00000400000000000000" pitchFamily="2" charset="-78"/>
              </a:rPr>
              <a:t>محصولات فرعی محصولاتی هستند که همزمان با تولید محصولات اصلی ، تولید می شوند و از ارزش نسبی بسیار پائینی برخوردار هستند . مانند سبوس برنج در کارخانه شالی کوبی و یا کنجاله دانه های روغنی در کارخانه روغن کشی . </a:t>
            </a:r>
          </a:p>
          <a:p>
            <a:pPr marL="609600" indent="-609600">
              <a:lnSpc>
                <a:spcPct val="110000"/>
              </a:lnSpc>
              <a:buFont typeface="Wingdings" panose="05000000000000000000" pitchFamily="2" charset="2"/>
              <a:buNone/>
            </a:pPr>
            <a:r>
              <a:rPr lang="fa-IR" altLang="zh-CN" sz="2200">
                <a:effectLst/>
                <a:cs typeface="B Zar" panose="00000400000000000000" pitchFamily="2" charset="-78"/>
              </a:rPr>
              <a:t>برای هزینه یابی محصولات فرعی روشهای متفاوتی وجود دارد که می توان آنها را به دودسته کلی تقسیم نمود : </a:t>
            </a:r>
          </a:p>
          <a:p>
            <a:pPr marL="609600" indent="-609600">
              <a:lnSpc>
                <a:spcPct val="110000"/>
              </a:lnSpc>
              <a:buFont typeface="Wingdings" panose="05000000000000000000" pitchFamily="2" charset="2"/>
              <a:buNone/>
            </a:pPr>
            <a:r>
              <a:rPr lang="fa-IR" altLang="zh-CN" sz="2200">
                <a:effectLst/>
                <a:cs typeface="B Zar" panose="00000400000000000000" pitchFamily="2" charset="-78"/>
              </a:rPr>
              <a:t>الف – دسته اول : هیچگونه هزینه مشترک به محصولات فرعی اختصاص نمی یابد و درآمد حاصل از فروش محصولات فرعی به یکی از اشکال زیر در صورت حساب سود و زیان ارائه می شود :</a:t>
            </a:r>
          </a:p>
          <a:p>
            <a:pPr marL="609600" indent="-609600">
              <a:lnSpc>
                <a:spcPct val="110000"/>
              </a:lnSpc>
              <a:buClr>
                <a:srgbClr val="00FFFF"/>
              </a:buClr>
              <a:buFont typeface="Wingdings" panose="05000000000000000000" pitchFamily="2" charset="2"/>
              <a:buAutoNum type="arabicPeriod"/>
            </a:pPr>
            <a:r>
              <a:rPr lang="fa-IR" altLang="zh-CN" sz="2200">
                <a:effectLst/>
                <a:cs typeface="B Zar" panose="00000400000000000000" pitchFamily="2" charset="-78"/>
              </a:rPr>
              <a:t>سایر درآمدها </a:t>
            </a:r>
          </a:p>
          <a:p>
            <a:pPr marL="609600" indent="-609600">
              <a:lnSpc>
                <a:spcPct val="110000"/>
              </a:lnSpc>
              <a:buClr>
                <a:srgbClr val="00FFFF"/>
              </a:buClr>
              <a:buFont typeface="Wingdings" panose="05000000000000000000" pitchFamily="2" charset="2"/>
              <a:buAutoNum type="arabicPeriod"/>
            </a:pPr>
            <a:r>
              <a:rPr lang="fa-IR" altLang="zh-CN" sz="2200">
                <a:effectLst/>
                <a:cs typeface="B Zar" panose="00000400000000000000" pitchFamily="2" charset="-78"/>
              </a:rPr>
              <a:t>کاهش در هزینه های تولید </a:t>
            </a:r>
          </a:p>
          <a:p>
            <a:pPr marL="609600" indent="-609600">
              <a:lnSpc>
                <a:spcPct val="110000"/>
              </a:lnSpc>
              <a:buClr>
                <a:srgbClr val="00FFFF"/>
              </a:buClr>
              <a:buFont typeface="Wingdings" panose="05000000000000000000" pitchFamily="2" charset="2"/>
              <a:buAutoNum type="arabicPeriod"/>
            </a:pPr>
            <a:r>
              <a:rPr lang="fa-IR" altLang="zh-CN" sz="2200">
                <a:effectLst/>
                <a:cs typeface="B Zar" panose="00000400000000000000" pitchFamily="2" charset="-78"/>
              </a:rPr>
              <a:t>فروش</a:t>
            </a:r>
          </a:p>
          <a:p>
            <a:pPr marL="609600" indent="-609600">
              <a:lnSpc>
                <a:spcPct val="110000"/>
              </a:lnSpc>
              <a:buClr>
                <a:srgbClr val="00FFFF"/>
              </a:buClr>
              <a:buFont typeface="Wingdings" panose="05000000000000000000" pitchFamily="2" charset="2"/>
              <a:buAutoNum type="arabicPeriod"/>
            </a:pPr>
            <a:r>
              <a:rPr lang="fa-IR" altLang="zh-CN" sz="2200">
                <a:effectLst/>
                <a:cs typeface="B Zar" panose="00000400000000000000" pitchFamily="2" charset="-78"/>
              </a:rPr>
              <a:t>کاهش در بهای تمام شده کالای فروش رفته </a:t>
            </a:r>
            <a:endParaRPr lang="en-US" altLang="fa-IR" sz="2200">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nodePh="1">
                                  <p:stCondLst>
                                    <p:cond delay="0"/>
                                  </p:stCondLst>
                                  <p:endCondLst>
                                    <p:cond evt="begin" delay="0">
                                      <p:tn val="5"/>
                                    </p:cond>
                                  </p:endCondLst>
                                  <p:childTnLst>
                                    <p:set>
                                      <p:cBhvr>
                                        <p:cTn id="6" dur="1" fill="hold">
                                          <p:stCondLst>
                                            <p:cond delay="0"/>
                                          </p:stCondLst>
                                        </p:cTn>
                                        <p:tgtEl>
                                          <p:spTgt spid="552962"/>
                                        </p:tgtEl>
                                        <p:attrNameLst>
                                          <p:attrName>style.visibility</p:attrName>
                                        </p:attrNameLst>
                                      </p:cBhvr>
                                      <p:to>
                                        <p:strVal val="visible"/>
                                      </p:to>
                                    </p:set>
                                    <p:anim calcmode="lin" valueType="num">
                                      <p:cBhvr>
                                        <p:cTn id="7" dur="500" fill="hold"/>
                                        <p:tgtEl>
                                          <p:spTgt spid="552962"/>
                                        </p:tgtEl>
                                        <p:attrNameLst>
                                          <p:attrName>ppt_w</p:attrName>
                                        </p:attrNameLst>
                                      </p:cBhvr>
                                      <p:tavLst>
                                        <p:tav tm="0">
                                          <p:val>
                                            <p:fltVal val="0"/>
                                          </p:val>
                                        </p:tav>
                                        <p:tav tm="100000">
                                          <p:val>
                                            <p:strVal val="#ppt_w"/>
                                          </p:val>
                                        </p:tav>
                                      </p:tavLst>
                                    </p:anim>
                                    <p:anim calcmode="lin" valueType="num">
                                      <p:cBhvr>
                                        <p:cTn id="8" dur="500" fill="hold"/>
                                        <p:tgtEl>
                                          <p:spTgt spid="552962"/>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52963">
                                            <p:txEl>
                                              <p:pRg st="0" end="0"/>
                                            </p:txEl>
                                          </p:spTgt>
                                        </p:tgtEl>
                                        <p:attrNameLst>
                                          <p:attrName>style.visibility</p:attrName>
                                        </p:attrNameLst>
                                      </p:cBhvr>
                                      <p:to>
                                        <p:strVal val="visible"/>
                                      </p:to>
                                    </p:set>
                                    <p:anim calcmode="lin" valueType="num">
                                      <p:cBhvr>
                                        <p:cTn id="12" dur="1000" fill="hold"/>
                                        <p:tgtEl>
                                          <p:spTgt spid="552963">
                                            <p:txEl>
                                              <p:pRg st="0" end="0"/>
                                            </p:txEl>
                                          </p:spTgt>
                                        </p:tgtEl>
                                        <p:attrNameLst>
                                          <p:attrName>ppt_w</p:attrName>
                                        </p:attrNameLst>
                                      </p:cBhvr>
                                      <p:tavLst>
                                        <p:tav tm="0">
                                          <p:val>
                                            <p:fltVal val="0"/>
                                          </p:val>
                                        </p:tav>
                                        <p:tav tm="100000">
                                          <p:val>
                                            <p:strVal val="#ppt_w"/>
                                          </p:val>
                                        </p:tav>
                                      </p:tavLst>
                                    </p:anim>
                                    <p:anim calcmode="lin" valueType="num">
                                      <p:cBhvr>
                                        <p:cTn id="13" dur="1000" fill="hold"/>
                                        <p:tgtEl>
                                          <p:spTgt spid="552963">
                                            <p:txEl>
                                              <p:pRg st="0" end="0"/>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500"/>
                            </p:stCondLst>
                            <p:childTnLst>
                              <p:par>
                                <p:cTn id="15" presetID="23" presetClass="entr" presetSubtype="16" fill="hold" grpId="0" nodeType="afterEffect">
                                  <p:stCondLst>
                                    <p:cond delay="0"/>
                                  </p:stCondLst>
                                  <p:childTnLst>
                                    <p:set>
                                      <p:cBhvr>
                                        <p:cTn id="16" dur="1" fill="hold">
                                          <p:stCondLst>
                                            <p:cond delay="0"/>
                                          </p:stCondLst>
                                        </p:cTn>
                                        <p:tgtEl>
                                          <p:spTgt spid="552963">
                                            <p:txEl>
                                              <p:pRg st="1" end="1"/>
                                            </p:txEl>
                                          </p:spTgt>
                                        </p:tgtEl>
                                        <p:attrNameLst>
                                          <p:attrName>style.visibility</p:attrName>
                                        </p:attrNameLst>
                                      </p:cBhvr>
                                      <p:to>
                                        <p:strVal val="visible"/>
                                      </p:to>
                                    </p:set>
                                    <p:anim calcmode="lin" valueType="num">
                                      <p:cBhvr>
                                        <p:cTn id="17" dur="1000" fill="hold"/>
                                        <p:tgtEl>
                                          <p:spTgt spid="552963">
                                            <p:txEl>
                                              <p:pRg st="1" end="1"/>
                                            </p:txEl>
                                          </p:spTgt>
                                        </p:tgtEl>
                                        <p:attrNameLst>
                                          <p:attrName>ppt_w</p:attrName>
                                        </p:attrNameLst>
                                      </p:cBhvr>
                                      <p:tavLst>
                                        <p:tav tm="0">
                                          <p:val>
                                            <p:fltVal val="0"/>
                                          </p:val>
                                        </p:tav>
                                        <p:tav tm="100000">
                                          <p:val>
                                            <p:strVal val="#ppt_w"/>
                                          </p:val>
                                        </p:tav>
                                      </p:tavLst>
                                    </p:anim>
                                    <p:anim calcmode="lin" valueType="num">
                                      <p:cBhvr>
                                        <p:cTn id="18" dur="1000" fill="hold"/>
                                        <p:tgtEl>
                                          <p:spTgt spid="552963">
                                            <p:txEl>
                                              <p:pRg st="1" end="1"/>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2500"/>
                            </p:stCondLst>
                            <p:childTnLst>
                              <p:par>
                                <p:cTn id="20" presetID="23" presetClass="entr" presetSubtype="16" fill="hold" grpId="0" nodeType="afterEffect">
                                  <p:stCondLst>
                                    <p:cond delay="0"/>
                                  </p:stCondLst>
                                  <p:childTnLst>
                                    <p:set>
                                      <p:cBhvr>
                                        <p:cTn id="21" dur="1" fill="hold">
                                          <p:stCondLst>
                                            <p:cond delay="0"/>
                                          </p:stCondLst>
                                        </p:cTn>
                                        <p:tgtEl>
                                          <p:spTgt spid="552963">
                                            <p:txEl>
                                              <p:pRg st="2" end="2"/>
                                            </p:txEl>
                                          </p:spTgt>
                                        </p:tgtEl>
                                        <p:attrNameLst>
                                          <p:attrName>style.visibility</p:attrName>
                                        </p:attrNameLst>
                                      </p:cBhvr>
                                      <p:to>
                                        <p:strVal val="visible"/>
                                      </p:to>
                                    </p:set>
                                    <p:anim calcmode="lin" valueType="num">
                                      <p:cBhvr>
                                        <p:cTn id="22" dur="1000" fill="hold"/>
                                        <p:tgtEl>
                                          <p:spTgt spid="552963">
                                            <p:txEl>
                                              <p:pRg st="2" end="2"/>
                                            </p:txEl>
                                          </p:spTgt>
                                        </p:tgtEl>
                                        <p:attrNameLst>
                                          <p:attrName>ppt_w</p:attrName>
                                        </p:attrNameLst>
                                      </p:cBhvr>
                                      <p:tavLst>
                                        <p:tav tm="0">
                                          <p:val>
                                            <p:fltVal val="0"/>
                                          </p:val>
                                        </p:tav>
                                        <p:tav tm="100000">
                                          <p:val>
                                            <p:strVal val="#ppt_w"/>
                                          </p:val>
                                        </p:tav>
                                      </p:tavLst>
                                    </p:anim>
                                    <p:anim calcmode="lin" valueType="num">
                                      <p:cBhvr>
                                        <p:cTn id="23" dur="1000" fill="hold"/>
                                        <p:tgtEl>
                                          <p:spTgt spid="552963">
                                            <p:txEl>
                                              <p:pRg st="2" end="2"/>
                                            </p:txEl>
                                          </p:spTgt>
                                        </p:tgtEl>
                                        <p:attrNameLst>
                                          <p:attrName>ppt_h</p:attrName>
                                        </p:attrNameLst>
                                      </p:cBhvr>
                                      <p:tavLst>
                                        <p:tav tm="0">
                                          <p:val>
                                            <p:fltVal val="0"/>
                                          </p:val>
                                        </p:tav>
                                        <p:tav tm="100000">
                                          <p:val>
                                            <p:strVal val="#ppt_h"/>
                                          </p:val>
                                        </p:tav>
                                      </p:tavLst>
                                    </p:anim>
                                  </p:childTnLst>
                                </p:cTn>
                              </p:par>
                            </p:childTnLst>
                          </p:cTn>
                        </p:par>
                        <p:par>
                          <p:cTn id="24" fill="hold" nodeType="afterGroup">
                            <p:stCondLst>
                              <p:cond delay="3500"/>
                            </p:stCondLst>
                            <p:childTnLst>
                              <p:par>
                                <p:cTn id="25" presetID="23" presetClass="entr" presetSubtype="16" fill="hold" grpId="0" nodeType="afterEffect">
                                  <p:stCondLst>
                                    <p:cond delay="0"/>
                                  </p:stCondLst>
                                  <p:childTnLst>
                                    <p:set>
                                      <p:cBhvr>
                                        <p:cTn id="26" dur="1" fill="hold">
                                          <p:stCondLst>
                                            <p:cond delay="0"/>
                                          </p:stCondLst>
                                        </p:cTn>
                                        <p:tgtEl>
                                          <p:spTgt spid="552963">
                                            <p:txEl>
                                              <p:pRg st="3" end="3"/>
                                            </p:txEl>
                                          </p:spTgt>
                                        </p:tgtEl>
                                        <p:attrNameLst>
                                          <p:attrName>style.visibility</p:attrName>
                                        </p:attrNameLst>
                                      </p:cBhvr>
                                      <p:to>
                                        <p:strVal val="visible"/>
                                      </p:to>
                                    </p:set>
                                    <p:anim calcmode="lin" valueType="num">
                                      <p:cBhvr>
                                        <p:cTn id="27" dur="1000" fill="hold"/>
                                        <p:tgtEl>
                                          <p:spTgt spid="552963">
                                            <p:txEl>
                                              <p:pRg st="3" end="3"/>
                                            </p:txEl>
                                          </p:spTgt>
                                        </p:tgtEl>
                                        <p:attrNameLst>
                                          <p:attrName>ppt_w</p:attrName>
                                        </p:attrNameLst>
                                      </p:cBhvr>
                                      <p:tavLst>
                                        <p:tav tm="0">
                                          <p:val>
                                            <p:fltVal val="0"/>
                                          </p:val>
                                        </p:tav>
                                        <p:tav tm="100000">
                                          <p:val>
                                            <p:strVal val="#ppt_w"/>
                                          </p:val>
                                        </p:tav>
                                      </p:tavLst>
                                    </p:anim>
                                    <p:anim calcmode="lin" valueType="num">
                                      <p:cBhvr>
                                        <p:cTn id="28" dur="1000" fill="hold"/>
                                        <p:tgtEl>
                                          <p:spTgt spid="552963">
                                            <p:txEl>
                                              <p:pRg st="3" end="3"/>
                                            </p:txEl>
                                          </p:spTgt>
                                        </p:tgtEl>
                                        <p:attrNameLst>
                                          <p:attrName>ppt_h</p:attrName>
                                        </p:attrNameLst>
                                      </p:cBhvr>
                                      <p:tavLst>
                                        <p:tav tm="0">
                                          <p:val>
                                            <p:fltVal val="0"/>
                                          </p:val>
                                        </p:tav>
                                        <p:tav tm="100000">
                                          <p:val>
                                            <p:strVal val="#ppt_h"/>
                                          </p:val>
                                        </p:tav>
                                      </p:tavLst>
                                    </p:anim>
                                  </p:childTnLst>
                                </p:cTn>
                              </p:par>
                            </p:childTnLst>
                          </p:cTn>
                        </p:par>
                        <p:par>
                          <p:cTn id="29" fill="hold" nodeType="afterGroup">
                            <p:stCondLst>
                              <p:cond delay="4500"/>
                            </p:stCondLst>
                            <p:childTnLst>
                              <p:par>
                                <p:cTn id="30" presetID="23" presetClass="entr" presetSubtype="16" fill="hold" grpId="0" nodeType="afterEffect">
                                  <p:stCondLst>
                                    <p:cond delay="0"/>
                                  </p:stCondLst>
                                  <p:childTnLst>
                                    <p:set>
                                      <p:cBhvr>
                                        <p:cTn id="31" dur="1" fill="hold">
                                          <p:stCondLst>
                                            <p:cond delay="0"/>
                                          </p:stCondLst>
                                        </p:cTn>
                                        <p:tgtEl>
                                          <p:spTgt spid="552963">
                                            <p:txEl>
                                              <p:pRg st="4" end="4"/>
                                            </p:txEl>
                                          </p:spTgt>
                                        </p:tgtEl>
                                        <p:attrNameLst>
                                          <p:attrName>style.visibility</p:attrName>
                                        </p:attrNameLst>
                                      </p:cBhvr>
                                      <p:to>
                                        <p:strVal val="visible"/>
                                      </p:to>
                                    </p:set>
                                    <p:anim calcmode="lin" valueType="num">
                                      <p:cBhvr>
                                        <p:cTn id="32" dur="1000" fill="hold"/>
                                        <p:tgtEl>
                                          <p:spTgt spid="552963">
                                            <p:txEl>
                                              <p:pRg st="4" end="4"/>
                                            </p:txEl>
                                          </p:spTgt>
                                        </p:tgtEl>
                                        <p:attrNameLst>
                                          <p:attrName>ppt_w</p:attrName>
                                        </p:attrNameLst>
                                      </p:cBhvr>
                                      <p:tavLst>
                                        <p:tav tm="0">
                                          <p:val>
                                            <p:fltVal val="0"/>
                                          </p:val>
                                        </p:tav>
                                        <p:tav tm="100000">
                                          <p:val>
                                            <p:strVal val="#ppt_w"/>
                                          </p:val>
                                        </p:tav>
                                      </p:tavLst>
                                    </p:anim>
                                    <p:anim calcmode="lin" valueType="num">
                                      <p:cBhvr>
                                        <p:cTn id="33" dur="1000" fill="hold"/>
                                        <p:tgtEl>
                                          <p:spTgt spid="552963">
                                            <p:txEl>
                                              <p:pRg st="4" end="4"/>
                                            </p:txEl>
                                          </p:spTgt>
                                        </p:tgtEl>
                                        <p:attrNameLst>
                                          <p:attrName>ppt_h</p:attrName>
                                        </p:attrNameLst>
                                      </p:cBhvr>
                                      <p:tavLst>
                                        <p:tav tm="0">
                                          <p:val>
                                            <p:fltVal val="0"/>
                                          </p:val>
                                        </p:tav>
                                        <p:tav tm="100000">
                                          <p:val>
                                            <p:strVal val="#ppt_h"/>
                                          </p:val>
                                        </p:tav>
                                      </p:tavLst>
                                    </p:anim>
                                  </p:childTnLst>
                                </p:cTn>
                              </p:par>
                            </p:childTnLst>
                          </p:cTn>
                        </p:par>
                        <p:par>
                          <p:cTn id="34" fill="hold" nodeType="afterGroup">
                            <p:stCondLst>
                              <p:cond delay="5500"/>
                            </p:stCondLst>
                            <p:childTnLst>
                              <p:par>
                                <p:cTn id="35" presetID="23" presetClass="entr" presetSubtype="16" fill="hold" grpId="0" nodeType="afterEffect">
                                  <p:stCondLst>
                                    <p:cond delay="0"/>
                                  </p:stCondLst>
                                  <p:childTnLst>
                                    <p:set>
                                      <p:cBhvr>
                                        <p:cTn id="36" dur="1" fill="hold">
                                          <p:stCondLst>
                                            <p:cond delay="0"/>
                                          </p:stCondLst>
                                        </p:cTn>
                                        <p:tgtEl>
                                          <p:spTgt spid="552963">
                                            <p:txEl>
                                              <p:pRg st="5" end="5"/>
                                            </p:txEl>
                                          </p:spTgt>
                                        </p:tgtEl>
                                        <p:attrNameLst>
                                          <p:attrName>style.visibility</p:attrName>
                                        </p:attrNameLst>
                                      </p:cBhvr>
                                      <p:to>
                                        <p:strVal val="visible"/>
                                      </p:to>
                                    </p:set>
                                    <p:anim calcmode="lin" valueType="num">
                                      <p:cBhvr>
                                        <p:cTn id="37" dur="1000" fill="hold"/>
                                        <p:tgtEl>
                                          <p:spTgt spid="552963">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552963">
                                            <p:txEl>
                                              <p:pRg st="5" end="5"/>
                                            </p:txEl>
                                          </p:spTgt>
                                        </p:tgtEl>
                                        <p:attrNameLst>
                                          <p:attrName>ppt_h</p:attrName>
                                        </p:attrNameLst>
                                      </p:cBhvr>
                                      <p:tavLst>
                                        <p:tav tm="0">
                                          <p:val>
                                            <p:fltVal val="0"/>
                                          </p:val>
                                        </p:tav>
                                        <p:tav tm="100000">
                                          <p:val>
                                            <p:strVal val="#ppt_h"/>
                                          </p:val>
                                        </p:tav>
                                      </p:tavLst>
                                    </p:anim>
                                  </p:childTnLst>
                                </p:cTn>
                              </p:par>
                            </p:childTnLst>
                          </p:cTn>
                        </p:par>
                        <p:par>
                          <p:cTn id="39" fill="hold" nodeType="afterGroup">
                            <p:stCondLst>
                              <p:cond delay="6500"/>
                            </p:stCondLst>
                            <p:childTnLst>
                              <p:par>
                                <p:cTn id="40" presetID="23" presetClass="entr" presetSubtype="16" fill="hold" grpId="0" nodeType="afterEffect">
                                  <p:stCondLst>
                                    <p:cond delay="0"/>
                                  </p:stCondLst>
                                  <p:childTnLst>
                                    <p:set>
                                      <p:cBhvr>
                                        <p:cTn id="41" dur="1" fill="hold">
                                          <p:stCondLst>
                                            <p:cond delay="0"/>
                                          </p:stCondLst>
                                        </p:cTn>
                                        <p:tgtEl>
                                          <p:spTgt spid="552963">
                                            <p:txEl>
                                              <p:pRg st="6" end="6"/>
                                            </p:txEl>
                                          </p:spTgt>
                                        </p:tgtEl>
                                        <p:attrNameLst>
                                          <p:attrName>style.visibility</p:attrName>
                                        </p:attrNameLst>
                                      </p:cBhvr>
                                      <p:to>
                                        <p:strVal val="visible"/>
                                      </p:to>
                                    </p:set>
                                    <p:anim calcmode="lin" valueType="num">
                                      <p:cBhvr>
                                        <p:cTn id="42" dur="1000" fill="hold"/>
                                        <p:tgtEl>
                                          <p:spTgt spid="552963">
                                            <p:txEl>
                                              <p:pRg st="6" end="6"/>
                                            </p:txEl>
                                          </p:spTgt>
                                        </p:tgtEl>
                                        <p:attrNameLst>
                                          <p:attrName>ppt_w</p:attrName>
                                        </p:attrNameLst>
                                      </p:cBhvr>
                                      <p:tavLst>
                                        <p:tav tm="0">
                                          <p:val>
                                            <p:fltVal val="0"/>
                                          </p:val>
                                        </p:tav>
                                        <p:tav tm="100000">
                                          <p:val>
                                            <p:strVal val="#ppt_w"/>
                                          </p:val>
                                        </p:tav>
                                      </p:tavLst>
                                    </p:anim>
                                    <p:anim calcmode="lin" valueType="num">
                                      <p:cBhvr>
                                        <p:cTn id="43" dur="1000" fill="hold"/>
                                        <p:tgtEl>
                                          <p:spTgt spid="552963">
                                            <p:txEl>
                                              <p:pRg st="6" end="6"/>
                                            </p:txEl>
                                          </p:spTgt>
                                        </p:tgtEl>
                                        <p:attrNameLst>
                                          <p:attrName>ppt_h</p:attrName>
                                        </p:attrNameLst>
                                      </p:cBhvr>
                                      <p:tavLst>
                                        <p:tav tm="0">
                                          <p:val>
                                            <p:fltVal val="0"/>
                                          </p:val>
                                        </p:tav>
                                        <p:tav tm="100000">
                                          <p:val>
                                            <p:strVal val="#ppt_h"/>
                                          </p:val>
                                        </p:tav>
                                      </p:tavLst>
                                    </p:anim>
                                  </p:childTnLst>
                                </p:cTn>
                              </p:par>
                            </p:childTnLst>
                          </p:cTn>
                        </p:par>
                        <p:par>
                          <p:cTn id="44" fill="hold" nodeType="afterGroup">
                            <p:stCondLst>
                              <p:cond delay="7500"/>
                            </p:stCondLst>
                            <p:childTnLst>
                              <p:par>
                                <p:cTn id="45" presetID="23" presetClass="entr" presetSubtype="16" fill="hold" grpId="0" nodeType="afterEffect">
                                  <p:stCondLst>
                                    <p:cond delay="0"/>
                                  </p:stCondLst>
                                  <p:childTnLst>
                                    <p:set>
                                      <p:cBhvr>
                                        <p:cTn id="46" dur="1" fill="hold">
                                          <p:stCondLst>
                                            <p:cond delay="0"/>
                                          </p:stCondLst>
                                        </p:cTn>
                                        <p:tgtEl>
                                          <p:spTgt spid="552963">
                                            <p:txEl>
                                              <p:pRg st="7" end="7"/>
                                            </p:txEl>
                                          </p:spTgt>
                                        </p:tgtEl>
                                        <p:attrNameLst>
                                          <p:attrName>style.visibility</p:attrName>
                                        </p:attrNameLst>
                                      </p:cBhvr>
                                      <p:to>
                                        <p:strVal val="visible"/>
                                      </p:to>
                                    </p:set>
                                    <p:anim calcmode="lin" valueType="num">
                                      <p:cBhvr>
                                        <p:cTn id="47" dur="1000" fill="hold"/>
                                        <p:tgtEl>
                                          <p:spTgt spid="552963">
                                            <p:txEl>
                                              <p:pRg st="7" end="7"/>
                                            </p:txEl>
                                          </p:spTgt>
                                        </p:tgtEl>
                                        <p:attrNameLst>
                                          <p:attrName>ppt_w</p:attrName>
                                        </p:attrNameLst>
                                      </p:cBhvr>
                                      <p:tavLst>
                                        <p:tav tm="0">
                                          <p:val>
                                            <p:fltVal val="0"/>
                                          </p:val>
                                        </p:tav>
                                        <p:tav tm="100000">
                                          <p:val>
                                            <p:strVal val="#ppt_w"/>
                                          </p:val>
                                        </p:tav>
                                      </p:tavLst>
                                    </p:anim>
                                    <p:anim calcmode="lin" valueType="num">
                                      <p:cBhvr>
                                        <p:cTn id="48" dur="1000" fill="hold"/>
                                        <p:tgtEl>
                                          <p:spTgt spid="552963">
                                            <p:txEl>
                                              <p:pRg st="7" end="7"/>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62" grpId="0"/>
      <p:bldP spid="552963" grpId="0" build="p"/>
    </p:bldLst>
  </p:timing>
</p:sld>
</file>

<file path=ppt/slides/slide91.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53986" name="Rectangle 2"/>
          <p:cNvSpPr>
            <a:spLocks noGrp="1" noChangeArrowheads="1"/>
          </p:cNvSpPr>
          <p:nvPr>
            <p:ph type="title"/>
          </p:nvPr>
        </p:nvSpPr>
        <p:spPr/>
        <p:txBody>
          <a:bodyPr/>
          <a:lstStyle/>
          <a:p>
            <a:endParaRPr lang="en-US" altLang="fa-IR"/>
          </a:p>
        </p:txBody>
      </p:sp>
      <p:sp>
        <p:nvSpPr>
          <p:cNvPr id="553987" name="Rectangle 3"/>
          <p:cNvSpPr>
            <a:spLocks noGrp="1" noChangeArrowheads="1"/>
          </p:cNvSpPr>
          <p:nvPr>
            <p:ph type="body" idx="1"/>
          </p:nvPr>
        </p:nvSpPr>
        <p:spPr>
          <a:xfrm>
            <a:off x="457200" y="836613"/>
            <a:ext cx="8229600" cy="5259387"/>
          </a:xfrm>
        </p:spPr>
        <p:txBody>
          <a:bodyPr/>
          <a:lstStyle/>
          <a:p>
            <a:pPr marL="457200" indent="-457200">
              <a:lnSpc>
                <a:spcPct val="90000"/>
              </a:lnSpc>
              <a:buFont typeface="Wingdings" panose="05000000000000000000" pitchFamily="2" charset="2"/>
              <a:buNone/>
            </a:pPr>
            <a:r>
              <a:rPr lang="fa-IR" altLang="zh-CN" sz="2400">
                <a:effectLst/>
                <a:cs typeface="B Zar" panose="00000400000000000000" pitchFamily="2" charset="-78"/>
              </a:rPr>
              <a:t>ب) دسته دوم : بخشی از هزینه های مشترک به حساب قیمت تمام شده از محصول فرعی منظور می شود که به دو روش فرعی تقسیم می شود :</a:t>
            </a:r>
          </a:p>
          <a:p>
            <a:pPr marL="457200" indent="-457200">
              <a:lnSpc>
                <a:spcPct val="90000"/>
              </a:lnSpc>
              <a:buFont typeface="Wingdings" panose="05000000000000000000" pitchFamily="2" charset="2"/>
              <a:buAutoNum type="arabicPeriod"/>
            </a:pPr>
            <a:r>
              <a:rPr lang="fa-IR" altLang="zh-CN" sz="2400">
                <a:effectLst/>
                <a:cs typeface="B Zar" panose="00000400000000000000" pitchFamily="2" charset="-78"/>
              </a:rPr>
              <a:t>روش ارزش بازار (قیمت فروش) : بر اساس این روش ، قیمت فروش برآوردی محصول فرعی از هزینه های مشترک کسر می شود و به حساب موجودی محصول فرعی منظور می گردد . </a:t>
            </a:r>
          </a:p>
          <a:p>
            <a:pPr marL="457200" indent="-457200">
              <a:lnSpc>
                <a:spcPct val="90000"/>
              </a:lnSpc>
              <a:buFont typeface="Wingdings" panose="05000000000000000000" pitchFamily="2" charset="2"/>
              <a:buAutoNum type="arabicPeriod"/>
            </a:pPr>
            <a:r>
              <a:rPr lang="fa-IR" altLang="zh-CN" sz="2400">
                <a:effectLst/>
                <a:cs typeface="B Zar" panose="00000400000000000000" pitchFamily="2" charset="-78"/>
              </a:rPr>
              <a:t>روش هزینه یابی معکوس : بر اساس این روش ، سهم محصول فرعی از هزینه های مشترک بصورت زیر محاسبه می شود :</a:t>
            </a:r>
          </a:p>
          <a:p>
            <a:pPr marL="457200" indent="-457200">
              <a:lnSpc>
                <a:spcPct val="90000"/>
              </a:lnSpc>
              <a:buFont typeface="Wingdings" panose="05000000000000000000" pitchFamily="2" charset="2"/>
              <a:buNone/>
            </a:pPr>
            <a:r>
              <a:rPr lang="fa-IR" altLang="zh-CN" sz="2400">
                <a:effectLst/>
                <a:cs typeface="B Zar" panose="00000400000000000000" pitchFamily="2" charset="-78"/>
              </a:rPr>
              <a:t>قیمت فروش برآوردی محصول فرعی                      </a:t>
            </a:r>
            <a:r>
              <a:rPr lang="en-US" altLang="zh-CN" sz="2400">
                <a:effectLst/>
                <a:ea typeface="SimSun" panose="02010600030101010101" pitchFamily="2" charset="-122"/>
                <a:cs typeface="B Zar" panose="00000400000000000000" pitchFamily="2" charset="-78"/>
              </a:rPr>
              <a:t>X</a:t>
            </a:r>
            <a:endParaRPr lang="fa-IR" altLang="zh-CN" sz="2400">
              <a:effectLst/>
              <a:cs typeface="B Zar" panose="00000400000000000000" pitchFamily="2" charset="-78"/>
            </a:endParaRPr>
          </a:p>
          <a:p>
            <a:pPr marL="457200" indent="-457200">
              <a:lnSpc>
                <a:spcPct val="90000"/>
              </a:lnSpc>
              <a:buFont typeface="Wingdings" panose="05000000000000000000" pitchFamily="2" charset="2"/>
              <a:buNone/>
            </a:pPr>
            <a:r>
              <a:rPr lang="fa-IR" altLang="zh-CN" sz="2400">
                <a:effectLst/>
                <a:cs typeface="B Zar" panose="00000400000000000000" pitchFamily="2" charset="-78"/>
              </a:rPr>
              <a:t>کسر می شود :</a:t>
            </a:r>
          </a:p>
          <a:p>
            <a:pPr marL="457200" indent="-457200">
              <a:lnSpc>
                <a:spcPct val="90000"/>
              </a:lnSpc>
              <a:buFont typeface="Wingdings" panose="05000000000000000000" pitchFamily="2" charset="2"/>
              <a:buNone/>
            </a:pPr>
            <a:r>
              <a:rPr lang="fa-IR" altLang="zh-CN" sz="2400">
                <a:effectLst/>
                <a:cs typeface="B Zar" panose="00000400000000000000" pitchFamily="2" charset="-78"/>
              </a:rPr>
              <a:t>هزینه های اداری و فروش                                     </a:t>
            </a:r>
            <a:r>
              <a:rPr lang="en-US" altLang="zh-CN" sz="2400">
                <a:effectLst/>
                <a:ea typeface="SimSun" panose="02010600030101010101" pitchFamily="2" charset="-122"/>
              </a:rPr>
              <a:t>(X)</a:t>
            </a:r>
            <a:endParaRPr lang="fa-IR" altLang="zh-CN" sz="2400">
              <a:effectLst/>
              <a:cs typeface="B Zar" panose="00000400000000000000" pitchFamily="2" charset="-78"/>
            </a:endParaRPr>
          </a:p>
          <a:p>
            <a:pPr marL="457200" indent="-457200">
              <a:lnSpc>
                <a:spcPct val="90000"/>
              </a:lnSpc>
              <a:buFont typeface="Wingdings" panose="05000000000000000000" pitchFamily="2" charset="2"/>
              <a:buNone/>
            </a:pPr>
            <a:r>
              <a:rPr lang="fa-IR" altLang="zh-CN" sz="2400">
                <a:effectLst/>
                <a:cs typeface="B Zar" panose="00000400000000000000" pitchFamily="2" charset="-78"/>
              </a:rPr>
              <a:t>سود مورد انتظار مدیریت                                      </a:t>
            </a:r>
            <a:r>
              <a:rPr lang="en-US" altLang="zh-CN" sz="2400">
                <a:effectLst/>
                <a:ea typeface="SimSun" panose="02010600030101010101" pitchFamily="2" charset="-122"/>
              </a:rPr>
              <a:t>(X)</a:t>
            </a:r>
            <a:endParaRPr lang="fa-IR" altLang="zh-CN" sz="2400">
              <a:effectLst/>
              <a:cs typeface="B Zar" panose="00000400000000000000" pitchFamily="2" charset="-78"/>
            </a:endParaRPr>
          </a:p>
          <a:p>
            <a:pPr marL="457200" indent="-457200">
              <a:lnSpc>
                <a:spcPct val="90000"/>
              </a:lnSpc>
              <a:buFont typeface="Wingdings" panose="05000000000000000000" pitchFamily="2" charset="2"/>
              <a:buNone/>
            </a:pPr>
            <a:r>
              <a:rPr lang="fa-IR" altLang="zh-CN" sz="2400">
                <a:effectLst/>
                <a:cs typeface="B Zar" panose="00000400000000000000" pitchFamily="2" charset="-78"/>
              </a:rPr>
              <a:t>هزینه های انفرادی محصول فرعی                       </a:t>
            </a:r>
            <a:r>
              <a:rPr lang="fa-IR" altLang="zh-CN" sz="2400" u="sng">
                <a:effectLst/>
                <a:cs typeface="B Zar" panose="00000400000000000000" pitchFamily="2" charset="-78"/>
              </a:rPr>
              <a:t>  </a:t>
            </a:r>
            <a:r>
              <a:rPr lang="en-US" altLang="zh-CN" sz="2400" u="sng">
                <a:effectLst/>
                <a:ea typeface="SimSun" panose="02010600030101010101" pitchFamily="2" charset="-122"/>
              </a:rPr>
              <a:t>(X)</a:t>
            </a:r>
            <a:r>
              <a:rPr lang="fa-IR" altLang="zh-CN" sz="2400" u="sng">
                <a:effectLst/>
                <a:cs typeface="B Zar" panose="00000400000000000000" pitchFamily="2" charset="-78"/>
              </a:rPr>
              <a:t>   </a:t>
            </a:r>
            <a:endParaRPr lang="fa-IR" altLang="zh-CN" sz="2400">
              <a:effectLst/>
              <a:cs typeface="B Zar" panose="00000400000000000000" pitchFamily="2" charset="-78"/>
            </a:endParaRPr>
          </a:p>
          <a:p>
            <a:pPr marL="457200" indent="-457200">
              <a:lnSpc>
                <a:spcPct val="90000"/>
              </a:lnSpc>
              <a:buFont typeface="Wingdings" panose="05000000000000000000" pitchFamily="2" charset="2"/>
              <a:buNone/>
            </a:pPr>
            <a:r>
              <a:rPr lang="fa-IR" altLang="zh-CN" sz="2400">
                <a:effectLst/>
                <a:cs typeface="B Zar" panose="00000400000000000000" pitchFamily="2" charset="-78"/>
              </a:rPr>
              <a:t>سهم محصول فرعی از هزینه های مشترک            </a:t>
            </a:r>
            <a:r>
              <a:rPr lang="fa-IR" altLang="zh-CN" sz="2400" u="sng">
                <a:effectLst/>
                <a:cs typeface="B Zar" panose="00000400000000000000" pitchFamily="2" charset="-78"/>
              </a:rPr>
              <a:t> </a:t>
            </a:r>
            <a:r>
              <a:rPr lang="en-US" altLang="zh-CN" sz="2400" u="sng">
                <a:effectLst/>
                <a:ea typeface="SimSun" panose="02010600030101010101" pitchFamily="2" charset="-122"/>
              </a:rPr>
              <a:t>(X)</a:t>
            </a:r>
            <a:endParaRPr lang="en-US" altLang="fa-IR" sz="2400" u="sng">
              <a:effectLst/>
              <a:cs typeface="B Zar"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withEffect" nodePh="1">
                                  <p:stCondLst>
                                    <p:cond delay="0"/>
                                  </p:stCondLst>
                                  <p:endCondLst>
                                    <p:cond evt="begin" delay="0">
                                      <p:tn val="5"/>
                                    </p:cond>
                                  </p:endCondLst>
                                  <p:childTnLst>
                                    <p:set>
                                      <p:cBhvr>
                                        <p:cTn id="6" dur="1" fill="hold">
                                          <p:stCondLst>
                                            <p:cond delay="0"/>
                                          </p:stCondLst>
                                        </p:cTn>
                                        <p:tgtEl>
                                          <p:spTgt spid="553986"/>
                                        </p:tgtEl>
                                        <p:attrNameLst>
                                          <p:attrName>style.visibility</p:attrName>
                                        </p:attrNameLst>
                                      </p:cBhvr>
                                      <p:to>
                                        <p:strVal val="visible"/>
                                      </p:to>
                                    </p:set>
                                    <p:anim calcmode="lin" valueType="num">
                                      <p:cBhvr>
                                        <p:cTn id="7" dur="500" fill="hold"/>
                                        <p:tgtEl>
                                          <p:spTgt spid="553986"/>
                                        </p:tgtEl>
                                        <p:attrNameLst>
                                          <p:attrName>ppt_w</p:attrName>
                                        </p:attrNameLst>
                                      </p:cBhvr>
                                      <p:tavLst>
                                        <p:tav tm="0">
                                          <p:val>
                                            <p:fltVal val="0"/>
                                          </p:val>
                                        </p:tav>
                                        <p:tav tm="100000">
                                          <p:val>
                                            <p:strVal val="#ppt_w"/>
                                          </p:val>
                                        </p:tav>
                                      </p:tavLst>
                                    </p:anim>
                                    <p:anim calcmode="lin" valueType="num">
                                      <p:cBhvr>
                                        <p:cTn id="8" dur="500" fill="hold"/>
                                        <p:tgtEl>
                                          <p:spTgt spid="553986"/>
                                        </p:tgtEl>
                                        <p:attrNameLst>
                                          <p:attrName>ppt_h</p:attrName>
                                        </p:attrNameLst>
                                      </p:cBhvr>
                                      <p:tavLst>
                                        <p:tav tm="0">
                                          <p:val>
                                            <p:fltVal val="0"/>
                                          </p:val>
                                        </p:tav>
                                        <p:tav tm="100000">
                                          <p:val>
                                            <p:strVal val="#ppt_h"/>
                                          </p:val>
                                        </p:tav>
                                      </p:tavLst>
                                    </p:anim>
                                  </p:childTnLst>
                                </p:cTn>
                              </p:par>
                            </p:childTnLst>
                          </p:cTn>
                        </p:par>
                        <p:par>
                          <p:cTn id="9" fill="hold" nodeType="afterGroup">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553987">
                                            <p:txEl>
                                              <p:pRg st="0" end="0"/>
                                            </p:txEl>
                                          </p:spTgt>
                                        </p:tgtEl>
                                        <p:attrNameLst>
                                          <p:attrName>style.visibility</p:attrName>
                                        </p:attrNameLst>
                                      </p:cBhvr>
                                      <p:to>
                                        <p:strVal val="visible"/>
                                      </p:to>
                                    </p:set>
                                    <p:anim calcmode="lin" valueType="num">
                                      <p:cBhvr>
                                        <p:cTn id="12" dur="1000" fill="hold"/>
                                        <p:tgtEl>
                                          <p:spTgt spid="553987">
                                            <p:txEl>
                                              <p:pRg st="0" end="0"/>
                                            </p:txEl>
                                          </p:spTgt>
                                        </p:tgtEl>
                                        <p:attrNameLst>
                                          <p:attrName>ppt_w</p:attrName>
                                        </p:attrNameLst>
                                      </p:cBhvr>
                                      <p:tavLst>
                                        <p:tav tm="0">
                                          <p:val>
                                            <p:fltVal val="0"/>
                                          </p:val>
                                        </p:tav>
                                        <p:tav tm="100000">
                                          <p:val>
                                            <p:strVal val="#ppt_w"/>
                                          </p:val>
                                        </p:tav>
                                      </p:tavLst>
                                    </p:anim>
                                    <p:anim calcmode="lin" valueType="num">
                                      <p:cBhvr>
                                        <p:cTn id="13" dur="1000" fill="hold"/>
                                        <p:tgtEl>
                                          <p:spTgt spid="553987">
                                            <p:txEl>
                                              <p:pRg st="0" end="0"/>
                                            </p:txEl>
                                          </p:spTgt>
                                        </p:tgtEl>
                                        <p:attrNameLst>
                                          <p:attrName>ppt_h</p:attrName>
                                        </p:attrNameLst>
                                      </p:cBhvr>
                                      <p:tavLst>
                                        <p:tav tm="0">
                                          <p:val>
                                            <p:fltVal val="0"/>
                                          </p:val>
                                        </p:tav>
                                        <p:tav tm="100000">
                                          <p:val>
                                            <p:strVal val="#ppt_h"/>
                                          </p:val>
                                        </p:tav>
                                      </p:tavLst>
                                    </p:anim>
                                  </p:childTnLst>
                                </p:cTn>
                              </p:par>
                            </p:childTnLst>
                          </p:cTn>
                        </p:par>
                        <p:par>
                          <p:cTn id="14" fill="hold" nodeType="afterGroup">
                            <p:stCondLst>
                              <p:cond delay="1500"/>
                            </p:stCondLst>
                            <p:childTnLst>
                              <p:par>
                                <p:cTn id="15" presetID="23" presetClass="entr" presetSubtype="16" fill="hold" grpId="0" nodeType="afterEffect">
                                  <p:stCondLst>
                                    <p:cond delay="0"/>
                                  </p:stCondLst>
                                  <p:childTnLst>
                                    <p:set>
                                      <p:cBhvr>
                                        <p:cTn id="16" dur="1" fill="hold">
                                          <p:stCondLst>
                                            <p:cond delay="0"/>
                                          </p:stCondLst>
                                        </p:cTn>
                                        <p:tgtEl>
                                          <p:spTgt spid="553987">
                                            <p:txEl>
                                              <p:pRg st="1" end="1"/>
                                            </p:txEl>
                                          </p:spTgt>
                                        </p:tgtEl>
                                        <p:attrNameLst>
                                          <p:attrName>style.visibility</p:attrName>
                                        </p:attrNameLst>
                                      </p:cBhvr>
                                      <p:to>
                                        <p:strVal val="visible"/>
                                      </p:to>
                                    </p:set>
                                    <p:anim calcmode="lin" valueType="num">
                                      <p:cBhvr>
                                        <p:cTn id="17" dur="1000" fill="hold"/>
                                        <p:tgtEl>
                                          <p:spTgt spid="553987">
                                            <p:txEl>
                                              <p:pRg st="1" end="1"/>
                                            </p:txEl>
                                          </p:spTgt>
                                        </p:tgtEl>
                                        <p:attrNameLst>
                                          <p:attrName>ppt_w</p:attrName>
                                        </p:attrNameLst>
                                      </p:cBhvr>
                                      <p:tavLst>
                                        <p:tav tm="0">
                                          <p:val>
                                            <p:fltVal val="0"/>
                                          </p:val>
                                        </p:tav>
                                        <p:tav tm="100000">
                                          <p:val>
                                            <p:strVal val="#ppt_w"/>
                                          </p:val>
                                        </p:tav>
                                      </p:tavLst>
                                    </p:anim>
                                    <p:anim calcmode="lin" valueType="num">
                                      <p:cBhvr>
                                        <p:cTn id="18" dur="1000" fill="hold"/>
                                        <p:tgtEl>
                                          <p:spTgt spid="553987">
                                            <p:txEl>
                                              <p:pRg st="1" end="1"/>
                                            </p:txEl>
                                          </p:spTgt>
                                        </p:tgtEl>
                                        <p:attrNameLst>
                                          <p:attrName>ppt_h</p:attrName>
                                        </p:attrNameLst>
                                      </p:cBhvr>
                                      <p:tavLst>
                                        <p:tav tm="0">
                                          <p:val>
                                            <p:fltVal val="0"/>
                                          </p:val>
                                        </p:tav>
                                        <p:tav tm="100000">
                                          <p:val>
                                            <p:strVal val="#ppt_h"/>
                                          </p:val>
                                        </p:tav>
                                      </p:tavLst>
                                    </p:anim>
                                  </p:childTnLst>
                                </p:cTn>
                              </p:par>
                            </p:childTnLst>
                          </p:cTn>
                        </p:par>
                        <p:par>
                          <p:cTn id="19" fill="hold" nodeType="afterGroup">
                            <p:stCondLst>
                              <p:cond delay="2500"/>
                            </p:stCondLst>
                            <p:childTnLst>
                              <p:par>
                                <p:cTn id="20" presetID="23" presetClass="entr" presetSubtype="16" fill="hold" grpId="0" nodeType="afterEffect">
                                  <p:stCondLst>
                                    <p:cond delay="0"/>
                                  </p:stCondLst>
                                  <p:childTnLst>
                                    <p:set>
                                      <p:cBhvr>
                                        <p:cTn id="21" dur="1" fill="hold">
                                          <p:stCondLst>
                                            <p:cond delay="0"/>
                                          </p:stCondLst>
                                        </p:cTn>
                                        <p:tgtEl>
                                          <p:spTgt spid="553987">
                                            <p:txEl>
                                              <p:pRg st="2" end="2"/>
                                            </p:txEl>
                                          </p:spTgt>
                                        </p:tgtEl>
                                        <p:attrNameLst>
                                          <p:attrName>style.visibility</p:attrName>
                                        </p:attrNameLst>
                                      </p:cBhvr>
                                      <p:to>
                                        <p:strVal val="visible"/>
                                      </p:to>
                                    </p:set>
                                    <p:anim calcmode="lin" valueType="num">
                                      <p:cBhvr>
                                        <p:cTn id="22" dur="1000" fill="hold"/>
                                        <p:tgtEl>
                                          <p:spTgt spid="553987">
                                            <p:txEl>
                                              <p:pRg st="2" end="2"/>
                                            </p:txEl>
                                          </p:spTgt>
                                        </p:tgtEl>
                                        <p:attrNameLst>
                                          <p:attrName>ppt_w</p:attrName>
                                        </p:attrNameLst>
                                      </p:cBhvr>
                                      <p:tavLst>
                                        <p:tav tm="0">
                                          <p:val>
                                            <p:fltVal val="0"/>
                                          </p:val>
                                        </p:tav>
                                        <p:tav tm="100000">
                                          <p:val>
                                            <p:strVal val="#ppt_w"/>
                                          </p:val>
                                        </p:tav>
                                      </p:tavLst>
                                    </p:anim>
                                    <p:anim calcmode="lin" valueType="num">
                                      <p:cBhvr>
                                        <p:cTn id="23" dur="1000" fill="hold"/>
                                        <p:tgtEl>
                                          <p:spTgt spid="553987">
                                            <p:txEl>
                                              <p:pRg st="2" end="2"/>
                                            </p:txEl>
                                          </p:spTgt>
                                        </p:tgtEl>
                                        <p:attrNameLst>
                                          <p:attrName>ppt_h</p:attrName>
                                        </p:attrNameLst>
                                      </p:cBhvr>
                                      <p:tavLst>
                                        <p:tav tm="0">
                                          <p:val>
                                            <p:fltVal val="0"/>
                                          </p:val>
                                        </p:tav>
                                        <p:tav tm="100000">
                                          <p:val>
                                            <p:strVal val="#ppt_h"/>
                                          </p:val>
                                        </p:tav>
                                      </p:tavLst>
                                    </p:anim>
                                  </p:childTnLst>
                                </p:cTn>
                              </p:par>
                            </p:childTnLst>
                          </p:cTn>
                        </p:par>
                        <p:par>
                          <p:cTn id="24" fill="hold" nodeType="afterGroup">
                            <p:stCondLst>
                              <p:cond delay="3500"/>
                            </p:stCondLst>
                            <p:childTnLst>
                              <p:par>
                                <p:cTn id="25" presetID="23" presetClass="entr" presetSubtype="16" fill="hold" grpId="0" nodeType="afterEffect">
                                  <p:stCondLst>
                                    <p:cond delay="0"/>
                                  </p:stCondLst>
                                  <p:childTnLst>
                                    <p:set>
                                      <p:cBhvr>
                                        <p:cTn id="26" dur="1" fill="hold">
                                          <p:stCondLst>
                                            <p:cond delay="0"/>
                                          </p:stCondLst>
                                        </p:cTn>
                                        <p:tgtEl>
                                          <p:spTgt spid="553987">
                                            <p:txEl>
                                              <p:pRg st="3" end="3"/>
                                            </p:txEl>
                                          </p:spTgt>
                                        </p:tgtEl>
                                        <p:attrNameLst>
                                          <p:attrName>style.visibility</p:attrName>
                                        </p:attrNameLst>
                                      </p:cBhvr>
                                      <p:to>
                                        <p:strVal val="visible"/>
                                      </p:to>
                                    </p:set>
                                    <p:anim calcmode="lin" valueType="num">
                                      <p:cBhvr>
                                        <p:cTn id="27" dur="1000" fill="hold"/>
                                        <p:tgtEl>
                                          <p:spTgt spid="553987">
                                            <p:txEl>
                                              <p:pRg st="3" end="3"/>
                                            </p:txEl>
                                          </p:spTgt>
                                        </p:tgtEl>
                                        <p:attrNameLst>
                                          <p:attrName>ppt_w</p:attrName>
                                        </p:attrNameLst>
                                      </p:cBhvr>
                                      <p:tavLst>
                                        <p:tav tm="0">
                                          <p:val>
                                            <p:fltVal val="0"/>
                                          </p:val>
                                        </p:tav>
                                        <p:tav tm="100000">
                                          <p:val>
                                            <p:strVal val="#ppt_w"/>
                                          </p:val>
                                        </p:tav>
                                      </p:tavLst>
                                    </p:anim>
                                    <p:anim calcmode="lin" valueType="num">
                                      <p:cBhvr>
                                        <p:cTn id="28" dur="1000" fill="hold"/>
                                        <p:tgtEl>
                                          <p:spTgt spid="553987">
                                            <p:txEl>
                                              <p:pRg st="3" end="3"/>
                                            </p:txEl>
                                          </p:spTgt>
                                        </p:tgtEl>
                                        <p:attrNameLst>
                                          <p:attrName>ppt_h</p:attrName>
                                        </p:attrNameLst>
                                      </p:cBhvr>
                                      <p:tavLst>
                                        <p:tav tm="0">
                                          <p:val>
                                            <p:fltVal val="0"/>
                                          </p:val>
                                        </p:tav>
                                        <p:tav tm="100000">
                                          <p:val>
                                            <p:strVal val="#ppt_h"/>
                                          </p:val>
                                        </p:tav>
                                      </p:tavLst>
                                    </p:anim>
                                  </p:childTnLst>
                                </p:cTn>
                              </p:par>
                            </p:childTnLst>
                          </p:cTn>
                        </p:par>
                        <p:par>
                          <p:cTn id="29" fill="hold" nodeType="afterGroup">
                            <p:stCondLst>
                              <p:cond delay="4500"/>
                            </p:stCondLst>
                            <p:childTnLst>
                              <p:par>
                                <p:cTn id="30" presetID="23" presetClass="entr" presetSubtype="16" fill="hold" grpId="0" nodeType="afterEffect">
                                  <p:stCondLst>
                                    <p:cond delay="0"/>
                                  </p:stCondLst>
                                  <p:childTnLst>
                                    <p:set>
                                      <p:cBhvr>
                                        <p:cTn id="31" dur="1" fill="hold">
                                          <p:stCondLst>
                                            <p:cond delay="0"/>
                                          </p:stCondLst>
                                        </p:cTn>
                                        <p:tgtEl>
                                          <p:spTgt spid="553987">
                                            <p:txEl>
                                              <p:pRg st="4" end="4"/>
                                            </p:txEl>
                                          </p:spTgt>
                                        </p:tgtEl>
                                        <p:attrNameLst>
                                          <p:attrName>style.visibility</p:attrName>
                                        </p:attrNameLst>
                                      </p:cBhvr>
                                      <p:to>
                                        <p:strVal val="visible"/>
                                      </p:to>
                                    </p:set>
                                    <p:anim calcmode="lin" valueType="num">
                                      <p:cBhvr>
                                        <p:cTn id="32" dur="1000" fill="hold"/>
                                        <p:tgtEl>
                                          <p:spTgt spid="553987">
                                            <p:txEl>
                                              <p:pRg st="4" end="4"/>
                                            </p:txEl>
                                          </p:spTgt>
                                        </p:tgtEl>
                                        <p:attrNameLst>
                                          <p:attrName>ppt_w</p:attrName>
                                        </p:attrNameLst>
                                      </p:cBhvr>
                                      <p:tavLst>
                                        <p:tav tm="0">
                                          <p:val>
                                            <p:fltVal val="0"/>
                                          </p:val>
                                        </p:tav>
                                        <p:tav tm="100000">
                                          <p:val>
                                            <p:strVal val="#ppt_w"/>
                                          </p:val>
                                        </p:tav>
                                      </p:tavLst>
                                    </p:anim>
                                    <p:anim calcmode="lin" valueType="num">
                                      <p:cBhvr>
                                        <p:cTn id="33" dur="1000" fill="hold"/>
                                        <p:tgtEl>
                                          <p:spTgt spid="553987">
                                            <p:txEl>
                                              <p:pRg st="4" end="4"/>
                                            </p:txEl>
                                          </p:spTgt>
                                        </p:tgtEl>
                                        <p:attrNameLst>
                                          <p:attrName>ppt_h</p:attrName>
                                        </p:attrNameLst>
                                      </p:cBhvr>
                                      <p:tavLst>
                                        <p:tav tm="0">
                                          <p:val>
                                            <p:fltVal val="0"/>
                                          </p:val>
                                        </p:tav>
                                        <p:tav tm="100000">
                                          <p:val>
                                            <p:strVal val="#ppt_h"/>
                                          </p:val>
                                        </p:tav>
                                      </p:tavLst>
                                    </p:anim>
                                  </p:childTnLst>
                                </p:cTn>
                              </p:par>
                            </p:childTnLst>
                          </p:cTn>
                        </p:par>
                        <p:par>
                          <p:cTn id="34" fill="hold" nodeType="afterGroup">
                            <p:stCondLst>
                              <p:cond delay="5500"/>
                            </p:stCondLst>
                            <p:childTnLst>
                              <p:par>
                                <p:cTn id="35" presetID="23" presetClass="entr" presetSubtype="16" fill="hold" grpId="0" nodeType="afterEffect">
                                  <p:stCondLst>
                                    <p:cond delay="0"/>
                                  </p:stCondLst>
                                  <p:childTnLst>
                                    <p:set>
                                      <p:cBhvr>
                                        <p:cTn id="36" dur="1" fill="hold">
                                          <p:stCondLst>
                                            <p:cond delay="0"/>
                                          </p:stCondLst>
                                        </p:cTn>
                                        <p:tgtEl>
                                          <p:spTgt spid="553987">
                                            <p:txEl>
                                              <p:pRg st="5" end="5"/>
                                            </p:txEl>
                                          </p:spTgt>
                                        </p:tgtEl>
                                        <p:attrNameLst>
                                          <p:attrName>style.visibility</p:attrName>
                                        </p:attrNameLst>
                                      </p:cBhvr>
                                      <p:to>
                                        <p:strVal val="visible"/>
                                      </p:to>
                                    </p:set>
                                    <p:anim calcmode="lin" valueType="num">
                                      <p:cBhvr>
                                        <p:cTn id="37" dur="1000" fill="hold"/>
                                        <p:tgtEl>
                                          <p:spTgt spid="553987">
                                            <p:txEl>
                                              <p:pRg st="5" end="5"/>
                                            </p:txEl>
                                          </p:spTgt>
                                        </p:tgtEl>
                                        <p:attrNameLst>
                                          <p:attrName>ppt_w</p:attrName>
                                        </p:attrNameLst>
                                      </p:cBhvr>
                                      <p:tavLst>
                                        <p:tav tm="0">
                                          <p:val>
                                            <p:fltVal val="0"/>
                                          </p:val>
                                        </p:tav>
                                        <p:tav tm="100000">
                                          <p:val>
                                            <p:strVal val="#ppt_w"/>
                                          </p:val>
                                        </p:tav>
                                      </p:tavLst>
                                    </p:anim>
                                    <p:anim calcmode="lin" valueType="num">
                                      <p:cBhvr>
                                        <p:cTn id="38" dur="1000" fill="hold"/>
                                        <p:tgtEl>
                                          <p:spTgt spid="553987">
                                            <p:txEl>
                                              <p:pRg st="5" end="5"/>
                                            </p:txEl>
                                          </p:spTgt>
                                        </p:tgtEl>
                                        <p:attrNameLst>
                                          <p:attrName>ppt_h</p:attrName>
                                        </p:attrNameLst>
                                      </p:cBhvr>
                                      <p:tavLst>
                                        <p:tav tm="0">
                                          <p:val>
                                            <p:fltVal val="0"/>
                                          </p:val>
                                        </p:tav>
                                        <p:tav tm="100000">
                                          <p:val>
                                            <p:strVal val="#ppt_h"/>
                                          </p:val>
                                        </p:tav>
                                      </p:tavLst>
                                    </p:anim>
                                  </p:childTnLst>
                                </p:cTn>
                              </p:par>
                            </p:childTnLst>
                          </p:cTn>
                        </p:par>
                        <p:par>
                          <p:cTn id="39" fill="hold" nodeType="afterGroup">
                            <p:stCondLst>
                              <p:cond delay="6500"/>
                            </p:stCondLst>
                            <p:childTnLst>
                              <p:par>
                                <p:cTn id="40" presetID="23" presetClass="entr" presetSubtype="16" fill="hold" grpId="0" nodeType="afterEffect">
                                  <p:stCondLst>
                                    <p:cond delay="0"/>
                                  </p:stCondLst>
                                  <p:childTnLst>
                                    <p:set>
                                      <p:cBhvr>
                                        <p:cTn id="41" dur="1" fill="hold">
                                          <p:stCondLst>
                                            <p:cond delay="0"/>
                                          </p:stCondLst>
                                        </p:cTn>
                                        <p:tgtEl>
                                          <p:spTgt spid="553987">
                                            <p:txEl>
                                              <p:pRg st="6" end="6"/>
                                            </p:txEl>
                                          </p:spTgt>
                                        </p:tgtEl>
                                        <p:attrNameLst>
                                          <p:attrName>style.visibility</p:attrName>
                                        </p:attrNameLst>
                                      </p:cBhvr>
                                      <p:to>
                                        <p:strVal val="visible"/>
                                      </p:to>
                                    </p:set>
                                    <p:anim calcmode="lin" valueType="num">
                                      <p:cBhvr>
                                        <p:cTn id="42" dur="1000" fill="hold"/>
                                        <p:tgtEl>
                                          <p:spTgt spid="553987">
                                            <p:txEl>
                                              <p:pRg st="6" end="6"/>
                                            </p:txEl>
                                          </p:spTgt>
                                        </p:tgtEl>
                                        <p:attrNameLst>
                                          <p:attrName>ppt_w</p:attrName>
                                        </p:attrNameLst>
                                      </p:cBhvr>
                                      <p:tavLst>
                                        <p:tav tm="0">
                                          <p:val>
                                            <p:fltVal val="0"/>
                                          </p:val>
                                        </p:tav>
                                        <p:tav tm="100000">
                                          <p:val>
                                            <p:strVal val="#ppt_w"/>
                                          </p:val>
                                        </p:tav>
                                      </p:tavLst>
                                    </p:anim>
                                    <p:anim calcmode="lin" valueType="num">
                                      <p:cBhvr>
                                        <p:cTn id="43" dur="1000" fill="hold"/>
                                        <p:tgtEl>
                                          <p:spTgt spid="553987">
                                            <p:txEl>
                                              <p:pRg st="6" end="6"/>
                                            </p:txEl>
                                          </p:spTgt>
                                        </p:tgtEl>
                                        <p:attrNameLst>
                                          <p:attrName>ppt_h</p:attrName>
                                        </p:attrNameLst>
                                      </p:cBhvr>
                                      <p:tavLst>
                                        <p:tav tm="0">
                                          <p:val>
                                            <p:fltVal val="0"/>
                                          </p:val>
                                        </p:tav>
                                        <p:tav tm="100000">
                                          <p:val>
                                            <p:strVal val="#ppt_h"/>
                                          </p:val>
                                        </p:tav>
                                      </p:tavLst>
                                    </p:anim>
                                  </p:childTnLst>
                                </p:cTn>
                              </p:par>
                            </p:childTnLst>
                          </p:cTn>
                        </p:par>
                        <p:par>
                          <p:cTn id="44" fill="hold" nodeType="afterGroup">
                            <p:stCondLst>
                              <p:cond delay="7500"/>
                            </p:stCondLst>
                            <p:childTnLst>
                              <p:par>
                                <p:cTn id="45" presetID="23" presetClass="entr" presetSubtype="16" fill="hold" grpId="0" nodeType="afterEffect">
                                  <p:stCondLst>
                                    <p:cond delay="0"/>
                                  </p:stCondLst>
                                  <p:childTnLst>
                                    <p:set>
                                      <p:cBhvr>
                                        <p:cTn id="46" dur="1" fill="hold">
                                          <p:stCondLst>
                                            <p:cond delay="0"/>
                                          </p:stCondLst>
                                        </p:cTn>
                                        <p:tgtEl>
                                          <p:spTgt spid="553987">
                                            <p:txEl>
                                              <p:pRg st="7" end="7"/>
                                            </p:txEl>
                                          </p:spTgt>
                                        </p:tgtEl>
                                        <p:attrNameLst>
                                          <p:attrName>style.visibility</p:attrName>
                                        </p:attrNameLst>
                                      </p:cBhvr>
                                      <p:to>
                                        <p:strVal val="visible"/>
                                      </p:to>
                                    </p:set>
                                    <p:anim calcmode="lin" valueType="num">
                                      <p:cBhvr>
                                        <p:cTn id="47" dur="1000" fill="hold"/>
                                        <p:tgtEl>
                                          <p:spTgt spid="553987">
                                            <p:txEl>
                                              <p:pRg st="7" end="7"/>
                                            </p:txEl>
                                          </p:spTgt>
                                        </p:tgtEl>
                                        <p:attrNameLst>
                                          <p:attrName>ppt_w</p:attrName>
                                        </p:attrNameLst>
                                      </p:cBhvr>
                                      <p:tavLst>
                                        <p:tav tm="0">
                                          <p:val>
                                            <p:fltVal val="0"/>
                                          </p:val>
                                        </p:tav>
                                        <p:tav tm="100000">
                                          <p:val>
                                            <p:strVal val="#ppt_w"/>
                                          </p:val>
                                        </p:tav>
                                      </p:tavLst>
                                    </p:anim>
                                    <p:anim calcmode="lin" valueType="num">
                                      <p:cBhvr>
                                        <p:cTn id="48" dur="1000" fill="hold"/>
                                        <p:tgtEl>
                                          <p:spTgt spid="553987">
                                            <p:txEl>
                                              <p:pRg st="7" end="7"/>
                                            </p:txEl>
                                          </p:spTgt>
                                        </p:tgtEl>
                                        <p:attrNameLst>
                                          <p:attrName>ppt_h</p:attrName>
                                        </p:attrNameLst>
                                      </p:cBhvr>
                                      <p:tavLst>
                                        <p:tav tm="0">
                                          <p:val>
                                            <p:fltVal val="0"/>
                                          </p:val>
                                        </p:tav>
                                        <p:tav tm="100000">
                                          <p:val>
                                            <p:strVal val="#ppt_h"/>
                                          </p:val>
                                        </p:tav>
                                      </p:tavLst>
                                    </p:anim>
                                  </p:childTnLst>
                                </p:cTn>
                              </p:par>
                            </p:childTnLst>
                          </p:cTn>
                        </p:par>
                        <p:par>
                          <p:cTn id="49" fill="hold" nodeType="afterGroup">
                            <p:stCondLst>
                              <p:cond delay="8500"/>
                            </p:stCondLst>
                            <p:childTnLst>
                              <p:par>
                                <p:cTn id="50" presetID="23" presetClass="entr" presetSubtype="16" fill="hold" grpId="0" nodeType="afterEffect">
                                  <p:stCondLst>
                                    <p:cond delay="0"/>
                                  </p:stCondLst>
                                  <p:childTnLst>
                                    <p:set>
                                      <p:cBhvr>
                                        <p:cTn id="51" dur="1" fill="hold">
                                          <p:stCondLst>
                                            <p:cond delay="0"/>
                                          </p:stCondLst>
                                        </p:cTn>
                                        <p:tgtEl>
                                          <p:spTgt spid="553987">
                                            <p:txEl>
                                              <p:pRg st="8" end="8"/>
                                            </p:txEl>
                                          </p:spTgt>
                                        </p:tgtEl>
                                        <p:attrNameLst>
                                          <p:attrName>style.visibility</p:attrName>
                                        </p:attrNameLst>
                                      </p:cBhvr>
                                      <p:to>
                                        <p:strVal val="visible"/>
                                      </p:to>
                                    </p:set>
                                    <p:anim calcmode="lin" valueType="num">
                                      <p:cBhvr>
                                        <p:cTn id="52" dur="1000" fill="hold"/>
                                        <p:tgtEl>
                                          <p:spTgt spid="553987">
                                            <p:txEl>
                                              <p:pRg st="8" end="8"/>
                                            </p:txEl>
                                          </p:spTgt>
                                        </p:tgtEl>
                                        <p:attrNameLst>
                                          <p:attrName>ppt_w</p:attrName>
                                        </p:attrNameLst>
                                      </p:cBhvr>
                                      <p:tavLst>
                                        <p:tav tm="0">
                                          <p:val>
                                            <p:fltVal val="0"/>
                                          </p:val>
                                        </p:tav>
                                        <p:tav tm="100000">
                                          <p:val>
                                            <p:strVal val="#ppt_w"/>
                                          </p:val>
                                        </p:tav>
                                      </p:tavLst>
                                    </p:anim>
                                    <p:anim calcmode="lin" valueType="num">
                                      <p:cBhvr>
                                        <p:cTn id="53" dur="1000" fill="hold"/>
                                        <p:tgtEl>
                                          <p:spTgt spid="553987">
                                            <p:txEl>
                                              <p:pRg st="8" end="8"/>
                                            </p:txEl>
                                          </p:spTgt>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986" grpId="0"/>
      <p:bldP spid="553987" grpId="0" uiExpand="1" build="p"/>
    </p:bldLst>
  </p:timing>
</p:sld>
</file>

<file path=ppt/slides/slide9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57058" name="Rectangle 2"/>
          <p:cNvSpPr>
            <a:spLocks noGrp="1" noChangeArrowheads="1"/>
          </p:cNvSpPr>
          <p:nvPr>
            <p:ph type="title"/>
          </p:nvPr>
        </p:nvSpPr>
        <p:spPr>
          <a:xfrm>
            <a:off x="519113" y="1460500"/>
            <a:ext cx="8229600" cy="2976563"/>
          </a:xfrm>
        </p:spPr>
        <p:txBody>
          <a:bodyPr/>
          <a:lstStyle/>
          <a:p>
            <a:pPr>
              <a:buClr>
                <a:schemeClr val="hlink"/>
              </a:buClr>
              <a:buFont typeface="Wingdings" panose="05000000000000000000" pitchFamily="2" charset="2"/>
              <a:buChar char="ü"/>
            </a:pPr>
            <a:r>
              <a:rPr lang="fa-IR" altLang="zh-CN" sz="8000">
                <a:cs typeface="B Arshia" panose="00000400000000000000" pitchFamily="2" charset="-78"/>
              </a:rPr>
              <a:t>حل مسائل نمونه فصل دوم </a:t>
            </a:r>
            <a:endParaRPr lang="en-US" altLang="fa-IR" sz="8000">
              <a:cs typeface="B Arshia" panose="00000400000000000000" pitchFamily="2" charset="-78"/>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5" presetClass="entr" presetSubtype="0" fill="hold" grpId="0" nodeType="afterEffect">
                                  <p:stCondLst>
                                    <p:cond delay="0"/>
                                  </p:stCondLst>
                                  <p:iterate type="lt">
                                    <p:tmPct val="10000"/>
                                  </p:iterate>
                                  <p:childTnLst>
                                    <p:set>
                                      <p:cBhvr>
                                        <p:cTn id="6" dur="1" fill="hold">
                                          <p:stCondLst>
                                            <p:cond delay="0"/>
                                          </p:stCondLst>
                                        </p:cTn>
                                        <p:tgtEl>
                                          <p:spTgt spid="557058"/>
                                        </p:tgtEl>
                                        <p:attrNameLst>
                                          <p:attrName>style.visibility</p:attrName>
                                        </p:attrNameLst>
                                      </p:cBhvr>
                                      <p:to>
                                        <p:strVal val="visible"/>
                                      </p:to>
                                    </p:set>
                                    <p:animEffect transition="in" filter="fade">
                                      <p:cBhvr>
                                        <p:cTn id="7" dur="2000"/>
                                        <p:tgtEl>
                                          <p:spTgt spid="557058"/>
                                        </p:tgtEl>
                                      </p:cBhvr>
                                    </p:animEffect>
                                    <p:anim calcmode="lin" valueType="num">
                                      <p:cBhvr>
                                        <p:cTn id="8" dur="2000" fill="hold"/>
                                        <p:tgtEl>
                                          <p:spTgt spid="557058"/>
                                        </p:tgtEl>
                                        <p:attrNameLst>
                                          <p:attrName>ppt_w</p:attrName>
                                        </p:attrNameLst>
                                      </p:cBhvr>
                                      <p:tavLst>
                                        <p:tav tm="0" fmla="#ppt_w*sin(2.5*pi*$)">
                                          <p:val>
                                            <p:fltVal val="0"/>
                                          </p:val>
                                        </p:tav>
                                        <p:tav tm="100000">
                                          <p:val>
                                            <p:fltVal val="1"/>
                                          </p:val>
                                        </p:tav>
                                      </p:tavLst>
                                    </p:anim>
                                    <p:anim calcmode="lin" valueType="num">
                                      <p:cBhvr>
                                        <p:cTn id="9" dur="2000" fill="hold"/>
                                        <p:tgtEl>
                                          <p:spTgt spid="557058"/>
                                        </p:tgtEl>
                                        <p:attrNameLst>
                                          <p:attrName>ppt_h</p:attrName>
                                        </p:attrNameLst>
                                      </p:cBhvr>
                                      <p:tavLst>
                                        <p:tav tm="0">
                                          <p:val>
                                            <p:strVal val="#ppt_h"/>
                                          </p:val>
                                        </p:tav>
                                        <p:tav tm="100000">
                                          <p:val>
                                            <p:strVal val="#ppt_h"/>
                                          </p:val>
                                        </p:tav>
                                      </p:tavLst>
                                    </p:anim>
                                  </p:childTnLst>
                                </p:cTn>
                              </p:par>
                            </p:childTnLst>
                          </p:cTn>
                        </p:par>
                        <p:par>
                          <p:cTn id="10" fill="hold" nodeType="afterGroup">
                            <p:stCondLst>
                              <p:cond delay="5400"/>
                            </p:stCondLst>
                            <p:childTnLst>
                              <p:par>
                                <p:cTn id="11" presetID="8" presetClass="emph" presetSubtype="0" fill="hold" grpId="1" nodeType="afterEffect">
                                  <p:stCondLst>
                                    <p:cond delay="0"/>
                                  </p:stCondLst>
                                  <p:iterate type="lt">
                                    <p:tmPct val="0"/>
                                  </p:iterate>
                                  <p:childTnLst>
                                    <p:animRot by="21600000">
                                      <p:cBhvr>
                                        <p:cTn id="12" dur="2000" fill="hold"/>
                                        <p:tgtEl>
                                          <p:spTgt spid="557058"/>
                                        </p:tgtEl>
                                        <p:attrNameLst>
                                          <p:attrName>r</p:attrName>
                                        </p:attrNameLst>
                                      </p:cBhvr>
                                    </p:animRot>
                                  </p:childTnLst>
                                </p:cTn>
                              </p:par>
                            </p:childTnLst>
                          </p:cTn>
                        </p:par>
                        <p:par>
                          <p:cTn id="13" fill="hold" nodeType="afterGroup">
                            <p:stCondLst>
                              <p:cond delay="7400"/>
                            </p:stCondLst>
                            <p:childTnLst>
                              <p:par>
                                <p:cTn id="14" presetID="41" presetClass="exit" presetSubtype="0" fill="hold" grpId="2" nodeType="afterEffect">
                                  <p:stCondLst>
                                    <p:cond delay="0"/>
                                  </p:stCondLst>
                                  <p:iterate type="lt">
                                    <p:tmPct val="10000"/>
                                  </p:iterate>
                                  <p:childTnLst>
                                    <p:anim calcmode="lin" valueType="num">
                                      <p:cBhvr>
                                        <p:cTn id="15" dur="2000"/>
                                        <p:tgtEl>
                                          <p:spTgt spid="557058"/>
                                        </p:tgtEl>
                                        <p:attrNameLst>
                                          <p:attrName>ppt_x</p:attrName>
                                        </p:attrNameLst>
                                      </p:cBhvr>
                                      <p:tavLst>
                                        <p:tav tm="0">
                                          <p:val>
                                            <p:strVal val="ppt_x"/>
                                          </p:val>
                                        </p:tav>
                                        <p:tav tm="50000">
                                          <p:val>
                                            <p:strVal val="ppt_x+.1"/>
                                          </p:val>
                                        </p:tav>
                                        <p:tav tm="100000">
                                          <p:val>
                                            <p:strVal val="ppt_x"/>
                                          </p:val>
                                        </p:tav>
                                      </p:tavLst>
                                    </p:anim>
                                    <p:anim calcmode="lin" valueType="num">
                                      <p:cBhvr>
                                        <p:cTn id="16" dur="2000"/>
                                        <p:tgtEl>
                                          <p:spTgt spid="557058"/>
                                        </p:tgtEl>
                                        <p:attrNameLst>
                                          <p:attrName>ppt_y</p:attrName>
                                        </p:attrNameLst>
                                      </p:cBhvr>
                                      <p:tavLst>
                                        <p:tav tm="0">
                                          <p:val>
                                            <p:strVal val="ppt_y"/>
                                          </p:val>
                                        </p:tav>
                                        <p:tav tm="100000">
                                          <p:val>
                                            <p:strVal val="ppt_y"/>
                                          </p:val>
                                        </p:tav>
                                      </p:tavLst>
                                    </p:anim>
                                    <p:anim calcmode="lin" valueType="num">
                                      <p:cBhvr>
                                        <p:cTn id="17" dur="2000"/>
                                        <p:tgtEl>
                                          <p:spTgt spid="557058"/>
                                        </p:tgtEl>
                                        <p:attrNameLst>
                                          <p:attrName>ppt_h</p:attrName>
                                        </p:attrNameLst>
                                      </p:cBhvr>
                                      <p:tavLst>
                                        <p:tav tm="0">
                                          <p:val>
                                            <p:strVal val="ppt_h"/>
                                          </p:val>
                                        </p:tav>
                                        <p:tav tm="50000">
                                          <p:val>
                                            <p:strVal val="ppt_h+.01"/>
                                          </p:val>
                                        </p:tav>
                                        <p:tav tm="100000">
                                          <p:val>
                                            <p:strVal val="ppt_h/10"/>
                                          </p:val>
                                        </p:tav>
                                      </p:tavLst>
                                    </p:anim>
                                    <p:anim calcmode="lin" valueType="num">
                                      <p:cBhvr>
                                        <p:cTn id="18" dur="2000"/>
                                        <p:tgtEl>
                                          <p:spTgt spid="557058"/>
                                        </p:tgtEl>
                                        <p:attrNameLst>
                                          <p:attrName>ppt_w</p:attrName>
                                        </p:attrNameLst>
                                      </p:cBhvr>
                                      <p:tavLst>
                                        <p:tav tm="0">
                                          <p:val>
                                            <p:strVal val="ppt_w"/>
                                          </p:val>
                                        </p:tav>
                                        <p:tav tm="50000">
                                          <p:val>
                                            <p:strVal val="ppt_w+.01"/>
                                          </p:val>
                                        </p:tav>
                                        <p:tav tm="100000">
                                          <p:val>
                                            <p:strVal val="ppt_w/10"/>
                                          </p:val>
                                        </p:tav>
                                      </p:tavLst>
                                    </p:anim>
                                    <p:animEffect transition="out" filter="fade">
                                      <p:cBhvr>
                                        <p:cTn id="19" dur="2000" tmFilter="0,0; .5, 0; 1, 1"/>
                                        <p:tgtEl>
                                          <p:spTgt spid="557058"/>
                                        </p:tgtEl>
                                      </p:cBhvr>
                                    </p:animEffect>
                                    <p:set>
                                      <p:cBhvr>
                                        <p:cTn id="20" dur="1" fill="hold">
                                          <p:stCondLst>
                                            <p:cond delay="1999"/>
                                          </p:stCondLst>
                                        </p:cTn>
                                        <p:tgtEl>
                                          <p:spTgt spid="55705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7058" grpId="0"/>
      <p:bldP spid="557058" grpId="1"/>
      <p:bldP spid="557058" grpId="2"/>
    </p:bldLst>
  </p:timing>
</p:sld>
</file>

<file path=ppt/slides/slide93.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58082" name="Rectangle 2"/>
          <p:cNvSpPr>
            <a:spLocks noGrp="1" noChangeArrowheads="1"/>
          </p:cNvSpPr>
          <p:nvPr>
            <p:ph type="title"/>
          </p:nvPr>
        </p:nvSpPr>
        <p:spPr/>
        <p:txBody>
          <a:bodyPr/>
          <a:lstStyle/>
          <a:p>
            <a:pPr algn="r"/>
            <a:r>
              <a:rPr lang="fa-IR" altLang="fa-IR" sz="1800">
                <a:cs typeface="B Nasim" panose="00000700000000000000" pitchFamily="2" charset="-78"/>
              </a:rPr>
              <a:t>حل مساله (1-2)</a:t>
            </a:r>
            <a:endParaRPr lang="en-US" altLang="fa-IR" sz="1800">
              <a:cs typeface="B Nasim" panose="00000700000000000000" pitchFamily="2" charset="-78"/>
            </a:endParaRPr>
          </a:p>
        </p:txBody>
      </p:sp>
      <p:graphicFrame>
        <p:nvGraphicFramePr>
          <p:cNvPr id="558196" name="Group 116"/>
          <p:cNvGraphicFramePr>
            <a:graphicFrameLocks noGrp="1"/>
          </p:cNvGraphicFramePr>
          <p:nvPr>
            <p:ph idx="1"/>
          </p:nvPr>
        </p:nvGraphicFramePr>
        <p:xfrm>
          <a:off x="250825" y="1412875"/>
          <a:ext cx="8447088" cy="4160838"/>
        </p:xfrm>
        <a:graphic>
          <a:graphicData uri="http://schemas.openxmlformats.org/drawingml/2006/table">
            <a:tbl>
              <a:tblPr rtl="1"/>
              <a:tblGrid>
                <a:gridCol w="2743200">
                  <a:extLst>
                    <a:ext uri="{9D8B030D-6E8A-4147-A177-3AD203B41FA5}">
                      <a16:colId xmlns:a16="http://schemas.microsoft.com/office/drawing/2014/main" val="2658902896"/>
                    </a:ext>
                  </a:extLst>
                </a:gridCol>
                <a:gridCol w="2743200">
                  <a:extLst>
                    <a:ext uri="{9D8B030D-6E8A-4147-A177-3AD203B41FA5}">
                      <a16:colId xmlns:a16="http://schemas.microsoft.com/office/drawing/2014/main" val="2751736815"/>
                    </a:ext>
                  </a:extLst>
                </a:gridCol>
                <a:gridCol w="2960688">
                  <a:extLst>
                    <a:ext uri="{9D8B030D-6E8A-4147-A177-3AD203B41FA5}">
                      <a16:colId xmlns:a16="http://schemas.microsoft.com/office/drawing/2014/main" val="1898811154"/>
                    </a:ext>
                  </a:extLst>
                </a:gridCol>
              </a:tblGrid>
              <a:tr h="503238">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3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تسهیم هزینه های مشترک بین محصول اصلی و محصولات فرعی – روش هزینه یابی معکوس</a:t>
                      </a:r>
                      <a:endParaRPr kumimoji="0" lang="en-US" altLang="fa-IR" sz="23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281749199"/>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شرح</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ب</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محصول ج</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93319025"/>
                  </a:ext>
                </a:extLst>
              </a:tr>
              <a:tr h="457200">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فروش                          [(450×500) + (500×1500)] = 975000      626000 = [(210×600) + (200×12500)]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3428548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کسر می شود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8633011"/>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توزیع و فروش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29544193"/>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سود مورد انتظار</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97500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125200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503399"/>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832500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440822</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15362617"/>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انفرادی </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53620365"/>
                  </a:ext>
                </a:extLst>
              </a:tr>
              <a:tr h="4572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382500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190800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3163213182"/>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58082"/>
                                        </p:tgtEl>
                                        <p:attrNameLst>
                                          <p:attrName>style.visibility</p:attrName>
                                        </p:attrNameLst>
                                      </p:cBhvr>
                                      <p:to>
                                        <p:strVal val="visible"/>
                                      </p:to>
                                    </p:set>
                                    <p:anim calcmode="lin" valueType="num">
                                      <p:cBhvr>
                                        <p:cTn id="7" dur="2000" fill="hold"/>
                                        <p:tgtEl>
                                          <p:spTgt spid="558082"/>
                                        </p:tgtEl>
                                        <p:attrNameLst>
                                          <p:attrName>ppt_w</p:attrName>
                                        </p:attrNameLst>
                                      </p:cBhvr>
                                      <p:tavLst>
                                        <p:tav tm="0">
                                          <p:val>
                                            <p:strVal val="#ppt_w"/>
                                          </p:val>
                                        </p:tav>
                                        <p:tav tm="100000">
                                          <p:val>
                                            <p:strVal val="#ppt_w"/>
                                          </p:val>
                                        </p:tav>
                                      </p:tavLst>
                                    </p:anim>
                                    <p:anim calcmode="lin" valueType="num">
                                      <p:cBhvr>
                                        <p:cTn id="8" dur="2000" fill="hold"/>
                                        <p:tgtEl>
                                          <p:spTgt spid="558082"/>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58082"/>
                                        </p:tgtEl>
                                        <p:attrNameLst>
                                          <p:attrName>ppt_x</p:attrName>
                                        </p:attrNameLst>
                                      </p:cBhvr>
                                      <p:tavLst>
                                        <p:tav tm="0">
                                          <p:val>
                                            <p:strVal val="#ppt_x-.4"/>
                                          </p:val>
                                        </p:tav>
                                        <p:tav tm="100000">
                                          <p:val>
                                            <p:strVal val="#ppt_x"/>
                                          </p:val>
                                        </p:tav>
                                      </p:tavLst>
                                    </p:anim>
                                    <p:anim calcmode="lin" valueType="num">
                                      <p:cBhvr>
                                        <p:cTn id="10" dur="2000" fill="hold"/>
                                        <p:tgtEl>
                                          <p:spTgt spid="558082"/>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8082" grpId="0"/>
    </p:bldLst>
  </p:timing>
</p:sld>
</file>

<file path=ppt/slides/slide94.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60262" name="Group 134"/>
          <p:cNvGraphicFramePr>
            <a:graphicFrameLocks noGrp="1"/>
          </p:cNvGraphicFramePr>
          <p:nvPr>
            <p:ph/>
          </p:nvPr>
        </p:nvGraphicFramePr>
        <p:xfrm>
          <a:off x="457200" y="381000"/>
          <a:ext cx="8229600" cy="5716588"/>
        </p:xfrm>
        <a:graphic>
          <a:graphicData uri="http://schemas.openxmlformats.org/drawingml/2006/table">
            <a:tbl>
              <a:tblPr rtl="1"/>
              <a:tblGrid>
                <a:gridCol w="3322637">
                  <a:extLst>
                    <a:ext uri="{9D8B030D-6E8A-4147-A177-3AD203B41FA5}">
                      <a16:colId xmlns:a16="http://schemas.microsoft.com/office/drawing/2014/main" val="3571979312"/>
                    </a:ext>
                  </a:extLst>
                </a:gridCol>
                <a:gridCol w="2163763">
                  <a:extLst>
                    <a:ext uri="{9D8B030D-6E8A-4147-A177-3AD203B41FA5}">
                      <a16:colId xmlns:a16="http://schemas.microsoft.com/office/drawing/2014/main" val="1054278695"/>
                    </a:ext>
                  </a:extLst>
                </a:gridCol>
                <a:gridCol w="2743200">
                  <a:extLst>
                    <a:ext uri="{9D8B030D-6E8A-4147-A177-3AD203B41FA5}">
                      <a16:colId xmlns:a16="http://schemas.microsoft.com/office/drawing/2014/main" val="759712770"/>
                    </a:ext>
                  </a:extLst>
                </a:gridCol>
              </a:tblGrid>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ثبت های روزنامه :</a:t>
                      </a:r>
                      <a:endParaRPr kumimoji="0" lang="en-US" altLang="fa-IR" sz="26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551799655"/>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 کالای در جریان ساخت دایره 1</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141671889"/>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مواد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1600000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70148607"/>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دستمزد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36887499"/>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سربار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9229201"/>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5213467"/>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 کالای در جریان ساخت دایره 2</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95934309"/>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3</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7114372"/>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4</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078508387"/>
                  </a:ext>
                </a:extLst>
              </a:tr>
              <a:tr h="51911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دستمزد</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92080698"/>
                  </a:ext>
                </a:extLst>
              </a:tr>
              <a:tr h="5207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کنترل سربار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655048420"/>
                  </a:ext>
                </a:extLst>
              </a:tr>
            </a:tbl>
          </a:graphicData>
        </a:graphic>
      </p:graphicFrame>
      <p:sp>
        <p:nvSpPr>
          <p:cNvPr id="560259" name="Line 131"/>
          <p:cNvSpPr>
            <a:spLocks noChangeShapeType="1"/>
          </p:cNvSpPr>
          <p:nvPr/>
        </p:nvSpPr>
        <p:spPr bwMode="auto">
          <a:xfrm>
            <a:off x="1763713" y="3213100"/>
            <a:ext cx="576103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Tree>
  </p:cSld>
  <p:clrMapOvr>
    <a:masterClrMapping/>
  </p:clrMapOvr>
  <p:transition spd="med">
    <p:plus/>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62261" name="Group 85"/>
          <p:cNvGraphicFramePr>
            <a:graphicFrameLocks noGrp="1"/>
          </p:cNvGraphicFramePr>
          <p:nvPr>
            <p:ph/>
          </p:nvPr>
        </p:nvGraphicFramePr>
        <p:xfrm>
          <a:off x="457200" y="635000"/>
          <a:ext cx="8229600" cy="5746750"/>
        </p:xfrm>
        <a:graphic>
          <a:graphicData uri="http://schemas.openxmlformats.org/drawingml/2006/table">
            <a:tbl>
              <a:tblPr rtl="1"/>
              <a:tblGrid>
                <a:gridCol w="4114800">
                  <a:extLst>
                    <a:ext uri="{9D8B030D-6E8A-4147-A177-3AD203B41FA5}">
                      <a16:colId xmlns:a16="http://schemas.microsoft.com/office/drawing/2014/main" val="3740020629"/>
                    </a:ext>
                  </a:extLst>
                </a:gridCol>
                <a:gridCol w="4114800">
                  <a:extLst>
                    <a:ext uri="{9D8B030D-6E8A-4147-A177-3AD203B41FA5}">
                      <a16:colId xmlns:a16="http://schemas.microsoft.com/office/drawing/2014/main" val="3845352745"/>
                    </a:ext>
                  </a:extLst>
                </a:gridCol>
              </a:tblGrid>
              <a:tr h="546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 کالای در جریان ساخت دایره 2</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2526700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681224071"/>
                  </a:ext>
                </a:extLst>
              </a:tr>
              <a:tr h="547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3</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382500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110438221"/>
                  </a:ext>
                </a:extLst>
              </a:tr>
              <a:tr h="546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4</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190800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326357998"/>
                  </a:ext>
                </a:extLst>
              </a:tr>
              <a:tr h="5715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1                     3100000</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441537240"/>
                  </a:ext>
                </a:extLst>
              </a:tr>
              <a:tr h="546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 کالای ساخته شده – محصول اصلی الف</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3126700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013811810"/>
                  </a:ext>
                </a:extLst>
              </a:tr>
              <a:tr h="54610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ساخته شده – محصول فرعی ب </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832500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4669378"/>
                  </a:ext>
                </a:extLst>
              </a:tr>
              <a:tr h="5476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ساخته شده – محصول فرعی ج</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440800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436710315"/>
                  </a:ext>
                </a:extLst>
              </a:tr>
              <a:tr h="5461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2                     3126700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610233199"/>
                  </a:ext>
                </a:extLst>
              </a:tr>
              <a:tr h="5476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3                    832500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4008965742"/>
                  </a:ext>
                </a:extLst>
              </a:tr>
              <a:tr h="54610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                                  کالای در جریان ساخت دایره 4                    440800</a:t>
                      </a:r>
                      <a:endParaRPr kumimoji="0" lang="en-US" altLang="fa-IR" sz="22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530957024"/>
                  </a:ext>
                </a:extLst>
              </a:tr>
            </a:tbl>
          </a:graphicData>
        </a:graphic>
      </p:graphicFrame>
    </p:spTree>
  </p:cSld>
  <p:clrMapOvr>
    <a:masterClrMapping/>
  </p:clrMapOvr>
  <p:transition spd="med">
    <p:plus/>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64521" name="Group 297"/>
          <p:cNvGraphicFramePr>
            <a:graphicFrameLocks noGrp="1"/>
          </p:cNvGraphicFramePr>
          <p:nvPr>
            <p:ph/>
          </p:nvPr>
        </p:nvGraphicFramePr>
        <p:xfrm>
          <a:off x="457200" y="381000"/>
          <a:ext cx="8229600" cy="5711825"/>
        </p:xfrm>
        <a:graphic>
          <a:graphicData uri="http://schemas.openxmlformats.org/drawingml/2006/table">
            <a:tbl>
              <a:tblPr rtl="1"/>
              <a:tblGrid>
                <a:gridCol w="1411287">
                  <a:extLst>
                    <a:ext uri="{9D8B030D-6E8A-4147-A177-3AD203B41FA5}">
                      <a16:colId xmlns:a16="http://schemas.microsoft.com/office/drawing/2014/main" val="3829173489"/>
                    </a:ext>
                  </a:extLst>
                </a:gridCol>
                <a:gridCol w="182563">
                  <a:extLst>
                    <a:ext uri="{9D8B030D-6E8A-4147-A177-3AD203B41FA5}">
                      <a16:colId xmlns:a16="http://schemas.microsoft.com/office/drawing/2014/main" val="1699083863"/>
                    </a:ext>
                  </a:extLst>
                </a:gridCol>
                <a:gridCol w="360362">
                  <a:extLst>
                    <a:ext uri="{9D8B030D-6E8A-4147-A177-3AD203B41FA5}">
                      <a16:colId xmlns:a16="http://schemas.microsoft.com/office/drawing/2014/main" val="1678906076"/>
                    </a:ext>
                  </a:extLst>
                </a:gridCol>
                <a:gridCol w="788988">
                  <a:extLst>
                    <a:ext uri="{9D8B030D-6E8A-4147-A177-3AD203B41FA5}">
                      <a16:colId xmlns:a16="http://schemas.microsoft.com/office/drawing/2014/main" val="491803045"/>
                    </a:ext>
                  </a:extLst>
                </a:gridCol>
                <a:gridCol w="1260475">
                  <a:extLst>
                    <a:ext uri="{9D8B030D-6E8A-4147-A177-3AD203B41FA5}">
                      <a16:colId xmlns:a16="http://schemas.microsoft.com/office/drawing/2014/main" val="3102036990"/>
                    </a:ext>
                  </a:extLst>
                </a:gridCol>
                <a:gridCol w="182562">
                  <a:extLst>
                    <a:ext uri="{9D8B030D-6E8A-4147-A177-3AD203B41FA5}">
                      <a16:colId xmlns:a16="http://schemas.microsoft.com/office/drawing/2014/main" val="641098362"/>
                    </a:ext>
                  </a:extLst>
                </a:gridCol>
                <a:gridCol w="576263">
                  <a:extLst>
                    <a:ext uri="{9D8B030D-6E8A-4147-A177-3AD203B41FA5}">
                      <a16:colId xmlns:a16="http://schemas.microsoft.com/office/drawing/2014/main" val="959618988"/>
                    </a:ext>
                  </a:extLst>
                </a:gridCol>
                <a:gridCol w="723900">
                  <a:extLst>
                    <a:ext uri="{9D8B030D-6E8A-4147-A177-3AD203B41FA5}">
                      <a16:colId xmlns:a16="http://schemas.microsoft.com/office/drawing/2014/main" val="1650636507"/>
                    </a:ext>
                  </a:extLst>
                </a:gridCol>
                <a:gridCol w="1254125">
                  <a:extLst>
                    <a:ext uri="{9D8B030D-6E8A-4147-A177-3AD203B41FA5}">
                      <a16:colId xmlns:a16="http://schemas.microsoft.com/office/drawing/2014/main" val="3201664586"/>
                    </a:ext>
                  </a:extLst>
                </a:gridCol>
                <a:gridCol w="182562">
                  <a:extLst>
                    <a:ext uri="{9D8B030D-6E8A-4147-A177-3AD203B41FA5}">
                      <a16:colId xmlns:a16="http://schemas.microsoft.com/office/drawing/2014/main" val="2332828881"/>
                    </a:ext>
                  </a:extLst>
                </a:gridCol>
                <a:gridCol w="1306513">
                  <a:extLst>
                    <a:ext uri="{9D8B030D-6E8A-4147-A177-3AD203B41FA5}">
                      <a16:colId xmlns:a16="http://schemas.microsoft.com/office/drawing/2014/main" val="3599068266"/>
                    </a:ext>
                  </a:extLst>
                </a:gridCol>
              </a:tblGrid>
              <a:tr h="4762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5) قیمت تمام شده کالای فروش رفته – محصول الف           2345025</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949365157"/>
                  </a:ext>
                </a:extLst>
              </a:tr>
              <a:tr h="4762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    قیمت تمام شده کالای فروش رفته – محصول ب              624375</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284232568"/>
                  </a:ext>
                </a:extLst>
              </a:tr>
              <a:tr h="4762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    قیمت تمام شده کالای فروش رفته – محصول ج               355484</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330908231"/>
                  </a:ext>
                </a:extLst>
              </a:tr>
              <a:tr h="5397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کالای ساخته شده – محصول اصلی الف                  2345025</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12735058"/>
                  </a:ext>
                </a:extLst>
              </a:tr>
              <a:tr h="4762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                                                            کالای ساخته شده – محصول فرعی ب                       624375 </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592286897"/>
                  </a:ext>
                </a:extLst>
              </a:tr>
              <a:tr h="476250">
                <a:tc gridSpan="11">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کالای ساخته شده – محصول فرعی ج                       355484</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cap="flat">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01444494"/>
                  </a:ext>
                </a:extLst>
              </a:tr>
              <a:tr h="4762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cap="flat">
                      <a:noFill/>
                    </a:lnR>
                    <a:lnT>
                      <a:noFill/>
                    </a:lnT>
                    <a:lnB>
                      <a:noFill/>
                    </a:lnB>
                    <a:lnTlToBr>
                      <a:noFill/>
                    </a:lnTlToBr>
                    <a:lnBlToTr>
                      <a:noFill/>
                    </a:lnBlToTr>
                    <a:noFill/>
                  </a:tcPr>
                </a:tc>
                <a:tc hMerge="1">
                  <a:txBody>
                    <a:bodyPr/>
                    <a:lstStyle/>
                    <a:p>
                      <a:pPr rtl="1"/>
                      <a:endParaRPr lang="fa-IR"/>
                    </a:p>
                  </a:txBody>
                  <a:tcPr/>
                </a:tc>
                <a:extLst>
                  <a:ext uri="{0D108BD9-81ED-4DB2-BD59-A6C34878D82A}">
                    <a16:rowId xmlns:a16="http://schemas.microsoft.com/office/drawing/2014/main" val="1120798479"/>
                  </a:ext>
                </a:extLst>
              </a:tr>
              <a:tr h="442913">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کالای در جریان ساخت دایره 1</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کالای در جریان ساخت دایره 2</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کالای در جریان ساخت دایره 3</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119182510"/>
                  </a:ext>
                </a:extLst>
              </a:tr>
              <a:tr h="476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مواد  1600000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دستمزد 400000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دستمزد 200000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888159449"/>
                  </a:ext>
                </a:extLst>
              </a:tr>
              <a:tr h="476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دستمزد 1000000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3100000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سربار  200000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سربار 150000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900479213"/>
                  </a:ext>
                </a:extLst>
              </a:tr>
              <a:tr h="476250">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سربار 500000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2526700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3126700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382500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a:noFill/>
                    </a:lnT>
                    <a:lnB>
                      <a:noFill/>
                    </a:lnB>
                    <a:lnTlToBr>
                      <a:noFill/>
                    </a:lnTlToBr>
                    <a:lnBlToTr>
                      <a:noFill/>
                    </a:lnBlToTr>
                    <a:noFill/>
                  </a:tcPr>
                </a:tc>
                <a:extLst>
                  <a:ext uri="{0D108BD9-81ED-4DB2-BD59-A6C34878D82A}">
                    <a16:rowId xmlns:a16="http://schemas.microsoft.com/office/drawing/2014/main" val="2513730582"/>
                  </a:ext>
                </a:extLst>
              </a:tr>
              <a:tr h="442913">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cap="flat">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a:noFill/>
                    </a:lnR>
                    <a:lnT>
                      <a:noFill/>
                    </a:lnT>
                    <a:lnB cap="flat">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rPr>
                        <a:t>832500</a:t>
                      </a:r>
                      <a:endParaRPr kumimoji="0" lang="en-US" altLang="fa-IR" sz="2000" b="0" i="0" u="none" strike="noStrike" cap="none" normalizeH="0" baseline="0" smtClean="0">
                        <a:ln>
                          <a:noFill/>
                        </a:ln>
                        <a:solidFill>
                          <a:schemeClr val="tx1"/>
                        </a:solidFill>
                        <a:effectLst/>
                        <a:latin typeface="Times New Roman" panose="02020603050405020304" pitchFamily="18" charset="0"/>
                        <a:cs typeface="B Zar" panose="00000400000000000000" pitchFamily="2" charset="-78"/>
                      </a:endParaRPr>
                    </a:p>
                  </a:txBody>
                  <a:tcPr horzOverflow="overflow">
                    <a:lnL w="12700" cap="flat" cmpd="sng" algn="ctr">
                      <a:solidFill>
                        <a:schemeClr val="tx1"/>
                      </a:solidFill>
                      <a:prstDash val="solid"/>
                      <a:round/>
                      <a:headEnd type="none" w="med" len="med"/>
                      <a:tailEnd type="none" w="med" len="med"/>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236457964"/>
                  </a:ext>
                </a:extLst>
              </a:tr>
            </a:tbl>
          </a:graphicData>
        </a:graphic>
      </p:graphicFrame>
      <p:grpSp>
        <p:nvGrpSpPr>
          <p:cNvPr id="564533" name="Group 309"/>
          <p:cNvGrpSpPr>
            <a:grpSpLocks/>
          </p:cNvGrpSpPr>
          <p:nvPr/>
        </p:nvGrpSpPr>
        <p:grpSpPr bwMode="auto">
          <a:xfrm>
            <a:off x="1763713" y="6092825"/>
            <a:ext cx="2736850" cy="215900"/>
            <a:chOff x="1111" y="3838"/>
            <a:chExt cx="1724" cy="136"/>
          </a:xfrm>
        </p:grpSpPr>
        <p:sp>
          <p:nvSpPr>
            <p:cNvPr id="564531" name="Line 307"/>
            <p:cNvSpPr>
              <a:spLocks noChangeShapeType="1"/>
            </p:cNvSpPr>
            <p:nvPr/>
          </p:nvSpPr>
          <p:spPr bwMode="auto">
            <a:xfrm>
              <a:off x="1111" y="3838"/>
              <a:ext cx="0"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64532" name="Line 308"/>
            <p:cNvSpPr>
              <a:spLocks noChangeShapeType="1"/>
            </p:cNvSpPr>
            <p:nvPr/>
          </p:nvSpPr>
          <p:spPr bwMode="auto">
            <a:xfrm>
              <a:off x="2835" y="3838"/>
              <a:ext cx="0" cy="136"/>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plus/>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graphicFrame>
        <p:nvGraphicFramePr>
          <p:cNvPr id="566717" name="Group 445"/>
          <p:cNvGraphicFramePr>
            <a:graphicFrameLocks noGrp="1"/>
          </p:cNvGraphicFramePr>
          <p:nvPr>
            <p:ph/>
          </p:nvPr>
        </p:nvGraphicFramePr>
        <p:xfrm>
          <a:off x="323850" y="260350"/>
          <a:ext cx="8435975" cy="6526213"/>
        </p:xfrm>
        <a:graphic>
          <a:graphicData uri="http://schemas.openxmlformats.org/drawingml/2006/table">
            <a:tbl>
              <a:tblPr rtl="1"/>
              <a:tblGrid>
                <a:gridCol w="1147762">
                  <a:extLst>
                    <a:ext uri="{9D8B030D-6E8A-4147-A177-3AD203B41FA5}">
                      <a16:colId xmlns:a16="http://schemas.microsoft.com/office/drawing/2014/main" val="2677756570"/>
                    </a:ext>
                  </a:extLst>
                </a:gridCol>
                <a:gridCol w="182563">
                  <a:extLst>
                    <a:ext uri="{9D8B030D-6E8A-4147-A177-3AD203B41FA5}">
                      <a16:colId xmlns:a16="http://schemas.microsoft.com/office/drawing/2014/main" val="457352484"/>
                    </a:ext>
                  </a:extLst>
                </a:gridCol>
                <a:gridCol w="182562">
                  <a:extLst>
                    <a:ext uri="{9D8B030D-6E8A-4147-A177-3AD203B41FA5}">
                      <a16:colId xmlns:a16="http://schemas.microsoft.com/office/drawing/2014/main" val="1572705428"/>
                    </a:ext>
                  </a:extLst>
                </a:gridCol>
                <a:gridCol w="1185863">
                  <a:extLst>
                    <a:ext uri="{9D8B030D-6E8A-4147-A177-3AD203B41FA5}">
                      <a16:colId xmlns:a16="http://schemas.microsoft.com/office/drawing/2014/main" val="1461376159"/>
                    </a:ext>
                  </a:extLst>
                </a:gridCol>
                <a:gridCol w="205400">
                  <a:extLst>
                    <a:ext uri="{9D8B030D-6E8A-4147-A177-3AD203B41FA5}">
                      <a16:colId xmlns:a16="http://schemas.microsoft.com/office/drawing/2014/main" val="1982381931"/>
                    </a:ext>
                  </a:extLst>
                </a:gridCol>
                <a:gridCol w="411163">
                  <a:extLst>
                    <a:ext uri="{9D8B030D-6E8A-4147-A177-3AD203B41FA5}">
                      <a16:colId xmlns:a16="http://schemas.microsoft.com/office/drawing/2014/main" val="713994506"/>
                    </a:ext>
                  </a:extLst>
                </a:gridCol>
                <a:gridCol w="990600">
                  <a:extLst>
                    <a:ext uri="{9D8B030D-6E8A-4147-A177-3AD203B41FA5}">
                      <a16:colId xmlns:a16="http://schemas.microsoft.com/office/drawing/2014/main" val="3703463120"/>
                    </a:ext>
                  </a:extLst>
                </a:gridCol>
                <a:gridCol w="182562">
                  <a:extLst>
                    <a:ext uri="{9D8B030D-6E8A-4147-A177-3AD203B41FA5}">
                      <a16:colId xmlns:a16="http://schemas.microsoft.com/office/drawing/2014/main" val="392214310"/>
                    </a:ext>
                  </a:extLst>
                </a:gridCol>
                <a:gridCol w="752475">
                  <a:extLst>
                    <a:ext uri="{9D8B030D-6E8A-4147-A177-3AD203B41FA5}">
                      <a16:colId xmlns:a16="http://schemas.microsoft.com/office/drawing/2014/main" val="2490469271"/>
                    </a:ext>
                  </a:extLst>
                </a:gridCol>
                <a:gridCol w="255588">
                  <a:extLst>
                    <a:ext uri="{9D8B030D-6E8A-4147-A177-3AD203B41FA5}">
                      <a16:colId xmlns:a16="http://schemas.microsoft.com/office/drawing/2014/main" val="4047029035"/>
                    </a:ext>
                  </a:extLst>
                </a:gridCol>
                <a:gridCol w="431800">
                  <a:extLst>
                    <a:ext uri="{9D8B030D-6E8A-4147-A177-3AD203B41FA5}">
                      <a16:colId xmlns:a16="http://schemas.microsoft.com/office/drawing/2014/main" val="4107535243"/>
                    </a:ext>
                  </a:extLst>
                </a:gridCol>
                <a:gridCol w="473075">
                  <a:extLst>
                    <a:ext uri="{9D8B030D-6E8A-4147-A177-3AD203B41FA5}">
                      <a16:colId xmlns:a16="http://schemas.microsoft.com/office/drawing/2014/main" val="888049425"/>
                    </a:ext>
                  </a:extLst>
                </a:gridCol>
                <a:gridCol w="1028700">
                  <a:extLst>
                    <a:ext uri="{9D8B030D-6E8A-4147-A177-3AD203B41FA5}">
                      <a16:colId xmlns:a16="http://schemas.microsoft.com/office/drawing/2014/main" val="3989646919"/>
                    </a:ext>
                  </a:extLst>
                </a:gridCol>
                <a:gridCol w="1028700">
                  <a:extLst>
                    <a:ext uri="{9D8B030D-6E8A-4147-A177-3AD203B41FA5}">
                      <a16:colId xmlns:a16="http://schemas.microsoft.com/office/drawing/2014/main" val="3455536668"/>
                    </a:ext>
                  </a:extLst>
                </a:gridCol>
              </a:tblGrid>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cap="fla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hMerge="1">
                  <a:txBody>
                    <a:bodyPr/>
                    <a:lstStyle/>
                    <a:p>
                      <a:pPr rtl="1"/>
                      <a:endParaRPr lang="fa-IR"/>
                    </a:p>
                  </a:txBody>
                  <a:tcPr/>
                </a:tc>
                <a:tc gridSpan="9">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در جریان ساخت دایره 4</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122308134"/>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دستمزد  150000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94525509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سربار   100000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440800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44313347"/>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سهم از هزینه های مشترک  190800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588294861"/>
                  </a:ext>
                </a:extLst>
              </a:tr>
              <a:tr h="35718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404961278"/>
                  </a:ext>
                </a:extLst>
              </a:tr>
              <a:tr h="357188">
                <a:tc gridSpan="1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6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موجودی هر یک از محصولات که باید در ترازنامه منعکس شود :</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807033106"/>
                  </a:ext>
                </a:extLst>
              </a:tr>
              <a:tr h="357188">
                <a:tc gridSpan="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ساخته شده – محصول الف</a:t>
                      </a:r>
                      <a:endParaRPr kumimoji="0" lang="en-US"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ساخته شده – محصول ب</a:t>
                      </a:r>
                      <a:endParaRPr kumimoji="0" lang="en-US"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کالای ساخته شده – محصول ج</a:t>
                      </a:r>
                      <a:endParaRPr kumimoji="0" lang="en-US" altLang="fa-IR" sz="19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2724643190"/>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3126700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832500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624375</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440800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355484</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4055761069"/>
                  </a:ext>
                </a:extLst>
              </a:tr>
              <a:tr h="357188">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2345025</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a:noFill/>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cap="flat">
                      <a:noFill/>
                    </a:lnR>
                    <a:lnT>
                      <a:noFill/>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4083527014"/>
                  </a:ext>
                </a:extLst>
              </a:tr>
              <a:tr h="180975">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مانده  781675</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مانده  208125</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gridSpan="3">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a:noFill/>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a:noFill/>
                    </a:lnR>
                    <a:lnT>
                      <a:noFill/>
                    </a:lnT>
                    <a:lnB>
                      <a:noFill/>
                    </a:lnB>
                    <a:lnTlToBr>
                      <a:noFill/>
                    </a:lnTlToBr>
                    <a:lnBlToTr>
                      <a:noFill/>
                    </a:lnBlToTr>
                    <a:noFill/>
                  </a:tcPr>
                </a:tc>
                <a:tc gridSpan="2">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مانده  85316</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a:noFill/>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a:noFill/>
                    </a:lnB>
                    <a:lnTlToBr>
                      <a:noFill/>
                    </a:lnTlToBr>
                    <a:lnBlToTr>
                      <a:noFill/>
                    </a:lnBlToTr>
                    <a:noFill/>
                  </a:tcPr>
                </a:tc>
                <a:tc hMerge="1">
                  <a:txBody>
                    <a:bodyPr/>
                    <a:lstStyle/>
                    <a:p>
                      <a:pPr rtl="1"/>
                      <a:endParaRPr lang="fa-IR"/>
                    </a:p>
                  </a:txBody>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w="12700" cap="flat" cmpd="sng" algn="ctr">
                      <a:solidFill>
                        <a:schemeClr val="tx1"/>
                      </a:solidFill>
                      <a:prstDash val="solid"/>
                      <a:round/>
                      <a:headEnd type="none" w="med" len="med"/>
                      <a:tailEnd type="none" w="med" len="med"/>
                    </a:lnL>
                    <a:lnR cap="flat">
                      <a:noFill/>
                    </a:lnR>
                    <a:lnT w="12700" cap="flat" cmpd="sng" algn="ctr">
                      <a:solidFill>
                        <a:schemeClr val="tx1"/>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2478871154"/>
                  </a:ext>
                </a:extLst>
              </a:tr>
              <a:tr h="2143125">
                <a:tc gridSpan="14">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5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محاسبه قیمت تمام شده کالای فروش رفته محصولات :</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محصولات اصلی الف :                                                                              2345025= 6000 × 3126700</a:t>
                      </a:r>
                    </a:p>
                    <a:p>
                      <a:pPr marL="0" marR="0" lvl="0" indent="0" algn="ctr" defTabSz="914400" rtl="1" eaLnBrk="1" fontAlgn="base" latinLnBrk="0" hangingPunct="1">
                        <a:lnSpc>
                          <a:spcPct val="3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                                                                                                       8000                 </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محصول فرعی ب :                                                                                         624375= 1500 × 832500 </a:t>
                      </a:r>
                    </a:p>
                    <a:p>
                      <a:pPr marL="0" marR="0" lvl="0" indent="0" algn="ctr" defTabSz="914400" rtl="1" eaLnBrk="1" fontAlgn="base" latinLnBrk="0" hangingPunct="1">
                        <a:lnSpc>
                          <a:spcPct val="2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                                                                                                           2000</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محصول فرعی ج :                                                                                          355484= 2500 × 430800</a:t>
                      </a:r>
                    </a:p>
                    <a:p>
                      <a:pPr marL="0" marR="0" lvl="0" indent="0" algn="ctr" defTabSz="914400" rtl="1" eaLnBrk="1" fontAlgn="base" latinLnBrk="0" hangingPunct="1">
                        <a:lnSpc>
                          <a:spcPct val="4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                                                                                                           3100</a:t>
                      </a:r>
                    </a:p>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محاسبه قیمت تمام شده کالای ساخته شده محصول اصلی الف :</a:t>
                      </a:r>
                    </a:p>
                    <a:p>
                      <a:pPr marL="0" marR="0" lvl="0" indent="0" algn="l"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rPr>
                        <a:t>2526700=(190800+382500) – 3100000</a:t>
                      </a:r>
                      <a:endParaRPr kumimoji="0" lang="en-US" altLang="fa-IR" sz="2000" b="0" i="0" u="none" strike="noStrike" cap="none" normalizeH="0" baseline="0" smtClean="0">
                        <a:ln>
                          <a:noFill/>
                        </a:ln>
                        <a:solidFill>
                          <a:schemeClr val="tx1"/>
                        </a:solidFill>
                        <a:effectLst>
                          <a:outerShdw blurRad="38100" dist="38100" dir="2700000" algn="tl">
                            <a:srgbClr val="000000"/>
                          </a:outerShdw>
                        </a:effectLst>
                        <a:latin typeface="Tahoma" panose="020B0604030504040204" pitchFamily="34" charset="0"/>
                        <a:cs typeface="B Zar" panose="00000400000000000000" pitchFamily="2" charset="-78"/>
                      </a:endParaRPr>
                    </a:p>
                  </a:txBody>
                  <a:tcPr marL="90000" marR="90000" marT="0" marB="46800" horzOverflow="overflow">
                    <a:lnL cap="flat">
                      <a:noFill/>
                    </a:lnL>
                    <a:lnR cap="flat">
                      <a:noFill/>
                    </a:lnR>
                    <a:lnT>
                      <a:noFill/>
                    </a:lnT>
                    <a:lnB cap="flat">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885510706"/>
                  </a:ext>
                </a:extLst>
              </a:tr>
            </a:tbl>
          </a:graphicData>
        </a:graphic>
      </p:graphicFrame>
      <p:grpSp>
        <p:nvGrpSpPr>
          <p:cNvPr id="566721" name="Group 449"/>
          <p:cNvGrpSpPr>
            <a:grpSpLocks/>
          </p:cNvGrpSpPr>
          <p:nvPr/>
        </p:nvGrpSpPr>
        <p:grpSpPr bwMode="auto">
          <a:xfrm>
            <a:off x="1692275" y="4725988"/>
            <a:ext cx="433388" cy="1008062"/>
            <a:chOff x="1156" y="3067"/>
            <a:chExt cx="273" cy="635"/>
          </a:xfrm>
        </p:grpSpPr>
        <p:sp>
          <p:nvSpPr>
            <p:cNvPr id="566718" name="Line 446"/>
            <p:cNvSpPr>
              <a:spLocks noChangeShapeType="1"/>
            </p:cNvSpPr>
            <p:nvPr/>
          </p:nvSpPr>
          <p:spPr bwMode="auto">
            <a:xfrm>
              <a:off x="1202" y="3067"/>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66719" name="Line 447"/>
            <p:cNvSpPr>
              <a:spLocks noChangeShapeType="1"/>
            </p:cNvSpPr>
            <p:nvPr/>
          </p:nvSpPr>
          <p:spPr bwMode="auto">
            <a:xfrm>
              <a:off x="1156" y="3385"/>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sp>
          <p:nvSpPr>
            <p:cNvPr id="566720" name="Line 448"/>
            <p:cNvSpPr>
              <a:spLocks noChangeShapeType="1"/>
            </p:cNvSpPr>
            <p:nvPr/>
          </p:nvSpPr>
          <p:spPr bwMode="auto">
            <a:xfrm>
              <a:off x="1156" y="3702"/>
              <a:ext cx="22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lstStyle/>
            <a:p>
              <a:endParaRPr lang="fa-IR"/>
            </a:p>
          </p:txBody>
        </p:sp>
      </p:grpSp>
    </p:spTree>
  </p:cSld>
  <p:clrMapOvr>
    <a:masterClrMapping/>
  </p:clrMapOvr>
  <p:transition spd="med">
    <p:plus/>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68324" name="Rectangle 4"/>
          <p:cNvSpPr>
            <a:spLocks noGrp="1" noChangeArrowheads="1"/>
          </p:cNvSpPr>
          <p:nvPr>
            <p:ph type="title"/>
          </p:nvPr>
        </p:nvSpPr>
        <p:spPr>
          <a:xfrm>
            <a:off x="457200" y="115888"/>
            <a:ext cx="8229600" cy="671512"/>
          </a:xfrm>
        </p:spPr>
        <p:txBody>
          <a:bodyPr/>
          <a:lstStyle/>
          <a:p>
            <a:pPr algn="r"/>
            <a:r>
              <a:rPr lang="fa-IR" altLang="fa-IR" sz="1600">
                <a:cs typeface="B Nasim" panose="00000700000000000000" pitchFamily="2" charset="-78"/>
              </a:rPr>
              <a:t>حل مساله (2-2)</a:t>
            </a:r>
            <a:endParaRPr lang="en-US" altLang="fa-IR" sz="1600">
              <a:cs typeface="B Nasim" panose="00000700000000000000" pitchFamily="2" charset="-78"/>
            </a:endParaRPr>
          </a:p>
        </p:txBody>
      </p:sp>
      <p:graphicFrame>
        <p:nvGraphicFramePr>
          <p:cNvPr id="568619" name="Group 299"/>
          <p:cNvGraphicFramePr>
            <a:graphicFrameLocks noGrp="1"/>
          </p:cNvGraphicFramePr>
          <p:nvPr>
            <p:ph idx="1"/>
          </p:nvPr>
        </p:nvGraphicFramePr>
        <p:xfrm>
          <a:off x="395288" y="765175"/>
          <a:ext cx="8518525" cy="6032500"/>
        </p:xfrm>
        <a:graphic>
          <a:graphicData uri="http://schemas.openxmlformats.org/drawingml/2006/table">
            <a:tbl>
              <a:tblPr rtl="1"/>
              <a:tblGrid>
                <a:gridCol w="1246188">
                  <a:extLst>
                    <a:ext uri="{9D8B030D-6E8A-4147-A177-3AD203B41FA5}">
                      <a16:colId xmlns:a16="http://schemas.microsoft.com/office/drawing/2014/main" val="3307344274"/>
                    </a:ext>
                  </a:extLst>
                </a:gridCol>
                <a:gridCol w="1223962">
                  <a:extLst>
                    <a:ext uri="{9D8B030D-6E8A-4147-A177-3AD203B41FA5}">
                      <a16:colId xmlns:a16="http://schemas.microsoft.com/office/drawing/2014/main" val="173349658"/>
                    </a:ext>
                  </a:extLst>
                </a:gridCol>
                <a:gridCol w="1727200">
                  <a:extLst>
                    <a:ext uri="{9D8B030D-6E8A-4147-A177-3AD203B41FA5}">
                      <a16:colId xmlns:a16="http://schemas.microsoft.com/office/drawing/2014/main" val="593035213"/>
                    </a:ext>
                  </a:extLst>
                </a:gridCol>
                <a:gridCol w="2016125">
                  <a:extLst>
                    <a:ext uri="{9D8B030D-6E8A-4147-A177-3AD203B41FA5}">
                      <a16:colId xmlns:a16="http://schemas.microsoft.com/office/drawing/2014/main" val="3185324579"/>
                    </a:ext>
                  </a:extLst>
                </a:gridCol>
                <a:gridCol w="2305050">
                  <a:extLst>
                    <a:ext uri="{9D8B030D-6E8A-4147-A177-3AD203B41FA5}">
                      <a16:colId xmlns:a16="http://schemas.microsoft.com/office/drawing/2014/main" val="203121125"/>
                    </a:ext>
                  </a:extLst>
                </a:gridCol>
              </a:tblGrid>
              <a:tr h="274638">
                <a:tc gridSpan="5">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تسهیم هزینه های مشترک با استفاده از روش ارزش خالص بازیافتنی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cap="flat">
                      <a:noFill/>
                    </a:lnR>
                    <a:lnT cap="flat">
                      <a:noFill/>
                    </a:lnT>
                    <a:lnB>
                      <a:noFill/>
                    </a:lnB>
                    <a:lnTlToBr>
                      <a:noFill/>
                    </a:lnTlToBr>
                    <a:lnBlToTr>
                      <a:noFill/>
                    </a:lnBlToTr>
                    <a:noFill/>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tc hMerge="1">
                  <a:txBody>
                    <a:bodyPr/>
                    <a:lstStyle/>
                    <a:p>
                      <a:pPr rtl="1"/>
                      <a:endParaRPr lang="fa-IR"/>
                    </a:p>
                  </a:txBody>
                  <a:tcPr/>
                </a:tc>
                <a:extLst>
                  <a:ext uri="{0D108BD9-81ED-4DB2-BD59-A6C34878D82A}">
                    <a16:rowId xmlns:a16="http://schemas.microsoft.com/office/drawing/2014/main" val="310985579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2212073"/>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X</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1500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8311942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Y</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727404183"/>
                  </a:ext>
                </a:extLst>
              </a:tr>
              <a:tr h="361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Z</a:t>
                      </a: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75/3543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212625000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137625000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586307755"/>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انفرادی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ساخته شده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555442184"/>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27000000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20837980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51000000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69000000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919947513"/>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75000000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50%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45000000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137625000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182625000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2694008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150000000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90000000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188625000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278625000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86951451"/>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هر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تعداد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کالای فروش رفته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موجودی کالای ساخته شده در پایان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تمام شده موجودی کالای ساخته شده آخر دوره</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747939299"/>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18000000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081693928"/>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2300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69000000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7164382"/>
                  </a:ext>
                </a:extLst>
              </a:tr>
              <a:tr h="334963">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75/3043</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12175000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60875000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2877624100"/>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199750000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78875000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669785432"/>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grpId="0" nodeType="withEffect">
                                  <p:stCondLst>
                                    <p:cond delay="0"/>
                                  </p:stCondLst>
                                  <p:childTnLst>
                                    <p:set>
                                      <p:cBhvr>
                                        <p:cTn id="6" dur="1" fill="hold">
                                          <p:stCondLst>
                                            <p:cond delay="0"/>
                                          </p:stCondLst>
                                        </p:cTn>
                                        <p:tgtEl>
                                          <p:spTgt spid="568324"/>
                                        </p:tgtEl>
                                        <p:attrNameLst>
                                          <p:attrName>style.visibility</p:attrName>
                                        </p:attrNameLst>
                                      </p:cBhvr>
                                      <p:to>
                                        <p:strVal val="visible"/>
                                      </p:to>
                                    </p:set>
                                    <p:anim calcmode="lin" valueType="num">
                                      <p:cBhvr>
                                        <p:cTn id="7" dur="2000" fill="hold"/>
                                        <p:tgtEl>
                                          <p:spTgt spid="568324"/>
                                        </p:tgtEl>
                                        <p:attrNameLst>
                                          <p:attrName>ppt_w</p:attrName>
                                        </p:attrNameLst>
                                      </p:cBhvr>
                                      <p:tavLst>
                                        <p:tav tm="0">
                                          <p:val>
                                            <p:strVal val="#ppt_w"/>
                                          </p:val>
                                        </p:tav>
                                        <p:tav tm="100000">
                                          <p:val>
                                            <p:strVal val="#ppt_w"/>
                                          </p:val>
                                        </p:tav>
                                      </p:tavLst>
                                    </p:anim>
                                    <p:anim calcmode="lin" valueType="num">
                                      <p:cBhvr>
                                        <p:cTn id="8" dur="2000" fill="hold"/>
                                        <p:tgtEl>
                                          <p:spTgt spid="568324"/>
                                        </p:tgtEl>
                                        <p:attrNameLst>
                                          <p:attrName>ppt_h</p:attrName>
                                        </p:attrNameLst>
                                      </p:cBhvr>
                                      <p:tavLst>
                                        <p:tav tm="0">
                                          <p:val>
                                            <p:strVal val="#ppt_h"/>
                                          </p:val>
                                        </p:tav>
                                        <p:tav tm="30000">
                                          <p:val>
                                            <p:strVal val="#ppt_h/2"/>
                                          </p:val>
                                        </p:tav>
                                        <p:tav tm="40000">
                                          <p:val>
                                            <p:strVal val="#ppt_h"/>
                                          </p:val>
                                        </p:tav>
                                        <p:tav tm="50000">
                                          <p:val>
                                            <p:strVal val="#ppt_h/2"/>
                                          </p:val>
                                        </p:tav>
                                        <p:tav tm="60000">
                                          <p:val>
                                            <p:strVal val="#ppt_h"/>
                                          </p:val>
                                        </p:tav>
                                        <p:tav tm="69900">
                                          <p:val>
                                            <p:strVal val="#ppt_h/2"/>
                                          </p:val>
                                        </p:tav>
                                        <p:tav tm="80000">
                                          <p:val>
                                            <p:strVal val="#ppt_h"/>
                                          </p:val>
                                        </p:tav>
                                        <p:tav tm="100000">
                                          <p:val>
                                            <p:strVal val="#ppt_h"/>
                                          </p:val>
                                        </p:tav>
                                      </p:tavLst>
                                    </p:anim>
                                    <p:anim calcmode="lin" valueType="num">
                                      <p:cBhvr>
                                        <p:cTn id="9" dur="2000" fill="hold"/>
                                        <p:tgtEl>
                                          <p:spTgt spid="568324"/>
                                        </p:tgtEl>
                                        <p:attrNameLst>
                                          <p:attrName>ppt_x</p:attrName>
                                        </p:attrNameLst>
                                      </p:cBhvr>
                                      <p:tavLst>
                                        <p:tav tm="0">
                                          <p:val>
                                            <p:strVal val="#ppt_x-.4"/>
                                          </p:val>
                                        </p:tav>
                                        <p:tav tm="100000">
                                          <p:val>
                                            <p:strVal val="#ppt_x"/>
                                          </p:val>
                                        </p:tav>
                                      </p:tavLst>
                                    </p:anim>
                                    <p:anim calcmode="lin" valueType="num">
                                      <p:cBhvr>
                                        <p:cTn id="10" dur="2000" fill="hold"/>
                                        <p:tgtEl>
                                          <p:spTgt spid="568324"/>
                                        </p:tgtEl>
                                        <p:attrNameLst>
                                          <p:attrName>ppt_y</p:attrName>
                                        </p:attrNameLst>
                                      </p:cBhvr>
                                      <p:tavLst>
                                        <p:tav tm="0">
                                          <p:val>
                                            <p:strVal val="#ppt_y-.5"/>
                                          </p:val>
                                        </p:tav>
                                        <p:tav tm="20000">
                                          <p:val>
                                            <p:strVal val="#ppt_y-.2"/>
                                          </p:val>
                                        </p:tav>
                                        <p:tav tm="30000">
                                          <p:val>
                                            <p:strVal val="#ppt_y"/>
                                          </p:val>
                                        </p:tav>
                                        <p:tav tm="40000">
                                          <p:val>
                                            <p:strVal val="#ppt_y-.15"/>
                                          </p:val>
                                        </p:tav>
                                        <p:tav tm="50000">
                                          <p:val>
                                            <p:strVal val="#ppt_y"/>
                                          </p:val>
                                        </p:tav>
                                        <p:tav tm="60000">
                                          <p:val>
                                            <p:strVal val="#ppt_y-.1"/>
                                          </p:val>
                                        </p:tav>
                                        <p:tav tm="69900">
                                          <p:val>
                                            <p:strVal val="#ppt_y"/>
                                          </p:val>
                                        </p:tav>
                                        <p:tav tm="80000">
                                          <p:val>
                                            <p:strVal val="#ppt_y-.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8324" grpId="0"/>
    </p:bldLst>
  </p:timing>
</p:sld>
</file>

<file path=ppt/slides/slide99.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570372" name="Rectangle 4"/>
          <p:cNvSpPr>
            <a:spLocks noChangeArrowheads="1"/>
          </p:cNvSpPr>
          <p:nvPr/>
        </p:nvSpPr>
        <p:spPr bwMode="auto">
          <a:xfrm>
            <a:off x="457200" y="381000"/>
            <a:ext cx="8229600" cy="671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ctr">
              <a:spcBef>
                <a:spcPct val="0"/>
              </a:spcBef>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marL="4572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marL="9144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marL="13716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marL="1828800" algn="ctr" rtl="1" fontAlgn="base">
              <a:spcBef>
                <a:spcPct val="0"/>
              </a:spcBef>
              <a:spcAft>
                <a:spcPct val="0"/>
              </a:spcAft>
              <a:defRPr sz="4400">
                <a:solidFill>
                  <a:schemeClr val="tx2"/>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algn="r"/>
            <a:r>
              <a:rPr lang="fa-IR" altLang="fa-IR" sz="1600">
                <a:cs typeface="B Nasim" panose="00000700000000000000" pitchFamily="2" charset="-78"/>
              </a:rPr>
              <a:t>حل مساله (3-2)</a:t>
            </a:r>
            <a:endParaRPr lang="en-US" altLang="fa-IR" sz="1600">
              <a:cs typeface="B Nasim" panose="00000700000000000000" pitchFamily="2" charset="-78"/>
            </a:endParaRPr>
          </a:p>
        </p:txBody>
      </p:sp>
      <p:graphicFrame>
        <p:nvGraphicFramePr>
          <p:cNvPr id="570539" name="Group 171"/>
          <p:cNvGraphicFramePr>
            <a:graphicFrameLocks noGrp="1"/>
          </p:cNvGraphicFramePr>
          <p:nvPr/>
        </p:nvGraphicFramePr>
        <p:xfrm>
          <a:off x="250825" y="1681163"/>
          <a:ext cx="8662988" cy="3403600"/>
        </p:xfrm>
        <a:graphic>
          <a:graphicData uri="http://schemas.openxmlformats.org/drawingml/2006/table">
            <a:tbl>
              <a:tblPr rtl="1"/>
              <a:tblGrid>
                <a:gridCol w="700088">
                  <a:extLst>
                    <a:ext uri="{9D8B030D-6E8A-4147-A177-3AD203B41FA5}">
                      <a16:colId xmlns:a16="http://schemas.microsoft.com/office/drawing/2014/main" val="602461163"/>
                    </a:ext>
                  </a:extLst>
                </a:gridCol>
                <a:gridCol w="685800">
                  <a:extLst>
                    <a:ext uri="{9D8B030D-6E8A-4147-A177-3AD203B41FA5}">
                      <a16:colId xmlns:a16="http://schemas.microsoft.com/office/drawing/2014/main" val="3290290677"/>
                    </a:ext>
                  </a:extLst>
                </a:gridCol>
                <a:gridCol w="969962">
                  <a:extLst>
                    <a:ext uri="{9D8B030D-6E8A-4147-A177-3AD203B41FA5}">
                      <a16:colId xmlns:a16="http://schemas.microsoft.com/office/drawing/2014/main" val="1804438845"/>
                    </a:ext>
                  </a:extLst>
                </a:gridCol>
                <a:gridCol w="1131888">
                  <a:extLst>
                    <a:ext uri="{9D8B030D-6E8A-4147-A177-3AD203B41FA5}">
                      <a16:colId xmlns:a16="http://schemas.microsoft.com/office/drawing/2014/main" val="2771932571"/>
                    </a:ext>
                  </a:extLst>
                </a:gridCol>
                <a:gridCol w="1293812">
                  <a:extLst>
                    <a:ext uri="{9D8B030D-6E8A-4147-A177-3AD203B41FA5}">
                      <a16:colId xmlns:a16="http://schemas.microsoft.com/office/drawing/2014/main" val="409855907"/>
                    </a:ext>
                  </a:extLst>
                </a:gridCol>
                <a:gridCol w="1293813">
                  <a:extLst>
                    <a:ext uri="{9D8B030D-6E8A-4147-A177-3AD203B41FA5}">
                      <a16:colId xmlns:a16="http://schemas.microsoft.com/office/drawing/2014/main" val="2088332556"/>
                    </a:ext>
                  </a:extLst>
                </a:gridCol>
                <a:gridCol w="1293812">
                  <a:extLst>
                    <a:ext uri="{9D8B030D-6E8A-4147-A177-3AD203B41FA5}">
                      <a16:colId xmlns:a16="http://schemas.microsoft.com/office/drawing/2014/main" val="3141431176"/>
                    </a:ext>
                  </a:extLst>
                </a:gridCol>
                <a:gridCol w="1293813">
                  <a:extLst>
                    <a:ext uri="{9D8B030D-6E8A-4147-A177-3AD203B41FA5}">
                      <a16:colId xmlns:a16="http://schemas.microsoft.com/office/drawing/2014/main" val="2031657365"/>
                    </a:ext>
                  </a:extLst>
                </a:gridCol>
              </a:tblGrid>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نوع محصول</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مقدار تولید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قیمت فروش واحد</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بهای کل فروش</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هزینه های بعد از نقطه تفکیک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ارزش خالص بازیافتی</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درصد تسهیم</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cap="fla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سهم از هزینه های مشترک</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cap="flat">
                      <a:noFill/>
                    </a:lnT>
                    <a:lnB>
                      <a:noFill/>
                    </a:lnB>
                    <a:lnTlToBr>
                      <a:noFill/>
                    </a:lnTlToBr>
                    <a:lnBlToTr>
                      <a:noFill/>
                    </a:lnBlToTr>
                    <a:noFill/>
                  </a:tcPr>
                </a:tc>
                <a:extLst>
                  <a:ext uri="{0D108BD9-81ED-4DB2-BD59-A6C34878D82A}">
                    <a16:rowId xmlns:a16="http://schemas.microsoft.com/office/drawing/2014/main" val="3661627651"/>
                  </a:ext>
                </a:extLst>
              </a:tr>
              <a:tr h="2730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آلفا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40000000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39000000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39</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941379</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3494476946"/>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بتا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600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36000000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35000000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35</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844827</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571969091"/>
                  </a:ext>
                </a:extLst>
              </a:tr>
              <a:tr h="361950">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گاما</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a:t>
                      </a:r>
                      <a:endParaRPr kumimoji="0" lang="en-US" altLang="fa-IR" sz="19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100000000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100</a:t>
                      </a:r>
                    </a:p>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174</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2413794</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a:noFill/>
                    </a:lnB>
                    <a:lnTlToBr>
                      <a:noFill/>
                    </a:lnTlToBr>
                    <a:lnBlToTr>
                      <a:noFill/>
                    </a:lnBlToTr>
                    <a:noFill/>
                  </a:tcPr>
                </a:tc>
                <a:extLst>
                  <a:ext uri="{0D108BD9-81ED-4DB2-BD59-A6C34878D82A}">
                    <a16:rowId xmlns:a16="http://schemas.microsoft.com/office/drawing/2014/main" val="1684422172"/>
                  </a:ext>
                </a:extLst>
              </a:tr>
              <a:tr h="274638">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cap="flat">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176000000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rPr>
                        <a:t>2000000</a:t>
                      </a:r>
                      <a:endParaRPr kumimoji="0" lang="en-US" altLang="fa-IR" sz="2000" b="0" i="0" u="none"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174000000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a:noFill/>
                    </a:lnR>
                    <a:lnT>
                      <a:noFill/>
                    </a:lnT>
                    <a:lnB cap="flat">
                      <a:noFill/>
                    </a:lnB>
                    <a:lnTlToBr>
                      <a:noFill/>
                    </a:lnTlToBr>
                    <a:lnBlToTr>
                      <a:noFill/>
                    </a:lnBlToTr>
                    <a:noFill/>
                  </a:tcPr>
                </a:tc>
                <a:tc>
                  <a:txBody>
                    <a:bodyPr/>
                    <a:lstStyle>
                      <a:lvl1pPr algn="r">
                        <a:spcBef>
                          <a:spcPct val="20000"/>
                        </a:spcBef>
                        <a:buClr>
                          <a:schemeClr val="hlink"/>
                        </a:buClr>
                        <a:buSzPct val="65000"/>
                        <a:buFont typeface="Wingdings" panose="05000000000000000000" pitchFamily="2" charset="2"/>
                        <a:defRPr sz="28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1pPr>
                      <a:lvl2pPr algn="r">
                        <a:spcBef>
                          <a:spcPct val="20000"/>
                        </a:spcBef>
                        <a:buClr>
                          <a:schemeClr val="folHlink"/>
                        </a:buClr>
                        <a:buSzPct val="65000"/>
                        <a:buFont typeface="Wingdings" panose="05000000000000000000" pitchFamily="2" charset="2"/>
                        <a:defRPr sz="24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2pPr>
                      <a:lvl3pPr algn="r">
                        <a:spcBef>
                          <a:spcPct val="20000"/>
                        </a:spcBef>
                        <a:buClr>
                          <a:schemeClr val="hlink"/>
                        </a:buClr>
                        <a:buSzPct val="65000"/>
                        <a:buFont typeface="Wingdings" panose="05000000000000000000" pitchFamily="2" charset="2"/>
                        <a:defRPr sz="2000">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3pPr>
                      <a:lvl4pPr algn="r">
                        <a:spcBef>
                          <a:spcPct val="20000"/>
                        </a:spcBef>
                        <a:buClr>
                          <a:schemeClr val="fo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4pPr>
                      <a:lvl5pPr algn="r">
                        <a:spcBef>
                          <a:spcPct val="20000"/>
                        </a:spcBef>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5pPr>
                      <a:lvl6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6pPr>
                      <a:lvl7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7pPr>
                      <a:lvl8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8pPr>
                      <a:lvl9pPr algn="r" rtl="1" fontAlgn="base">
                        <a:spcBef>
                          <a:spcPct val="20000"/>
                        </a:spcBef>
                        <a:spcAft>
                          <a:spcPct val="0"/>
                        </a:spcAft>
                        <a:buClr>
                          <a:schemeClr val="hlink"/>
                        </a:buClr>
                        <a:buSzPct val="65000"/>
                        <a:buFont typeface="Wingdings" panose="05000000000000000000" pitchFamily="2" charset="2"/>
                        <a:defRPr>
                          <a:solidFill>
                            <a:schemeClr val="tx1"/>
                          </a:solidFill>
                          <a:effectLst>
                            <a:outerShdw blurRad="38100" dist="38100" dir="2700000" algn="tl">
                              <a:srgbClr val="000000"/>
                            </a:outerShdw>
                          </a:effectLst>
                          <a:latin typeface="Tahoma" panose="020B0604030504040204" pitchFamily="34" charset="0"/>
                          <a:cs typeface="Arial" panose="020B0604020202020204" pitchFamily="34" charset="0"/>
                        </a:defRPr>
                      </a:lvl9pPr>
                    </a:lstStyle>
                    <a:p>
                      <a:pPr marL="0" marR="0" lvl="0" indent="0" algn="ctr" defTabSz="914400" rtl="1" eaLnBrk="1" fontAlgn="base" latinLnBrk="0" hangingPunct="1">
                        <a:lnSpc>
                          <a:spcPct val="100000"/>
                        </a:lnSpc>
                        <a:spcBef>
                          <a:spcPct val="20000"/>
                        </a:spcBef>
                        <a:spcAft>
                          <a:spcPct val="0"/>
                        </a:spcAft>
                        <a:buClr>
                          <a:schemeClr val="hlink"/>
                        </a:buClr>
                        <a:buSzPct val="65000"/>
                        <a:buFont typeface="Wingdings" panose="05000000000000000000" pitchFamily="2" charset="2"/>
                        <a:buNone/>
                        <a:tabLst/>
                      </a:pPr>
                      <a:r>
                        <a:rPr kumimoji="0" lang="fa-IR"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rPr>
                        <a:t>4200000</a:t>
                      </a:r>
                      <a:endParaRPr kumimoji="0" lang="en-US" altLang="fa-IR" sz="2000" b="0" i="0" u="sng" strike="noStrike" cap="none" normalizeH="0" baseline="0" smtClean="0">
                        <a:ln>
                          <a:noFill/>
                        </a:ln>
                        <a:solidFill>
                          <a:schemeClr val="tx1"/>
                        </a:solidFill>
                        <a:effectLst/>
                        <a:latin typeface="Tahoma" panose="020B0604030504040204" pitchFamily="34" charset="0"/>
                        <a:cs typeface="B Zar" panose="00000400000000000000" pitchFamily="2" charset="-78"/>
                      </a:endParaRPr>
                    </a:p>
                  </a:txBody>
                  <a:tcPr marL="36000" marR="36000" marT="0" marB="36000" horzOverflow="overflow">
                    <a:lnL>
                      <a:noFill/>
                    </a:lnL>
                    <a:lnR cap="flat">
                      <a:noFill/>
                    </a:lnR>
                    <a:lnT>
                      <a:noFill/>
                    </a:lnT>
                    <a:lnB cap="flat">
                      <a:noFill/>
                    </a:lnB>
                    <a:lnTlToBr>
                      <a:noFill/>
                    </a:lnTlToBr>
                    <a:lnBlToTr>
                      <a:noFill/>
                    </a:lnBlToTr>
                    <a:noFill/>
                  </a:tcPr>
                </a:tc>
                <a:extLst>
                  <a:ext uri="{0D108BD9-81ED-4DB2-BD59-A6C34878D82A}">
                    <a16:rowId xmlns:a16="http://schemas.microsoft.com/office/drawing/2014/main" val="2675611949"/>
                  </a:ext>
                </a:extLst>
              </a:tr>
            </a:tbl>
          </a:graphicData>
        </a:graphic>
      </p:graphicFrame>
    </p:spTree>
  </p:cSld>
  <p:clrMapOvr>
    <a:masterClrMapping/>
  </p:clrMapOvr>
  <p:transition spd="med">
    <p:plus/>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6" presetClass="entr" presetSubtype="0" fill="hold" nodeType="afterEffect">
                                  <p:stCondLst>
                                    <p:cond delay="0"/>
                                  </p:stCondLst>
                                  <p:childTnLst>
                                    <p:set>
                                      <p:cBhvr>
                                        <p:cTn id="6" dur="1" fill="hold">
                                          <p:stCondLst>
                                            <p:cond delay="0"/>
                                          </p:stCondLst>
                                        </p:cTn>
                                        <p:tgtEl>
                                          <p:spTgt spid="570372">
                                            <p:txEl>
                                              <p:pRg st="0" end="0"/>
                                            </p:txEl>
                                          </p:spTgt>
                                        </p:tgtEl>
                                        <p:attrNameLst>
                                          <p:attrName>style.visibility</p:attrName>
                                        </p:attrNameLst>
                                      </p:cBhvr>
                                      <p:to>
                                        <p:strVal val="visible"/>
                                      </p:to>
                                    </p:set>
                                    <p:animEffect transition="in" filter="wipe(down)">
                                      <p:cBhvr>
                                        <p:cTn id="7" dur="580">
                                          <p:stCondLst>
                                            <p:cond delay="0"/>
                                          </p:stCondLst>
                                        </p:cTn>
                                        <p:tgtEl>
                                          <p:spTgt spid="570372">
                                            <p:txEl>
                                              <p:pRg st="0" end="0"/>
                                            </p:txEl>
                                          </p:spTgt>
                                        </p:tgtEl>
                                      </p:cBhvr>
                                    </p:animEffect>
                                    <p:anim calcmode="lin" valueType="num">
                                      <p:cBhvr>
                                        <p:cTn id="8" dur="1822" tmFilter="0,0; 0.14,0.36; 0.43,0.73; 0.71,0.91; 1.0,1.0">
                                          <p:stCondLst>
                                            <p:cond delay="0"/>
                                          </p:stCondLst>
                                        </p:cTn>
                                        <p:tgtEl>
                                          <p:spTgt spid="570372">
                                            <p:txEl>
                                              <p:pRg st="0" end="0"/>
                                            </p:txEl>
                                          </p:spTgt>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570372">
                                            <p:txEl>
                                              <p:pRg st="0" end="0"/>
                                            </p:txEl>
                                          </p:spTgt>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570372">
                                            <p:txEl>
                                              <p:pRg st="0" end="0"/>
                                            </p:txEl>
                                          </p:spTgt>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570372">
                                            <p:txEl>
                                              <p:pRg st="0" end="0"/>
                                            </p:txEl>
                                          </p:spTgt>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570372">
                                            <p:txEl>
                                              <p:pRg st="0" end="0"/>
                                            </p:txEl>
                                          </p:spTgt>
                                        </p:tgtEl>
                                        <p:attrNameLst>
                                          <p:attrName>ppt_y</p:attrName>
                                        </p:attrNameLst>
                                      </p:cBhvr>
                                      <p:tavLst>
                                        <p:tav tm="0" fmla="#ppt_y-sin(pi*$)/81">
                                          <p:val>
                                            <p:fltVal val="0"/>
                                          </p:val>
                                        </p:tav>
                                        <p:tav tm="100000">
                                          <p:val>
                                            <p:fltVal val="1"/>
                                          </p:val>
                                        </p:tav>
                                      </p:tavLst>
                                    </p:anim>
                                    <p:animScale>
                                      <p:cBhvr>
                                        <p:cTn id="13" dur="26">
                                          <p:stCondLst>
                                            <p:cond delay="650"/>
                                          </p:stCondLst>
                                        </p:cTn>
                                        <p:tgtEl>
                                          <p:spTgt spid="570372">
                                            <p:txEl>
                                              <p:pRg st="0" end="0"/>
                                            </p:txEl>
                                          </p:spTgt>
                                        </p:tgtEl>
                                      </p:cBhvr>
                                      <p:to x="100000" y="60000"/>
                                    </p:animScale>
                                    <p:animScale>
                                      <p:cBhvr>
                                        <p:cTn id="14" dur="166" decel="50000">
                                          <p:stCondLst>
                                            <p:cond delay="676"/>
                                          </p:stCondLst>
                                        </p:cTn>
                                        <p:tgtEl>
                                          <p:spTgt spid="570372">
                                            <p:txEl>
                                              <p:pRg st="0" end="0"/>
                                            </p:txEl>
                                          </p:spTgt>
                                        </p:tgtEl>
                                      </p:cBhvr>
                                      <p:to x="100000" y="100000"/>
                                    </p:animScale>
                                    <p:animScale>
                                      <p:cBhvr>
                                        <p:cTn id="15" dur="26">
                                          <p:stCondLst>
                                            <p:cond delay="1312"/>
                                          </p:stCondLst>
                                        </p:cTn>
                                        <p:tgtEl>
                                          <p:spTgt spid="570372">
                                            <p:txEl>
                                              <p:pRg st="0" end="0"/>
                                            </p:txEl>
                                          </p:spTgt>
                                        </p:tgtEl>
                                      </p:cBhvr>
                                      <p:to x="100000" y="80000"/>
                                    </p:animScale>
                                    <p:animScale>
                                      <p:cBhvr>
                                        <p:cTn id="16" dur="166" decel="50000">
                                          <p:stCondLst>
                                            <p:cond delay="1338"/>
                                          </p:stCondLst>
                                        </p:cTn>
                                        <p:tgtEl>
                                          <p:spTgt spid="570372">
                                            <p:txEl>
                                              <p:pRg st="0" end="0"/>
                                            </p:txEl>
                                          </p:spTgt>
                                        </p:tgtEl>
                                      </p:cBhvr>
                                      <p:to x="100000" y="100000"/>
                                    </p:animScale>
                                    <p:animScale>
                                      <p:cBhvr>
                                        <p:cTn id="17" dur="26">
                                          <p:stCondLst>
                                            <p:cond delay="1642"/>
                                          </p:stCondLst>
                                        </p:cTn>
                                        <p:tgtEl>
                                          <p:spTgt spid="570372">
                                            <p:txEl>
                                              <p:pRg st="0" end="0"/>
                                            </p:txEl>
                                          </p:spTgt>
                                        </p:tgtEl>
                                      </p:cBhvr>
                                      <p:to x="100000" y="90000"/>
                                    </p:animScale>
                                    <p:animScale>
                                      <p:cBhvr>
                                        <p:cTn id="18" dur="166" decel="50000">
                                          <p:stCondLst>
                                            <p:cond delay="1668"/>
                                          </p:stCondLst>
                                        </p:cTn>
                                        <p:tgtEl>
                                          <p:spTgt spid="570372">
                                            <p:txEl>
                                              <p:pRg st="0" end="0"/>
                                            </p:txEl>
                                          </p:spTgt>
                                        </p:tgtEl>
                                      </p:cBhvr>
                                      <p:to x="100000" y="100000"/>
                                    </p:animScale>
                                    <p:animScale>
                                      <p:cBhvr>
                                        <p:cTn id="19" dur="26">
                                          <p:stCondLst>
                                            <p:cond delay="1808"/>
                                          </p:stCondLst>
                                        </p:cTn>
                                        <p:tgtEl>
                                          <p:spTgt spid="570372">
                                            <p:txEl>
                                              <p:pRg st="0" end="0"/>
                                            </p:txEl>
                                          </p:spTgt>
                                        </p:tgtEl>
                                      </p:cBhvr>
                                      <p:to x="100000" y="95000"/>
                                    </p:animScale>
                                    <p:animScale>
                                      <p:cBhvr>
                                        <p:cTn id="20" dur="166" decel="50000">
                                          <p:stCondLst>
                                            <p:cond delay="1834"/>
                                          </p:stCondLst>
                                        </p:cTn>
                                        <p:tgtEl>
                                          <p:spTgt spid="570372">
                                            <p:txEl>
                                              <p:pRg st="0" end="0"/>
                                            </p:txEl>
                                          </p:spTgt>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Textured">
  <a:themeElements>
    <a:clrScheme name="Textured 10">
      <a:dk1>
        <a:srgbClr val="F8F8F8"/>
      </a:dk1>
      <a:lt1>
        <a:srgbClr val="FFFFFF"/>
      </a:lt1>
      <a:dk2>
        <a:srgbClr val="2B5481"/>
      </a:dk2>
      <a:lt2>
        <a:srgbClr val="FFCC00"/>
      </a:lt2>
      <a:accent1>
        <a:srgbClr val="009999"/>
      </a:accent1>
      <a:accent2>
        <a:srgbClr val="336699"/>
      </a:accent2>
      <a:accent3>
        <a:srgbClr val="ACB3C1"/>
      </a:accent3>
      <a:accent4>
        <a:srgbClr val="DADADA"/>
      </a:accent4>
      <a:accent5>
        <a:srgbClr val="AACACA"/>
      </a:accent5>
      <a:accent6>
        <a:srgbClr val="2D5C8A"/>
      </a:accent6>
      <a:hlink>
        <a:srgbClr val="00CCFF"/>
      </a:hlink>
      <a:folHlink>
        <a:srgbClr val="FFCC00"/>
      </a:folHlink>
    </a:clrScheme>
    <a:fontScheme name="Textured">
      <a:majorFont>
        <a:latin typeface="Tahoma"/>
        <a:ea typeface=""/>
        <a:cs typeface="Arial"/>
      </a:majorFont>
      <a:minorFont>
        <a:latin typeface="Tahoma"/>
        <a:ea typeface=""/>
        <a:cs typeface="Arial"/>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spAutoFit/>
      </a:bodyPr>
      <a:lstStyle>
        <a:defPPr marL="0" marR="0" indent="0" algn="l" defTabSz="914400" rtl="1" eaLnBrk="1" fontAlgn="base" latinLnBrk="0" hangingPunct="1">
          <a:lnSpc>
            <a:spcPct val="100000"/>
          </a:lnSpc>
          <a:spcBef>
            <a:spcPct val="50000"/>
          </a:spcBef>
          <a:spcAft>
            <a:spcPct val="0"/>
          </a:spcAft>
          <a:buClrTx/>
          <a:buSzTx/>
          <a:buFontTx/>
          <a:buNone/>
          <a:tabLst/>
          <a:defRPr kumimoji="0" lang="ar-SA" altLang="fa-IR" sz="18000" b="0" i="0" u="none" strike="noStrike" cap="none" normalizeH="0" baseline="0" smtClean="0">
            <a:ln>
              <a:noFill/>
            </a:ln>
            <a:solidFill>
              <a:schemeClr val="tx2"/>
            </a:solidFill>
            <a:effectLst/>
            <a:latin typeface="Tahoma" panose="020B0604030504040204" pitchFamily="34" charset="0"/>
            <a:cs typeface="B Kaj" panose="00000400000000000000" pitchFamily="2" charset="-78"/>
          </a:defRPr>
        </a:defPPr>
      </a:lstStyle>
    </a:spDef>
    <a:lnDef>
      <a:spPr bwMode="auto">
        <a:xfrm>
          <a:off x="0" y="0"/>
          <a:ext cx="1" cy="1"/>
        </a:xfrm>
        <a:custGeom>
          <a:avLst/>
          <a:gdLst/>
          <a:ahLst/>
          <a:cxnLst/>
          <a:rect l="0" t="0" r="0" b="0"/>
          <a:pathLst/>
        </a:cu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cap="flat" cmpd="sng" algn="ctr">
              <a:solidFill>
                <a:schemeClr val="tx1"/>
              </a:solidFill>
              <a:prstDash val="solid"/>
              <a:round/>
              <a:headEnd type="none" w="med" len="med"/>
              <a:tailEnd type="none" w="med" len="med"/>
            </a14:hiddenLine>
          </a:ex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91440" tIns="45720" rIns="91440" bIns="45720" numCol="1" anchor="t" anchorCtr="0" compatLnSpc="1">
        <a:prstTxWarp prst="textNoShape">
          <a:avLst/>
        </a:prstTxWarp>
        <a:spAutoFit/>
      </a:bodyPr>
      <a:lstStyle>
        <a:defPPr marL="0" marR="0" indent="0" algn="l" defTabSz="914400" rtl="1" eaLnBrk="1" fontAlgn="base" latinLnBrk="0" hangingPunct="1">
          <a:lnSpc>
            <a:spcPct val="100000"/>
          </a:lnSpc>
          <a:spcBef>
            <a:spcPct val="50000"/>
          </a:spcBef>
          <a:spcAft>
            <a:spcPct val="0"/>
          </a:spcAft>
          <a:buClrTx/>
          <a:buSzTx/>
          <a:buFontTx/>
          <a:buNone/>
          <a:tabLst/>
          <a:defRPr kumimoji="0" lang="ar-SA" altLang="fa-IR" sz="18000" b="0" i="0" u="none" strike="noStrike" cap="none" normalizeH="0" baseline="0" smtClean="0">
            <a:ln>
              <a:noFill/>
            </a:ln>
            <a:solidFill>
              <a:schemeClr val="tx2"/>
            </a:solidFill>
            <a:effectLst/>
            <a:latin typeface="Tahoma" panose="020B0604030504040204" pitchFamily="34" charset="0"/>
            <a:cs typeface="B Kaj" panose="00000400000000000000" pitchFamily="2" charset="-78"/>
          </a:defRPr>
        </a:defPPr>
      </a:lstStyle>
    </a:lnDef>
  </a:objectDefaults>
  <a:extraClrSchemeLst>
    <a:extraClrScheme>
      <a:clrScheme name="Textured 1">
        <a:dk1>
          <a:srgbClr val="660000"/>
        </a:dk1>
        <a:lt1>
          <a:srgbClr val="FFFFFF"/>
        </a:lt1>
        <a:dk2>
          <a:srgbClr val="800000"/>
        </a:dk2>
        <a:lt2>
          <a:srgbClr val="FFFFCC"/>
        </a:lt2>
        <a:accent1>
          <a:srgbClr val="BE7960"/>
        </a:accent1>
        <a:accent2>
          <a:srgbClr val="CC6600"/>
        </a:accent2>
        <a:accent3>
          <a:srgbClr val="C0AAAA"/>
        </a:accent3>
        <a:accent4>
          <a:srgbClr val="DADADA"/>
        </a:accent4>
        <a:accent5>
          <a:srgbClr val="DBBEB6"/>
        </a:accent5>
        <a:accent6>
          <a:srgbClr val="B95C00"/>
        </a:accent6>
        <a:hlink>
          <a:srgbClr val="FFCC66"/>
        </a:hlink>
        <a:folHlink>
          <a:srgbClr val="CC3300"/>
        </a:folHlink>
      </a:clrScheme>
      <a:clrMap bg1="dk2" tx1="lt1" bg2="dk1" tx2="lt2" accent1="accent1" accent2="accent2" accent3="accent3" accent4="accent4" accent5="accent5" accent6="accent6" hlink="hlink" folHlink="folHlink"/>
    </a:extraClrScheme>
    <a:extraClrScheme>
      <a:clrScheme name="Textured 2">
        <a:dk1>
          <a:srgbClr val="003300"/>
        </a:dk1>
        <a:lt1>
          <a:srgbClr val="FFFFFF"/>
        </a:lt1>
        <a:dk2>
          <a:srgbClr val="4D6A2A"/>
        </a:dk2>
        <a:lt2>
          <a:srgbClr val="CCFF99"/>
        </a:lt2>
        <a:accent1>
          <a:srgbClr val="33CC33"/>
        </a:accent1>
        <a:accent2>
          <a:srgbClr val="46562A"/>
        </a:accent2>
        <a:accent3>
          <a:srgbClr val="B2B9AC"/>
        </a:accent3>
        <a:accent4>
          <a:srgbClr val="DADADA"/>
        </a:accent4>
        <a:accent5>
          <a:srgbClr val="ADE2AD"/>
        </a:accent5>
        <a:accent6>
          <a:srgbClr val="3F4D25"/>
        </a:accent6>
        <a:hlink>
          <a:srgbClr val="009999"/>
        </a:hlink>
        <a:folHlink>
          <a:srgbClr val="CCCC00"/>
        </a:folHlink>
      </a:clrScheme>
      <a:clrMap bg1="dk2" tx1="lt1" bg2="dk1" tx2="lt2" accent1="accent1" accent2="accent2" accent3="accent3" accent4="accent4" accent5="accent5" accent6="accent6" hlink="hlink" folHlink="folHlink"/>
    </a:extraClrScheme>
    <a:extraClrScheme>
      <a:clrScheme name="Textured 3">
        <a:dk1>
          <a:srgbClr val="4E4E74"/>
        </a:dk1>
        <a:lt1>
          <a:srgbClr val="FFFFFF"/>
        </a:lt1>
        <a:dk2>
          <a:srgbClr val="666699"/>
        </a:dk2>
        <a:lt2>
          <a:srgbClr val="FFFFCC"/>
        </a:lt2>
        <a:accent1>
          <a:srgbClr val="5E5884"/>
        </a:accent1>
        <a:accent2>
          <a:srgbClr val="8AB29D"/>
        </a:accent2>
        <a:accent3>
          <a:srgbClr val="B8B8CA"/>
        </a:accent3>
        <a:accent4>
          <a:srgbClr val="DADADA"/>
        </a:accent4>
        <a:accent5>
          <a:srgbClr val="B6B4C2"/>
        </a:accent5>
        <a:accent6>
          <a:srgbClr val="7DA18E"/>
        </a:accent6>
        <a:hlink>
          <a:srgbClr val="FFFF99"/>
        </a:hlink>
        <a:folHlink>
          <a:srgbClr val="FFCC00"/>
        </a:folHlink>
      </a:clrScheme>
      <a:clrMap bg1="dk2" tx1="lt1" bg2="dk1" tx2="lt2" accent1="accent1" accent2="accent2" accent3="accent3" accent4="accent4" accent5="accent5" accent6="accent6" hlink="hlink" folHlink="folHlink"/>
    </a:extraClrScheme>
    <a:extraClrScheme>
      <a:clrScheme name="Textured 4">
        <a:dk1>
          <a:srgbClr val="004E4C"/>
        </a:dk1>
        <a:lt1>
          <a:srgbClr val="FFFFFF"/>
        </a:lt1>
        <a:dk2>
          <a:srgbClr val="006666"/>
        </a:dk2>
        <a:lt2>
          <a:srgbClr val="FFFFCC"/>
        </a:lt2>
        <a:accent1>
          <a:srgbClr val="FFCC00"/>
        </a:accent1>
        <a:accent2>
          <a:srgbClr val="00B0AC"/>
        </a:accent2>
        <a:accent3>
          <a:srgbClr val="AAB8B8"/>
        </a:accent3>
        <a:accent4>
          <a:srgbClr val="DADADA"/>
        </a:accent4>
        <a:accent5>
          <a:srgbClr val="FFE2AA"/>
        </a:accent5>
        <a:accent6>
          <a:srgbClr val="009F9B"/>
        </a:accent6>
        <a:hlink>
          <a:srgbClr val="BA7C3E"/>
        </a:hlink>
        <a:folHlink>
          <a:srgbClr val="724C00"/>
        </a:folHlink>
      </a:clrScheme>
      <a:clrMap bg1="dk2" tx1="lt1" bg2="dk1" tx2="lt2" accent1="accent1" accent2="accent2" accent3="accent3" accent4="accent4" accent5="accent5" accent6="accent6" hlink="hlink" folHlink="folHlink"/>
    </a:extraClrScheme>
    <a:extraClrScheme>
      <a:clrScheme name="Textured 5">
        <a:dk1>
          <a:srgbClr val="003366"/>
        </a:dk1>
        <a:lt1>
          <a:srgbClr val="FFFFFF"/>
        </a:lt1>
        <a:dk2>
          <a:srgbClr val="2B5481"/>
        </a:dk2>
        <a:lt2>
          <a:srgbClr val="E5FFFF"/>
        </a:lt2>
        <a:accent1>
          <a:srgbClr val="009999"/>
        </a:accent1>
        <a:accent2>
          <a:srgbClr val="336699"/>
        </a:accent2>
        <a:accent3>
          <a:srgbClr val="ACB3C1"/>
        </a:accent3>
        <a:accent4>
          <a:srgbClr val="DADADA"/>
        </a:accent4>
        <a:accent5>
          <a:srgbClr val="AACACA"/>
        </a:accent5>
        <a:accent6>
          <a:srgbClr val="2D5C8A"/>
        </a:accent6>
        <a:hlink>
          <a:srgbClr val="00CCFF"/>
        </a:hlink>
        <a:folHlink>
          <a:srgbClr val="FFCC00"/>
        </a:folHlink>
      </a:clrScheme>
      <a:clrMap bg1="dk2" tx1="lt1" bg2="dk1" tx2="lt2" accent1="accent1" accent2="accent2" accent3="accent3" accent4="accent4" accent5="accent5" accent6="accent6" hlink="hlink" folHlink="folHlink"/>
    </a:extraClrScheme>
    <a:extraClrScheme>
      <a:clrScheme name="Textured 6">
        <a:dk1>
          <a:srgbClr val="080808"/>
        </a:dk1>
        <a:lt1>
          <a:srgbClr val="FFFFFF"/>
        </a:lt1>
        <a:dk2>
          <a:srgbClr val="4D4D4D"/>
        </a:dk2>
        <a:lt2>
          <a:srgbClr val="FFFFFF"/>
        </a:lt2>
        <a:accent1>
          <a:srgbClr val="666699"/>
        </a:accent1>
        <a:accent2>
          <a:srgbClr val="3366CC"/>
        </a:accent2>
        <a:accent3>
          <a:srgbClr val="B2B2B2"/>
        </a:accent3>
        <a:accent4>
          <a:srgbClr val="DADADA"/>
        </a:accent4>
        <a:accent5>
          <a:srgbClr val="B8B8CA"/>
        </a:accent5>
        <a:accent6>
          <a:srgbClr val="2D5CB9"/>
        </a:accent6>
        <a:hlink>
          <a:srgbClr val="00CCFF"/>
        </a:hlink>
        <a:folHlink>
          <a:srgbClr val="CCCCFF"/>
        </a:folHlink>
      </a:clrScheme>
      <a:clrMap bg1="dk2" tx1="lt1" bg2="dk1" tx2="lt2" accent1="accent1" accent2="accent2" accent3="accent3" accent4="accent4" accent5="accent5" accent6="accent6" hlink="hlink" folHlink="folHlink"/>
    </a:extraClrScheme>
    <a:extraClrScheme>
      <a:clrScheme name="Textured 7">
        <a:dk1>
          <a:srgbClr val="000000"/>
        </a:dk1>
        <a:lt1>
          <a:srgbClr val="DBDAC2"/>
        </a:lt1>
        <a:dk2>
          <a:srgbClr val="827F4C"/>
        </a:dk2>
        <a:lt2>
          <a:srgbClr val="C0BC94"/>
        </a:lt2>
        <a:accent1>
          <a:srgbClr val="AAA578"/>
        </a:accent1>
        <a:accent2>
          <a:srgbClr val="A2A4AC"/>
        </a:accent2>
        <a:accent3>
          <a:srgbClr val="EAEADD"/>
        </a:accent3>
        <a:accent4>
          <a:srgbClr val="000000"/>
        </a:accent4>
        <a:accent5>
          <a:srgbClr val="D2CFBE"/>
        </a:accent5>
        <a:accent6>
          <a:srgbClr val="92949B"/>
        </a:accent6>
        <a:hlink>
          <a:srgbClr val="5B8800"/>
        </a:hlink>
        <a:folHlink>
          <a:srgbClr val="686532"/>
        </a:folHlink>
      </a:clrScheme>
      <a:clrMap bg1="lt1" tx1="dk1" bg2="lt2" tx2="dk2" accent1="accent1" accent2="accent2" accent3="accent3" accent4="accent4" accent5="accent5" accent6="accent6" hlink="hlink" folHlink="folHlink"/>
    </a:extraClrScheme>
    <a:extraClrScheme>
      <a:clrScheme name="Textured 8">
        <a:dk1>
          <a:srgbClr val="000000"/>
        </a:dk1>
        <a:lt1>
          <a:srgbClr val="DCE8F4"/>
        </a:lt1>
        <a:dk2>
          <a:srgbClr val="7B9CB5"/>
        </a:dk2>
        <a:lt2>
          <a:srgbClr val="969696"/>
        </a:lt2>
        <a:accent1>
          <a:srgbClr val="FFFFFF"/>
        </a:accent1>
        <a:accent2>
          <a:srgbClr val="00BAB6"/>
        </a:accent2>
        <a:accent3>
          <a:srgbClr val="EBF2F8"/>
        </a:accent3>
        <a:accent4>
          <a:srgbClr val="000000"/>
        </a:accent4>
        <a:accent5>
          <a:srgbClr val="FFFFFF"/>
        </a:accent5>
        <a:accent6>
          <a:srgbClr val="00A8A5"/>
        </a:accent6>
        <a:hlink>
          <a:srgbClr val="8A8AD8"/>
        </a:hlink>
        <a:folHlink>
          <a:srgbClr val="242492"/>
        </a:folHlink>
      </a:clrScheme>
      <a:clrMap bg1="lt1" tx1="dk1" bg2="lt2" tx2="dk2" accent1="accent1" accent2="accent2" accent3="accent3" accent4="accent4" accent5="accent5" accent6="accent6" hlink="hlink" folHlink="folHlink"/>
    </a:extraClrScheme>
    <a:extraClrScheme>
      <a:clrScheme name="Textured 9">
        <a:dk1>
          <a:srgbClr val="F8F8F8"/>
        </a:dk1>
        <a:lt1>
          <a:srgbClr val="FFFFFF"/>
        </a:lt1>
        <a:dk2>
          <a:srgbClr val="2B5481"/>
        </a:dk2>
        <a:lt2>
          <a:srgbClr val="E5FFFF"/>
        </a:lt2>
        <a:accent1>
          <a:srgbClr val="009999"/>
        </a:accent1>
        <a:accent2>
          <a:srgbClr val="336699"/>
        </a:accent2>
        <a:accent3>
          <a:srgbClr val="ACB3C1"/>
        </a:accent3>
        <a:accent4>
          <a:srgbClr val="DADADA"/>
        </a:accent4>
        <a:accent5>
          <a:srgbClr val="AACACA"/>
        </a:accent5>
        <a:accent6>
          <a:srgbClr val="2D5C8A"/>
        </a:accent6>
        <a:hlink>
          <a:srgbClr val="00CCFF"/>
        </a:hlink>
        <a:folHlink>
          <a:srgbClr val="FFCC00"/>
        </a:folHlink>
      </a:clrScheme>
      <a:clrMap bg1="dk2" tx1="lt1" bg2="dk1" tx2="lt2" accent1="accent1" accent2="accent2" accent3="accent3" accent4="accent4" accent5="accent5" accent6="accent6" hlink="hlink" folHlink="folHlink"/>
    </a:extraClrScheme>
    <a:extraClrScheme>
      <a:clrScheme name="Textured 10">
        <a:dk1>
          <a:srgbClr val="F8F8F8"/>
        </a:dk1>
        <a:lt1>
          <a:srgbClr val="FFFFFF"/>
        </a:lt1>
        <a:dk2>
          <a:srgbClr val="2B5481"/>
        </a:dk2>
        <a:lt2>
          <a:srgbClr val="FFCC00"/>
        </a:lt2>
        <a:accent1>
          <a:srgbClr val="009999"/>
        </a:accent1>
        <a:accent2>
          <a:srgbClr val="336699"/>
        </a:accent2>
        <a:accent3>
          <a:srgbClr val="ACB3C1"/>
        </a:accent3>
        <a:accent4>
          <a:srgbClr val="DADADA"/>
        </a:accent4>
        <a:accent5>
          <a:srgbClr val="AACACA"/>
        </a:accent5>
        <a:accent6>
          <a:srgbClr val="2D5C8A"/>
        </a:accent6>
        <a:hlink>
          <a:srgbClr val="00CCFF"/>
        </a:hlink>
        <a:folHlink>
          <a:srgbClr val="FFCC00"/>
        </a:folHlink>
      </a:clrScheme>
      <a:clrMap bg1="dk2" tx1="lt1" bg2="dk1" tx2="lt2" accent1="accent1" accent2="accent2" accent3="accent3" accent4="accent4" accent5="accent5" accent6="accent6" hlink="hlink" folHlink="folHlink"/>
    </a:extraClrScheme>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Fading Grid</Template>
  <TotalTime>10521</TotalTime>
  <Words>30218</Words>
  <Application>Microsoft Office PowerPoint</Application>
  <PresentationFormat>On-screen Show (4:3)</PresentationFormat>
  <Paragraphs>6954</Paragraphs>
  <Slides>283</Slides>
  <Notes>0</Notes>
  <HiddenSlides>0</HiddenSlides>
  <MMClips>0</MMClips>
  <ScaleCrop>false</ScaleCrop>
  <HeadingPairs>
    <vt:vector size="6" baseType="variant">
      <vt:variant>
        <vt:lpstr>Fonts Used</vt:lpstr>
      </vt:variant>
      <vt:variant>
        <vt:i4>21</vt:i4>
      </vt:variant>
      <vt:variant>
        <vt:lpstr>Theme</vt:lpstr>
      </vt:variant>
      <vt:variant>
        <vt:i4>1</vt:i4>
      </vt:variant>
      <vt:variant>
        <vt:lpstr>Slide Titles</vt:lpstr>
      </vt:variant>
      <vt:variant>
        <vt:i4>283</vt:i4>
      </vt:variant>
    </vt:vector>
  </HeadingPairs>
  <TitlesOfParts>
    <vt:vector size="305" baseType="lpstr">
      <vt:lpstr>MS Mincho</vt:lpstr>
      <vt:lpstr>MS PGothic</vt:lpstr>
      <vt:lpstr>SimSun</vt:lpstr>
      <vt:lpstr>Arial</vt:lpstr>
      <vt:lpstr>Arial Black</vt:lpstr>
      <vt:lpstr>Arial Unicode MS</vt:lpstr>
      <vt:lpstr>B Arshia</vt:lpstr>
      <vt:lpstr>B Elham</vt:lpstr>
      <vt:lpstr>B Esfehan</vt:lpstr>
      <vt:lpstr>B Farnaz</vt:lpstr>
      <vt:lpstr>B Jadid</vt:lpstr>
      <vt:lpstr>B Kaj</vt:lpstr>
      <vt:lpstr>B Lotus</vt:lpstr>
      <vt:lpstr>B Nasim</vt:lpstr>
      <vt:lpstr>B Titr</vt:lpstr>
      <vt:lpstr>B Zar</vt:lpstr>
      <vt:lpstr>Calibri</vt:lpstr>
      <vt:lpstr>Symbol</vt:lpstr>
      <vt:lpstr>Tahoma</vt:lpstr>
      <vt:lpstr>Times New Roman</vt:lpstr>
      <vt:lpstr>Wingdings</vt:lpstr>
      <vt:lpstr>Textured</vt:lpstr>
      <vt:lpstr>PowerPoint Presentation</vt:lpstr>
      <vt:lpstr>PowerPoint Presentation</vt:lpstr>
      <vt:lpstr>چکیده محتوای درس جهت ارائه به روش اسلاید (power point) </vt:lpstr>
      <vt:lpstr>هدف درس : </vt:lpstr>
      <vt:lpstr>جایگاه درس :</vt:lpstr>
      <vt:lpstr>طرح درس :</vt:lpstr>
      <vt:lpstr>فصل اول                   « هزینه یابی مرحله ای پیشرفته » </vt:lpstr>
      <vt:lpstr>PowerPoint Presentation</vt:lpstr>
      <vt:lpstr>PowerPoint Presentation</vt:lpstr>
      <vt:lpstr>PowerPoint Presentation</vt:lpstr>
      <vt:lpstr>PowerPoint Presentation</vt:lpstr>
      <vt:lpstr>PowerPoint Presentation</vt:lpstr>
      <vt:lpstr>جدول 1-1 نحوه هزینه یابی ضایعات را بطور خلاصه نشان می دهد :</vt:lpstr>
      <vt:lpstr>حل مسائل نمونه فصل اول </vt:lpstr>
      <vt:lpstr>حل مساله 11-1 </vt:lpstr>
      <vt:lpstr>PowerPoint Presentation</vt:lpstr>
      <vt:lpstr>حل مساله 12-1</vt:lpstr>
      <vt:lpstr>PowerPoint Presentation</vt:lpstr>
      <vt:lpstr>هزینه ضایعات :                      5778 = [(0157/10 ×5/192) + (10× 385)]</vt:lpstr>
      <vt:lpstr>حل مساله 13-1</vt:lpstr>
      <vt:lpstr>PowerPoint Presentation</vt:lpstr>
      <vt:lpstr>حل مساله 14-1</vt:lpstr>
      <vt:lpstr>PowerPoint Presentation</vt:lpstr>
      <vt:lpstr>PowerPoint Presentation</vt:lpstr>
      <vt:lpstr>PowerPoint Presentation</vt:lpstr>
      <vt:lpstr>حل مساله 15-1</vt:lpstr>
      <vt:lpstr>PowerPoint Presentation</vt:lpstr>
      <vt:lpstr>حل مساله 16-1 :</vt:lpstr>
      <vt:lpstr>PowerPoint Presentation</vt:lpstr>
      <vt:lpstr>PowerPoint Presentation</vt:lpstr>
      <vt:lpstr>حل مساله 17-1</vt:lpstr>
      <vt:lpstr>حل مساله 18-1</vt:lpstr>
      <vt:lpstr>PowerPoint Presentation</vt:lpstr>
      <vt:lpstr>PowerPoint Presentation</vt:lpstr>
      <vt:lpstr>حل مساله 19-1</vt:lpstr>
      <vt:lpstr>PowerPoint Presentation</vt:lpstr>
      <vt:lpstr>حل مساله 20-1</vt:lpstr>
      <vt:lpstr>PowerPoint Presentation</vt:lpstr>
      <vt:lpstr>PowerPoint Presentation</vt:lpstr>
      <vt:lpstr>حل مساله 21-1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حل مساله 24-1</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هزینه یابی محصولات مشترک : </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حل مسائل نمونه فصل دوم </vt:lpstr>
      <vt:lpstr>حل مساله (1-2)</vt:lpstr>
      <vt:lpstr>PowerPoint Presentation</vt:lpstr>
      <vt:lpstr>PowerPoint Presentation</vt:lpstr>
      <vt:lpstr>PowerPoint Presentation</vt:lpstr>
      <vt:lpstr>PowerPoint Presentation</vt:lpstr>
      <vt:lpstr>حل مساله (2-2)</vt:lpstr>
      <vt:lpstr>PowerPoint Presentation</vt:lpstr>
      <vt:lpstr>PowerPoint Presentation</vt:lpstr>
      <vt:lpstr>PowerPoint Presentation</vt:lpstr>
      <vt:lpstr>PowerPoint Presentation</vt:lpstr>
      <vt:lpstr>PowerPoint Presentation</vt:lpstr>
      <vt:lpstr>حل مساله (5-2)</vt:lpstr>
      <vt:lpstr>PowerPoint Presentation</vt:lpstr>
      <vt:lpstr>PowerPoint Presentation</vt:lpstr>
      <vt:lpstr>PowerPoint Presentation</vt:lpstr>
      <vt:lpstr>حل مساله (6-2)</vt:lpstr>
      <vt:lpstr>PowerPoint Presentation</vt:lpstr>
      <vt:lpstr>حل مساله (7-2)</vt:lpstr>
      <vt:lpstr>PowerPoint Presentation</vt:lpstr>
      <vt:lpstr>حل مساله (8-2)</vt:lpstr>
      <vt:lpstr>PowerPoint Presentation</vt:lpstr>
      <vt:lpstr>حل مساله (9-2)</vt:lpstr>
      <vt:lpstr>PowerPoint Presentation</vt:lpstr>
      <vt:lpstr>PowerPoint Presentation</vt:lpstr>
      <vt:lpstr>حل مساله (10-2)</vt:lpstr>
      <vt:lpstr>حل مساله (11-2)</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حل مسائل نمونه فصل سوم </vt:lpstr>
      <vt:lpstr>PowerPoint Presentation</vt:lpstr>
      <vt:lpstr>PowerPoint Presentation</vt:lpstr>
      <vt:lpstr>PowerPoint Presentation</vt:lpstr>
      <vt:lpstr>PowerPoint Presentation</vt:lpstr>
      <vt:lpstr>PowerPoint Presentation</vt:lpstr>
      <vt:lpstr>حل مساله (16-3) :</vt:lpstr>
      <vt:lpstr>PowerPoint Presentation</vt:lpstr>
      <vt:lpstr>حل مساله 17-3 :</vt:lpstr>
      <vt:lpstr>حل مساله 18-3 :</vt:lpstr>
      <vt:lpstr>حل مساله 19-3</vt:lpstr>
      <vt:lpstr>PowerPoint Presentation</vt:lpstr>
      <vt:lpstr>قسمت «ب» : انحرافات مواد و دستمزد :</vt:lpstr>
      <vt:lpstr>حل مساله (20-3)</vt:lpstr>
      <vt:lpstr>PowerPoint Presentation</vt:lpstr>
      <vt:lpstr>حل مساله 21-3:  </vt:lpstr>
      <vt:lpstr>PowerPoint Presentation</vt:lpstr>
      <vt:lpstr>حل مساله 22-3 :</vt:lpstr>
      <vt:lpstr>PowerPoint Presentation</vt:lpstr>
      <vt:lpstr>حل مساله 23-3 :</vt:lpstr>
      <vt:lpstr>قسمت 3 ) مبلغ مصرف واقعی مواد با نرخ استاندارد و ترکیب واقعی </vt:lpstr>
      <vt:lpstr>PowerPoint Presentation</vt:lpstr>
      <vt:lpstr>حل مساله 24-3 :</vt:lpstr>
      <vt:lpstr>PowerPoint Presentation</vt:lpstr>
      <vt:lpstr>PowerPoint Presentation</vt:lpstr>
      <vt:lpstr>حل مساله 25-3 :</vt:lpstr>
      <vt:lpstr>PowerPoint Presentation</vt:lpstr>
      <vt:lpstr>PowerPoint Presentation</vt:lpstr>
      <vt:lpstr>PowerPoint Presentation</vt:lpstr>
      <vt:lpstr>حل مساله 26-3</vt:lpstr>
      <vt:lpstr>PowerPoint Presentation</vt:lpstr>
      <vt:lpstr>PowerPoint Presentation</vt:lpstr>
      <vt:lpstr>PowerPoint Presentation</vt:lpstr>
      <vt:lpstr>PowerPoint Presentation</vt:lpstr>
      <vt:lpstr>حل مساله 27-3 :</vt:lpstr>
      <vt:lpstr>PowerPoint Presentation</vt:lpstr>
      <vt:lpstr>حل مساله 28-3 :</vt:lpstr>
      <vt:lpstr>PowerPoint Presentation</vt:lpstr>
      <vt:lpstr>فصل چهارم</vt:lpstr>
      <vt:lpstr>هزینه یابی استاندارد</vt:lpstr>
      <vt:lpstr>ب- طرح ناقص : در این طرح ، حساب کالای در جریان ساخت با هزینه های واقعی بدهکار و یا هزینه های استاندارد بستانکار می شود : </vt:lpstr>
      <vt:lpstr>PowerPoint Presentation</vt:lpstr>
      <vt:lpstr>PowerPoint Presentation</vt:lpstr>
      <vt:lpstr>PowerPoint Presentation</vt:lpstr>
      <vt:lpstr>حل مساله 1-4 (صفحه 235 ) :  </vt:lpstr>
      <vt:lpstr>PowerPoint Presentation</vt:lpstr>
      <vt:lpstr>PowerPoint Presentation</vt:lpstr>
      <vt:lpstr>PowerPoint Presentation</vt:lpstr>
      <vt:lpstr>حل مساله (2-4) </vt:lpstr>
      <vt:lpstr>PowerPoint Presentation</vt:lpstr>
      <vt:lpstr>حل مساله (3-4)</vt:lpstr>
      <vt:lpstr>PowerPoint Presentation</vt:lpstr>
      <vt:lpstr>حل مساله (4-4)</vt:lpstr>
      <vt:lpstr>PowerPoint Presentation</vt:lpstr>
      <vt:lpstr>حل مساله (5-4)</vt:lpstr>
      <vt:lpstr>حل مساله (6-4) </vt:lpstr>
      <vt:lpstr>حل مساله (7-4)</vt:lpstr>
      <vt:lpstr>PowerPoint Presentation</vt:lpstr>
      <vt:lpstr>PowerPoint Presentation</vt:lpstr>
      <vt:lpstr>حل مساله (8-4)</vt:lpstr>
      <vt:lpstr>PowerPoint Presentation</vt:lpstr>
      <vt:lpstr>PowerPoint Presentation</vt:lpstr>
      <vt:lpstr>حل مساله (9-4)</vt:lpstr>
      <vt:lpstr>PowerPoint Presentation</vt:lpstr>
      <vt:lpstr>PowerPoint Presentation</vt:lpstr>
      <vt:lpstr>حل مساله (10-4)</vt:lpstr>
      <vt:lpstr>حل مساله (11-4)</vt:lpstr>
      <vt:lpstr>PowerPoint Presentation</vt:lpstr>
      <vt:lpstr>PowerPoint Presentation</vt:lpstr>
      <vt:lpstr>PowerPoint Presentation</vt:lpstr>
      <vt:lpstr>PowerPoint Presentation</vt:lpstr>
      <vt:lpstr>PowerPoint Presentation</vt:lpstr>
      <vt:lpstr>حل مساله (12-4)</vt:lpstr>
      <vt:lpstr>PowerPoint Presentation</vt:lpstr>
      <vt:lpstr>PowerPoint Presentation</vt:lpstr>
      <vt:lpstr>حل مساله (13-4)</vt:lpstr>
      <vt:lpstr>PowerPoint Presentation</vt:lpstr>
      <vt:lpstr>حل مساله (14-4) </vt:lpstr>
      <vt:lpstr>PowerPoint Presentation</vt:lpstr>
      <vt:lpstr>حل مساله ( 15-4)</vt:lpstr>
      <vt:lpstr>حل مساله  (16-4) </vt:lpstr>
      <vt:lpstr>PowerPoint Presentation</vt:lpstr>
      <vt:lpstr>PowerPoint Presentation</vt:lpstr>
      <vt:lpstr>حل مساله (17-4)</vt:lpstr>
      <vt:lpstr>حل مساله (20-4)</vt:lpstr>
      <vt:lpstr>PowerPoint Presentation</vt:lpstr>
      <vt:lpstr>حل مساله (21-4) </vt:lpstr>
      <vt:lpstr>PowerPoint Presentation</vt:lpstr>
      <vt:lpstr>فصل پنجم</vt:lpstr>
      <vt:lpstr>PowerPoint Presentation</vt:lpstr>
      <vt:lpstr>PowerPoint Presentation</vt:lpstr>
      <vt:lpstr>PowerPoint Presentation</vt:lpstr>
      <vt:lpstr>PowerPoint Presentation</vt:lpstr>
      <vt:lpstr>PowerPoint Presentation</vt:lpstr>
      <vt:lpstr>حل مساله 10-5  (صفحه 304)</vt:lpstr>
      <vt:lpstr>حل مساله (12-5) :</vt:lpstr>
      <vt:lpstr>حل مساله (13-5) </vt:lpstr>
      <vt:lpstr>PowerPoint Presentation</vt:lpstr>
      <vt:lpstr>PowerPoint Presentation</vt:lpstr>
      <vt:lpstr>حل مساله 14-5 :</vt:lpstr>
      <vt:lpstr>حل مساله 15-5 :</vt:lpstr>
      <vt:lpstr>حل مساله 16-5 :</vt:lpstr>
      <vt:lpstr>PowerPoint Presentation</vt:lpstr>
      <vt:lpstr>حل مساله 18-5 :</vt:lpstr>
      <vt:lpstr>حل مساله 19-5</vt:lpstr>
      <vt:lpstr>حل مساله  20-5 :</vt:lpstr>
      <vt:lpstr>PowerPoint Presentation</vt:lpstr>
      <vt:lpstr>PowerPoint Presentation</vt:lpstr>
      <vt:lpstr>حل مساله 21-5 :</vt:lpstr>
      <vt:lpstr>حل مساله 22-5 :</vt:lpstr>
      <vt:lpstr>PowerPoint Presentation</vt:lpstr>
      <vt:lpstr>PowerPoint Presentation</vt:lpstr>
      <vt:lpstr>PowerPoint Presentation</vt:lpstr>
      <vt:lpstr>فصل ششم</vt:lpstr>
      <vt:lpstr>PowerPoint Presentation</vt:lpstr>
      <vt:lpstr>PowerPoint Presentation</vt:lpstr>
      <vt:lpstr>PowerPoint Presentation</vt:lpstr>
      <vt:lpstr>PowerPoint Presentation</vt:lpstr>
      <vt:lpstr>PowerPoint Presentation</vt:lpstr>
      <vt:lpstr>حل مساله (1-6) (صفحه 375): </vt:lpstr>
      <vt:lpstr>حل مساله (3-6)</vt:lpstr>
      <vt:lpstr>حل مسلله (4-6) :</vt:lpstr>
      <vt:lpstr>PowerPoint Presentation</vt:lpstr>
      <vt:lpstr>حل مساله (7-6)</vt:lpstr>
      <vt:lpstr>حل مساله (8-6)</vt:lpstr>
      <vt:lpstr>حل مساله (9-6)</vt:lpstr>
      <vt:lpstr>حل مساله (10-6)</vt:lpstr>
      <vt:lpstr>PowerPoint Presentation</vt:lpstr>
      <vt:lpstr>حل مساله (11-6)</vt:lpstr>
      <vt:lpstr>PowerPoint Presentation</vt:lpstr>
      <vt:lpstr>حل مساله (12-6)</vt:lpstr>
      <vt:lpstr>PowerPoint Presentation</vt:lpstr>
      <vt:lpstr>حل مساله (13-6)</vt:lpstr>
      <vt:lpstr>PowerPoint Presentation</vt:lpstr>
      <vt:lpstr>PowerPoint Presentation</vt:lpstr>
      <vt:lpstr>حل مساله (15-6)</vt:lpstr>
      <vt:lpstr>PowerPoint Presentation</vt:lpstr>
      <vt:lpstr>حل مساله (16-6)</vt:lpstr>
      <vt:lpstr>PowerPoint Presentation</vt:lpstr>
      <vt:lpstr>حل مساله (17-6)</vt:lpstr>
      <vt:lpstr>حل مساله (18-6)</vt:lpstr>
      <vt:lpstr>حل مساله (19-6)</vt:lpstr>
      <vt:lpstr>PowerPoint Presentation</vt:lpstr>
      <vt:lpstr>PowerPoint Presentation</vt:lpstr>
      <vt:lpstr>حل مساله (20-6)</vt:lpstr>
      <vt:lpstr>حل مساله ( 021 6)</vt:lpstr>
      <vt:lpstr>PowerPoint Presentation</vt:lpstr>
      <vt:lpstr>PowerPoint Presentation</vt:lpstr>
      <vt:lpstr>PowerPoint Presentation</vt:lpstr>
      <vt:lpstr>حل مساله (22-6)</vt:lpstr>
      <vt:lpstr>PowerPoint Presentation</vt:lpstr>
      <vt:lpstr>PowerPoint Presentation</vt:lpstr>
      <vt:lpstr>PowerPoint Presentation</vt:lpstr>
    </vt:vector>
  </TitlesOfParts>
  <Company>aftab</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حل مساله 17-3 :</dc:title>
  <dc:creator>khoone</dc:creator>
  <cp:lastModifiedBy>Shiva</cp:lastModifiedBy>
  <cp:revision>329</cp:revision>
  <dcterms:created xsi:type="dcterms:W3CDTF">2006-08-04T07:42:45Z</dcterms:created>
  <dcterms:modified xsi:type="dcterms:W3CDTF">2023-06-07T19:06:42Z</dcterms:modified>
</cp:coreProperties>
</file>